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5" r:id="rId13"/>
    <p:sldId id="267" r:id="rId14"/>
    <p:sldId id="269" r:id="rId15"/>
    <p:sldId id="270" r:id="rId16"/>
    <p:sldId id="271" r:id="rId17"/>
    <p:sldId id="276" r:id="rId18"/>
    <p:sldId id="272" r:id="rId19"/>
    <p:sldId id="273" r:id="rId20"/>
    <p:sldId id="277" r:id="rId21"/>
    <p:sldId id="260" r:id="rId2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94660"/>
  </p:normalViewPr>
  <p:slideViewPr>
    <p:cSldViewPr snapToGrid="0">
      <p:cViewPr varScale="1">
        <p:scale>
          <a:sx n="63" d="100"/>
          <a:sy n="63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FDBE50-068A-65AD-50DB-6F23AC16E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37575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6929766-1393-77C9-55BA-F5FB33AF6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8B6A47-115E-3311-FF8F-F4B35D77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214-BEC8-4C68-822E-F63F822CA640}" type="datetimeFigureOut">
              <a:rPr lang="pl-PL" smtClean="0"/>
              <a:t>04.12.2024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F386D2F-7AFD-BE13-483B-7BF6F0C9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625278-9E73-CA79-1F75-15816550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C458-D46A-439F-B14D-5E2A72231F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503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176702-8C7F-F866-98EF-521080CD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A11A106-918C-E433-699C-A45499111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07097D1-C851-8015-6DA5-4DB5A0BC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214-BEC8-4C68-822E-F63F822CA640}" type="datetimeFigureOut">
              <a:rPr lang="pl-PL" smtClean="0"/>
              <a:t>04.12.2024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5F896C-0883-876A-F4C0-276BBC12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6973B5A-2F53-29C3-89A5-18B3A805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C458-D46A-439F-B14D-5E2A72231F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41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656D44F-66C1-A67D-B98A-FCA3E9F96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3DA5B77-9DCB-D4FF-1D39-FA82DAA52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68E6FD6-A4F5-5F6F-0D49-BB153408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214-BEC8-4C68-822E-F63F822CA640}" type="datetimeFigureOut">
              <a:rPr lang="pl-PL" smtClean="0"/>
              <a:t>04.12.2024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BB59979-AB6D-A9BC-99DE-D3B8E361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035AA86-E970-1C58-630C-A3B5F559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C458-D46A-439F-B14D-5E2A72231F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897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0BCADC-623C-5070-F2E3-99ECBC31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E5E6E6D-C5BA-1C09-928D-2511CE97F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F23D300-EEF0-BC90-9DF0-9E0E4993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214-BEC8-4C68-822E-F63F822CA640}" type="datetimeFigureOut">
              <a:rPr lang="pl-PL" smtClean="0"/>
              <a:t>04.12.2024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0886035-734F-F157-FC55-5F34CA09C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22FD582-8834-E5BB-AAB3-A58A6BF7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C458-D46A-439F-B14D-5E2A72231F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722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17C42A-9D44-923E-0476-951401FB9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3681278-B0E8-F4DF-4AFB-44CE599B8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BC71840-8099-01D3-E082-C35A1143E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214-BEC8-4C68-822E-F63F822CA640}" type="datetimeFigureOut">
              <a:rPr lang="pl-PL" smtClean="0"/>
              <a:t>04.12.2024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FE411D5-806F-DA80-EDE9-B1926C04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2CDDA36-675B-FEA0-143E-A92561CD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C458-D46A-439F-B14D-5E2A72231F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372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D26343-9EFB-C8E1-B640-48C352B3F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6055016-D1F7-71A4-D2DC-F4751FC8E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5371E58-B852-DDDC-F648-1BFCF168A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F8319CE-D09D-5CBF-A4F4-488B02D3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214-BEC8-4C68-822E-F63F822CA640}" type="datetimeFigureOut">
              <a:rPr lang="pl-PL" smtClean="0"/>
              <a:t>04.12.2024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A37F461-08C9-6081-A70E-B58B553A2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4C7C3BE-258F-7D09-4ACF-E4340509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C458-D46A-439F-B14D-5E2A72231F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5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867738-677C-78D3-58DF-41C71847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A720779-1842-8CC8-180F-0D4114F88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236B652-60C5-99DF-2F4E-6BEA33999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F3B811B-2240-13DE-A999-C455D798D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27611CD-9CFF-A331-9992-DE7D26D6B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0143CBB-CE1A-6D27-0EFE-004E19B7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214-BEC8-4C68-822E-F63F822CA640}" type="datetimeFigureOut">
              <a:rPr lang="pl-PL" smtClean="0"/>
              <a:t>04.12.2024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FCC85EC-81B5-B14A-277F-AD1A58C3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5DBDA53-7BD9-0B29-6AF6-A295D379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C458-D46A-439F-B14D-5E2A72231F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491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26D06C-1C6A-B35E-FCF3-96F099F58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B6D83E7-76A5-E1B9-5EB9-A8AE2C03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214-BEC8-4C68-822E-F63F822CA640}" type="datetimeFigureOut">
              <a:rPr lang="pl-PL" smtClean="0"/>
              <a:t>04.12.2024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FDD7190-B4DB-A85B-B101-4C2ADED25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7EAF564-BFB2-7F40-C5BA-888480A6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C458-D46A-439F-B14D-5E2A72231F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782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729892F-D3D1-A442-51D6-8243921C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214-BEC8-4C68-822E-F63F822CA640}" type="datetimeFigureOut">
              <a:rPr lang="pl-PL" smtClean="0"/>
              <a:t>04.12.2024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B0479F8-9886-A541-0742-C28E1F37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D1BE501-A362-3649-C037-B2687BB0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C458-D46A-439F-B14D-5E2A72231F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718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3162DB-11AA-8BAA-C171-24D2A29B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8E8A184-6316-755D-8ECD-B08E92EC8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B768A23-469C-80F0-A28F-6FDA11ABA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034AA93-8C1E-F662-78F2-9D349300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214-BEC8-4C68-822E-F63F822CA640}" type="datetimeFigureOut">
              <a:rPr lang="pl-PL" smtClean="0"/>
              <a:t>04.12.2024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48EE540-7A0E-567F-0F0A-DA014BEB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6CAE196-3C07-E949-7A6B-70AF82F9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C458-D46A-439F-B14D-5E2A72231F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723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A2D459-FC70-D32C-8775-B745FF75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03E28FB-C75C-8F68-6E5C-007919CC2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08FF7F0-1C1F-8145-8833-00E396BC5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EB2F2F8-BBA1-AA50-E329-8F8FCC71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E214-BEC8-4C68-822E-F63F822CA640}" type="datetimeFigureOut">
              <a:rPr lang="pl-PL" smtClean="0"/>
              <a:t>04.12.2024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6C36C4C-66B2-A4C2-A747-9D6E30A88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F22AB13-7CC8-A20B-85C1-9B33428C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DC458-D46A-439F-B14D-5E2A72231F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159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A61706C-2781-987E-68B6-5B6C2BFC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6338F75-4B97-F216-2787-4E58413BA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2C71786-8AB8-4A47-84E7-F8F23C0D9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9E214-BEC8-4C68-822E-F63F822CA640}" type="datetimeFigureOut">
              <a:rPr lang="pl-PL" smtClean="0"/>
              <a:t>04.12.2024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FE3806E-09AE-CFEA-5C99-31CC684FB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6F4B451-A454-0F92-0955-FBB97DAA1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DC458-D46A-439F-B14D-5E2A72231FF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531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515/9783110584998-00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17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28798D-2062-1F4B-20AC-C859F7433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353" y="2741122"/>
            <a:ext cx="9703293" cy="1375756"/>
          </a:xfrm>
        </p:spPr>
        <p:txBody>
          <a:bodyPr>
            <a:normAutofit/>
          </a:bodyPr>
          <a:lstStyle/>
          <a:p>
            <a:r>
              <a:rPr lang="pl-PL" sz="24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DETEKCJA ŹRENICY W OPARCIU O ZOPTYMALIZOWANY ALGORYTM PRZETWARZANIA OBRAZÓW I Z WYKORZYSTANIEM SZTUCZNEJ SIECI NEURONOWEJ</a:t>
            </a:r>
            <a:endParaRPr lang="pl-PL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FA9C990-4EFB-380A-013E-A565C7A7A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335480"/>
            <a:ext cx="9144000" cy="152252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Marcel Siwiela</a:t>
            </a:r>
          </a:p>
          <a:p>
            <a:pPr algn="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Zachodniopomorski Uniwersytet Technologiczny w Szczecinie</a:t>
            </a:r>
          </a:p>
          <a:p>
            <a:pPr algn="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Wydział Elektryczny</a:t>
            </a:r>
          </a:p>
          <a:p>
            <a:pPr algn="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SKN SKORP</a:t>
            </a:r>
          </a:p>
          <a:p>
            <a:pPr algn="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marcel_siwiela@zut.edu.pl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BA0DBF0A-3B27-96AE-B8A3-90A654B65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601156" cy="640516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381D7771-2C9A-19F2-3C58-C393E541A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507" y="0"/>
            <a:ext cx="1778492" cy="637918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61CB3334-7D96-0BBB-A5F2-4E3AA33DF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847" y="0"/>
            <a:ext cx="1921654" cy="64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1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1AE138-2CC0-D4DF-CADA-DF5B180F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1560"/>
          </a:xfrm>
        </p:spPr>
        <p:txBody>
          <a:bodyPr>
            <a:normAutofit/>
          </a:bodyPr>
          <a:lstStyle/>
          <a:p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5a. CNN: dane treningowe i testowe</a:t>
            </a:r>
            <a:endParaRPr lang="pl-PL" sz="3200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62A8D27-C940-E46F-ED25-86A09FB30715}"/>
              </a:ext>
            </a:extLst>
          </p:cNvPr>
          <p:cNvSpPr txBox="1"/>
          <p:nvPr/>
        </p:nvSpPr>
        <p:spPr>
          <a:xfrm>
            <a:off x="455723" y="1170567"/>
            <a:ext cx="2049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Dane treningowe: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10605 zdjęć oka.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66D0CC0B-A761-4934-79F4-DC1F8B6C9CA7}"/>
              </a:ext>
            </a:extLst>
          </p:cNvPr>
          <p:cNvSpPr txBox="1"/>
          <p:nvPr/>
        </p:nvSpPr>
        <p:spPr>
          <a:xfrm>
            <a:off x="4554247" y="1176097"/>
            <a:ext cx="309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Dane testowe: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2101 zdjęć oka.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07CAE00-A481-7D4A-BEB0-31382EF4BC1C}"/>
              </a:ext>
            </a:extLst>
          </p:cNvPr>
          <p:cNvSpPr txBox="1"/>
          <p:nvPr/>
        </p:nvSpPr>
        <p:spPr>
          <a:xfrm>
            <a:off x="8966446" y="1170567"/>
            <a:ext cx="30983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Ostateczny test sieci: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zestawów zdjęć.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3665 zdjęć oka.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 same zostały wykorzystane do oceny dwóch poprzednich algorytmów.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3303699-D49D-0521-CBDC-F171C3EA6746}"/>
              </a:ext>
            </a:extLst>
          </p:cNvPr>
          <p:cNvSpPr txBox="1"/>
          <p:nvPr/>
        </p:nvSpPr>
        <p:spPr>
          <a:xfrm>
            <a:off x="2004874" y="2428433"/>
            <a:ext cx="30983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Zdjęcia w skali szarości.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Rozmiar 128x128 pikseli.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Ręcznie dobrane etykiety.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Normalizacja (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pix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/255.0).</a:t>
            </a:r>
          </a:p>
        </p:txBody>
      </p:sp>
      <p:cxnSp>
        <p:nvCxnSpPr>
          <p:cNvPr id="9" name="Łącznik: zakrzywiony 8">
            <a:extLst>
              <a:ext uri="{FF2B5EF4-FFF2-40B4-BE49-F238E27FC236}">
                <a16:creationId xmlns:a16="http://schemas.microsoft.com/office/drawing/2014/main" id="{ACF9EC60-148E-ABF3-2114-ECB364A888BB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2504985" y="1632232"/>
            <a:ext cx="1049043" cy="79620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Łącznik: zakrzywiony 12">
            <a:extLst>
              <a:ext uri="{FF2B5EF4-FFF2-40B4-BE49-F238E27FC236}">
                <a16:creationId xmlns:a16="http://schemas.microsoft.com/office/drawing/2014/main" id="{172A3455-2DDA-DF7E-4BE6-DE8DFE77BE3D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3554029" y="1632231"/>
            <a:ext cx="938073" cy="79620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Obraz 22">
            <a:extLst>
              <a:ext uri="{FF2B5EF4-FFF2-40B4-BE49-F238E27FC236}">
                <a16:creationId xmlns:a16="http://schemas.microsoft.com/office/drawing/2014/main" id="{A2BFC9CB-E14F-B9E4-567D-631138FBD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20" y="3722649"/>
            <a:ext cx="2228868" cy="2363138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39DD7CA1-FC8C-B97D-C526-8C75BD008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792" y="3722649"/>
            <a:ext cx="2202015" cy="2363138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97435BFF-D915-B573-6B5C-B764956DF83B}"/>
              </a:ext>
            </a:extLst>
          </p:cNvPr>
          <p:cNvSpPr txBox="1"/>
          <p:nvPr/>
        </p:nvSpPr>
        <p:spPr>
          <a:xfrm>
            <a:off x="365921" y="6097183"/>
            <a:ext cx="222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Obraz 11 – przykładowe wykorzystane dane treningowe.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F4C032EF-13FF-A82E-91E6-584F3C73CE4F}"/>
              </a:ext>
            </a:extLst>
          </p:cNvPr>
          <p:cNvSpPr txBox="1"/>
          <p:nvPr/>
        </p:nvSpPr>
        <p:spPr>
          <a:xfrm>
            <a:off x="4156792" y="6097183"/>
            <a:ext cx="22288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Obraz 12 – przykładowe wykorzystane dane treningowe.</a:t>
            </a:r>
          </a:p>
        </p:txBody>
      </p:sp>
    </p:spTree>
    <p:extLst>
      <p:ext uri="{BB962C8B-B14F-4D97-AF65-F5344CB8AC3E}">
        <p14:creationId xmlns:p14="http://schemas.microsoft.com/office/powerpoint/2010/main" val="119171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B91A64-45AA-20FD-BBD0-DF3030C1D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75"/>
            <a:ext cx="12192000" cy="673562"/>
          </a:xfrm>
        </p:spPr>
        <p:txBody>
          <a:bodyPr>
            <a:normAutofit/>
          </a:bodyPr>
          <a:lstStyle/>
          <a:p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5b. Proponowana architektura sieci.</a:t>
            </a:r>
            <a:endParaRPr lang="pl-PL" sz="32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DB3323-8512-ED4C-324A-798C763ED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515600" cy="1156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Ciężko jednoznacznie określić konkretne wytyczne co do projektowania, np. głębokości sieci [6]. Niemniej przeprowadzane są badania odnośnie dobierania konkretnej ilości parametrów CNN [7, 8, 9]. </a:t>
            </a:r>
          </a:p>
          <a:p>
            <a:pPr marL="0" indent="0">
              <a:buNone/>
            </a:pPr>
            <a:r>
              <a:rPr lang="pl-PL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Architekturę projektowano zgodnie z </a:t>
            </a:r>
            <a:r>
              <a:rPr lang="pl-PL" sz="19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pl-PL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pl-PL" sz="19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thumb</a:t>
            </a:r>
            <a:r>
              <a:rPr lang="pl-PL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[10].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FE5C59A-3BB4-53B4-F1E5-6B9D34077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9518"/>
            <a:ext cx="4728099" cy="1909721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8F25B8B-0A43-54B2-916D-06C8A8DB1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479" y="2139517"/>
            <a:ext cx="5729163" cy="1909721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36B24301-2126-CE24-073D-880AC2011FC8}"/>
              </a:ext>
            </a:extLst>
          </p:cNvPr>
          <p:cNvSpPr txBox="1"/>
          <p:nvPr/>
        </p:nvSpPr>
        <p:spPr>
          <a:xfrm>
            <a:off x="838199" y="4072151"/>
            <a:ext cx="4728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Obraz 13 - zalecane liczby warstw ukrytych. Źródło zdjęcia: </a:t>
            </a:r>
            <a:r>
              <a:rPr lang="pl-PL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https://stats.stackexchange.com/questions/181/how-to-choose-the-number-of-hidden-layers-and-nodes-in-a-feedforward-neural-netw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2672E3D-0AC8-E010-BA9D-D4B57BEFE5A7}"/>
              </a:ext>
            </a:extLst>
          </p:cNvPr>
          <p:cNvSpPr txBox="1"/>
          <p:nvPr/>
        </p:nvSpPr>
        <p:spPr>
          <a:xfrm>
            <a:off x="6189160" y="4072151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Obraz 14 - liczby warstw ukrytych. Źródło zdjęcia: </a:t>
            </a:r>
            <a:r>
              <a:rPr lang="pl-PL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https://stats.stackexchange.com/questions/181/how-to-choose-the-number-of-hidden-layers-and-nodes-in-a-feedforward-neural-netw</a:t>
            </a:r>
          </a:p>
        </p:txBody>
      </p:sp>
    </p:spTree>
    <p:extLst>
      <p:ext uri="{BB962C8B-B14F-4D97-AF65-F5344CB8AC3E}">
        <p14:creationId xmlns:p14="http://schemas.microsoft.com/office/powerpoint/2010/main" val="402914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390BC3-F3F9-AA07-BB17-9E917939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</p:spPr>
        <p:txBody>
          <a:bodyPr>
            <a:normAutofit/>
          </a:bodyPr>
          <a:lstStyle/>
          <a:p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5b. Proponowana architektura sieci.</a:t>
            </a:r>
            <a:endParaRPr lang="pl-PL" sz="32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FF78034-87C4-A0BF-DF4B-F928ED39E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364" y="1690688"/>
            <a:ext cx="5887272" cy="3648584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58244309-E893-58BD-4861-09A6509C01DF}"/>
              </a:ext>
            </a:extLst>
          </p:cNvPr>
          <p:cNvSpPr txBox="1"/>
          <p:nvPr/>
        </p:nvSpPr>
        <p:spPr>
          <a:xfrm>
            <a:off x="3152364" y="5339272"/>
            <a:ext cx="588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Obraz 15 – liczba wytrenowane sieci o różnych parametrach</a:t>
            </a:r>
          </a:p>
        </p:txBody>
      </p:sp>
    </p:spTree>
    <p:extLst>
      <p:ext uri="{BB962C8B-B14F-4D97-AF65-F5344CB8AC3E}">
        <p14:creationId xmlns:p14="http://schemas.microsoft.com/office/powerpoint/2010/main" val="3738776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B6FA68-7190-1A73-513C-0F9B82377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4"/>
          </a:xfrm>
        </p:spPr>
        <p:txBody>
          <a:bodyPr>
            <a:normAutofit/>
          </a:bodyPr>
          <a:lstStyle/>
          <a:p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5b. Proponowana architektura sieci.</a:t>
            </a:r>
            <a:endParaRPr lang="pl-PL" sz="3200" b="1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EEC7115-0566-3C3A-FD3D-0C3160CBF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" t="-1" r="-1" b="728"/>
          <a:stretch/>
        </p:blipFill>
        <p:spPr>
          <a:xfrm>
            <a:off x="0" y="1007615"/>
            <a:ext cx="6196357" cy="4842769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901C1B8-72A7-1B73-EF3F-81A17178BFAC}"/>
              </a:ext>
            </a:extLst>
          </p:cNvPr>
          <p:cNvSpPr txBox="1"/>
          <p:nvPr/>
        </p:nvSpPr>
        <p:spPr>
          <a:xfrm>
            <a:off x="0" y="5850384"/>
            <a:ext cx="6196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Obraz 16 – wizualizacja architektury splotowej sieci neuronowej. Wizualizacja stworzona za pomocą </a:t>
            </a:r>
            <a:r>
              <a:rPr lang="pl-PL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visualkeras</a:t>
            </a:r>
            <a:r>
              <a:rPr lang="pl-PL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D6CE0AD-6C29-9097-D63C-5ACE1E087C5C}"/>
              </a:ext>
            </a:extLst>
          </p:cNvPr>
          <p:cNvSpPr txBox="1"/>
          <p:nvPr/>
        </p:nvSpPr>
        <p:spPr>
          <a:xfrm>
            <a:off x="1557532" y="699838"/>
            <a:ext cx="154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Conv2D: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128x128.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filtrów 5x5.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3A35CC1-A34D-B663-A0B5-6284F8289D81}"/>
              </a:ext>
            </a:extLst>
          </p:cNvPr>
          <p:cNvSpPr txBox="1"/>
          <p:nvPr/>
        </p:nvSpPr>
        <p:spPr>
          <a:xfrm>
            <a:off x="2100761" y="4238672"/>
            <a:ext cx="1540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MaxPooling2D: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2x2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C807FD89-F00C-2B0A-5972-A042E7D376B3}"/>
              </a:ext>
            </a:extLst>
          </p:cNvPr>
          <p:cNvSpPr txBox="1"/>
          <p:nvPr/>
        </p:nvSpPr>
        <p:spPr>
          <a:xfrm>
            <a:off x="5001818" y="698318"/>
            <a:ext cx="154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 5. Conv2D: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32x32.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filtry 3x3.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FF68F5AB-367E-0D69-AA89-B1CBC9DCEA8D}"/>
              </a:ext>
            </a:extLst>
          </p:cNvPr>
          <p:cNvSpPr txBox="1"/>
          <p:nvPr/>
        </p:nvSpPr>
        <p:spPr>
          <a:xfrm>
            <a:off x="3279675" y="698318"/>
            <a:ext cx="154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 3. Conv2D: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64x64.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filtry 3x3.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175357C8-BF1F-CEC9-BFB7-A5BFAAB2B72A}"/>
              </a:ext>
            </a:extLst>
          </p:cNvPr>
          <p:cNvSpPr txBox="1"/>
          <p:nvPr/>
        </p:nvSpPr>
        <p:spPr>
          <a:xfrm>
            <a:off x="6723961" y="698318"/>
            <a:ext cx="154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i 7. Conv2D: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16x16.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filtrów 3x3.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7DDC7844-767A-F3BF-344B-9693A8072561}"/>
              </a:ext>
            </a:extLst>
          </p:cNvPr>
          <p:cNvSpPr txBox="1"/>
          <p:nvPr/>
        </p:nvSpPr>
        <p:spPr>
          <a:xfrm>
            <a:off x="4510905" y="2931067"/>
            <a:ext cx="981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r>
              <a:rPr lang="pl-PL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8192</a:t>
            </a:r>
          </a:p>
        </p:txBody>
      </p:sp>
      <p:cxnSp>
        <p:nvCxnSpPr>
          <p:cNvPr id="31" name="Łącznik: zakrzywiony 30">
            <a:extLst>
              <a:ext uri="{FF2B5EF4-FFF2-40B4-BE49-F238E27FC236}">
                <a16:creationId xmlns:a16="http://schemas.microsoft.com/office/drawing/2014/main" id="{FA2D49D9-3B59-9803-BB7C-EFD4B777111A}"/>
              </a:ext>
            </a:extLst>
          </p:cNvPr>
          <p:cNvCxnSpPr>
            <a:endCxn id="12" idx="2"/>
          </p:cNvCxnSpPr>
          <p:nvPr/>
        </p:nvCxnSpPr>
        <p:spPr>
          <a:xfrm flipV="1">
            <a:off x="1285875" y="1344649"/>
            <a:ext cx="2764123" cy="9889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Łącznik: zakrzywiony 32">
            <a:extLst>
              <a:ext uri="{FF2B5EF4-FFF2-40B4-BE49-F238E27FC236}">
                <a16:creationId xmlns:a16="http://schemas.microsoft.com/office/drawing/2014/main" id="{2FE2BC25-C7F7-725B-2C11-2BA3CF23FDD3}"/>
              </a:ext>
            </a:extLst>
          </p:cNvPr>
          <p:cNvCxnSpPr>
            <a:endCxn id="10" idx="2"/>
          </p:cNvCxnSpPr>
          <p:nvPr/>
        </p:nvCxnSpPr>
        <p:spPr>
          <a:xfrm flipV="1">
            <a:off x="1806865" y="1344649"/>
            <a:ext cx="3965276" cy="15227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Łącznik: zakrzywiony 34">
            <a:extLst>
              <a:ext uri="{FF2B5EF4-FFF2-40B4-BE49-F238E27FC236}">
                <a16:creationId xmlns:a16="http://schemas.microsoft.com/office/drawing/2014/main" id="{D883551F-3E72-5C49-B940-A6BCE505C29F}"/>
              </a:ext>
            </a:extLst>
          </p:cNvPr>
          <p:cNvCxnSpPr>
            <a:endCxn id="28" idx="2"/>
          </p:cNvCxnSpPr>
          <p:nvPr/>
        </p:nvCxnSpPr>
        <p:spPr>
          <a:xfrm flipV="1">
            <a:off x="2327855" y="1344649"/>
            <a:ext cx="5166429" cy="17765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Łącznik: zakrzywiony 38">
            <a:extLst>
              <a:ext uri="{FF2B5EF4-FFF2-40B4-BE49-F238E27FC236}">
                <a16:creationId xmlns:a16="http://schemas.microsoft.com/office/drawing/2014/main" id="{00B64714-94CB-192E-09A7-6D5F8EC795D4}"/>
              </a:ext>
            </a:extLst>
          </p:cNvPr>
          <p:cNvCxnSpPr>
            <a:endCxn id="6" idx="2"/>
          </p:cNvCxnSpPr>
          <p:nvPr/>
        </p:nvCxnSpPr>
        <p:spPr>
          <a:xfrm flipV="1">
            <a:off x="800100" y="1346169"/>
            <a:ext cx="1527755" cy="4064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pole tekstowe 39">
            <a:extLst>
              <a:ext uri="{FF2B5EF4-FFF2-40B4-BE49-F238E27FC236}">
                <a16:creationId xmlns:a16="http://schemas.microsoft.com/office/drawing/2014/main" id="{F0024FE8-1CF3-021D-7DE5-906B325277A4}"/>
              </a:ext>
            </a:extLst>
          </p:cNvPr>
          <p:cNvSpPr txBox="1"/>
          <p:nvPr/>
        </p:nvSpPr>
        <p:spPr>
          <a:xfrm>
            <a:off x="3752645" y="4197786"/>
            <a:ext cx="1402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neuronów.</a:t>
            </a:r>
          </a:p>
        </p:txBody>
      </p:sp>
      <p:sp>
        <p:nvSpPr>
          <p:cNvPr id="41" name="pole tekstowe 40">
            <a:extLst>
              <a:ext uri="{FF2B5EF4-FFF2-40B4-BE49-F238E27FC236}">
                <a16:creationId xmlns:a16="http://schemas.microsoft.com/office/drawing/2014/main" id="{A23A9ECD-A064-3149-76BC-A1E0B90AD158}"/>
              </a:ext>
            </a:extLst>
          </p:cNvPr>
          <p:cNvSpPr txBox="1"/>
          <p:nvPr/>
        </p:nvSpPr>
        <p:spPr>
          <a:xfrm>
            <a:off x="3752645" y="4742949"/>
            <a:ext cx="1402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neurony.</a:t>
            </a:r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83097A38-1EED-EBD4-1AEF-09BF05713D50}"/>
              </a:ext>
            </a:extLst>
          </p:cNvPr>
          <p:cNvSpPr txBox="1"/>
          <p:nvPr/>
        </p:nvSpPr>
        <p:spPr>
          <a:xfrm>
            <a:off x="3789503" y="5288111"/>
            <a:ext cx="136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neurony.</a:t>
            </a:r>
          </a:p>
        </p:txBody>
      </p:sp>
      <p:cxnSp>
        <p:nvCxnSpPr>
          <p:cNvPr id="44" name="Łącznik: zakrzywiony 43">
            <a:extLst>
              <a:ext uri="{FF2B5EF4-FFF2-40B4-BE49-F238E27FC236}">
                <a16:creationId xmlns:a16="http://schemas.microsoft.com/office/drawing/2014/main" id="{2729D8BA-E634-2D4A-5BD7-7ED6A3C5ADDA}"/>
              </a:ext>
            </a:extLst>
          </p:cNvPr>
          <p:cNvCxnSpPr>
            <a:cxnSpLocks/>
            <a:endCxn id="40" idx="3"/>
          </p:cNvCxnSpPr>
          <p:nvPr/>
        </p:nvCxnSpPr>
        <p:spPr>
          <a:xfrm rot="5400000">
            <a:off x="4832093" y="3660895"/>
            <a:ext cx="1091060" cy="4443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: zakrzywiony 47">
            <a:extLst>
              <a:ext uri="{FF2B5EF4-FFF2-40B4-BE49-F238E27FC236}">
                <a16:creationId xmlns:a16="http://schemas.microsoft.com/office/drawing/2014/main" id="{A740B1A0-4688-5057-6714-CF0196B06CFD}"/>
              </a:ext>
            </a:extLst>
          </p:cNvPr>
          <p:cNvCxnSpPr>
            <a:cxnSpLocks/>
            <a:endCxn id="41" idx="3"/>
          </p:cNvCxnSpPr>
          <p:nvPr/>
        </p:nvCxnSpPr>
        <p:spPr>
          <a:xfrm rot="5400000">
            <a:off x="4681874" y="3811115"/>
            <a:ext cx="1636221" cy="6891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: zakrzywiony 51">
            <a:extLst>
              <a:ext uri="{FF2B5EF4-FFF2-40B4-BE49-F238E27FC236}">
                <a16:creationId xmlns:a16="http://schemas.microsoft.com/office/drawing/2014/main" id="{926F82CF-7298-D7AC-85CF-8C6530A98CF3}"/>
              </a:ext>
            </a:extLst>
          </p:cNvPr>
          <p:cNvCxnSpPr>
            <a:endCxn id="42" idx="3"/>
          </p:cNvCxnSpPr>
          <p:nvPr/>
        </p:nvCxnSpPr>
        <p:spPr>
          <a:xfrm rot="5400000">
            <a:off x="4505517" y="3987471"/>
            <a:ext cx="2181385" cy="8815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Łącznik: zakrzywiony 55">
            <a:extLst>
              <a:ext uri="{FF2B5EF4-FFF2-40B4-BE49-F238E27FC236}">
                <a16:creationId xmlns:a16="http://schemas.microsoft.com/office/drawing/2014/main" id="{10D5552C-BCE9-0B11-0105-476BA3A55EFC}"/>
              </a:ext>
            </a:extLst>
          </p:cNvPr>
          <p:cNvCxnSpPr>
            <a:endCxn id="7" idx="0"/>
          </p:cNvCxnSpPr>
          <p:nvPr/>
        </p:nvCxnSpPr>
        <p:spPr>
          <a:xfrm>
            <a:off x="571500" y="3700463"/>
            <a:ext cx="2299584" cy="53820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: zakrzywiony 57">
            <a:extLst>
              <a:ext uri="{FF2B5EF4-FFF2-40B4-BE49-F238E27FC236}">
                <a16:creationId xmlns:a16="http://schemas.microsoft.com/office/drawing/2014/main" id="{5ED1E02A-8F45-BF5C-70BD-1DFAE4F85187}"/>
              </a:ext>
            </a:extLst>
          </p:cNvPr>
          <p:cNvCxnSpPr>
            <a:endCxn id="7" idx="0"/>
          </p:cNvCxnSpPr>
          <p:nvPr/>
        </p:nvCxnSpPr>
        <p:spPr>
          <a:xfrm>
            <a:off x="1330438" y="3249696"/>
            <a:ext cx="1540646" cy="98897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Łącznik: zakrzywiony 59">
            <a:extLst>
              <a:ext uri="{FF2B5EF4-FFF2-40B4-BE49-F238E27FC236}">
                <a16:creationId xmlns:a16="http://schemas.microsoft.com/office/drawing/2014/main" id="{140C6D71-2B1E-E332-D57C-873A3251ECF2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043113" y="3490913"/>
            <a:ext cx="827971" cy="74775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Łącznik: zakrzywiony 62">
            <a:extLst>
              <a:ext uri="{FF2B5EF4-FFF2-40B4-BE49-F238E27FC236}">
                <a16:creationId xmlns:a16="http://schemas.microsoft.com/office/drawing/2014/main" id="{6B3D2E38-17D2-D778-93ED-271BC9A8D364}"/>
              </a:ext>
            </a:extLst>
          </p:cNvPr>
          <p:cNvCxnSpPr>
            <a:cxnSpLocks/>
            <a:endCxn id="7" idx="0"/>
          </p:cNvCxnSpPr>
          <p:nvPr/>
        </p:nvCxnSpPr>
        <p:spPr>
          <a:xfrm rot="16200000" flipH="1">
            <a:off x="2330871" y="3698458"/>
            <a:ext cx="871583" cy="208843"/>
          </a:xfrm>
          <a:prstGeom prst="curvedConnector3">
            <a:avLst>
              <a:gd name="adj1" fmla="val -518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Obraz 66">
            <a:extLst>
              <a:ext uri="{FF2B5EF4-FFF2-40B4-BE49-F238E27FC236}">
                <a16:creationId xmlns:a16="http://schemas.microsoft.com/office/drawing/2014/main" id="{DD61C55F-8DDF-B949-35CB-4FC4CC1CF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646" y="1531464"/>
            <a:ext cx="4415354" cy="431892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0EA2FD61-8CA3-C103-6377-CE5859DB5511}"/>
              </a:ext>
            </a:extLst>
          </p:cNvPr>
          <p:cNvSpPr txBox="1"/>
          <p:nvPr/>
        </p:nvSpPr>
        <p:spPr>
          <a:xfrm>
            <a:off x="7776646" y="5850384"/>
            <a:ext cx="44153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Obraz 17 – architektura splotowej sieci neuronowej zwrócona przez funkcję </a:t>
            </a:r>
            <a:r>
              <a:rPr lang="pl-PL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l-PL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pl-PL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2030805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BEED3F-BF3C-6E8D-CD71-DDCCD35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0195"/>
          </a:xfrm>
        </p:spPr>
        <p:txBody>
          <a:bodyPr>
            <a:normAutofit/>
          </a:bodyPr>
          <a:lstStyle/>
          <a:p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5c. Przebieg procesu uczenia wybranej najlepszej sieci.</a:t>
            </a:r>
            <a:endParaRPr lang="pl-PL" sz="3200" b="1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1E79E4F-F7D2-167D-A973-516001284A7C}"/>
              </a:ext>
            </a:extLst>
          </p:cNvPr>
          <p:cNvSpPr txBox="1"/>
          <p:nvPr/>
        </p:nvSpPr>
        <p:spPr>
          <a:xfrm>
            <a:off x="2975498" y="5715003"/>
            <a:ext cx="624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Wykres 1 – dokładność na przestrzeni kolejnych epok. Kolejne treningi CNN skutkują w dokładniejszym rozpoznawaniu zdefiniowanego punktu na źrenicy. </a:t>
            </a:r>
            <a:r>
              <a:rPr lang="pl-PL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Dokładność testu modelu wynosi 86%.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1E067732-83EF-432A-55C0-0CD3ADD1D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1" y="1142995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89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E8A5A0-A0EF-55AB-A77A-3E776FD8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73562"/>
          </a:xfrm>
        </p:spPr>
        <p:txBody>
          <a:bodyPr>
            <a:normAutofit/>
          </a:bodyPr>
          <a:lstStyle/>
          <a:p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5c. Przebieg procesu uczenia wybranej najlepszej sieci.</a:t>
            </a:r>
            <a:endParaRPr lang="pl-PL" sz="32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5622D7E-2E97-A227-DC0E-F4E80EC42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69" y="1142995"/>
            <a:ext cx="7315215" cy="4572009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5BAF0001-1C85-28B9-EC98-1198985B7FCF}"/>
              </a:ext>
            </a:extLst>
          </p:cNvPr>
          <p:cNvSpPr txBox="1"/>
          <p:nvPr/>
        </p:nvSpPr>
        <p:spPr>
          <a:xfrm>
            <a:off x="4893075" y="5715004"/>
            <a:ext cx="6241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Wykres 2 – RMSE na przestrzeni kolejnych epok. </a:t>
            </a:r>
            <a:r>
              <a:rPr lang="pl-PL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modelu wynosi 9,49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6FB1C9D8-CC28-A5E2-2A41-A78AC0AD3BF9}"/>
                  </a:ext>
                </a:extLst>
              </p:cNvPr>
              <p:cNvSpPr txBox="1"/>
              <p:nvPr/>
            </p:nvSpPr>
            <p:spPr>
              <a:xfrm>
                <a:off x="0" y="1394751"/>
                <a:ext cx="3588798" cy="1169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pl-PL" i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l-PL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l-PL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l-PL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l-PL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l-PL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l-PL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pl-PL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pl-PL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l-PL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pl-PL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l-PL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l-PL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pl-PL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ra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6FB1C9D8-CC28-A5E2-2A41-A78AC0AD3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94751"/>
                <a:ext cx="3588798" cy="1169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ole tekstowe 8">
                <a:extLst>
                  <a:ext uri="{FF2B5EF4-FFF2-40B4-BE49-F238E27FC236}">
                    <a16:creationId xmlns:a16="http://schemas.microsoft.com/office/drawing/2014/main" id="{DFA05D1E-C309-ECF4-48CD-75EABA5CEBB2}"/>
                  </a:ext>
                </a:extLst>
              </p:cNvPr>
              <p:cNvSpPr txBox="1"/>
              <p:nvPr/>
            </p:nvSpPr>
            <p:spPr>
              <a:xfrm>
                <a:off x="0" y="2796466"/>
                <a:ext cx="3588798" cy="2712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RMSE – pierwiastek błędu średniokwadratowego.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– liczba próbek.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– liczba zmiennych wyjściowych.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l-PL" sz="1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l-PL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prawdziwa wartość j-tego wyjścia,</a:t>
                </a:r>
                <a:br>
                  <a:rPr lang="pl-PL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pl-PL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i-tej próbki.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l-PL" sz="1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l-PL" sz="1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l-PL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przewidziana wartość j-tego wyjścia, i-tej próbki.</a:t>
                </a:r>
              </a:p>
              <a:p>
                <a:endParaRPr lang="pl-PL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l-PL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Skorzystano z obiektu </a:t>
                </a:r>
              </a:p>
              <a:p>
                <a:r>
                  <a:rPr lang="pl-PL" sz="1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keras.</a:t>
                </a:r>
                <a:r>
                  <a:rPr lang="pl-PL" sz="1400" b="1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metrics.RootMeanSquaredError</a:t>
                </a:r>
                <a:r>
                  <a:rPr lang="pl-PL" sz="1400" b="1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().</a:t>
                </a:r>
              </a:p>
              <a:p>
                <a:endParaRPr lang="pl-PL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pole tekstowe 8">
                <a:extLst>
                  <a:ext uri="{FF2B5EF4-FFF2-40B4-BE49-F238E27FC236}">
                    <a16:creationId xmlns:a16="http://schemas.microsoft.com/office/drawing/2014/main" id="{DFA05D1E-C309-ECF4-48CD-75EABA5CE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96466"/>
                <a:ext cx="3588798" cy="2712281"/>
              </a:xfrm>
              <a:prstGeom prst="rect">
                <a:avLst/>
              </a:prstGeom>
              <a:blipFill>
                <a:blip r:embed="rId4"/>
                <a:stretch>
                  <a:fillRect l="-509" t="-44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448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CDA5AE-C8F8-4B64-5D4F-BB581A11C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4"/>
          </a:xfrm>
        </p:spPr>
        <p:txBody>
          <a:bodyPr>
            <a:normAutofit/>
          </a:bodyPr>
          <a:lstStyle/>
          <a:p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Porównanie algorytmów.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D3D06A76-3AC9-55A9-8CEA-6BB05E05E9A2}"/>
              </a:ext>
            </a:extLst>
          </p:cNvPr>
          <p:cNvSpPr txBox="1"/>
          <p:nvPr/>
        </p:nvSpPr>
        <p:spPr>
          <a:xfrm>
            <a:off x="3422988" y="1346846"/>
            <a:ext cx="2247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Zadowalające wyniki bez zakłóceń.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Błędy duże.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6B90627C-F48F-5FC8-07A1-193393CB44FF}"/>
              </a:ext>
            </a:extLst>
          </p:cNvPr>
          <p:cNvSpPr txBox="1"/>
          <p:nvPr/>
        </p:nvSpPr>
        <p:spPr>
          <a:xfrm>
            <a:off x="6427918" y="1341142"/>
            <a:ext cx="208995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Dobre wyniki </a:t>
            </a:r>
            <a:b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zakłóceniami.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Błędy duże.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B45FA6A9-5453-0371-8271-652BACC50898}"/>
              </a:ext>
            </a:extLst>
          </p:cNvPr>
          <p:cNvSpPr txBox="1"/>
          <p:nvPr/>
        </p:nvSpPr>
        <p:spPr>
          <a:xfrm>
            <a:off x="9046395" y="1341142"/>
            <a:ext cx="208995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Bardzo dobre wyniki </a:t>
            </a:r>
            <a:b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zakłóceniami.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Niewielkie błędy.</a:t>
            </a: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6A0B883B-385A-B08B-6895-5EDCC639BC17}"/>
              </a:ext>
            </a:extLst>
          </p:cNvPr>
          <p:cNvSpPr txBox="1"/>
          <p:nvPr/>
        </p:nvSpPr>
        <p:spPr>
          <a:xfrm>
            <a:off x="0" y="569014"/>
            <a:ext cx="541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Zbiory były wymagające, tzn. posiadały zakłócenia.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0DB295B-E9EE-1C10-6A77-8820F7034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425621"/>
              </p:ext>
            </p:extLst>
          </p:nvPr>
        </p:nvGraphicFramePr>
        <p:xfrm>
          <a:off x="1253738" y="2176842"/>
          <a:ext cx="9684524" cy="2900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514">
                  <a:extLst>
                    <a:ext uri="{9D8B030D-6E8A-4147-A177-3AD203B41FA5}">
                      <a16:colId xmlns:a16="http://schemas.microsoft.com/office/drawing/2014/main" val="2680788821"/>
                    </a:ext>
                  </a:extLst>
                </a:gridCol>
                <a:gridCol w="1225868">
                  <a:extLst>
                    <a:ext uri="{9D8B030D-6E8A-4147-A177-3AD203B41FA5}">
                      <a16:colId xmlns:a16="http://schemas.microsoft.com/office/drawing/2014/main" val="749900724"/>
                    </a:ext>
                  </a:extLst>
                </a:gridCol>
                <a:gridCol w="2240280">
                  <a:extLst>
                    <a:ext uri="{9D8B030D-6E8A-4147-A177-3AD203B41FA5}">
                      <a16:colId xmlns:a16="http://schemas.microsoft.com/office/drawing/2014/main" val="828746374"/>
                    </a:ext>
                  </a:extLst>
                </a:gridCol>
                <a:gridCol w="3454718">
                  <a:extLst>
                    <a:ext uri="{9D8B030D-6E8A-4147-A177-3AD203B41FA5}">
                      <a16:colId xmlns:a16="http://schemas.microsoft.com/office/drawing/2014/main" val="1618818464"/>
                    </a:ext>
                  </a:extLst>
                </a:gridCol>
                <a:gridCol w="1957144">
                  <a:extLst>
                    <a:ext uri="{9D8B030D-6E8A-4147-A177-3AD203B41FA5}">
                      <a16:colId xmlns:a16="http://schemas.microsoft.com/office/drawing/2014/main" val="1812708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Zestaw.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Liczba zdjęć.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Błędy braku optymalizacji.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Błędy z zaimplementowaną optymalizacją.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Błędy CNN.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6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35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37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7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155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35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438931"/>
                  </a:ext>
                </a:extLst>
              </a:tr>
              <a:tr h="208106">
                <a:tc>
                  <a:txBody>
                    <a:bodyPr/>
                    <a:lstStyle/>
                    <a:p>
                      <a:r>
                        <a:rPr lang="pl-PL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283056"/>
                  </a:ext>
                </a:extLst>
              </a:tr>
            </a:tbl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id="{F5653813-8ACD-E44D-DA97-F9BBD2C574F6}"/>
              </a:ext>
            </a:extLst>
          </p:cNvPr>
          <p:cNvSpPr txBox="1"/>
          <p:nvPr/>
        </p:nvSpPr>
        <p:spPr>
          <a:xfrm>
            <a:off x="1253738" y="5168854"/>
            <a:ext cx="9684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1 – porównanie trzech algorytmów i ich wyniki w teście dokładności.</a:t>
            </a:r>
          </a:p>
        </p:txBody>
      </p:sp>
    </p:spTree>
    <p:extLst>
      <p:ext uri="{BB962C8B-B14F-4D97-AF65-F5344CB8AC3E}">
        <p14:creationId xmlns:p14="http://schemas.microsoft.com/office/powerpoint/2010/main" val="1214407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D56BA3-5D93-E7DB-7362-93278947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5325"/>
          </a:xfrm>
        </p:spPr>
        <p:txBody>
          <a:bodyPr>
            <a:normAutofit/>
          </a:bodyPr>
          <a:lstStyle/>
          <a:p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Porównanie algorytmów.</a:t>
            </a:r>
            <a:endParaRPr lang="pl-PL" sz="3200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8589EA7-0F14-67C7-5A00-F1A3C344B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117553"/>
              </p:ext>
            </p:extLst>
          </p:nvPr>
        </p:nvGraphicFramePr>
        <p:xfrm>
          <a:off x="2032000" y="1055475"/>
          <a:ext cx="8127999" cy="11984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856047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33339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91193622"/>
                    </a:ext>
                  </a:extLst>
                </a:gridCol>
              </a:tblGrid>
              <a:tr h="413809">
                <a:tc gridSpan="3">
                  <a:txBody>
                    <a:bodyPr/>
                    <a:lstStyle/>
                    <a:p>
                      <a:pPr algn="ctr"/>
                      <a:r>
                        <a:rPr lang="pl-PL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Wynik procentowy dobrze rozpoznanej źrenicy.</a:t>
                      </a:r>
                      <a:endParaRPr lang="pl-PL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531272"/>
                  </a:ext>
                </a:extLst>
              </a:tr>
              <a:tr h="413809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Brak optymalizacji.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Optymalizacja.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7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1973"/>
                  </a:ext>
                </a:extLst>
              </a:tr>
            </a:tbl>
          </a:graphicData>
        </a:graphic>
      </p:graphicFrame>
      <p:sp>
        <p:nvSpPr>
          <p:cNvPr id="4" name="pole tekstowe 3">
            <a:extLst>
              <a:ext uri="{FF2B5EF4-FFF2-40B4-BE49-F238E27FC236}">
                <a16:creationId xmlns:a16="http://schemas.microsoft.com/office/drawing/2014/main" id="{81B1DB84-B437-3D04-68EF-296A6FFE29A4}"/>
              </a:ext>
            </a:extLst>
          </p:cNvPr>
          <p:cNvSpPr txBox="1"/>
          <p:nvPr/>
        </p:nvSpPr>
        <p:spPr>
          <a:xfrm>
            <a:off x="2031997" y="2300783"/>
            <a:ext cx="8127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2 – porównanie trzech algorytmów i ich wyniki w teście dokładności. Wynik procentowy dobrze rozpoznanej źrenicy.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85B72C6-6F58-630D-7197-20142B692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117087"/>
              </p:ext>
            </p:extLst>
          </p:nvPr>
        </p:nvGraphicFramePr>
        <p:xfrm>
          <a:off x="2031996" y="3911919"/>
          <a:ext cx="8127999" cy="1102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903038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455700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57517473"/>
                    </a:ext>
                  </a:extLst>
                </a:gridCol>
              </a:tblGrid>
              <a:tr h="365444">
                <a:tc gridSpan="3"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Średni czas wykrycia 160 zdjęć.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l-PL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705678"/>
                  </a:ext>
                </a:extLst>
              </a:tr>
              <a:tr h="365444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Brak optymalizacji.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Optymalizacja.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7.7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120043"/>
                  </a:ext>
                </a:extLst>
              </a:tr>
            </a:tbl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310FA9DE-FA18-1F85-3CBB-38C729CBC667}"/>
              </a:ext>
            </a:extLst>
          </p:cNvPr>
          <p:cNvSpPr txBox="1"/>
          <p:nvPr/>
        </p:nvSpPr>
        <p:spPr>
          <a:xfrm>
            <a:off x="2031996" y="5014279"/>
            <a:ext cx="81279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3 – czas wykonania poszczególnych algorytmów dla 160 zdjęć.</a:t>
            </a:r>
          </a:p>
        </p:txBody>
      </p:sp>
    </p:spTree>
    <p:extLst>
      <p:ext uri="{BB962C8B-B14F-4D97-AF65-F5344CB8AC3E}">
        <p14:creationId xmlns:p14="http://schemas.microsoft.com/office/powerpoint/2010/main" val="4159747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06CB7E-C22B-0B5F-F602-8E91C330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3663"/>
          </a:xfrm>
        </p:spPr>
        <p:txBody>
          <a:bodyPr>
            <a:normAutofit/>
          </a:bodyPr>
          <a:lstStyle/>
          <a:p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Wnioski.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74698C-5517-FA7F-6F8E-4D146A2D7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43754"/>
            <a:ext cx="10515600" cy="5557021"/>
          </a:xfrm>
        </p:spPr>
        <p:txBody>
          <a:bodyPr>
            <a:normAutofit/>
          </a:bodyPr>
          <a:lstStyle/>
          <a:p>
            <a:r>
              <a:rPr lang="pl-PL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Zaimplementowana optymalizacja algorytmu </a:t>
            </a:r>
            <a:r>
              <a:rPr lang="pl-PL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konturowego </a:t>
            </a:r>
            <a:r>
              <a:rPr lang="pl-PL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optymalizacją</a:t>
            </a:r>
            <a:r>
              <a:rPr lang="pl-PL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daje najlepsze efekty</a:t>
            </a:r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 problemie rozpoznania źrenicy ze względu na najlepszą efektywność.</a:t>
            </a:r>
          </a:p>
          <a:p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Algorytm </a:t>
            </a:r>
            <a:r>
              <a:rPr lang="pl-PL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konturowy</a:t>
            </a:r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 optymalizacją działa dobrze przy zakłóconych zdjęciach i przy zmieniającym się oświetleniu.</a:t>
            </a:r>
          </a:p>
          <a:p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Optymalizacja algorytmu cechuje się wadą, która polega na </a:t>
            </a:r>
            <a:r>
              <a:rPr lang="pl-PL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zapamiętaniu </a:t>
            </a:r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przez algorytm obszarów zakłóconych.</a:t>
            </a:r>
          </a:p>
          <a:p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Optymalizacja nie zajmuje relatywnie więcej czasu niż jej brak.</a:t>
            </a:r>
          </a:p>
          <a:p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Największym czasem działania charakteryzowała się CNN.</a:t>
            </a:r>
          </a:p>
          <a:p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charakteryzowały najmniejsze błędy.</a:t>
            </a:r>
          </a:p>
        </p:txBody>
      </p:sp>
    </p:spTree>
    <p:extLst>
      <p:ext uri="{BB962C8B-B14F-4D97-AF65-F5344CB8AC3E}">
        <p14:creationId xmlns:p14="http://schemas.microsoft.com/office/powerpoint/2010/main" val="2013875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AEADAB-82E5-3FAF-5A10-03F0CF85F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56948"/>
          </a:xfrm>
        </p:spPr>
        <p:txBody>
          <a:bodyPr>
            <a:normAutofit/>
          </a:bodyPr>
          <a:lstStyle/>
          <a:p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Potencjalne pola do badań i kolejne możliwe optymalizacje.</a:t>
            </a:r>
            <a:endParaRPr lang="pl-PL" sz="3200" b="1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AE7136C-CB6D-BC0B-F55A-11C1E7046DC2}"/>
              </a:ext>
            </a:extLst>
          </p:cNvPr>
          <p:cNvSpPr txBox="1"/>
          <p:nvPr/>
        </p:nvSpPr>
        <p:spPr>
          <a:xfrm>
            <a:off x="-1" y="773169"/>
            <a:ext cx="10955045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pl-PL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Zoptymalizowany algorytm przetwarzania obrazów:</a:t>
            </a:r>
          </a:p>
          <a:p>
            <a:pPr marL="914400" lvl="1" indent="-457200">
              <a:buFont typeface="+mj-lt"/>
              <a:buAutoNum type="alphaLcParenR"/>
            </a:pPr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Możliwa optymalizacja kodu - szybkość, czytelność, itp.</a:t>
            </a:r>
          </a:p>
          <a:p>
            <a:pPr marL="914400" lvl="1" indent="-457200">
              <a:buFont typeface="+mj-lt"/>
              <a:buAutoNum type="alphaLcParenR"/>
            </a:pPr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Wykorzystanie lepszych i w większej ilości algorytmów do </a:t>
            </a:r>
            <a:r>
              <a:rPr lang="pl-PL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preprocessingu</a:t>
            </a:r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danych.</a:t>
            </a:r>
          </a:p>
          <a:p>
            <a:pPr marL="914400" lvl="1" indent="-457200">
              <a:buFont typeface="+mj-lt"/>
              <a:buAutoNum type="alphaLcParenR"/>
            </a:pPr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Zastosowaną optymalizację (podział na obszary) można wykorzystać do innych algorytmów – wyszukiwanie wzorca, algorytmy numeryczne, algorytmy sortowania.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CNN:</a:t>
            </a:r>
          </a:p>
          <a:p>
            <a:pPr marL="914400" lvl="1" indent="-457200">
              <a:buFont typeface="+mj-lt"/>
              <a:buAutoNum type="alphaLcParenR"/>
            </a:pPr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Zebranie większej ilości danych do treningu, walidacji i testów.</a:t>
            </a:r>
          </a:p>
          <a:p>
            <a:pPr marL="914400" lvl="1" indent="-457200">
              <a:buFont typeface="+mj-lt"/>
              <a:buAutoNum type="alphaLcParenR"/>
            </a:pPr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Modyfikacje architektury.</a:t>
            </a:r>
          </a:p>
          <a:p>
            <a:pPr marL="914400" lvl="1" indent="-457200">
              <a:buFont typeface="+mj-lt"/>
              <a:buAutoNum type="alphaLcParenR"/>
            </a:pPr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Wykorzystanie gotowych </a:t>
            </a:r>
            <a:r>
              <a:rPr lang="pl-PL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architektur</a:t>
            </a:r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(problem z mocą obliczeniową).</a:t>
            </a:r>
          </a:p>
          <a:p>
            <a:pPr marL="914400" lvl="1" indent="-457200">
              <a:buFont typeface="+mj-lt"/>
              <a:buAutoNum type="alphaLcParenR"/>
            </a:pPr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Dostosowanie parametrów.</a:t>
            </a:r>
          </a:p>
          <a:p>
            <a:pPr marL="914400" lvl="1" indent="-457200">
              <a:buFont typeface="+mj-lt"/>
              <a:buAutoNum type="alphaLcParenR"/>
            </a:pPr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Wykorzystanie GPU zamiast CPU.</a:t>
            </a:r>
          </a:p>
        </p:txBody>
      </p:sp>
    </p:spTree>
    <p:extLst>
      <p:ext uri="{BB962C8B-B14F-4D97-AF65-F5344CB8AC3E}">
        <p14:creationId xmlns:p14="http://schemas.microsoft.com/office/powerpoint/2010/main" val="325911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14420B-A97C-8DEE-C4C7-7D2554D86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37919"/>
          </a:xfrm>
        </p:spPr>
        <p:txBody>
          <a:bodyPr>
            <a:normAutofit/>
          </a:bodyPr>
          <a:lstStyle/>
          <a:p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Porządek prezentacji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613EBD2-8C33-30F4-404D-8FBCF6E53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23572"/>
            <a:ext cx="11709647" cy="613442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Zastosowanie i problematyka detekcji źrenicy.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Wykorzystane narzędzia do zaprojektowania obu algorytmów.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Wstępne przetwarzanie obrazu dla obu algorytmów.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Algorytm przetwarzania obrazów </a:t>
            </a:r>
            <a:r>
              <a:rPr lang="pl-PL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(konturowy)</a:t>
            </a:r>
            <a:r>
              <a:rPr lang="pl-PL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jego optymalizacja.</a:t>
            </a:r>
          </a:p>
          <a:p>
            <a:pPr marL="800100" lvl="1" indent="-342900">
              <a:buAutoNum type="alphaLcParenR"/>
            </a:pPr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Zaimplementowana optymalizacja.</a:t>
            </a:r>
          </a:p>
          <a:p>
            <a:pPr marL="800100" lvl="1" indent="-342900">
              <a:buAutoNum type="alphaLcParenR"/>
            </a:pPr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Efekty optymalizacji – test porównawczy.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Algorytm splotowej sieci neuronowej (CNN).</a:t>
            </a:r>
          </a:p>
          <a:p>
            <a:pPr marL="800100" lvl="1" indent="-342900">
              <a:buAutoNum type="alphaLcParenR"/>
            </a:pPr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Znormalizowane dane: treningowe i testowe.</a:t>
            </a:r>
          </a:p>
          <a:p>
            <a:pPr marL="800100" lvl="1" indent="-342900">
              <a:buAutoNum type="alphaLcParenR"/>
            </a:pPr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Proponowana architektura sieci.</a:t>
            </a:r>
          </a:p>
          <a:p>
            <a:pPr marL="800100" lvl="1" indent="-342900">
              <a:buAutoNum type="alphaLcParenR"/>
            </a:pPr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Przebieg procesu uczenia wybranej najlepszej sieci.</a:t>
            </a:r>
          </a:p>
          <a:p>
            <a:pPr marL="342900" indent="-342900">
              <a:buAutoNum type="arabicPeriod"/>
            </a:pPr>
            <a:r>
              <a:rPr lang="pl-PL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Porównanie algorytmów.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Wnioski.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Potencjalne pola do badań i kolejne możliwe optymalizacje.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Lokalizacja kodów/danych.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Bibliografia.</a:t>
            </a:r>
          </a:p>
          <a:p>
            <a:pPr lvl="1"/>
            <a:endParaRPr lang="pl-PL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081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355667-FD14-CBB2-0661-A4592FD4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30250"/>
          </a:xfrm>
        </p:spPr>
        <p:txBody>
          <a:bodyPr>
            <a:normAutofit/>
          </a:bodyPr>
          <a:lstStyle/>
          <a:p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Lokalizacja kodów/danych.</a:t>
            </a:r>
            <a:endParaRPr lang="pl-PL" sz="3200" b="1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06B1B32-F998-583D-0BD4-F898F0C4326A}"/>
              </a:ext>
            </a:extLst>
          </p:cNvPr>
          <p:cNvSpPr txBox="1"/>
          <p:nvPr/>
        </p:nvSpPr>
        <p:spPr>
          <a:xfrm>
            <a:off x="2752725" y="2285941"/>
            <a:ext cx="6686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https://github.com/Equerm8/eyetracker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EE90DE3-B91F-B913-7F4D-9CB1FDEDFAFF}"/>
              </a:ext>
            </a:extLst>
          </p:cNvPr>
          <p:cNvSpPr txBox="1"/>
          <p:nvPr/>
        </p:nvSpPr>
        <p:spPr>
          <a:xfrm>
            <a:off x="3748087" y="3987285"/>
            <a:ext cx="46958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marcel_siwiela@zut.edu.pl</a:t>
            </a:r>
          </a:p>
        </p:txBody>
      </p:sp>
    </p:spTree>
    <p:extLst>
      <p:ext uri="{BB962C8B-B14F-4D97-AF65-F5344CB8AC3E}">
        <p14:creationId xmlns:p14="http://schemas.microsoft.com/office/powerpoint/2010/main" val="423592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651732-3209-6260-548E-164C4287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9300"/>
          </a:xfrm>
        </p:spPr>
        <p:txBody>
          <a:bodyPr>
            <a:normAutofit/>
          </a:bodyPr>
          <a:lstStyle/>
          <a:p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Bibliografia.</a:t>
            </a:r>
            <a:endParaRPr lang="pl-PL" sz="32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8AA21A-8F13-3541-E292-E727BF0B3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1074"/>
            <a:ext cx="12192000" cy="58769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	R,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Santhoshikka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R,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Laranya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C,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Harshavarthini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(2021).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Eye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Applications. IARJSET. 8. 10.17148/IARJSET.2021.8824. </a:t>
            </a:r>
          </a:p>
          <a:p>
            <a:pPr marL="0" indent="0" algn="just">
              <a:buNone/>
            </a:pP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Pramodini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Jadhav, Mukti &amp;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Manza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Ramesh. (2017). A study of eye tracking technology and its applications. 86-90. 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10.1109/ICISIM.2017.8122153. </a:t>
            </a:r>
            <a:endParaRPr lang="pl-P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	S. Y.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J.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Kwon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Kim and N. I.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Noise-Robust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Pupil Center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CNN-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Shape-Prior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in IEEE 	Access, vol. 8, pp. 64739-64749, 2020, doi: 10.1109/ACCESS.2020.2985095.keywords: {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Pupils;Image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segmentation;Shape;Estimation;Image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detection;Noise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robustness;Learning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systems;Convex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prior;deep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learning;pupil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segmentation;U-Net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</a:p>
          <a:p>
            <a:pPr marL="0" indent="0" algn="just">
              <a:buNone/>
            </a:pP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Gu, K. 2022. Real-time Pupil Detection based on Contour Tracking. In: Wang, S. ed.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Trends in Computer Science and Mechanical Automation Vol. </a:t>
            </a:r>
            <a:r>
              <a:rPr lang="pl-P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Selected Papers from CSMA2016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Warsaw, Poland: De Gruyter Open Poland, pp. 31-40.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https://doi.org/10.1515/9783110584998-006</a:t>
            </a:r>
            <a:endParaRPr lang="pl-P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	Wan,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Zhonghua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Xiong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Caihua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Chen,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Wenbin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Hanyuan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Wu,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Shiqian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(2022). Pupil-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Contour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Gaze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Real Pupil 	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Axes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Head-Mounted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Eye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IEEE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Industrial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Informatics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18. 3640-3650. 10.1109/TII.2021.3118022. </a:t>
            </a:r>
          </a:p>
          <a:p>
            <a:pPr marL="0" indent="0" algn="just">
              <a:buNone/>
            </a:pP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Mishkin, D.,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Sergievskiy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N., &amp; Matas, J. (2017). Systematic evaluation of convolution neural network advances on the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and </a:t>
            </a:r>
            <a:r>
              <a:rPr lang="pl-P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understanding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11-19.</a:t>
            </a:r>
            <a:endParaRPr lang="pl-P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Zou,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Weibao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Li, Yan &amp; Tang, Arthur. (2009). Effects of the number of hidden nodes used in a structured-based neural network on the reliability of image 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classification. Neural Computing and Applications. 18. 249-260. 10.1007/s00521-008-0177-3.</a:t>
            </a:r>
            <a:endParaRPr lang="pl-P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Stathakis, Dimitris. (2009). How many hidden layers and nodes?. International Journal of Remote Sensing. 30. 2133-2147. 10.1080/01431160802549278.</a:t>
            </a:r>
            <a:endParaRPr lang="pl-P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	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Mujtaba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Owais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Dadvandipour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Samad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Lone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Mohd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Aaqib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(2021).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sizes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image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CNN: a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CFIR10 and 	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Fashion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-MNIST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IAES International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Journal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Artificial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(IJ-AI). 10. 872. 10.11591/ijai.v10.i4.pp872-878.</a:t>
            </a:r>
          </a:p>
          <a:p>
            <a:pPr marL="0" indent="0" algn="just">
              <a:buNone/>
            </a:pP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	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Heaton, Jeffrey. (2005). Introduction to neural networks with Java. Heaton Research Inc., Chesterfield.</a:t>
            </a:r>
            <a:endParaRPr lang="pl-P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87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26DB82-30E0-E1A2-F1AE-623CBB7A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7767"/>
          </a:xfrm>
        </p:spPr>
        <p:txBody>
          <a:bodyPr>
            <a:normAutofit/>
          </a:bodyPr>
          <a:lstStyle/>
          <a:p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Zastosowanie i problematyka detekcji źrenicy.</a:t>
            </a:r>
            <a:endParaRPr lang="pl-PL" sz="32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EEF57CD-FB6C-D142-F347-AD3B23E05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077" y="2013659"/>
            <a:ext cx="4922923" cy="2830681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0CA621C4-C880-85BD-E829-EAF81589A6E9}"/>
              </a:ext>
            </a:extLst>
          </p:cNvPr>
          <p:cNvSpPr txBox="1"/>
          <p:nvPr/>
        </p:nvSpPr>
        <p:spPr>
          <a:xfrm>
            <a:off x="7269077" y="4844340"/>
            <a:ext cx="4922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Obraz 1 - wykorzystanie </a:t>
            </a:r>
            <a:r>
              <a:rPr lang="pl-PL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eyetrackingu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systemów rzeczywistości </a:t>
            </a:r>
            <a:r>
              <a:rPr lang="pl-PL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wirutalnej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[1].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88EC23E-6661-F7EE-3C4B-1B9266F75ED4}"/>
              </a:ext>
            </a:extLst>
          </p:cNvPr>
          <p:cNvSpPr txBox="1"/>
          <p:nvPr/>
        </p:nvSpPr>
        <p:spPr>
          <a:xfrm>
            <a:off x="304800" y="1291771"/>
            <a:ext cx="6734629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Eyetrackingu</a:t>
            </a:r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używa się do: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Marketingu – analiza reklam.</a:t>
            </a:r>
          </a:p>
          <a:p>
            <a:pPr algn="just"/>
            <a:endParaRPr lang="pl-PL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Neurologii i psychologii – emocje.</a:t>
            </a:r>
          </a:p>
          <a:p>
            <a:pPr algn="just"/>
            <a:endParaRPr lang="pl-PL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Badań medycznych – diagnozy autyzmu, schizofrenii, OCD, ADHD, choroby Parkinsona.</a:t>
            </a:r>
          </a:p>
          <a:p>
            <a:pPr algn="just"/>
            <a:endParaRPr lang="pl-PL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Badania dotyczące gier komputerowych – gry związane </a:t>
            </a:r>
            <a:b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badaniem wzroku</a:t>
            </a:r>
          </a:p>
          <a:p>
            <a:pPr algn="just"/>
            <a:endParaRPr lang="pl-PL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Badanie wzroku kierowcy – zmęczenie, rozkojarzenie.</a:t>
            </a:r>
          </a:p>
          <a:p>
            <a:pPr algn="just"/>
            <a:endParaRPr lang="pl-PL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Okulistyka – choroby związane z oczami.</a:t>
            </a:r>
          </a:p>
          <a:p>
            <a:pPr algn="just"/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[2].</a:t>
            </a:r>
          </a:p>
        </p:txBody>
      </p:sp>
    </p:spTree>
    <p:extLst>
      <p:ext uri="{BB962C8B-B14F-4D97-AF65-F5344CB8AC3E}">
        <p14:creationId xmlns:p14="http://schemas.microsoft.com/office/powerpoint/2010/main" val="344204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BC69AE-50B9-231C-F106-144FEA46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9453"/>
          </a:xfrm>
        </p:spPr>
        <p:txBody>
          <a:bodyPr>
            <a:normAutofit/>
          </a:bodyPr>
          <a:lstStyle/>
          <a:p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Zastosowanie i problematyka detekcji źrenicy.</a:t>
            </a:r>
            <a:endParaRPr lang="pl-PL" sz="3200" b="1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A1FB158-6EF5-BFA8-8DCD-0446E774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659" y="909453"/>
            <a:ext cx="4090495" cy="480966"/>
          </a:xfrm>
        </p:spPr>
        <p:txBody>
          <a:bodyPr/>
          <a:lstStyle/>
          <a:p>
            <a:r>
              <a:rPr lang="pl-PL" dirty="0"/>
              <a:t>Literatura – głównie kamery IR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6610800-F61B-2FD6-0D0E-EC5124CF8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80247" y="909453"/>
            <a:ext cx="5183188" cy="480967"/>
          </a:xfrm>
        </p:spPr>
        <p:txBody>
          <a:bodyPr/>
          <a:lstStyle/>
          <a:p>
            <a:r>
              <a:rPr lang="pl-PL" dirty="0"/>
              <a:t>Badany przypadek – aparat </a:t>
            </a:r>
            <a:r>
              <a:rPr lang="pl-PL" dirty="0" err="1"/>
              <a:t>smartfona</a:t>
            </a:r>
            <a:endParaRPr lang="pl-PL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CC7F76EE-D853-F418-6D60-5A073787121D}"/>
              </a:ext>
            </a:extLst>
          </p:cNvPr>
          <p:cNvSpPr txBox="1"/>
          <p:nvPr/>
        </p:nvSpPr>
        <p:spPr>
          <a:xfrm>
            <a:off x="1306589" y="5080381"/>
            <a:ext cx="2966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Obraz 2 – zakłócenia na obrazie oka. Przykłady z literatury [3].</a:t>
            </a:r>
          </a:p>
        </p:txBody>
      </p:sp>
      <p:pic>
        <p:nvPicPr>
          <p:cNvPr id="18" name="Symbol zastępczy zawartości 17">
            <a:extLst>
              <a:ext uri="{FF2B5EF4-FFF2-40B4-BE49-F238E27FC236}">
                <a16:creationId xmlns:a16="http://schemas.microsoft.com/office/drawing/2014/main" id="{7447CEF9-06A6-59EB-4257-8F0DE4AB84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06589" y="1390419"/>
            <a:ext cx="2966634" cy="3684588"/>
          </a:xfrm>
        </p:spPr>
      </p:pic>
      <p:pic>
        <p:nvPicPr>
          <p:cNvPr id="30" name="Obraz 29">
            <a:extLst>
              <a:ext uri="{FF2B5EF4-FFF2-40B4-BE49-F238E27FC236}">
                <a16:creationId xmlns:a16="http://schemas.microsoft.com/office/drawing/2014/main" id="{D17121F7-2F82-E10F-0CFE-E740A130A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030" y="1390419"/>
            <a:ext cx="2961622" cy="3684588"/>
          </a:xfrm>
          <a:prstGeom prst="rect">
            <a:avLst/>
          </a:prstGeom>
        </p:spPr>
      </p:pic>
      <p:sp>
        <p:nvSpPr>
          <p:cNvPr id="32" name="pole tekstowe 31">
            <a:extLst>
              <a:ext uri="{FF2B5EF4-FFF2-40B4-BE49-F238E27FC236}">
                <a16:creationId xmlns:a16="http://schemas.microsoft.com/office/drawing/2014/main" id="{81354938-94A1-3B3B-03B0-40181BF11D4E}"/>
              </a:ext>
            </a:extLst>
          </p:cNvPr>
          <p:cNvSpPr txBox="1"/>
          <p:nvPr/>
        </p:nvSpPr>
        <p:spPr>
          <a:xfrm>
            <a:off x="7191030" y="5086559"/>
            <a:ext cx="29616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Obraz 3 – wycinek zebranej bazy zdjęć oka wykonanych za pomocą aparatu </a:t>
            </a:r>
            <a:r>
              <a:rPr lang="pl-PL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smartfona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6E5F7DA-0869-E7DF-01D2-C23B8478512E}"/>
              </a:ext>
            </a:extLst>
          </p:cNvPr>
          <p:cNvSpPr txBox="1"/>
          <p:nvPr/>
        </p:nvSpPr>
        <p:spPr>
          <a:xfrm>
            <a:off x="744659" y="5948547"/>
            <a:ext cx="105187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Metody konturowe dobrze działają dla zdjęć dobrej jakości [4, 5].</a:t>
            </a:r>
          </a:p>
          <a:p>
            <a:r>
              <a:rPr lang="pl-PL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zaczyna się z badanym przypadkiem, w którym występują zakłócenia – potrzeba optymalizacji.</a:t>
            </a:r>
          </a:p>
        </p:txBody>
      </p:sp>
    </p:spTree>
    <p:extLst>
      <p:ext uri="{BB962C8B-B14F-4D97-AF65-F5344CB8AC3E}">
        <p14:creationId xmlns:p14="http://schemas.microsoft.com/office/powerpoint/2010/main" val="66273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FBD1E5-5886-991A-AF12-E8A9A42D8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995"/>
            <a:ext cx="12192000" cy="667939"/>
          </a:xfrm>
        </p:spPr>
        <p:txBody>
          <a:bodyPr>
            <a:noAutofit/>
          </a:bodyPr>
          <a:lstStyle/>
          <a:p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Wykorzystane narzędzia do zaprojektowania obu algorytmów.</a:t>
            </a:r>
          </a:p>
        </p:txBody>
      </p:sp>
      <p:pic>
        <p:nvPicPr>
          <p:cNvPr id="55" name="Obraz 54">
            <a:extLst>
              <a:ext uri="{FF2B5EF4-FFF2-40B4-BE49-F238E27FC236}">
                <a16:creationId xmlns:a16="http://schemas.microsoft.com/office/drawing/2014/main" id="{BD52D751-327E-9482-CC1A-8E0EFD6CA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" y="5771987"/>
            <a:ext cx="5277959" cy="366226"/>
          </a:xfrm>
          <a:prstGeom prst="rect">
            <a:avLst/>
          </a:prstGeom>
        </p:spPr>
      </p:pic>
      <p:sp>
        <p:nvSpPr>
          <p:cNvPr id="56" name="pole tekstowe 55">
            <a:extLst>
              <a:ext uri="{FF2B5EF4-FFF2-40B4-BE49-F238E27FC236}">
                <a16:creationId xmlns:a16="http://schemas.microsoft.com/office/drawing/2014/main" id="{A73936BB-3DCB-618B-4EB6-C662357DB2F2}"/>
              </a:ext>
            </a:extLst>
          </p:cNvPr>
          <p:cNvSpPr txBox="1"/>
          <p:nvPr/>
        </p:nvSpPr>
        <p:spPr>
          <a:xfrm>
            <a:off x="0" y="6263947"/>
            <a:ext cx="5277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Obraz 5 - specyfikacja kamery. Źródło zdjęcia: https://www.gsmarena.com/samsung_galaxy_s23_fe-12520.php</a:t>
            </a:r>
          </a:p>
        </p:txBody>
      </p:sp>
      <p:pic>
        <p:nvPicPr>
          <p:cNvPr id="58" name="Obraz 57">
            <a:extLst>
              <a:ext uri="{FF2B5EF4-FFF2-40B4-BE49-F238E27FC236}">
                <a16:creationId xmlns:a16="http://schemas.microsoft.com/office/drawing/2014/main" id="{793A936C-3822-B149-72A8-32A292DE2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712" y="5200201"/>
            <a:ext cx="5103229" cy="1135300"/>
          </a:xfrm>
          <a:prstGeom prst="rect">
            <a:avLst/>
          </a:prstGeom>
        </p:spPr>
      </p:pic>
      <p:sp>
        <p:nvSpPr>
          <p:cNvPr id="59" name="pole tekstowe 58">
            <a:extLst>
              <a:ext uri="{FF2B5EF4-FFF2-40B4-BE49-F238E27FC236}">
                <a16:creationId xmlns:a16="http://schemas.microsoft.com/office/drawing/2014/main" id="{17EE0DAA-6948-D4A1-6B51-FC50AE869993}"/>
              </a:ext>
            </a:extLst>
          </p:cNvPr>
          <p:cNvSpPr txBox="1"/>
          <p:nvPr/>
        </p:nvSpPr>
        <p:spPr>
          <a:xfrm>
            <a:off x="6906712" y="6448613"/>
            <a:ext cx="527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Obraz 6 - wybrane parametry używanego komputera. W badaniach wykorzystano moce obliczeniowe CPU.</a:t>
            </a:r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C82CC873-CA23-6FB3-81F3-D2436055762B}"/>
              </a:ext>
            </a:extLst>
          </p:cNvPr>
          <p:cNvGrpSpPr/>
          <p:nvPr/>
        </p:nvGrpSpPr>
        <p:grpSpPr>
          <a:xfrm>
            <a:off x="1391340" y="919825"/>
            <a:ext cx="7773238" cy="3541592"/>
            <a:chOff x="1518082" y="852258"/>
            <a:chExt cx="7773238" cy="3541592"/>
          </a:xfrm>
        </p:grpSpPr>
        <p:pic>
          <p:nvPicPr>
            <p:cNvPr id="8" name="Obraz 7">
              <a:extLst>
                <a:ext uri="{FF2B5EF4-FFF2-40B4-BE49-F238E27FC236}">
                  <a16:creationId xmlns:a16="http://schemas.microsoft.com/office/drawing/2014/main" id="{A15CA358-4B20-173F-2E30-AC873408E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470" y="1809485"/>
              <a:ext cx="897228" cy="1166396"/>
            </a:xfrm>
            <a:prstGeom prst="rect">
              <a:avLst/>
            </a:prstGeom>
          </p:spPr>
        </p:pic>
        <p:pic>
          <p:nvPicPr>
            <p:cNvPr id="10" name="Obraz 9">
              <a:extLst>
                <a:ext uri="{FF2B5EF4-FFF2-40B4-BE49-F238E27FC236}">
                  <a16:creationId xmlns:a16="http://schemas.microsoft.com/office/drawing/2014/main" id="{60965014-4172-BB8A-0485-0D10C9BA3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3568" y="2989338"/>
              <a:ext cx="1117752" cy="1117752"/>
            </a:xfrm>
            <a:prstGeom prst="rect">
              <a:avLst/>
            </a:prstGeom>
          </p:spPr>
        </p:pic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0B469E89-7600-AFC5-E37A-A2BF7B9375A4}"/>
                </a:ext>
              </a:extLst>
            </p:cNvPr>
            <p:cNvSpPr txBox="1"/>
            <p:nvPr/>
          </p:nvSpPr>
          <p:spPr>
            <a:xfrm>
              <a:off x="1518082" y="2973080"/>
              <a:ext cx="14293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https://www.python.org/community/logos/</a:t>
              </a:r>
            </a:p>
          </p:txBody>
        </p:sp>
        <p:pic>
          <p:nvPicPr>
            <p:cNvPr id="17" name="Obraz 16">
              <a:extLst>
                <a:ext uri="{FF2B5EF4-FFF2-40B4-BE49-F238E27FC236}">
                  <a16:creationId xmlns:a16="http://schemas.microsoft.com/office/drawing/2014/main" id="{1D150C4D-7D9C-D863-1127-DA9CB244F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1349" y="1809484"/>
              <a:ext cx="881278" cy="1166396"/>
            </a:xfrm>
            <a:prstGeom prst="rect">
              <a:avLst/>
            </a:prstGeom>
          </p:spPr>
        </p:pic>
        <p:sp>
          <p:nvSpPr>
            <p:cNvPr id="19" name="pole tekstowe 18">
              <a:extLst>
                <a:ext uri="{FF2B5EF4-FFF2-40B4-BE49-F238E27FC236}">
                  <a16:creationId xmlns:a16="http://schemas.microsoft.com/office/drawing/2014/main" id="{2F86FD41-65BC-CB9C-5FA9-276CB05360AD}"/>
                </a:ext>
              </a:extLst>
            </p:cNvPr>
            <p:cNvSpPr txBox="1"/>
            <p:nvPr/>
          </p:nvSpPr>
          <p:spPr>
            <a:xfrm>
              <a:off x="5285819" y="4147629"/>
              <a:ext cx="169289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1000" dirty="0"/>
                <a:t>https://numpy.org/press-kit/</a:t>
              </a:r>
            </a:p>
          </p:txBody>
        </p:sp>
        <p:pic>
          <p:nvPicPr>
            <p:cNvPr id="21" name="Obraz 20">
              <a:extLst>
                <a:ext uri="{FF2B5EF4-FFF2-40B4-BE49-F238E27FC236}">
                  <a16:creationId xmlns:a16="http://schemas.microsoft.com/office/drawing/2014/main" id="{F4BA5AD9-F67B-D158-6429-2594DD735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8495" y="2884441"/>
              <a:ext cx="1327546" cy="1327546"/>
            </a:xfrm>
            <a:prstGeom prst="rect">
              <a:avLst/>
            </a:prstGeom>
          </p:spPr>
        </p:pic>
        <p:pic>
          <p:nvPicPr>
            <p:cNvPr id="23" name="Obraz 22">
              <a:extLst>
                <a:ext uri="{FF2B5EF4-FFF2-40B4-BE49-F238E27FC236}">
                  <a16:creationId xmlns:a16="http://schemas.microsoft.com/office/drawing/2014/main" id="{89B4E0E4-D09B-12B1-E60D-6DD2745E5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68495" y="852258"/>
              <a:ext cx="1473450" cy="976544"/>
            </a:xfrm>
            <a:prstGeom prst="rect">
              <a:avLst/>
            </a:prstGeom>
          </p:spPr>
        </p:pic>
        <p:cxnSp>
          <p:nvCxnSpPr>
            <p:cNvPr id="27" name="Łącznik prosty ze strzałką 26">
              <a:extLst>
                <a:ext uri="{FF2B5EF4-FFF2-40B4-BE49-F238E27FC236}">
                  <a16:creationId xmlns:a16="http://schemas.microsoft.com/office/drawing/2014/main" id="{8DDFE0EE-6D3C-6061-971D-28ABCBB6218D}"/>
                </a:ext>
              </a:extLst>
            </p:cNvPr>
            <p:cNvCxnSpPr>
              <a:stCxn id="8" idx="3"/>
              <a:endCxn id="17" idx="1"/>
            </p:cNvCxnSpPr>
            <p:nvPr/>
          </p:nvCxnSpPr>
          <p:spPr>
            <a:xfrm flipV="1">
              <a:off x="2678698" y="2392682"/>
              <a:ext cx="82265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pole tekstowe 28">
              <a:extLst>
                <a:ext uri="{FF2B5EF4-FFF2-40B4-BE49-F238E27FC236}">
                  <a16:creationId xmlns:a16="http://schemas.microsoft.com/office/drawing/2014/main" id="{079D58E0-6737-E4E8-C195-19877C6924CE}"/>
                </a:ext>
              </a:extLst>
            </p:cNvPr>
            <p:cNvSpPr txBox="1"/>
            <p:nvPr/>
          </p:nvSpPr>
          <p:spPr>
            <a:xfrm>
              <a:off x="5635891" y="1800618"/>
              <a:ext cx="96988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http://dlib.net/</a:t>
              </a:r>
            </a:p>
          </p:txBody>
        </p:sp>
        <p:sp>
          <p:nvSpPr>
            <p:cNvPr id="31" name="pole tekstowe 30">
              <a:extLst>
                <a:ext uri="{FF2B5EF4-FFF2-40B4-BE49-F238E27FC236}">
                  <a16:creationId xmlns:a16="http://schemas.microsoft.com/office/drawing/2014/main" id="{7A2D7EE0-EB4E-2E76-33D9-531FBFC4871C}"/>
                </a:ext>
              </a:extLst>
            </p:cNvPr>
            <p:cNvSpPr txBox="1"/>
            <p:nvPr/>
          </p:nvSpPr>
          <p:spPr>
            <a:xfrm>
              <a:off x="8219476" y="4147629"/>
              <a:ext cx="96988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https://keras.io/</a:t>
              </a:r>
            </a:p>
          </p:txBody>
        </p:sp>
        <p:sp>
          <p:nvSpPr>
            <p:cNvPr id="34" name="pole tekstowe 33">
              <a:extLst>
                <a:ext uri="{FF2B5EF4-FFF2-40B4-BE49-F238E27FC236}">
                  <a16:creationId xmlns:a16="http://schemas.microsoft.com/office/drawing/2014/main" id="{C3876779-D02D-CD3F-70AA-C71CC36D230F}"/>
                </a:ext>
              </a:extLst>
            </p:cNvPr>
            <p:cNvSpPr txBox="1"/>
            <p:nvPr/>
          </p:nvSpPr>
          <p:spPr>
            <a:xfrm>
              <a:off x="3358713" y="3034045"/>
              <a:ext cx="116654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https://opencv.org/</a:t>
              </a:r>
            </a:p>
          </p:txBody>
        </p:sp>
        <p:cxnSp>
          <p:nvCxnSpPr>
            <p:cNvPr id="40" name="Łącznik: zakrzywiony 39">
              <a:extLst>
                <a:ext uri="{FF2B5EF4-FFF2-40B4-BE49-F238E27FC236}">
                  <a16:creationId xmlns:a16="http://schemas.microsoft.com/office/drawing/2014/main" id="{29AB8E7A-FCF0-76D2-B57D-A13F6F3ABB08}"/>
                </a:ext>
              </a:extLst>
            </p:cNvPr>
            <p:cNvCxnSpPr>
              <a:stCxn id="17" idx="3"/>
              <a:endCxn id="23" idx="1"/>
            </p:cNvCxnSpPr>
            <p:nvPr/>
          </p:nvCxnSpPr>
          <p:spPr>
            <a:xfrm flipV="1">
              <a:off x="4382627" y="1340530"/>
              <a:ext cx="1085868" cy="105215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Łącznik: zakrzywiony 41">
              <a:extLst>
                <a:ext uri="{FF2B5EF4-FFF2-40B4-BE49-F238E27FC236}">
                  <a16:creationId xmlns:a16="http://schemas.microsoft.com/office/drawing/2014/main" id="{CE3E543E-8F75-54BD-12D5-AC4019B3121B}"/>
                </a:ext>
              </a:extLst>
            </p:cNvPr>
            <p:cNvCxnSpPr>
              <a:stCxn id="17" idx="3"/>
              <a:endCxn id="21" idx="1"/>
            </p:cNvCxnSpPr>
            <p:nvPr/>
          </p:nvCxnSpPr>
          <p:spPr>
            <a:xfrm>
              <a:off x="4382627" y="2392682"/>
              <a:ext cx="1085868" cy="115553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Łącznik prosty ze strzałką 47">
              <a:extLst>
                <a:ext uri="{FF2B5EF4-FFF2-40B4-BE49-F238E27FC236}">
                  <a16:creationId xmlns:a16="http://schemas.microsoft.com/office/drawing/2014/main" id="{C4662316-5205-EC46-4A91-B33BD9CE68FD}"/>
                </a:ext>
              </a:extLst>
            </p:cNvPr>
            <p:cNvCxnSpPr>
              <a:stCxn id="21" idx="3"/>
              <a:endCxn id="10" idx="1"/>
            </p:cNvCxnSpPr>
            <p:nvPr/>
          </p:nvCxnSpPr>
          <p:spPr>
            <a:xfrm>
              <a:off x="6796041" y="3548214"/>
              <a:ext cx="13775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pole tekstowe 50">
              <a:extLst>
                <a:ext uri="{FF2B5EF4-FFF2-40B4-BE49-F238E27FC236}">
                  <a16:creationId xmlns:a16="http://schemas.microsoft.com/office/drawing/2014/main" id="{8BECFE21-49A5-22A5-92B8-1A75710F67FB}"/>
                </a:ext>
              </a:extLst>
            </p:cNvPr>
            <p:cNvSpPr txBox="1"/>
            <p:nvPr/>
          </p:nvSpPr>
          <p:spPr>
            <a:xfrm>
              <a:off x="4213743" y="1266441"/>
              <a:ext cx="881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Algorytmy </a:t>
              </a:r>
            </a:p>
            <a:p>
              <a:pPr algn="ctr"/>
              <a:r>
                <a:rPr lang="pl-PL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konturowe</a:t>
              </a:r>
              <a:endParaRPr lang="pl-PL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pole tekstowe 52">
              <a:extLst>
                <a:ext uri="{FF2B5EF4-FFF2-40B4-BE49-F238E27FC236}">
                  <a16:creationId xmlns:a16="http://schemas.microsoft.com/office/drawing/2014/main" id="{2F419166-6D87-8E0B-CB03-6FAC813102AE}"/>
                </a:ext>
              </a:extLst>
            </p:cNvPr>
            <p:cNvSpPr txBox="1"/>
            <p:nvPr/>
          </p:nvSpPr>
          <p:spPr>
            <a:xfrm>
              <a:off x="4412936" y="3338431"/>
              <a:ext cx="76459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CNN</a:t>
              </a:r>
            </a:p>
          </p:txBody>
        </p:sp>
        <p:sp>
          <p:nvSpPr>
            <p:cNvPr id="3" name="pole tekstowe 2">
              <a:extLst>
                <a:ext uri="{FF2B5EF4-FFF2-40B4-BE49-F238E27FC236}">
                  <a16:creationId xmlns:a16="http://schemas.microsoft.com/office/drawing/2014/main" id="{9C311A4D-F438-5A93-3ABF-D370C43FA361}"/>
                </a:ext>
              </a:extLst>
            </p:cNvPr>
            <p:cNvSpPr txBox="1"/>
            <p:nvPr/>
          </p:nvSpPr>
          <p:spPr>
            <a:xfrm>
              <a:off x="1875647" y="1553416"/>
              <a:ext cx="726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3.12.6</a:t>
              </a:r>
            </a:p>
          </p:txBody>
        </p:sp>
      </p:grp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98DA978-02C4-E0E4-50A5-09C6F53D6E3B}"/>
              </a:ext>
            </a:extLst>
          </p:cNvPr>
          <p:cNvSpPr txBox="1"/>
          <p:nvPr/>
        </p:nvSpPr>
        <p:spPr>
          <a:xfrm>
            <a:off x="3745922" y="4501645"/>
            <a:ext cx="3852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Obraz 4 – wykorzystany język programowania i użyte biblioteki. IDE: VS </a:t>
            </a:r>
            <a:r>
              <a:rPr lang="pl-PL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129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7AC1A4-35D5-C8FD-565D-1B791901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61760"/>
          </a:xfrm>
        </p:spPr>
        <p:txBody>
          <a:bodyPr>
            <a:normAutofit/>
          </a:bodyPr>
          <a:lstStyle/>
          <a:p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Wstępne przetwarzanie obrazu dla obu algorytmów.</a:t>
            </a:r>
            <a:endParaRPr lang="pl-PL" sz="3200" b="1" dirty="0"/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429D6FD2-D92E-B095-DAC0-5B98C77462DD}"/>
              </a:ext>
            </a:extLst>
          </p:cNvPr>
          <p:cNvGrpSpPr/>
          <p:nvPr/>
        </p:nvGrpSpPr>
        <p:grpSpPr>
          <a:xfrm>
            <a:off x="133017" y="770566"/>
            <a:ext cx="12009595" cy="4591547"/>
            <a:chOff x="133017" y="770566"/>
            <a:chExt cx="12009595" cy="5883281"/>
          </a:xfrm>
        </p:grpSpPr>
        <p:pic>
          <p:nvPicPr>
            <p:cNvPr id="4" name="Obraz 3">
              <a:extLst>
                <a:ext uri="{FF2B5EF4-FFF2-40B4-BE49-F238E27FC236}">
                  <a16:creationId xmlns:a16="http://schemas.microsoft.com/office/drawing/2014/main" id="{8D123154-F0D8-9D7E-5DE2-E9E384392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100" y="3150223"/>
              <a:ext cx="914400" cy="342900"/>
            </a:xfrm>
            <a:prstGeom prst="rect">
              <a:avLst/>
            </a:prstGeom>
          </p:spPr>
        </p:pic>
        <p:pic>
          <p:nvPicPr>
            <p:cNvPr id="9" name="Obraz 8">
              <a:extLst>
                <a:ext uri="{FF2B5EF4-FFF2-40B4-BE49-F238E27FC236}">
                  <a16:creationId xmlns:a16="http://schemas.microsoft.com/office/drawing/2014/main" id="{FD45F470-F947-CBEE-C87F-3537CC16A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8301" y="1047566"/>
              <a:ext cx="2743583" cy="1028844"/>
            </a:xfrm>
            <a:prstGeom prst="rect">
              <a:avLst/>
            </a:prstGeom>
          </p:spPr>
        </p:pic>
        <p:pic>
          <p:nvPicPr>
            <p:cNvPr id="11" name="Obraz 10">
              <a:extLst>
                <a:ext uri="{FF2B5EF4-FFF2-40B4-BE49-F238E27FC236}">
                  <a16:creationId xmlns:a16="http://schemas.microsoft.com/office/drawing/2014/main" id="{3D43691F-002C-4FD5-9662-8E0763C0F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79849" y="1047566"/>
              <a:ext cx="2772162" cy="1028844"/>
            </a:xfrm>
            <a:prstGeom prst="rect">
              <a:avLst/>
            </a:prstGeom>
          </p:spPr>
        </p:pic>
        <p:pic>
          <p:nvPicPr>
            <p:cNvPr id="13" name="Obraz 12">
              <a:extLst>
                <a:ext uri="{FF2B5EF4-FFF2-40B4-BE49-F238E27FC236}">
                  <a16:creationId xmlns:a16="http://schemas.microsoft.com/office/drawing/2014/main" id="{5B0E12C0-D640-59AD-FCBB-097E824B4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79976" y="1047566"/>
              <a:ext cx="2762636" cy="1028844"/>
            </a:xfrm>
            <a:prstGeom prst="rect">
              <a:avLst/>
            </a:prstGeom>
          </p:spPr>
        </p:pic>
        <p:pic>
          <p:nvPicPr>
            <p:cNvPr id="15" name="Obraz 14">
              <a:extLst>
                <a:ext uri="{FF2B5EF4-FFF2-40B4-BE49-F238E27FC236}">
                  <a16:creationId xmlns:a16="http://schemas.microsoft.com/office/drawing/2014/main" id="{BDC94B33-5253-00AD-BB5D-0932E10AD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79976" y="2467248"/>
              <a:ext cx="2762636" cy="1047564"/>
            </a:xfrm>
            <a:prstGeom prst="rect">
              <a:avLst/>
            </a:prstGeom>
          </p:spPr>
        </p:pic>
        <p:pic>
          <p:nvPicPr>
            <p:cNvPr id="17" name="Obraz 16">
              <a:extLst>
                <a:ext uri="{FF2B5EF4-FFF2-40B4-BE49-F238E27FC236}">
                  <a16:creationId xmlns:a16="http://schemas.microsoft.com/office/drawing/2014/main" id="{DF1AE6BB-CDD2-8B9D-CE90-06A628EE8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08301" y="4791119"/>
              <a:ext cx="1219370" cy="1228896"/>
            </a:xfrm>
            <a:prstGeom prst="rect">
              <a:avLst/>
            </a:prstGeom>
          </p:spPr>
        </p:pic>
        <p:pic>
          <p:nvPicPr>
            <p:cNvPr id="19" name="Obraz 18">
              <a:extLst>
                <a:ext uri="{FF2B5EF4-FFF2-40B4-BE49-F238E27FC236}">
                  <a16:creationId xmlns:a16="http://schemas.microsoft.com/office/drawing/2014/main" id="{C7D66B52-E9D9-6842-063D-751702C04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79849" y="4791119"/>
              <a:ext cx="1238423" cy="1228896"/>
            </a:xfrm>
            <a:prstGeom prst="rect">
              <a:avLst/>
            </a:prstGeom>
          </p:spPr>
        </p:pic>
        <p:pic>
          <p:nvPicPr>
            <p:cNvPr id="21" name="Obraz 20">
              <a:extLst>
                <a:ext uri="{FF2B5EF4-FFF2-40B4-BE49-F238E27FC236}">
                  <a16:creationId xmlns:a16="http://schemas.microsoft.com/office/drawing/2014/main" id="{26274FA0-5FEF-86FB-9CF8-2047E2FA0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03792" y="4800645"/>
              <a:ext cx="1219370" cy="1219370"/>
            </a:xfrm>
            <a:prstGeom prst="rect">
              <a:avLst/>
            </a:prstGeom>
          </p:spPr>
        </p:pic>
        <p:cxnSp>
          <p:nvCxnSpPr>
            <p:cNvPr id="25" name="Łącznik: łamany 24">
              <a:extLst>
                <a:ext uri="{FF2B5EF4-FFF2-40B4-BE49-F238E27FC236}">
                  <a16:creationId xmlns:a16="http://schemas.microsoft.com/office/drawing/2014/main" id="{C938C427-96FD-C5D4-A406-4378BB41828C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 flipV="1">
              <a:off x="2133500" y="1561988"/>
              <a:ext cx="274801" cy="175968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Łącznik: łamany 26">
              <a:extLst>
                <a:ext uri="{FF2B5EF4-FFF2-40B4-BE49-F238E27FC236}">
                  <a16:creationId xmlns:a16="http://schemas.microsoft.com/office/drawing/2014/main" id="{1A3CC4B3-C739-C052-2BAA-01382BD4EF7B}"/>
                </a:ext>
              </a:extLst>
            </p:cNvPr>
            <p:cNvCxnSpPr>
              <a:stCxn id="4" idx="3"/>
              <a:endCxn id="17" idx="1"/>
            </p:cNvCxnSpPr>
            <p:nvPr/>
          </p:nvCxnSpPr>
          <p:spPr>
            <a:xfrm>
              <a:off x="2133500" y="3321673"/>
              <a:ext cx="274801" cy="208389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Łącznik prosty ze strzałką 29">
              <a:extLst>
                <a:ext uri="{FF2B5EF4-FFF2-40B4-BE49-F238E27FC236}">
                  <a16:creationId xmlns:a16="http://schemas.microsoft.com/office/drawing/2014/main" id="{9B50E358-530F-5B78-363A-AA49DAFCD14F}"/>
                </a:ext>
              </a:extLst>
            </p:cNvPr>
            <p:cNvCxnSpPr>
              <a:stCxn id="9" idx="3"/>
              <a:endCxn id="11" idx="1"/>
            </p:cNvCxnSpPr>
            <p:nvPr/>
          </p:nvCxnSpPr>
          <p:spPr>
            <a:xfrm>
              <a:off x="5151884" y="1561988"/>
              <a:ext cx="7279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Łącznik prosty ze strzałką 31">
              <a:extLst>
                <a:ext uri="{FF2B5EF4-FFF2-40B4-BE49-F238E27FC236}">
                  <a16:creationId xmlns:a16="http://schemas.microsoft.com/office/drawing/2014/main" id="{DD688638-513B-515A-2013-25F6B265DEAA}"/>
                </a:ext>
              </a:extLst>
            </p:cNvPr>
            <p:cNvCxnSpPr>
              <a:stCxn id="11" idx="3"/>
              <a:endCxn id="13" idx="1"/>
            </p:cNvCxnSpPr>
            <p:nvPr/>
          </p:nvCxnSpPr>
          <p:spPr>
            <a:xfrm>
              <a:off x="8652011" y="1561988"/>
              <a:ext cx="7279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Łącznik prosty ze strzałką 33">
              <a:extLst>
                <a:ext uri="{FF2B5EF4-FFF2-40B4-BE49-F238E27FC236}">
                  <a16:creationId xmlns:a16="http://schemas.microsoft.com/office/drawing/2014/main" id="{D0AB93C5-3ACB-1E0D-6101-D5E2A6961F80}"/>
                </a:ext>
              </a:extLst>
            </p:cNvPr>
            <p:cNvCxnSpPr>
              <a:stCxn id="17" idx="3"/>
              <a:endCxn id="19" idx="1"/>
            </p:cNvCxnSpPr>
            <p:nvPr/>
          </p:nvCxnSpPr>
          <p:spPr>
            <a:xfrm>
              <a:off x="3627671" y="5405567"/>
              <a:ext cx="22521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Łącznik prosty ze strzałką 35">
              <a:extLst>
                <a:ext uri="{FF2B5EF4-FFF2-40B4-BE49-F238E27FC236}">
                  <a16:creationId xmlns:a16="http://schemas.microsoft.com/office/drawing/2014/main" id="{4956DA1B-873F-3401-5826-A43A6B013B77}"/>
                </a:ext>
              </a:extLst>
            </p:cNvPr>
            <p:cNvCxnSpPr>
              <a:stCxn id="19" idx="3"/>
              <a:endCxn id="21" idx="1"/>
            </p:cNvCxnSpPr>
            <p:nvPr/>
          </p:nvCxnSpPr>
          <p:spPr>
            <a:xfrm>
              <a:off x="7118272" y="5405567"/>
              <a:ext cx="2285520" cy="4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Łącznik prosty ze strzałką 37">
              <a:extLst>
                <a:ext uri="{FF2B5EF4-FFF2-40B4-BE49-F238E27FC236}">
                  <a16:creationId xmlns:a16="http://schemas.microsoft.com/office/drawing/2014/main" id="{E0EB822C-A886-99AF-46E8-AFE35195BF71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10761294" y="2076410"/>
              <a:ext cx="0" cy="3908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pole tekstowe 44">
              <a:extLst>
                <a:ext uri="{FF2B5EF4-FFF2-40B4-BE49-F238E27FC236}">
                  <a16:creationId xmlns:a16="http://schemas.microsoft.com/office/drawing/2014/main" id="{A267D9BD-A36B-1A64-8F19-439B929A5F62}"/>
                </a:ext>
              </a:extLst>
            </p:cNvPr>
            <p:cNvSpPr txBox="1"/>
            <p:nvPr/>
          </p:nvSpPr>
          <p:spPr>
            <a:xfrm>
              <a:off x="2258456" y="2890786"/>
              <a:ext cx="3276690" cy="394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Algorytm </a:t>
              </a:r>
              <a:r>
                <a:rPr lang="pl-PL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konturowy </a:t>
              </a:r>
              <a:r>
                <a:rPr lang="pl-PL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 optymalizacją</a:t>
              </a:r>
              <a:r>
                <a:rPr lang="pl-PL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pl-PL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pole tekstowe 46">
              <a:extLst>
                <a:ext uri="{FF2B5EF4-FFF2-40B4-BE49-F238E27FC236}">
                  <a16:creationId xmlns:a16="http://schemas.microsoft.com/office/drawing/2014/main" id="{59D8578E-76B6-8A92-2E86-454CD25FD5A8}"/>
                </a:ext>
              </a:extLst>
            </p:cNvPr>
            <p:cNvSpPr txBox="1"/>
            <p:nvPr/>
          </p:nvSpPr>
          <p:spPr>
            <a:xfrm>
              <a:off x="2270900" y="3552505"/>
              <a:ext cx="614778" cy="3943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l-PL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CNN.</a:t>
              </a:r>
            </a:p>
          </p:txBody>
        </p:sp>
        <p:sp>
          <p:nvSpPr>
            <p:cNvPr id="48" name="pole tekstowe 47">
              <a:extLst>
                <a:ext uri="{FF2B5EF4-FFF2-40B4-BE49-F238E27FC236}">
                  <a16:creationId xmlns:a16="http://schemas.microsoft.com/office/drawing/2014/main" id="{C3967542-F8A4-EA7B-2696-04320D761C19}"/>
                </a:ext>
              </a:extLst>
            </p:cNvPr>
            <p:cNvSpPr txBox="1"/>
            <p:nvPr/>
          </p:nvSpPr>
          <p:spPr>
            <a:xfrm>
              <a:off x="2408297" y="2067339"/>
              <a:ext cx="2743582" cy="35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Powiększenie obrazu o </a:t>
              </a:r>
              <a:r>
                <a:rPr lang="pl-PL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wsp</a:t>
              </a:r>
              <a:r>
                <a:rPr lang="pl-P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k.</a:t>
              </a:r>
            </a:p>
          </p:txBody>
        </p:sp>
        <p:sp>
          <p:nvSpPr>
            <p:cNvPr id="50" name="pole tekstowe 49">
              <a:extLst>
                <a:ext uri="{FF2B5EF4-FFF2-40B4-BE49-F238E27FC236}">
                  <a16:creationId xmlns:a16="http://schemas.microsoft.com/office/drawing/2014/main" id="{FC7BEA77-1A7F-38E9-28BD-1F5594BF7CC9}"/>
                </a:ext>
              </a:extLst>
            </p:cNvPr>
            <p:cNvSpPr txBox="1"/>
            <p:nvPr/>
          </p:nvSpPr>
          <p:spPr>
            <a:xfrm>
              <a:off x="2231202" y="6007516"/>
              <a:ext cx="157356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Zmiana rozmiaru obrazu na </a:t>
              </a:r>
              <a:br>
                <a:rPr lang="pl-P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pl-P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128x128 </a:t>
              </a:r>
              <a:r>
                <a:rPr lang="pl-PL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px</a:t>
              </a:r>
              <a:r>
                <a:rPr lang="pl-P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52" name="pole tekstowe 51">
              <a:extLst>
                <a:ext uri="{FF2B5EF4-FFF2-40B4-BE49-F238E27FC236}">
                  <a16:creationId xmlns:a16="http://schemas.microsoft.com/office/drawing/2014/main" id="{1F1B4100-49D6-0931-1038-62061265FF9C}"/>
                </a:ext>
              </a:extLst>
            </p:cNvPr>
            <p:cNvSpPr txBox="1"/>
            <p:nvPr/>
          </p:nvSpPr>
          <p:spPr>
            <a:xfrm>
              <a:off x="6374676" y="2073475"/>
              <a:ext cx="1782507" cy="354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Segmentacja kolorów.</a:t>
              </a:r>
            </a:p>
          </p:txBody>
        </p:sp>
        <p:sp>
          <p:nvSpPr>
            <p:cNvPr id="54" name="pole tekstowe 53">
              <a:extLst>
                <a:ext uri="{FF2B5EF4-FFF2-40B4-BE49-F238E27FC236}">
                  <a16:creationId xmlns:a16="http://schemas.microsoft.com/office/drawing/2014/main" id="{0598EF7E-B79A-4BF2-C0F3-57318E46A7B9}"/>
                </a:ext>
              </a:extLst>
            </p:cNvPr>
            <p:cNvSpPr txBox="1"/>
            <p:nvPr/>
          </p:nvSpPr>
          <p:spPr>
            <a:xfrm>
              <a:off x="5535146" y="6020013"/>
              <a:ext cx="1927828" cy="354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Segmentacja kolorów.</a:t>
              </a:r>
            </a:p>
          </p:txBody>
        </p:sp>
        <p:sp>
          <p:nvSpPr>
            <p:cNvPr id="56" name="pole tekstowe 55">
              <a:extLst>
                <a:ext uri="{FF2B5EF4-FFF2-40B4-BE49-F238E27FC236}">
                  <a16:creationId xmlns:a16="http://schemas.microsoft.com/office/drawing/2014/main" id="{ED38A6A7-1246-5D7B-CB13-C2191E24F7AF}"/>
                </a:ext>
              </a:extLst>
            </p:cNvPr>
            <p:cNvSpPr txBox="1"/>
            <p:nvPr/>
          </p:nvSpPr>
          <p:spPr>
            <a:xfrm>
              <a:off x="9049563" y="6017150"/>
              <a:ext cx="1927828" cy="591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Konwersja do skali szarości.</a:t>
              </a:r>
            </a:p>
          </p:txBody>
        </p:sp>
        <p:sp>
          <p:nvSpPr>
            <p:cNvPr id="58" name="pole tekstowe 57">
              <a:extLst>
                <a:ext uri="{FF2B5EF4-FFF2-40B4-BE49-F238E27FC236}">
                  <a16:creationId xmlns:a16="http://schemas.microsoft.com/office/drawing/2014/main" id="{0BF3E41B-BD06-CAC1-8AF1-AFF15695B651}"/>
                </a:ext>
              </a:extLst>
            </p:cNvPr>
            <p:cNvSpPr txBox="1"/>
            <p:nvPr/>
          </p:nvSpPr>
          <p:spPr>
            <a:xfrm>
              <a:off x="9635204" y="770566"/>
              <a:ext cx="2252178" cy="354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Konwersja do skali szarości.</a:t>
              </a:r>
            </a:p>
          </p:txBody>
        </p:sp>
        <p:sp>
          <p:nvSpPr>
            <p:cNvPr id="60" name="pole tekstowe 59">
              <a:extLst>
                <a:ext uri="{FF2B5EF4-FFF2-40B4-BE49-F238E27FC236}">
                  <a16:creationId xmlns:a16="http://schemas.microsoft.com/office/drawing/2014/main" id="{95CA1A5D-1527-CE4E-4420-BD4BDFF0A257}"/>
                </a:ext>
              </a:extLst>
            </p:cNvPr>
            <p:cNvSpPr txBox="1"/>
            <p:nvPr/>
          </p:nvSpPr>
          <p:spPr>
            <a:xfrm>
              <a:off x="10086137" y="3551247"/>
              <a:ext cx="1782507" cy="354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l-P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Binaryzacja obrazu.</a:t>
              </a:r>
            </a:p>
          </p:txBody>
        </p: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4389A873-D0B4-179E-2C80-CDEFB9CDE76F}"/>
                </a:ext>
              </a:extLst>
            </p:cNvPr>
            <p:cNvSpPr/>
            <p:nvPr/>
          </p:nvSpPr>
          <p:spPr>
            <a:xfrm>
              <a:off x="139477" y="1476726"/>
              <a:ext cx="994299" cy="5326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pole tekstowe 13">
              <a:extLst>
                <a:ext uri="{FF2B5EF4-FFF2-40B4-BE49-F238E27FC236}">
                  <a16:creationId xmlns:a16="http://schemas.microsoft.com/office/drawing/2014/main" id="{C0F15858-8EB2-505F-5DEB-7CF27E24C306}"/>
                </a:ext>
              </a:extLst>
            </p:cNvPr>
            <p:cNvSpPr txBox="1"/>
            <p:nvPr/>
          </p:nvSpPr>
          <p:spPr>
            <a:xfrm>
              <a:off x="133017" y="1460950"/>
              <a:ext cx="993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Zdjęcie twarzy</a:t>
              </a:r>
            </a:p>
          </p:txBody>
        </p:sp>
        <p:cxnSp>
          <p:nvCxnSpPr>
            <p:cNvPr id="22" name="Łącznik prosty ze strzałką 21">
              <a:extLst>
                <a:ext uri="{FF2B5EF4-FFF2-40B4-BE49-F238E27FC236}">
                  <a16:creationId xmlns:a16="http://schemas.microsoft.com/office/drawing/2014/main" id="{F790E333-23A8-9997-042E-6ED2FF49890F}"/>
                </a:ext>
              </a:extLst>
            </p:cNvPr>
            <p:cNvCxnSpPr>
              <a:cxnSpLocks/>
              <a:stCxn id="12" idx="2"/>
              <a:endCxn id="23" idx="0"/>
            </p:cNvCxnSpPr>
            <p:nvPr/>
          </p:nvCxnSpPr>
          <p:spPr>
            <a:xfrm flipH="1">
              <a:off x="622657" y="2009385"/>
              <a:ext cx="13970" cy="11366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Prostokąt 22">
              <a:extLst>
                <a:ext uri="{FF2B5EF4-FFF2-40B4-BE49-F238E27FC236}">
                  <a16:creationId xmlns:a16="http://schemas.microsoft.com/office/drawing/2014/main" id="{88B0FE16-4565-514D-694C-1A3236CD6AC1}"/>
                </a:ext>
              </a:extLst>
            </p:cNvPr>
            <p:cNvSpPr/>
            <p:nvPr/>
          </p:nvSpPr>
          <p:spPr>
            <a:xfrm>
              <a:off x="313988" y="3146039"/>
              <a:ext cx="617337" cy="347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dlib</a:t>
              </a:r>
              <a:endParaRPr lang="pl-PL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Łącznik prosty ze strzałką 25">
              <a:extLst>
                <a:ext uri="{FF2B5EF4-FFF2-40B4-BE49-F238E27FC236}">
                  <a16:creationId xmlns:a16="http://schemas.microsoft.com/office/drawing/2014/main" id="{B9C0A99D-5171-7C5D-736E-E752D9876B2A}"/>
                </a:ext>
              </a:extLst>
            </p:cNvPr>
            <p:cNvCxnSpPr>
              <a:cxnSpLocks/>
              <a:stCxn id="23" idx="3"/>
              <a:endCxn id="4" idx="1"/>
            </p:cNvCxnSpPr>
            <p:nvPr/>
          </p:nvCxnSpPr>
          <p:spPr>
            <a:xfrm>
              <a:off x="931325" y="3319581"/>
              <a:ext cx="287775" cy="2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48A3036-FC1E-F5A6-2812-DC2DB577D3A9}"/>
              </a:ext>
            </a:extLst>
          </p:cNvPr>
          <p:cNvSpPr txBox="1"/>
          <p:nvPr/>
        </p:nvSpPr>
        <p:spPr>
          <a:xfrm>
            <a:off x="1" y="5624162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 1 – przetwarzanie obrazu oka. Obraz jest powiększany. Dokonuje się segmentacja kolorów i konwersja do skali szarości. W przypadku algorytmu </a:t>
            </a:r>
            <a:r>
              <a:rPr lang="pl-PL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konturowego 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optymalizacją</a:t>
            </a:r>
            <a:r>
              <a:rPr lang="pl-PL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następuje binaryzacja obrazu za pomocą progowania.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B8FE85BB-043C-5645-354B-02D4A465907A}"/>
              </a:ext>
            </a:extLst>
          </p:cNvPr>
          <p:cNvSpPr txBox="1"/>
          <p:nvPr/>
        </p:nvSpPr>
        <p:spPr>
          <a:xfrm>
            <a:off x="51632" y="3319761"/>
            <a:ext cx="19444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pomocą </a:t>
            </a:r>
            <a:r>
              <a:rPr lang="pl-PL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ekstrahowany</a:t>
            </a:r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jest obraz oka.</a:t>
            </a:r>
          </a:p>
        </p:txBody>
      </p:sp>
      <p:cxnSp>
        <p:nvCxnSpPr>
          <p:cNvPr id="20" name="Łącznik: łamany 19">
            <a:extLst>
              <a:ext uri="{FF2B5EF4-FFF2-40B4-BE49-F238E27FC236}">
                <a16:creationId xmlns:a16="http://schemas.microsoft.com/office/drawing/2014/main" id="{287F541A-60CD-2664-D94E-CA73B1E73A71}"/>
              </a:ext>
            </a:extLst>
          </p:cNvPr>
          <p:cNvCxnSpPr>
            <a:stCxn id="23" idx="2"/>
            <a:endCxn id="16" idx="0"/>
          </p:cNvCxnSpPr>
          <p:nvPr/>
        </p:nvCxnSpPr>
        <p:spPr>
          <a:xfrm rot="16200000" flipH="1">
            <a:off x="611060" y="2906954"/>
            <a:ext cx="424403" cy="40120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89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3CE5D7-56D2-8D8A-D50F-90FCAAD5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6771"/>
          </a:xfrm>
        </p:spPr>
        <p:txBody>
          <a:bodyPr>
            <a:noAutofit/>
          </a:bodyPr>
          <a:lstStyle/>
          <a:p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4a. Zaimplementowana optymalizacja algorytmu konturowego.</a:t>
            </a:r>
            <a:endParaRPr lang="pl-PL" sz="32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694A981-611A-6991-57F0-FA907EBE3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71" y="1741170"/>
            <a:ext cx="2762636" cy="1028844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608B7FF-E4C8-FF59-C3DD-632CE7184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219" y="4865320"/>
            <a:ext cx="2781688" cy="1057423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ACC3E7B-B9CB-B1A5-2476-E1BDF6513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007" y="1512255"/>
            <a:ext cx="924054" cy="34294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9324D58E-5371-5B59-46C6-E26831A18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9613" y="1512255"/>
            <a:ext cx="933580" cy="342948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CA16AD40-8CF6-F8D5-0755-0DE1DBD914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8941" y="1516651"/>
            <a:ext cx="933580" cy="342947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A70DFE19-E6A2-858B-63F4-B5E4D8E96B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1007" y="2071100"/>
            <a:ext cx="914528" cy="368983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7F359A9E-2C01-D736-A7A5-5185F4B7D8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3326" y="2073772"/>
            <a:ext cx="933580" cy="371527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6DAA5C59-2746-D414-B0AF-179F294729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4178" y="2065745"/>
            <a:ext cx="943107" cy="371527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9692E9AD-A0C7-03E2-66CD-BF6B9C519C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81007" y="2614522"/>
            <a:ext cx="924054" cy="352474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C1C7E500-9B49-AF07-7646-18730795A0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20211" y="2614522"/>
            <a:ext cx="933580" cy="352474"/>
          </a:xfrm>
          <a:prstGeom prst="rect">
            <a:avLst/>
          </a:prstGeo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5F2181FF-8BFE-59A5-33CF-78F46476A2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64178" y="2614522"/>
            <a:ext cx="943107" cy="333422"/>
          </a:xfrm>
          <a:prstGeom prst="rect">
            <a:avLst/>
          </a:prstGeom>
        </p:spPr>
      </p:pic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7E71D2EC-BF38-8AD4-C873-AB27521FB46D}"/>
              </a:ext>
            </a:extLst>
          </p:cNvPr>
          <p:cNvCxnSpPr/>
          <p:nvPr/>
        </p:nvCxnSpPr>
        <p:spPr>
          <a:xfrm>
            <a:off x="6792687" y="1964721"/>
            <a:ext cx="361321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Łącznik prosty 28">
            <a:extLst>
              <a:ext uri="{FF2B5EF4-FFF2-40B4-BE49-F238E27FC236}">
                <a16:creationId xmlns:a16="http://schemas.microsoft.com/office/drawing/2014/main" id="{49090516-A7D5-A0A6-D709-B4239E2A1C67}"/>
              </a:ext>
            </a:extLst>
          </p:cNvPr>
          <p:cNvCxnSpPr>
            <a:cxnSpLocks/>
          </p:cNvCxnSpPr>
          <p:nvPr/>
        </p:nvCxnSpPr>
        <p:spPr>
          <a:xfrm>
            <a:off x="7890378" y="1418187"/>
            <a:ext cx="0" cy="16826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" name="Obraz 31">
            <a:extLst>
              <a:ext uri="{FF2B5EF4-FFF2-40B4-BE49-F238E27FC236}">
                <a16:creationId xmlns:a16="http://schemas.microsoft.com/office/drawing/2014/main" id="{BBF2BA4A-9369-0BF6-18FF-06813F16AB5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71481" y="4719887"/>
            <a:ext cx="924054" cy="352474"/>
          </a:xfrm>
          <a:prstGeom prst="rect">
            <a:avLst/>
          </a:prstGeom>
        </p:spPr>
      </p:pic>
      <p:pic>
        <p:nvPicPr>
          <p:cNvPr id="34" name="Obraz 33">
            <a:extLst>
              <a:ext uri="{FF2B5EF4-FFF2-40B4-BE49-F238E27FC236}">
                <a16:creationId xmlns:a16="http://schemas.microsoft.com/office/drawing/2014/main" id="{43D29299-95DF-5864-2FA2-EF887A98EAD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83184" y="4710361"/>
            <a:ext cx="933580" cy="342948"/>
          </a:xfrm>
          <a:prstGeom prst="rect">
            <a:avLst/>
          </a:prstGeom>
        </p:spPr>
      </p:pic>
      <p:pic>
        <p:nvPicPr>
          <p:cNvPr id="36" name="Obraz 35">
            <a:extLst>
              <a:ext uri="{FF2B5EF4-FFF2-40B4-BE49-F238E27FC236}">
                <a16:creationId xmlns:a16="http://schemas.microsoft.com/office/drawing/2014/main" id="{F70EFADA-8D00-03F4-7089-9A56D6316F5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69166" y="4719887"/>
            <a:ext cx="924054" cy="333422"/>
          </a:xfrm>
          <a:prstGeom prst="rect">
            <a:avLst/>
          </a:prstGeom>
        </p:spPr>
      </p:pic>
      <p:pic>
        <p:nvPicPr>
          <p:cNvPr id="38" name="Obraz 37">
            <a:extLst>
              <a:ext uri="{FF2B5EF4-FFF2-40B4-BE49-F238E27FC236}">
                <a16:creationId xmlns:a16="http://schemas.microsoft.com/office/drawing/2014/main" id="{27F81FED-9D15-922A-747D-879DD75120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71482" y="5217795"/>
            <a:ext cx="924054" cy="352474"/>
          </a:xfrm>
          <a:prstGeom prst="rect">
            <a:avLst/>
          </a:prstGeom>
        </p:spPr>
      </p:pic>
      <p:pic>
        <p:nvPicPr>
          <p:cNvPr id="40" name="Obraz 39">
            <a:extLst>
              <a:ext uri="{FF2B5EF4-FFF2-40B4-BE49-F238E27FC236}">
                <a16:creationId xmlns:a16="http://schemas.microsoft.com/office/drawing/2014/main" id="{138A9728-5C84-DE10-FBDE-6F143B05222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83184" y="5217795"/>
            <a:ext cx="924054" cy="333422"/>
          </a:xfrm>
          <a:prstGeom prst="rect">
            <a:avLst/>
          </a:prstGeom>
        </p:spPr>
      </p:pic>
      <p:pic>
        <p:nvPicPr>
          <p:cNvPr id="42" name="Obraz 41">
            <a:extLst>
              <a:ext uri="{FF2B5EF4-FFF2-40B4-BE49-F238E27FC236}">
                <a16:creationId xmlns:a16="http://schemas.microsoft.com/office/drawing/2014/main" id="{A38AFD63-AECD-FF3B-CFEF-4846882BE1F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094886" y="5208269"/>
            <a:ext cx="914528" cy="352474"/>
          </a:xfrm>
          <a:prstGeom prst="rect">
            <a:avLst/>
          </a:prstGeom>
        </p:spPr>
      </p:pic>
      <p:pic>
        <p:nvPicPr>
          <p:cNvPr id="44" name="Obraz 43">
            <a:extLst>
              <a:ext uri="{FF2B5EF4-FFF2-40B4-BE49-F238E27FC236}">
                <a16:creationId xmlns:a16="http://schemas.microsoft.com/office/drawing/2014/main" id="{992A87E3-954A-3BF5-EA29-940C2C1FEB6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871481" y="5715703"/>
            <a:ext cx="924054" cy="314369"/>
          </a:xfrm>
          <a:prstGeom prst="rect">
            <a:avLst/>
          </a:prstGeom>
        </p:spPr>
      </p:pic>
      <p:pic>
        <p:nvPicPr>
          <p:cNvPr id="46" name="Obraz 45">
            <a:extLst>
              <a:ext uri="{FF2B5EF4-FFF2-40B4-BE49-F238E27FC236}">
                <a16:creationId xmlns:a16="http://schemas.microsoft.com/office/drawing/2014/main" id="{E9FD3716-7E84-23F1-75B2-FF076A0342C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73657" y="5717045"/>
            <a:ext cx="943107" cy="352474"/>
          </a:xfrm>
          <a:prstGeom prst="rect">
            <a:avLst/>
          </a:prstGeom>
        </p:spPr>
      </p:pic>
      <p:pic>
        <p:nvPicPr>
          <p:cNvPr id="48" name="Obraz 47">
            <a:extLst>
              <a:ext uri="{FF2B5EF4-FFF2-40B4-BE49-F238E27FC236}">
                <a16:creationId xmlns:a16="http://schemas.microsoft.com/office/drawing/2014/main" id="{4E791B3B-3098-9B09-CAFE-8D9F5A8B0A7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094886" y="5715703"/>
            <a:ext cx="943107" cy="352474"/>
          </a:xfrm>
          <a:prstGeom prst="rect">
            <a:avLst/>
          </a:prstGeom>
        </p:spPr>
      </p:pic>
      <p:cxnSp>
        <p:nvCxnSpPr>
          <p:cNvPr id="49" name="Łącznik prosty 48">
            <a:extLst>
              <a:ext uri="{FF2B5EF4-FFF2-40B4-BE49-F238E27FC236}">
                <a16:creationId xmlns:a16="http://schemas.microsoft.com/office/drawing/2014/main" id="{7A6097C7-1C41-D613-EABB-674C2F4795EC}"/>
              </a:ext>
            </a:extLst>
          </p:cNvPr>
          <p:cNvCxnSpPr>
            <a:cxnSpLocks/>
          </p:cNvCxnSpPr>
          <p:nvPr/>
        </p:nvCxnSpPr>
        <p:spPr>
          <a:xfrm>
            <a:off x="9063710" y="1386251"/>
            <a:ext cx="0" cy="16826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Łącznik prosty 49">
            <a:extLst>
              <a:ext uri="{FF2B5EF4-FFF2-40B4-BE49-F238E27FC236}">
                <a16:creationId xmlns:a16="http://schemas.microsoft.com/office/drawing/2014/main" id="{8722B07E-0F55-B534-EC3D-810FF3A340D2}"/>
              </a:ext>
            </a:extLst>
          </p:cNvPr>
          <p:cNvCxnSpPr/>
          <p:nvPr/>
        </p:nvCxnSpPr>
        <p:spPr>
          <a:xfrm>
            <a:off x="6792687" y="2516616"/>
            <a:ext cx="361321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Łącznik prosty 50">
            <a:extLst>
              <a:ext uri="{FF2B5EF4-FFF2-40B4-BE49-F238E27FC236}">
                <a16:creationId xmlns:a16="http://schemas.microsoft.com/office/drawing/2014/main" id="{196C4F6D-1AB5-BA00-D0D5-FB58440D9F44}"/>
              </a:ext>
            </a:extLst>
          </p:cNvPr>
          <p:cNvCxnSpPr/>
          <p:nvPr/>
        </p:nvCxnSpPr>
        <p:spPr>
          <a:xfrm>
            <a:off x="1431509" y="2084112"/>
            <a:ext cx="361321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Łącznik prosty 51">
            <a:extLst>
              <a:ext uri="{FF2B5EF4-FFF2-40B4-BE49-F238E27FC236}">
                <a16:creationId xmlns:a16="http://schemas.microsoft.com/office/drawing/2014/main" id="{FED67036-7F9E-7D3A-E79C-0A27AE254861}"/>
              </a:ext>
            </a:extLst>
          </p:cNvPr>
          <p:cNvCxnSpPr>
            <a:cxnSpLocks/>
          </p:cNvCxnSpPr>
          <p:nvPr/>
        </p:nvCxnSpPr>
        <p:spPr>
          <a:xfrm>
            <a:off x="2529200" y="1435481"/>
            <a:ext cx="0" cy="16826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Łącznik prosty 52">
            <a:extLst>
              <a:ext uri="{FF2B5EF4-FFF2-40B4-BE49-F238E27FC236}">
                <a16:creationId xmlns:a16="http://schemas.microsoft.com/office/drawing/2014/main" id="{ED56E5C2-DEA3-8D10-C926-47D0BA2E9867}"/>
              </a:ext>
            </a:extLst>
          </p:cNvPr>
          <p:cNvCxnSpPr>
            <a:cxnSpLocks/>
          </p:cNvCxnSpPr>
          <p:nvPr/>
        </p:nvCxnSpPr>
        <p:spPr>
          <a:xfrm>
            <a:off x="3702532" y="1403545"/>
            <a:ext cx="0" cy="168269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Łącznik prosty 53">
            <a:extLst>
              <a:ext uri="{FF2B5EF4-FFF2-40B4-BE49-F238E27FC236}">
                <a16:creationId xmlns:a16="http://schemas.microsoft.com/office/drawing/2014/main" id="{8CCA52E2-267C-6EA4-BAA0-B5BA323C481D}"/>
              </a:ext>
            </a:extLst>
          </p:cNvPr>
          <p:cNvCxnSpPr/>
          <p:nvPr/>
        </p:nvCxnSpPr>
        <p:spPr>
          <a:xfrm>
            <a:off x="1431509" y="2516616"/>
            <a:ext cx="361321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7" name="Łącznik prosty ze strzałką 186">
            <a:extLst>
              <a:ext uri="{FF2B5EF4-FFF2-40B4-BE49-F238E27FC236}">
                <a16:creationId xmlns:a16="http://schemas.microsoft.com/office/drawing/2014/main" id="{1351E0D8-97CB-908E-2027-86D87163CC68}"/>
              </a:ext>
            </a:extLst>
          </p:cNvPr>
          <p:cNvCxnSpPr>
            <a:stCxn id="3" idx="3"/>
            <a:endCxn id="13" idx="1"/>
          </p:cNvCxnSpPr>
          <p:nvPr/>
        </p:nvCxnSpPr>
        <p:spPr>
          <a:xfrm>
            <a:off x="4609907" y="2255592"/>
            <a:ext cx="2271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Łącznik prosty ze strzałką 189">
            <a:extLst>
              <a:ext uri="{FF2B5EF4-FFF2-40B4-BE49-F238E27FC236}">
                <a16:creationId xmlns:a16="http://schemas.microsoft.com/office/drawing/2014/main" id="{259A7757-FE1F-237E-9547-77A94D7B22C3}"/>
              </a:ext>
            </a:extLst>
          </p:cNvPr>
          <p:cNvCxnSpPr>
            <a:stCxn id="5" idx="3"/>
            <a:endCxn id="38" idx="1"/>
          </p:cNvCxnSpPr>
          <p:nvPr/>
        </p:nvCxnSpPr>
        <p:spPr>
          <a:xfrm>
            <a:off x="4609907" y="5394032"/>
            <a:ext cx="2261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DD96B7B-0D01-B700-0ACC-D399BAD1D85D}"/>
              </a:ext>
            </a:extLst>
          </p:cNvPr>
          <p:cNvSpPr txBox="1"/>
          <p:nvPr/>
        </p:nvSpPr>
        <p:spPr>
          <a:xfrm>
            <a:off x="1847271" y="3100882"/>
            <a:ext cx="8255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 2 - wizualizacja dzielenia obrazu na obszary.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5A03CDE-4DDE-2F60-07A9-CBF4F708138A}"/>
              </a:ext>
            </a:extLst>
          </p:cNvPr>
          <p:cNvSpPr txBox="1"/>
          <p:nvPr/>
        </p:nvSpPr>
        <p:spPr>
          <a:xfrm>
            <a:off x="1828218" y="6297566"/>
            <a:ext cx="8209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 3 – dzielenie obrazu na obszary, w których będą szukane kontury.</a:t>
            </a:r>
          </a:p>
        </p:txBody>
      </p:sp>
    </p:spTree>
    <p:extLst>
      <p:ext uri="{BB962C8B-B14F-4D97-AF65-F5344CB8AC3E}">
        <p14:creationId xmlns:p14="http://schemas.microsoft.com/office/powerpoint/2010/main" val="423121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D1CDB6-2BD9-9346-39AF-BB2FA5A36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65441" cy="781234"/>
          </a:xfrm>
        </p:spPr>
        <p:txBody>
          <a:bodyPr>
            <a:noAutofit/>
          </a:bodyPr>
          <a:lstStyle/>
          <a:p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4a. Zaimplementowana optymalizacja algorytmu konturowego z </a:t>
            </a:r>
            <a:r>
              <a:rPr lang="pl-PL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</a:t>
            </a:r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sz="3200" dirty="0"/>
          </a:p>
        </p:txBody>
      </p:sp>
      <p:sp>
        <p:nvSpPr>
          <p:cNvPr id="59" name="Prostokąt 58">
            <a:extLst>
              <a:ext uri="{FF2B5EF4-FFF2-40B4-BE49-F238E27FC236}">
                <a16:creationId xmlns:a16="http://schemas.microsoft.com/office/drawing/2014/main" id="{D97FC41D-AFC2-B5A7-681B-A47D6EFBE04C}"/>
              </a:ext>
            </a:extLst>
          </p:cNvPr>
          <p:cNvSpPr/>
          <p:nvPr/>
        </p:nvSpPr>
        <p:spPr>
          <a:xfrm>
            <a:off x="37173" y="842053"/>
            <a:ext cx="2762633" cy="10288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1" name="Łącznik prosty 60">
            <a:extLst>
              <a:ext uri="{FF2B5EF4-FFF2-40B4-BE49-F238E27FC236}">
                <a16:creationId xmlns:a16="http://schemas.microsoft.com/office/drawing/2014/main" id="{77C61879-CB88-9FC4-F33A-6417DB197A8C}"/>
              </a:ext>
            </a:extLst>
          </p:cNvPr>
          <p:cNvCxnSpPr>
            <a:cxnSpLocks/>
          </p:cNvCxnSpPr>
          <p:nvPr/>
        </p:nvCxnSpPr>
        <p:spPr>
          <a:xfrm>
            <a:off x="909128" y="842053"/>
            <a:ext cx="0" cy="1028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Łącznik prosty 62">
            <a:extLst>
              <a:ext uri="{FF2B5EF4-FFF2-40B4-BE49-F238E27FC236}">
                <a16:creationId xmlns:a16="http://schemas.microsoft.com/office/drawing/2014/main" id="{F7DF762D-D5AF-55FA-9F8D-7FEA4D7DB97D}"/>
              </a:ext>
            </a:extLst>
          </p:cNvPr>
          <p:cNvCxnSpPr>
            <a:cxnSpLocks/>
          </p:cNvCxnSpPr>
          <p:nvPr/>
        </p:nvCxnSpPr>
        <p:spPr>
          <a:xfrm>
            <a:off x="50946" y="1196677"/>
            <a:ext cx="2762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Łącznik prosty 64">
            <a:extLst>
              <a:ext uri="{FF2B5EF4-FFF2-40B4-BE49-F238E27FC236}">
                <a16:creationId xmlns:a16="http://schemas.microsoft.com/office/drawing/2014/main" id="{E2C01492-1BE0-3570-06C9-B665861644C8}"/>
              </a:ext>
            </a:extLst>
          </p:cNvPr>
          <p:cNvCxnSpPr/>
          <p:nvPr/>
        </p:nvCxnSpPr>
        <p:spPr>
          <a:xfrm>
            <a:off x="1887152" y="842053"/>
            <a:ext cx="0" cy="1028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Łącznik prosty 65">
            <a:extLst>
              <a:ext uri="{FF2B5EF4-FFF2-40B4-BE49-F238E27FC236}">
                <a16:creationId xmlns:a16="http://schemas.microsoft.com/office/drawing/2014/main" id="{6AC67C22-E25A-D4EB-2A1E-57583AFD5A50}"/>
              </a:ext>
            </a:extLst>
          </p:cNvPr>
          <p:cNvCxnSpPr>
            <a:cxnSpLocks/>
          </p:cNvCxnSpPr>
          <p:nvPr/>
        </p:nvCxnSpPr>
        <p:spPr>
          <a:xfrm>
            <a:off x="50946" y="1562141"/>
            <a:ext cx="2762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pole tekstowe 67">
            <a:extLst>
              <a:ext uri="{FF2B5EF4-FFF2-40B4-BE49-F238E27FC236}">
                <a16:creationId xmlns:a16="http://schemas.microsoft.com/office/drawing/2014/main" id="{F98994CD-93A7-3036-584C-196C0895F6FD}"/>
              </a:ext>
            </a:extLst>
          </p:cNvPr>
          <p:cNvSpPr txBox="1"/>
          <p:nvPr/>
        </p:nvSpPr>
        <p:spPr>
          <a:xfrm>
            <a:off x="888589" y="825412"/>
            <a:ext cx="96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9" name="pole tekstowe 68">
            <a:extLst>
              <a:ext uri="{FF2B5EF4-FFF2-40B4-BE49-F238E27FC236}">
                <a16:creationId xmlns:a16="http://schemas.microsoft.com/office/drawing/2014/main" id="{3EDF9B5F-FDB7-33E6-B428-D323D35135E0}"/>
              </a:ext>
            </a:extLst>
          </p:cNvPr>
          <p:cNvSpPr txBox="1"/>
          <p:nvPr/>
        </p:nvSpPr>
        <p:spPr>
          <a:xfrm>
            <a:off x="-2087" y="842053"/>
            <a:ext cx="96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0" name="pole tekstowe 69">
            <a:extLst>
              <a:ext uri="{FF2B5EF4-FFF2-40B4-BE49-F238E27FC236}">
                <a16:creationId xmlns:a16="http://schemas.microsoft.com/office/drawing/2014/main" id="{1588A015-AF7A-7FDA-50C4-46761CB17165}"/>
              </a:ext>
            </a:extLst>
          </p:cNvPr>
          <p:cNvSpPr txBox="1"/>
          <p:nvPr/>
        </p:nvSpPr>
        <p:spPr>
          <a:xfrm>
            <a:off x="893183" y="1155941"/>
            <a:ext cx="96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1" name="pole tekstowe 70">
            <a:extLst>
              <a:ext uri="{FF2B5EF4-FFF2-40B4-BE49-F238E27FC236}">
                <a16:creationId xmlns:a16="http://schemas.microsoft.com/office/drawing/2014/main" id="{4001B89E-9E62-91A6-2AC1-E693B8FA9234}"/>
              </a:ext>
            </a:extLst>
          </p:cNvPr>
          <p:cNvSpPr txBox="1"/>
          <p:nvPr/>
        </p:nvSpPr>
        <p:spPr>
          <a:xfrm>
            <a:off x="1882685" y="1182132"/>
            <a:ext cx="93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2" name="pole tekstowe 71">
            <a:extLst>
              <a:ext uri="{FF2B5EF4-FFF2-40B4-BE49-F238E27FC236}">
                <a16:creationId xmlns:a16="http://schemas.microsoft.com/office/drawing/2014/main" id="{40E71394-D850-25D9-E915-E2C670866739}"/>
              </a:ext>
            </a:extLst>
          </p:cNvPr>
          <p:cNvSpPr txBox="1"/>
          <p:nvPr/>
        </p:nvSpPr>
        <p:spPr>
          <a:xfrm>
            <a:off x="1896587" y="842053"/>
            <a:ext cx="92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3" name="pole tekstowe 72">
            <a:extLst>
              <a:ext uri="{FF2B5EF4-FFF2-40B4-BE49-F238E27FC236}">
                <a16:creationId xmlns:a16="http://schemas.microsoft.com/office/drawing/2014/main" id="{39A86734-B865-BEC4-C302-DFD5FBDDDED7}"/>
              </a:ext>
            </a:extLst>
          </p:cNvPr>
          <p:cNvSpPr txBox="1"/>
          <p:nvPr/>
        </p:nvSpPr>
        <p:spPr>
          <a:xfrm>
            <a:off x="2971" y="1182132"/>
            <a:ext cx="96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4" name="pole tekstowe 73">
            <a:extLst>
              <a:ext uri="{FF2B5EF4-FFF2-40B4-BE49-F238E27FC236}">
                <a16:creationId xmlns:a16="http://schemas.microsoft.com/office/drawing/2014/main" id="{56C4C8F3-EDF2-E9D2-123C-A87630FD2E42}"/>
              </a:ext>
            </a:extLst>
          </p:cNvPr>
          <p:cNvSpPr txBox="1"/>
          <p:nvPr/>
        </p:nvSpPr>
        <p:spPr>
          <a:xfrm>
            <a:off x="8029" y="1514338"/>
            <a:ext cx="96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5" name="pole tekstowe 74">
            <a:extLst>
              <a:ext uri="{FF2B5EF4-FFF2-40B4-BE49-F238E27FC236}">
                <a16:creationId xmlns:a16="http://schemas.microsoft.com/office/drawing/2014/main" id="{B758B6D1-4CF8-751A-7403-FD9E9DA30C4A}"/>
              </a:ext>
            </a:extLst>
          </p:cNvPr>
          <p:cNvSpPr txBox="1"/>
          <p:nvPr/>
        </p:nvSpPr>
        <p:spPr>
          <a:xfrm>
            <a:off x="879281" y="1527756"/>
            <a:ext cx="96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6" name="pole tekstowe 75">
            <a:extLst>
              <a:ext uri="{FF2B5EF4-FFF2-40B4-BE49-F238E27FC236}">
                <a16:creationId xmlns:a16="http://schemas.microsoft.com/office/drawing/2014/main" id="{6FF2AA70-A5B0-A8C9-CFEB-C194F7861652}"/>
              </a:ext>
            </a:extLst>
          </p:cNvPr>
          <p:cNvSpPr txBox="1"/>
          <p:nvPr/>
        </p:nvSpPr>
        <p:spPr>
          <a:xfrm>
            <a:off x="1916873" y="1527756"/>
            <a:ext cx="91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7" name="Prostokąt 76">
            <a:extLst>
              <a:ext uri="{FF2B5EF4-FFF2-40B4-BE49-F238E27FC236}">
                <a16:creationId xmlns:a16="http://schemas.microsoft.com/office/drawing/2014/main" id="{56D13821-1C83-0ED5-1B27-AB836AE1CAA1}"/>
              </a:ext>
            </a:extLst>
          </p:cNvPr>
          <p:cNvSpPr/>
          <p:nvPr/>
        </p:nvSpPr>
        <p:spPr>
          <a:xfrm>
            <a:off x="3223612" y="837552"/>
            <a:ext cx="2762633" cy="10288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8" name="Łącznik prosty 77">
            <a:extLst>
              <a:ext uri="{FF2B5EF4-FFF2-40B4-BE49-F238E27FC236}">
                <a16:creationId xmlns:a16="http://schemas.microsoft.com/office/drawing/2014/main" id="{23F85977-8193-215E-3FFD-BB19355AF56E}"/>
              </a:ext>
            </a:extLst>
          </p:cNvPr>
          <p:cNvCxnSpPr>
            <a:cxnSpLocks/>
          </p:cNvCxnSpPr>
          <p:nvPr/>
        </p:nvCxnSpPr>
        <p:spPr>
          <a:xfrm>
            <a:off x="4095567" y="837552"/>
            <a:ext cx="0" cy="1028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Łącznik prosty 78">
            <a:extLst>
              <a:ext uri="{FF2B5EF4-FFF2-40B4-BE49-F238E27FC236}">
                <a16:creationId xmlns:a16="http://schemas.microsoft.com/office/drawing/2014/main" id="{9F118239-6534-3E91-75D4-9893D5EC62E3}"/>
              </a:ext>
            </a:extLst>
          </p:cNvPr>
          <p:cNvCxnSpPr>
            <a:cxnSpLocks/>
          </p:cNvCxnSpPr>
          <p:nvPr/>
        </p:nvCxnSpPr>
        <p:spPr>
          <a:xfrm>
            <a:off x="3237385" y="1192176"/>
            <a:ext cx="2762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Łącznik prosty 79">
            <a:extLst>
              <a:ext uri="{FF2B5EF4-FFF2-40B4-BE49-F238E27FC236}">
                <a16:creationId xmlns:a16="http://schemas.microsoft.com/office/drawing/2014/main" id="{24E0342B-C372-7440-ED60-63C8F6EDC8C2}"/>
              </a:ext>
            </a:extLst>
          </p:cNvPr>
          <p:cNvCxnSpPr/>
          <p:nvPr/>
        </p:nvCxnSpPr>
        <p:spPr>
          <a:xfrm>
            <a:off x="5073591" y="837552"/>
            <a:ext cx="0" cy="1028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Łącznik prosty 80">
            <a:extLst>
              <a:ext uri="{FF2B5EF4-FFF2-40B4-BE49-F238E27FC236}">
                <a16:creationId xmlns:a16="http://schemas.microsoft.com/office/drawing/2014/main" id="{72A5D0DB-55D6-3A18-E178-23A472480C5E}"/>
              </a:ext>
            </a:extLst>
          </p:cNvPr>
          <p:cNvCxnSpPr>
            <a:cxnSpLocks/>
          </p:cNvCxnSpPr>
          <p:nvPr/>
        </p:nvCxnSpPr>
        <p:spPr>
          <a:xfrm>
            <a:off x="3237385" y="1557640"/>
            <a:ext cx="2762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pole tekstowe 81">
            <a:extLst>
              <a:ext uri="{FF2B5EF4-FFF2-40B4-BE49-F238E27FC236}">
                <a16:creationId xmlns:a16="http://schemas.microsoft.com/office/drawing/2014/main" id="{A2A9073E-052B-D7D0-C529-7D2728295952}"/>
              </a:ext>
            </a:extLst>
          </p:cNvPr>
          <p:cNvSpPr txBox="1"/>
          <p:nvPr/>
        </p:nvSpPr>
        <p:spPr>
          <a:xfrm>
            <a:off x="4075028" y="820911"/>
            <a:ext cx="96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3" name="pole tekstowe 82">
            <a:extLst>
              <a:ext uri="{FF2B5EF4-FFF2-40B4-BE49-F238E27FC236}">
                <a16:creationId xmlns:a16="http://schemas.microsoft.com/office/drawing/2014/main" id="{FF11EEFC-BF04-A48E-BCFD-02547FA5BD42}"/>
              </a:ext>
            </a:extLst>
          </p:cNvPr>
          <p:cNvSpPr txBox="1"/>
          <p:nvPr/>
        </p:nvSpPr>
        <p:spPr>
          <a:xfrm>
            <a:off x="3184352" y="837552"/>
            <a:ext cx="96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4" name="pole tekstowe 83">
            <a:extLst>
              <a:ext uri="{FF2B5EF4-FFF2-40B4-BE49-F238E27FC236}">
                <a16:creationId xmlns:a16="http://schemas.microsoft.com/office/drawing/2014/main" id="{9BBB2297-EAA9-5389-1035-FF9DD1BB12A0}"/>
              </a:ext>
            </a:extLst>
          </p:cNvPr>
          <p:cNvSpPr txBox="1"/>
          <p:nvPr/>
        </p:nvSpPr>
        <p:spPr>
          <a:xfrm>
            <a:off x="4079622" y="1151440"/>
            <a:ext cx="96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5" name="pole tekstowe 84">
            <a:extLst>
              <a:ext uri="{FF2B5EF4-FFF2-40B4-BE49-F238E27FC236}">
                <a16:creationId xmlns:a16="http://schemas.microsoft.com/office/drawing/2014/main" id="{A0E0B8A6-4661-7037-4891-843CC186AC9C}"/>
              </a:ext>
            </a:extLst>
          </p:cNvPr>
          <p:cNvSpPr txBox="1"/>
          <p:nvPr/>
        </p:nvSpPr>
        <p:spPr>
          <a:xfrm>
            <a:off x="5069124" y="1177631"/>
            <a:ext cx="93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6" name="pole tekstowe 85">
            <a:extLst>
              <a:ext uri="{FF2B5EF4-FFF2-40B4-BE49-F238E27FC236}">
                <a16:creationId xmlns:a16="http://schemas.microsoft.com/office/drawing/2014/main" id="{5F4B2E0E-4081-ECEA-461B-1B649F3218E8}"/>
              </a:ext>
            </a:extLst>
          </p:cNvPr>
          <p:cNvSpPr txBox="1"/>
          <p:nvPr/>
        </p:nvSpPr>
        <p:spPr>
          <a:xfrm>
            <a:off x="5083026" y="837552"/>
            <a:ext cx="92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7" name="pole tekstowe 86">
            <a:extLst>
              <a:ext uri="{FF2B5EF4-FFF2-40B4-BE49-F238E27FC236}">
                <a16:creationId xmlns:a16="http://schemas.microsoft.com/office/drawing/2014/main" id="{55CEAAFC-41B2-5C21-BB8A-15B25B07F530}"/>
              </a:ext>
            </a:extLst>
          </p:cNvPr>
          <p:cNvSpPr txBox="1"/>
          <p:nvPr/>
        </p:nvSpPr>
        <p:spPr>
          <a:xfrm>
            <a:off x="3189410" y="1177631"/>
            <a:ext cx="96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8" name="pole tekstowe 87">
            <a:extLst>
              <a:ext uri="{FF2B5EF4-FFF2-40B4-BE49-F238E27FC236}">
                <a16:creationId xmlns:a16="http://schemas.microsoft.com/office/drawing/2014/main" id="{72D6FEE7-2797-4748-7021-3C9E99A73137}"/>
              </a:ext>
            </a:extLst>
          </p:cNvPr>
          <p:cNvSpPr txBox="1"/>
          <p:nvPr/>
        </p:nvSpPr>
        <p:spPr>
          <a:xfrm>
            <a:off x="3194468" y="1509837"/>
            <a:ext cx="96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9" name="pole tekstowe 88">
            <a:extLst>
              <a:ext uri="{FF2B5EF4-FFF2-40B4-BE49-F238E27FC236}">
                <a16:creationId xmlns:a16="http://schemas.microsoft.com/office/drawing/2014/main" id="{934044F4-6EA5-03CD-4008-2CE907776A3A}"/>
              </a:ext>
            </a:extLst>
          </p:cNvPr>
          <p:cNvSpPr txBox="1"/>
          <p:nvPr/>
        </p:nvSpPr>
        <p:spPr>
          <a:xfrm>
            <a:off x="4065720" y="1523255"/>
            <a:ext cx="96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0" name="pole tekstowe 89">
            <a:extLst>
              <a:ext uri="{FF2B5EF4-FFF2-40B4-BE49-F238E27FC236}">
                <a16:creationId xmlns:a16="http://schemas.microsoft.com/office/drawing/2014/main" id="{D0B11E1A-8A94-C560-A9F2-96D8EE862CD6}"/>
              </a:ext>
            </a:extLst>
          </p:cNvPr>
          <p:cNvSpPr txBox="1"/>
          <p:nvPr/>
        </p:nvSpPr>
        <p:spPr>
          <a:xfrm>
            <a:off x="5103312" y="1523255"/>
            <a:ext cx="91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1" name="Prostokąt 90">
            <a:extLst>
              <a:ext uri="{FF2B5EF4-FFF2-40B4-BE49-F238E27FC236}">
                <a16:creationId xmlns:a16="http://schemas.microsoft.com/office/drawing/2014/main" id="{302DE73B-FE23-644C-D745-1C7C90C851BA}"/>
              </a:ext>
            </a:extLst>
          </p:cNvPr>
          <p:cNvSpPr/>
          <p:nvPr/>
        </p:nvSpPr>
        <p:spPr>
          <a:xfrm>
            <a:off x="6322936" y="835069"/>
            <a:ext cx="2762633" cy="10288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2" name="Łącznik prosty 91">
            <a:extLst>
              <a:ext uri="{FF2B5EF4-FFF2-40B4-BE49-F238E27FC236}">
                <a16:creationId xmlns:a16="http://schemas.microsoft.com/office/drawing/2014/main" id="{8EDE8702-27EE-BB8E-E301-AFA3730D2982}"/>
              </a:ext>
            </a:extLst>
          </p:cNvPr>
          <p:cNvCxnSpPr>
            <a:cxnSpLocks/>
          </p:cNvCxnSpPr>
          <p:nvPr/>
        </p:nvCxnSpPr>
        <p:spPr>
          <a:xfrm>
            <a:off x="7194891" y="835069"/>
            <a:ext cx="0" cy="1028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Łącznik prosty 92">
            <a:extLst>
              <a:ext uri="{FF2B5EF4-FFF2-40B4-BE49-F238E27FC236}">
                <a16:creationId xmlns:a16="http://schemas.microsoft.com/office/drawing/2014/main" id="{714E6BAE-8828-BEBF-10FD-638597A0F180}"/>
              </a:ext>
            </a:extLst>
          </p:cNvPr>
          <p:cNvCxnSpPr>
            <a:cxnSpLocks/>
          </p:cNvCxnSpPr>
          <p:nvPr/>
        </p:nvCxnSpPr>
        <p:spPr>
          <a:xfrm>
            <a:off x="6336709" y="1189693"/>
            <a:ext cx="2762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Łącznik prosty 93">
            <a:extLst>
              <a:ext uri="{FF2B5EF4-FFF2-40B4-BE49-F238E27FC236}">
                <a16:creationId xmlns:a16="http://schemas.microsoft.com/office/drawing/2014/main" id="{40D083BA-A490-3FA0-75A4-6663634F6420}"/>
              </a:ext>
            </a:extLst>
          </p:cNvPr>
          <p:cNvCxnSpPr/>
          <p:nvPr/>
        </p:nvCxnSpPr>
        <p:spPr>
          <a:xfrm>
            <a:off x="8172915" y="835069"/>
            <a:ext cx="0" cy="1028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Łącznik prosty 94">
            <a:extLst>
              <a:ext uri="{FF2B5EF4-FFF2-40B4-BE49-F238E27FC236}">
                <a16:creationId xmlns:a16="http://schemas.microsoft.com/office/drawing/2014/main" id="{F1BA58CC-0956-456A-8AFE-477B01FDDE90}"/>
              </a:ext>
            </a:extLst>
          </p:cNvPr>
          <p:cNvCxnSpPr>
            <a:cxnSpLocks/>
          </p:cNvCxnSpPr>
          <p:nvPr/>
        </p:nvCxnSpPr>
        <p:spPr>
          <a:xfrm>
            <a:off x="6336709" y="1555157"/>
            <a:ext cx="2762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ole tekstowe 95">
            <a:extLst>
              <a:ext uri="{FF2B5EF4-FFF2-40B4-BE49-F238E27FC236}">
                <a16:creationId xmlns:a16="http://schemas.microsoft.com/office/drawing/2014/main" id="{3E14825E-FFB2-DE58-FF8E-0916FB0A28B4}"/>
              </a:ext>
            </a:extLst>
          </p:cNvPr>
          <p:cNvSpPr txBox="1"/>
          <p:nvPr/>
        </p:nvSpPr>
        <p:spPr>
          <a:xfrm>
            <a:off x="7174352" y="818428"/>
            <a:ext cx="96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7" name="pole tekstowe 96">
            <a:extLst>
              <a:ext uri="{FF2B5EF4-FFF2-40B4-BE49-F238E27FC236}">
                <a16:creationId xmlns:a16="http://schemas.microsoft.com/office/drawing/2014/main" id="{DBFEA824-75F5-7909-95E2-99046ED7A084}"/>
              </a:ext>
            </a:extLst>
          </p:cNvPr>
          <p:cNvSpPr txBox="1"/>
          <p:nvPr/>
        </p:nvSpPr>
        <p:spPr>
          <a:xfrm>
            <a:off x="6283676" y="835069"/>
            <a:ext cx="96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8" name="pole tekstowe 97">
            <a:extLst>
              <a:ext uri="{FF2B5EF4-FFF2-40B4-BE49-F238E27FC236}">
                <a16:creationId xmlns:a16="http://schemas.microsoft.com/office/drawing/2014/main" id="{0CBC3C4F-AE2C-B61C-299F-FE733C038F6A}"/>
              </a:ext>
            </a:extLst>
          </p:cNvPr>
          <p:cNvSpPr txBox="1"/>
          <p:nvPr/>
        </p:nvSpPr>
        <p:spPr>
          <a:xfrm>
            <a:off x="7178946" y="1148957"/>
            <a:ext cx="96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9" name="pole tekstowe 98">
            <a:extLst>
              <a:ext uri="{FF2B5EF4-FFF2-40B4-BE49-F238E27FC236}">
                <a16:creationId xmlns:a16="http://schemas.microsoft.com/office/drawing/2014/main" id="{1772835E-ED67-74E9-6A85-28975E742DB4}"/>
              </a:ext>
            </a:extLst>
          </p:cNvPr>
          <p:cNvSpPr txBox="1"/>
          <p:nvPr/>
        </p:nvSpPr>
        <p:spPr>
          <a:xfrm>
            <a:off x="8168448" y="1175148"/>
            <a:ext cx="93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0" name="pole tekstowe 99">
            <a:extLst>
              <a:ext uri="{FF2B5EF4-FFF2-40B4-BE49-F238E27FC236}">
                <a16:creationId xmlns:a16="http://schemas.microsoft.com/office/drawing/2014/main" id="{686D367A-D86F-F1A7-3EFC-5FBED5EFF727}"/>
              </a:ext>
            </a:extLst>
          </p:cNvPr>
          <p:cNvSpPr txBox="1"/>
          <p:nvPr/>
        </p:nvSpPr>
        <p:spPr>
          <a:xfrm>
            <a:off x="8182350" y="835069"/>
            <a:ext cx="92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1" name="pole tekstowe 100">
            <a:extLst>
              <a:ext uri="{FF2B5EF4-FFF2-40B4-BE49-F238E27FC236}">
                <a16:creationId xmlns:a16="http://schemas.microsoft.com/office/drawing/2014/main" id="{88D3FBA5-06FC-90BD-87A0-FFF01C6887CB}"/>
              </a:ext>
            </a:extLst>
          </p:cNvPr>
          <p:cNvSpPr txBox="1"/>
          <p:nvPr/>
        </p:nvSpPr>
        <p:spPr>
          <a:xfrm>
            <a:off x="6288734" y="1175148"/>
            <a:ext cx="96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2" name="pole tekstowe 101">
            <a:extLst>
              <a:ext uri="{FF2B5EF4-FFF2-40B4-BE49-F238E27FC236}">
                <a16:creationId xmlns:a16="http://schemas.microsoft.com/office/drawing/2014/main" id="{9058F584-EF9F-6824-BA26-1F12BD7D3985}"/>
              </a:ext>
            </a:extLst>
          </p:cNvPr>
          <p:cNvSpPr txBox="1"/>
          <p:nvPr/>
        </p:nvSpPr>
        <p:spPr>
          <a:xfrm>
            <a:off x="6293792" y="1507354"/>
            <a:ext cx="96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3" name="pole tekstowe 102">
            <a:extLst>
              <a:ext uri="{FF2B5EF4-FFF2-40B4-BE49-F238E27FC236}">
                <a16:creationId xmlns:a16="http://schemas.microsoft.com/office/drawing/2014/main" id="{DE891767-47C7-6AC6-DAE5-6BE42DED08D8}"/>
              </a:ext>
            </a:extLst>
          </p:cNvPr>
          <p:cNvSpPr txBox="1"/>
          <p:nvPr/>
        </p:nvSpPr>
        <p:spPr>
          <a:xfrm>
            <a:off x="7165044" y="1520772"/>
            <a:ext cx="96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4" name="pole tekstowe 103">
            <a:extLst>
              <a:ext uri="{FF2B5EF4-FFF2-40B4-BE49-F238E27FC236}">
                <a16:creationId xmlns:a16="http://schemas.microsoft.com/office/drawing/2014/main" id="{7D13C3E6-1C1B-3842-DCD1-D871BBB0013F}"/>
              </a:ext>
            </a:extLst>
          </p:cNvPr>
          <p:cNvSpPr txBox="1"/>
          <p:nvPr/>
        </p:nvSpPr>
        <p:spPr>
          <a:xfrm>
            <a:off x="8202636" y="1520772"/>
            <a:ext cx="91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5" name="Prostokąt 104">
            <a:extLst>
              <a:ext uri="{FF2B5EF4-FFF2-40B4-BE49-F238E27FC236}">
                <a16:creationId xmlns:a16="http://schemas.microsoft.com/office/drawing/2014/main" id="{77F38C12-5407-32B3-FAE8-39C8DC493040}"/>
              </a:ext>
            </a:extLst>
          </p:cNvPr>
          <p:cNvSpPr/>
          <p:nvPr/>
        </p:nvSpPr>
        <p:spPr>
          <a:xfrm>
            <a:off x="9375003" y="848545"/>
            <a:ext cx="2762633" cy="10288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6" name="Łącznik prosty 105">
            <a:extLst>
              <a:ext uri="{FF2B5EF4-FFF2-40B4-BE49-F238E27FC236}">
                <a16:creationId xmlns:a16="http://schemas.microsoft.com/office/drawing/2014/main" id="{3F94386A-2BAE-F415-7C2A-1F9EB7A26515}"/>
              </a:ext>
            </a:extLst>
          </p:cNvPr>
          <p:cNvCxnSpPr>
            <a:cxnSpLocks/>
          </p:cNvCxnSpPr>
          <p:nvPr/>
        </p:nvCxnSpPr>
        <p:spPr>
          <a:xfrm>
            <a:off x="10246958" y="848545"/>
            <a:ext cx="0" cy="1028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Łącznik prosty 106">
            <a:extLst>
              <a:ext uri="{FF2B5EF4-FFF2-40B4-BE49-F238E27FC236}">
                <a16:creationId xmlns:a16="http://schemas.microsoft.com/office/drawing/2014/main" id="{15235FDA-6725-1CCC-E922-8A3A4A5FEF00}"/>
              </a:ext>
            </a:extLst>
          </p:cNvPr>
          <p:cNvCxnSpPr>
            <a:cxnSpLocks/>
          </p:cNvCxnSpPr>
          <p:nvPr/>
        </p:nvCxnSpPr>
        <p:spPr>
          <a:xfrm>
            <a:off x="9388776" y="1203169"/>
            <a:ext cx="2762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Łącznik prosty 107">
            <a:extLst>
              <a:ext uri="{FF2B5EF4-FFF2-40B4-BE49-F238E27FC236}">
                <a16:creationId xmlns:a16="http://schemas.microsoft.com/office/drawing/2014/main" id="{EB43DD99-E480-F303-C463-EB2C8B27258C}"/>
              </a:ext>
            </a:extLst>
          </p:cNvPr>
          <p:cNvCxnSpPr/>
          <p:nvPr/>
        </p:nvCxnSpPr>
        <p:spPr>
          <a:xfrm>
            <a:off x="11224982" y="848545"/>
            <a:ext cx="0" cy="1028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Łącznik prosty 108">
            <a:extLst>
              <a:ext uri="{FF2B5EF4-FFF2-40B4-BE49-F238E27FC236}">
                <a16:creationId xmlns:a16="http://schemas.microsoft.com/office/drawing/2014/main" id="{662F450C-6EB0-8277-8A2C-C1B3138D6C58}"/>
              </a:ext>
            </a:extLst>
          </p:cNvPr>
          <p:cNvCxnSpPr>
            <a:cxnSpLocks/>
          </p:cNvCxnSpPr>
          <p:nvPr/>
        </p:nvCxnSpPr>
        <p:spPr>
          <a:xfrm>
            <a:off x="9388776" y="1568633"/>
            <a:ext cx="2762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pole tekstowe 109">
            <a:extLst>
              <a:ext uri="{FF2B5EF4-FFF2-40B4-BE49-F238E27FC236}">
                <a16:creationId xmlns:a16="http://schemas.microsoft.com/office/drawing/2014/main" id="{B7441B1E-2406-0655-57A3-B9CCAC3744D3}"/>
              </a:ext>
            </a:extLst>
          </p:cNvPr>
          <p:cNvSpPr txBox="1"/>
          <p:nvPr/>
        </p:nvSpPr>
        <p:spPr>
          <a:xfrm>
            <a:off x="10226419" y="831904"/>
            <a:ext cx="96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11" name="pole tekstowe 110">
            <a:extLst>
              <a:ext uri="{FF2B5EF4-FFF2-40B4-BE49-F238E27FC236}">
                <a16:creationId xmlns:a16="http://schemas.microsoft.com/office/drawing/2014/main" id="{B070F144-5FAC-5B8E-F2EA-FADA28C9A8F9}"/>
              </a:ext>
            </a:extLst>
          </p:cNvPr>
          <p:cNvSpPr txBox="1"/>
          <p:nvPr/>
        </p:nvSpPr>
        <p:spPr>
          <a:xfrm>
            <a:off x="9335743" y="848545"/>
            <a:ext cx="96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12" name="pole tekstowe 111">
            <a:extLst>
              <a:ext uri="{FF2B5EF4-FFF2-40B4-BE49-F238E27FC236}">
                <a16:creationId xmlns:a16="http://schemas.microsoft.com/office/drawing/2014/main" id="{9650ACA3-F8C5-F435-511D-F5C47DAD3B2C}"/>
              </a:ext>
            </a:extLst>
          </p:cNvPr>
          <p:cNvSpPr txBox="1"/>
          <p:nvPr/>
        </p:nvSpPr>
        <p:spPr>
          <a:xfrm>
            <a:off x="10231013" y="1162433"/>
            <a:ext cx="96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13" name="pole tekstowe 112">
            <a:extLst>
              <a:ext uri="{FF2B5EF4-FFF2-40B4-BE49-F238E27FC236}">
                <a16:creationId xmlns:a16="http://schemas.microsoft.com/office/drawing/2014/main" id="{D5D4FE86-C515-893D-3213-AE1952026140}"/>
              </a:ext>
            </a:extLst>
          </p:cNvPr>
          <p:cNvSpPr txBox="1"/>
          <p:nvPr/>
        </p:nvSpPr>
        <p:spPr>
          <a:xfrm>
            <a:off x="11220515" y="1188624"/>
            <a:ext cx="93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r>
          </a:p>
        </p:txBody>
      </p:sp>
      <p:sp>
        <p:nvSpPr>
          <p:cNvPr id="114" name="pole tekstowe 113">
            <a:extLst>
              <a:ext uri="{FF2B5EF4-FFF2-40B4-BE49-F238E27FC236}">
                <a16:creationId xmlns:a16="http://schemas.microsoft.com/office/drawing/2014/main" id="{D298FD36-6CB4-EF72-D4F6-FFC5F8CC4DA8}"/>
              </a:ext>
            </a:extLst>
          </p:cNvPr>
          <p:cNvSpPr txBox="1"/>
          <p:nvPr/>
        </p:nvSpPr>
        <p:spPr>
          <a:xfrm>
            <a:off x="11234417" y="848545"/>
            <a:ext cx="92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5" name="pole tekstowe 114">
            <a:extLst>
              <a:ext uri="{FF2B5EF4-FFF2-40B4-BE49-F238E27FC236}">
                <a16:creationId xmlns:a16="http://schemas.microsoft.com/office/drawing/2014/main" id="{4E575882-7295-93DC-DF75-A2E162E9D02A}"/>
              </a:ext>
            </a:extLst>
          </p:cNvPr>
          <p:cNvSpPr txBox="1"/>
          <p:nvPr/>
        </p:nvSpPr>
        <p:spPr>
          <a:xfrm>
            <a:off x="9340801" y="1188624"/>
            <a:ext cx="96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</p:txBody>
      </p:sp>
      <p:sp>
        <p:nvSpPr>
          <p:cNvPr id="116" name="pole tekstowe 115">
            <a:extLst>
              <a:ext uri="{FF2B5EF4-FFF2-40B4-BE49-F238E27FC236}">
                <a16:creationId xmlns:a16="http://schemas.microsoft.com/office/drawing/2014/main" id="{FD034143-9881-F693-B0A1-7ED8BF0BBBDD}"/>
              </a:ext>
            </a:extLst>
          </p:cNvPr>
          <p:cNvSpPr txBox="1"/>
          <p:nvPr/>
        </p:nvSpPr>
        <p:spPr>
          <a:xfrm>
            <a:off x="9345859" y="1520830"/>
            <a:ext cx="96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7" name="pole tekstowe 116">
            <a:extLst>
              <a:ext uri="{FF2B5EF4-FFF2-40B4-BE49-F238E27FC236}">
                <a16:creationId xmlns:a16="http://schemas.microsoft.com/office/drawing/2014/main" id="{12624188-3083-8A2C-EEA6-6ECA9F2DCAD1}"/>
              </a:ext>
            </a:extLst>
          </p:cNvPr>
          <p:cNvSpPr txBox="1"/>
          <p:nvPr/>
        </p:nvSpPr>
        <p:spPr>
          <a:xfrm>
            <a:off x="10217111" y="1534248"/>
            <a:ext cx="96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</a:p>
        </p:txBody>
      </p:sp>
      <p:sp>
        <p:nvSpPr>
          <p:cNvPr id="118" name="pole tekstowe 117">
            <a:extLst>
              <a:ext uri="{FF2B5EF4-FFF2-40B4-BE49-F238E27FC236}">
                <a16:creationId xmlns:a16="http://schemas.microsoft.com/office/drawing/2014/main" id="{2EBF2459-A345-BD05-C3B9-4B79AB9B8A41}"/>
              </a:ext>
            </a:extLst>
          </p:cNvPr>
          <p:cNvSpPr txBox="1"/>
          <p:nvPr/>
        </p:nvSpPr>
        <p:spPr>
          <a:xfrm>
            <a:off x="11254703" y="1534248"/>
            <a:ext cx="91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0" name="Prostokąt 129">
            <a:extLst>
              <a:ext uri="{FF2B5EF4-FFF2-40B4-BE49-F238E27FC236}">
                <a16:creationId xmlns:a16="http://schemas.microsoft.com/office/drawing/2014/main" id="{67207874-AFFC-F57A-B87A-C90D6D1C4825}"/>
              </a:ext>
            </a:extLst>
          </p:cNvPr>
          <p:cNvSpPr/>
          <p:nvPr/>
        </p:nvSpPr>
        <p:spPr>
          <a:xfrm>
            <a:off x="4095567" y="1182132"/>
            <a:ext cx="98708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2" name="Prostokąt 131">
            <a:extLst>
              <a:ext uri="{FF2B5EF4-FFF2-40B4-BE49-F238E27FC236}">
                <a16:creationId xmlns:a16="http://schemas.microsoft.com/office/drawing/2014/main" id="{5E329AE2-FECD-8AFE-B463-137AD3B09675}"/>
              </a:ext>
            </a:extLst>
          </p:cNvPr>
          <p:cNvSpPr/>
          <p:nvPr/>
        </p:nvSpPr>
        <p:spPr>
          <a:xfrm>
            <a:off x="7187035" y="1175148"/>
            <a:ext cx="98708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8" name="pole tekstowe 147">
            <a:extLst>
              <a:ext uri="{FF2B5EF4-FFF2-40B4-BE49-F238E27FC236}">
                <a16:creationId xmlns:a16="http://schemas.microsoft.com/office/drawing/2014/main" id="{20FA574F-AB26-E0FD-719D-A90054032243}"/>
              </a:ext>
            </a:extLst>
          </p:cNvPr>
          <p:cNvSpPr txBox="1"/>
          <p:nvPr/>
        </p:nvSpPr>
        <p:spPr>
          <a:xfrm>
            <a:off x="1835506" y="1520772"/>
            <a:ext cx="455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149" name="pole tekstowe 148">
            <a:extLst>
              <a:ext uri="{FF2B5EF4-FFF2-40B4-BE49-F238E27FC236}">
                <a16:creationId xmlns:a16="http://schemas.microsoft.com/office/drawing/2014/main" id="{4996E63E-638E-CC54-AA09-57F788E5246F}"/>
              </a:ext>
            </a:extLst>
          </p:cNvPr>
          <p:cNvSpPr txBox="1"/>
          <p:nvPr/>
        </p:nvSpPr>
        <p:spPr>
          <a:xfrm>
            <a:off x="873651" y="1534248"/>
            <a:ext cx="455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151" name="pole tekstowe 150">
            <a:extLst>
              <a:ext uri="{FF2B5EF4-FFF2-40B4-BE49-F238E27FC236}">
                <a16:creationId xmlns:a16="http://schemas.microsoft.com/office/drawing/2014/main" id="{294542CE-4762-F9DD-252C-972BA47DAC22}"/>
              </a:ext>
            </a:extLst>
          </p:cNvPr>
          <p:cNvSpPr txBox="1"/>
          <p:nvPr/>
        </p:nvSpPr>
        <p:spPr>
          <a:xfrm>
            <a:off x="1850776" y="1142839"/>
            <a:ext cx="455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rgbClr val="FF0000"/>
                </a:solidFill>
              </a:rPr>
              <a:t>4.</a:t>
            </a:r>
          </a:p>
        </p:txBody>
      </p:sp>
      <p:sp>
        <p:nvSpPr>
          <p:cNvPr id="152" name="pole tekstowe 151">
            <a:extLst>
              <a:ext uri="{FF2B5EF4-FFF2-40B4-BE49-F238E27FC236}">
                <a16:creationId xmlns:a16="http://schemas.microsoft.com/office/drawing/2014/main" id="{28CB88CC-5FFF-9586-7597-BA87F3BC50C7}"/>
              </a:ext>
            </a:extLst>
          </p:cNvPr>
          <p:cNvSpPr txBox="1"/>
          <p:nvPr/>
        </p:nvSpPr>
        <p:spPr>
          <a:xfrm>
            <a:off x="880795" y="1155941"/>
            <a:ext cx="455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rgbClr val="FF0000"/>
                </a:solidFill>
              </a:rPr>
              <a:t>5.</a:t>
            </a:r>
          </a:p>
        </p:txBody>
      </p:sp>
      <p:sp>
        <p:nvSpPr>
          <p:cNvPr id="153" name="pole tekstowe 152">
            <a:extLst>
              <a:ext uri="{FF2B5EF4-FFF2-40B4-BE49-F238E27FC236}">
                <a16:creationId xmlns:a16="http://schemas.microsoft.com/office/drawing/2014/main" id="{05212BC9-9366-241B-DD09-82DB77167D23}"/>
              </a:ext>
            </a:extLst>
          </p:cNvPr>
          <p:cNvSpPr txBox="1"/>
          <p:nvPr/>
        </p:nvSpPr>
        <p:spPr>
          <a:xfrm>
            <a:off x="11699" y="1174536"/>
            <a:ext cx="455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rgbClr val="FF0000"/>
                </a:solidFill>
              </a:rPr>
              <a:t>6.</a:t>
            </a:r>
          </a:p>
        </p:txBody>
      </p:sp>
      <p:sp>
        <p:nvSpPr>
          <p:cNvPr id="154" name="pole tekstowe 153">
            <a:extLst>
              <a:ext uri="{FF2B5EF4-FFF2-40B4-BE49-F238E27FC236}">
                <a16:creationId xmlns:a16="http://schemas.microsoft.com/office/drawing/2014/main" id="{14DABBB8-08D4-72E3-7734-E1D198102EE3}"/>
              </a:ext>
            </a:extLst>
          </p:cNvPr>
          <p:cNvSpPr txBox="1"/>
          <p:nvPr/>
        </p:nvSpPr>
        <p:spPr>
          <a:xfrm>
            <a:off x="7655" y="1515241"/>
            <a:ext cx="455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155" name="pole tekstowe 154">
            <a:extLst>
              <a:ext uri="{FF2B5EF4-FFF2-40B4-BE49-F238E27FC236}">
                <a16:creationId xmlns:a16="http://schemas.microsoft.com/office/drawing/2014/main" id="{D7A3D4D1-F94A-6023-79DE-5D95D09B5383}"/>
              </a:ext>
            </a:extLst>
          </p:cNvPr>
          <p:cNvSpPr txBox="1"/>
          <p:nvPr/>
        </p:nvSpPr>
        <p:spPr>
          <a:xfrm>
            <a:off x="1859416" y="827506"/>
            <a:ext cx="455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rgbClr val="FF0000"/>
                </a:solidFill>
              </a:rPr>
              <a:t>7.</a:t>
            </a:r>
          </a:p>
        </p:txBody>
      </p:sp>
      <p:sp>
        <p:nvSpPr>
          <p:cNvPr id="156" name="pole tekstowe 155">
            <a:extLst>
              <a:ext uri="{FF2B5EF4-FFF2-40B4-BE49-F238E27FC236}">
                <a16:creationId xmlns:a16="http://schemas.microsoft.com/office/drawing/2014/main" id="{973AE006-71DF-66E0-B7A6-7D04E95D1B58}"/>
              </a:ext>
            </a:extLst>
          </p:cNvPr>
          <p:cNvSpPr txBox="1"/>
          <p:nvPr/>
        </p:nvSpPr>
        <p:spPr>
          <a:xfrm>
            <a:off x="873651" y="814494"/>
            <a:ext cx="455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rgbClr val="FF0000"/>
                </a:solidFill>
              </a:rPr>
              <a:t>8.</a:t>
            </a:r>
          </a:p>
        </p:txBody>
      </p:sp>
      <p:sp>
        <p:nvSpPr>
          <p:cNvPr id="157" name="pole tekstowe 156">
            <a:extLst>
              <a:ext uri="{FF2B5EF4-FFF2-40B4-BE49-F238E27FC236}">
                <a16:creationId xmlns:a16="http://schemas.microsoft.com/office/drawing/2014/main" id="{076E102F-056D-C450-AE6A-3578727F47F8}"/>
              </a:ext>
            </a:extLst>
          </p:cNvPr>
          <p:cNvSpPr txBox="1"/>
          <p:nvPr/>
        </p:nvSpPr>
        <p:spPr>
          <a:xfrm>
            <a:off x="14398" y="822077"/>
            <a:ext cx="455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rgbClr val="FF0000"/>
                </a:solidFill>
              </a:rPr>
              <a:t>9.</a:t>
            </a:r>
          </a:p>
        </p:txBody>
      </p:sp>
      <p:sp>
        <p:nvSpPr>
          <p:cNvPr id="158" name="pole tekstowe 157">
            <a:extLst>
              <a:ext uri="{FF2B5EF4-FFF2-40B4-BE49-F238E27FC236}">
                <a16:creationId xmlns:a16="http://schemas.microsoft.com/office/drawing/2014/main" id="{937B6655-3425-4798-AE9C-5B0D26A5FFE9}"/>
              </a:ext>
            </a:extLst>
          </p:cNvPr>
          <p:cNvSpPr txBox="1"/>
          <p:nvPr/>
        </p:nvSpPr>
        <p:spPr>
          <a:xfrm>
            <a:off x="8152107" y="1515241"/>
            <a:ext cx="455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159" name="pole tekstowe 158">
            <a:extLst>
              <a:ext uri="{FF2B5EF4-FFF2-40B4-BE49-F238E27FC236}">
                <a16:creationId xmlns:a16="http://schemas.microsoft.com/office/drawing/2014/main" id="{0853F695-C080-D290-90F2-527770197682}"/>
              </a:ext>
            </a:extLst>
          </p:cNvPr>
          <p:cNvSpPr txBox="1"/>
          <p:nvPr/>
        </p:nvSpPr>
        <p:spPr>
          <a:xfrm>
            <a:off x="7154568" y="1515241"/>
            <a:ext cx="455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160" name="pole tekstowe 159">
            <a:extLst>
              <a:ext uri="{FF2B5EF4-FFF2-40B4-BE49-F238E27FC236}">
                <a16:creationId xmlns:a16="http://schemas.microsoft.com/office/drawing/2014/main" id="{109E19A0-EF0A-87BD-117A-17527DCCFB70}"/>
              </a:ext>
            </a:extLst>
          </p:cNvPr>
          <p:cNvSpPr txBox="1"/>
          <p:nvPr/>
        </p:nvSpPr>
        <p:spPr>
          <a:xfrm>
            <a:off x="8143601" y="1136184"/>
            <a:ext cx="455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rgbClr val="FF0000"/>
                </a:solidFill>
              </a:rPr>
              <a:t>5.</a:t>
            </a:r>
          </a:p>
        </p:txBody>
      </p:sp>
      <p:sp>
        <p:nvSpPr>
          <p:cNvPr id="161" name="pole tekstowe 160">
            <a:extLst>
              <a:ext uri="{FF2B5EF4-FFF2-40B4-BE49-F238E27FC236}">
                <a16:creationId xmlns:a16="http://schemas.microsoft.com/office/drawing/2014/main" id="{7CC850A7-211D-2E36-BEE6-D27593A83841}"/>
              </a:ext>
            </a:extLst>
          </p:cNvPr>
          <p:cNvSpPr txBox="1"/>
          <p:nvPr/>
        </p:nvSpPr>
        <p:spPr>
          <a:xfrm>
            <a:off x="7148032" y="1117236"/>
            <a:ext cx="455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162" name="pole tekstowe 161">
            <a:extLst>
              <a:ext uri="{FF2B5EF4-FFF2-40B4-BE49-F238E27FC236}">
                <a16:creationId xmlns:a16="http://schemas.microsoft.com/office/drawing/2014/main" id="{76A40C96-F3AC-5A79-FCC8-FEB9D7D0E71F}"/>
              </a:ext>
            </a:extLst>
          </p:cNvPr>
          <p:cNvSpPr txBox="1"/>
          <p:nvPr/>
        </p:nvSpPr>
        <p:spPr>
          <a:xfrm>
            <a:off x="6285590" y="1153875"/>
            <a:ext cx="455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rgbClr val="FF0000"/>
                </a:solidFill>
              </a:rPr>
              <a:t>6.</a:t>
            </a:r>
          </a:p>
        </p:txBody>
      </p:sp>
      <p:sp>
        <p:nvSpPr>
          <p:cNvPr id="163" name="pole tekstowe 162">
            <a:extLst>
              <a:ext uri="{FF2B5EF4-FFF2-40B4-BE49-F238E27FC236}">
                <a16:creationId xmlns:a16="http://schemas.microsoft.com/office/drawing/2014/main" id="{C3FB658F-1704-D516-DA81-3E2B8A92D81D}"/>
              </a:ext>
            </a:extLst>
          </p:cNvPr>
          <p:cNvSpPr txBox="1"/>
          <p:nvPr/>
        </p:nvSpPr>
        <p:spPr>
          <a:xfrm>
            <a:off x="6287034" y="1510126"/>
            <a:ext cx="455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rgbClr val="FF0000"/>
                </a:solidFill>
              </a:rPr>
              <a:t>4.</a:t>
            </a:r>
          </a:p>
        </p:txBody>
      </p:sp>
      <p:sp>
        <p:nvSpPr>
          <p:cNvPr id="164" name="pole tekstowe 163">
            <a:extLst>
              <a:ext uri="{FF2B5EF4-FFF2-40B4-BE49-F238E27FC236}">
                <a16:creationId xmlns:a16="http://schemas.microsoft.com/office/drawing/2014/main" id="{74A66EEC-2E2B-B858-1CD0-8CF8CCAED74D}"/>
              </a:ext>
            </a:extLst>
          </p:cNvPr>
          <p:cNvSpPr txBox="1"/>
          <p:nvPr/>
        </p:nvSpPr>
        <p:spPr>
          <a:xfrm>
            <a:off x="8140960" y="796086"/>
            <a:ext cx="455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rgbClr val="FF0000"/>
                </a:solidFill>
              </a:rPr>
              <a:t>7.</a:t>
            </a:r>
          </a:p>
        </p:txBody>
      </p:sp>
      <p:sp>
        <p:nvSpPr>
          <p:cNvPr id="165" name="pole tekstowe 164">
            <a:extLst>
              <a:ext uri="{FF2B5EF4-FFF2-40B4-BE49-F238E27FC236}">
                <a16:creationId xmlns:a16="http://schemas.microsoft.com/office/drawing/2014/main" id="{26D7E46B-2198-C872-A5DB-0B50D30E6A3E}"/>
              </a:ext>
            </a:extLst>
          </p:cNvPr>
          <p:cNvSpPr txBox="1"/>
          <p:nvPr/>
        </p:nvSpPr>
        <p:spPr>
          <a:xfrm>
            <a:off x="7144632" y="795289"/>
            <a:ext cx="455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rgbClr val="FF0000"/>
                </a:solidFill>
              </a:rPr>
              <a:t>8.</a:t>
            </a:r>
          </a:p>
        </p:txBody>
      </p:sp>
      <p:sp>
        <p:nvSpPr>
          <p:cNvPr id="166" name="pole tekstowe 165">
            <a:extLst>
              <a:ext uri="{FF2B5EF4-FFF2-40B4-BE49-F238E27FC236}">
                <a16:creationId xmlns:a16="http://schemas.microsoft.com/office/drawing/2014/main" id="{D30E957F-596C-B498-984D-9DFC256AB406}"/>
              </a:ext>
            </a:extLst>
          </p:cNvPr>
          <p:cNvSpPr txBox="1"/>
          <p:nvPr/>
        </p:nvSpPr>
        <p:spPr>
          <a:xfrm>
            <a:off x="6288343" y="787291"/>
            <a:ext cx="455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rgbClr val="FF0000"/>
                </a:solidFill>
              </a:rPr>
              <a:t>9.</a:t>
            </a:r>
          </a:p>
        </p:txBody>
      </p:sp>
      <p:sp>
        <p:nvSpPr>
          <p:cNvPr id="167" name="pole tekstowe 166">
            <a:extLst>
              <a:ext uri="{FF2B5EF4-FFF2-40B4-BE49-F238E27FC236}">
                <a16:creationId xmlns:a16="http://schemas.microsoft.com/office/drawing/2014/main" id="{09142C75-F613-F1FD-5628-9F780BF1AC57}"/>
              </a:ext>
            </a:extLst>
          </p:cNvPr>
          <p:cNvSpPr txBox="1"/>
          <p:nvPr/>
        </p:nvSpPr>
        <p:spPr>
          <a:xfrm>
            <a:off x="9361928" y="839569"/>
            <a:ext cx="455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rgbClr val="FF0000"/>
                </a:solidFill>
              </a:rPr>
              <a:t>5.</a:t>
            </a:r>
          </a:p>
        </p:txBody>
      </p:sp>
      <p:sp>
        <p:nvSpPr>
          <p:cNvPr id="168" name="pole tekstowe 167">
            <a:extLst>
              <a:ext uri="{FF2B5EF4-FFF2-40B4-BE49-F238E27FC236}">
                <a16:creationId xmlns:a16="http://schemas.microsoft.com/office/drawing/2014/main" id="{8E9E0629-78BD-FF3F-6969-7D47315DBCC5}"/>
              </a:ext>
            </a:extLst>
          </p:cNvPr>
          <p:cNvSpPr txBox="1"/>
          <p:nvPr/>
        </p:nvSpPr>
        <p:spPr>
          <a:xfrm>
            <a:off x="10235906" y="824336"/>
            <a:ext cx="455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rgbClr val="FF0000"/>
                </a:solidFill>
              </a:rPr>
              <a:t>4.</a:t>
            </a:r>
          </a:p>
        </p:txBody>
      </p:sp>
      <p:sp>
        <p:nvSpPr>
          <p:cNvPr id="169" name="pole tekstowe 168">
            <a:extLst>
              <a:ext uri="{FF2B5EF4-FFF2-40B4-BE49-F238E27FC236}">
                <a16:creationId xmlns:a16="http://schemas.microsoft.com/office/drawing/2014/main" id="{A2540417-91F9-2C21-F3E0-515DB94F93B5}"/>
              </a:ext>
            </a:extLst>
          </p:cNvPr>
          <p:cNvSpPr txBox="1"/>
          <p:nvPr/>
        </p:nvSpPr>
        <p:spPr>
          <a:xfrm>
            <a:off x="9381174" y="1186528"/>
            <a:ext cx="455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170" name="pole tekstowe 169">
            <a:extLst>
              <a:ext uri="{FF2B5EF4-FFF2-40B4-BE49-F238E27FC236}">
                <a16:creationId xmlns:a16="http://schemas.microsoft.com/office/drawing/2014/main" id="{BA2BFE15-47E1-E6C7-3D02-E18645A6AE2F}"/>
              </a:ext>
            </a:extLst>
          </p:cNvPr>
          <p:cNvSpPr txBox="1"/>
          <p:nvPr/>
        </p:nvSpPr>
        <p:spPr>
          <a:xfrm>
            <a:off x="10195723" y="1160337"/>
            <a:ext cx="455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rgbClr val="FF0000"/>
                </a:solidFill>
              </a:rPr>
              <a:t>6.</a:t>
            </a:r>
          </a:p>
        </p:txBody>
      </p:sp>
      <p:sp>
        <p:nvSpPr>
          <p:cNvPr id="171" name="pole tekstowe 170">
            <a:extLst>
              <a:ext uri="{FF2B5EF4-FFF2-40B4-BE49-F238E27FC236}">
                <a16:creationId xmlns:a16="http://schemas.microsoft.com/office/drawing/2014/main" id="{8F22E4E5-2E76-4D42-866C-C4FDD266C9E7}"/>
              </a:ext>
            </a:extLst>
          </p:cNvPr>
          <p:cNvSpPr txBox="1"/>
          <p:nvPr/>
        </p:nvSpPr>
        <p:spPr>
          <a:xfrm>
            <a:off x="11211342" y="1195773"/>
            <a:ext cx="455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172" name="pole tekstowe 171">
            <a:extLst>
              <a:ext uri="{FF2B5EF4-FFF2-40B4-BE49-F238E27FC236}">
                <a16:creationId xmlns:a16="http://schemas.microsoft.com/office/drawing/2014/main" id="{BBAFBBD9-0C9B-3656-7858-7CFFCC822EA3}"/>
              </a:ext>
            </a:extLst>
          </p:cNvPr>
          <p:cNvSpPr txBox="1"/>
          <p:nvPr/>
        </p:nvSpPr>
        <p:spPr>
          <a:xfrm>
            <a:off x="11217964" y="850969"/>
            <a:ext cx="455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rgbClr val="FF0000"/>
                </a:solidFill>
              </a:rPr>
              <a:t>7.</a:t>
            </a:r>
          </a:p>
        </p:txBody>
      </p:sp>
      <p:sp>
        <p:nvSpPr>
          <p:cNvPr id="173" name="pole tekstowe 172">
            <a:extLst>
              <a:ext uri="{FF2B5EF4-FFF2-40B4-BE49-F238E27FC236}">
                <a16:creationId xmlns:a16="http://schemas.microsoft.com/office/drawing/2014/main" id="{9422806A-1D48-3610-39E4-2D7813AE0FCA}"/>
              </a:ext>
            </a:extLst>
          </p:cNvPr>
          <p:cNvSpPr txBox="1"/>
          <p:nvPr/>
        </p:nvSpPr>
        <p:spPr>
          <a:xfrm>
            <a:off x="11206613" y="1520772"/>
            <a:ext cx="455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rgbClr val="FF0000"/>
                </a:solidFill>
              </a:rPr>
              <a:t>8.</a:t>
            </a:r>
          </a:p>
        </p:txBody>
      </p:sp>
      <p:sp>
        <p:nvSpPr>
          <p:cNvPr id="174" name="pole tekstowe 173">
            <a:extLst>
              <a:ext uri="{FF2B5EF4-FFF2-40B4-BE49-F238E27FC236}">
                <a16:creationId xmlns:a16="http://schemas.microsoft.com/office/drawing/2014/main" id="{CF51E631-92A9-FD73-0462-9322445DC659}"/>
              </a:ext>
            </a:extLst>
          </p:cNvPr>
          <p:cNvSpPr txBox="1"/>
          <p:nvPr/>
        </p:nvSpPr>
        <p:spPr>
          <a:xfrm>
            <a:off x="10242500" y="1572501"/>
            <a:ext cx="455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175" name="pole tekstowe 174">
            <a:extLst>
              <a:ext uri="{FF2B5EF4-FFF2-40B4-BE49-F238E27FC236}">
                <a16:creationId xmlns:a16="http://schemas.microsoft.com/office/drawing/2014/main" id="{8AD89F59-CBCC-4346-9399-94B4C80CDC69}"/>
              </a:ext>
            </a:extLst>
          </p:cNvPr>
          <p:cNvSpPr txBox="1"/>
          <p:nvPr/>
        </p:nvSpPr>
        <p:spPr>
          <a:xfrm>
            <a:off x="9372614" y="1534248"/>
            <a:ext cx="455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rgbClr val="FF0000"/>
                </a:solidFill>
              </a:rPr>
              <a:t>9.</a:t>
            </a:r>
          </a:p>
        </p:txBody>
      </p:sp>
      <p:cxnSp>
        <p:nvCxnSpPr>
          <p:cNvPr id="177" name="Łącznik prosty ze strzałką 176">
            <a:extLst>
              <a:ext uri="{FF2B5EF4-FFF2-40B4-BE49-F238E27FC236}">
                <a16:creationId xmlns:a16="http://schemas.microsoft.com/office/drawing/2014/main" id="{F203C1B3-FF10-E58A-8D09-20FD6081B7C9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2799806" y="1356475"/>
            <a:ext cx="436924" cy="1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Łącznik prosty ze strzałką 178">
            <a:extLst>
              <a:ext uri="{FF2B5EF4-FFF2-40B4-BE49-F238E27FC236}">
                <a16:creationId xmlns:a16="http://schemas.microsoft.com/office/drawing/2014/main" id="{F510259E-CA7E-F576-87E9-F08870C477D0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6000147" y="1358276"/>
            <a:ext cx="317134" cy="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Łącznik prosty ze strzałką 180">
            <a:extLst>
              <a:ext uri="{FF2B5EF4-FFF2-40B4-BE49-F238E27FC236}">
                <a16:creationId xmlns:a16="http://schemas.microsoft.com/office/drawing/2014/main" id="{ADE55197-2CB0-51F2-FA3A-020ADD79EB4F}"/>
              </a:ext>
            </a:extLst>
          </p:cNvPr>
          <p:cNvCxnSpPr>
            <a:cxnSpLocks/>
            <a:stCxn id="99" idx="3"/>
          </p:cNvCxnSpPr>
          <p:nvPr/>
        </p:nvCxnSpPr>
        <p:spPr>
          <a:xfrm flipV="1">
            <a:off x="9099471" y="1349398"/>
            <a:ext cx="262851" cy="1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Obraz 3">
            <a:extLst>
              <a:ext uri="{FF2B5EF4-FFF2-40B4-BE49-F238E27FC236}">
                <a16:creationId xmlns:a16="http://schemas.microsoft.com/office/drawing/2014/main" id="{54C33EE9-A545-2AC1-0335-82B7E8831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707" y="2616223"/>
            <a:ext cx="8621328" cy="153373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EC499AC2-C551-C177-43D8-4DBA56A0D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724" y="4967897"/>
            <a:ext cx="1467055" cy="1247949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CAE35EC0-C76C-5707-AC3E-4A85B7893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18" y="3324080"/>
            <a:ext cx="2600688" cy="2019582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13EB559F-DEA8-9EB0-7432-F26F1B186910}"/>
              </a:ext>
            </a:extLst>
          </p:cNvPr>
          <p:cNvSpPr txBox="1"/>
          <p:nvPr/>
        </p:nvSpPr>
        <p:spPr>
          <a:xfrm>
            <a:off x="3932808" y="1997692"/>
            <a:ext cx="4518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 4 – wizualizacja działania macierzy prawdopodobieństwa.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2701C1F7-ED8A-BECE-A45C-E917D55E310A}"/>
              </a:ext>
            </a:extLst>
          </p:cNvPr>
          <p:cNvSpPr txBox="1"/>
          <p:nvPr/>
        </p:nvSpPr>
        <p:spPr>
          <a:xfrm>
            <a:off x="55419" y="5368896"/>
            <a:ext cx="2670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Obraz 7 – działania na macierzy prawdopodobieństwa.</a:t>
            </a:r>
          </a:p>
        </p:txBody>
      </p:sp>
      <p:cxnSp>
        <p:nvCxnSpPr>
          <p:cNvPr id="19" name="Łącznik: łamany 18">
            <a:extLst>
              <a:ext uri="{FF2B5EF4-FFF2-40B4-BE49-F238E27FC236}">
                <a16:creationId xmlns:a16="http://schemas.microsoft.com/office/drawing/2014/main" id="{9C7F4D1C-E417-FC56-9B32-624A0A7241E7}"/>
              </a:ext>
            </a:extLst>
          </p:cNvPr>
          <p:cNvCxnSpPr>
            <a:stCxn id="9" idx="3"/>
            <a:endCxn id="4" idx="1"/>
          </p:cNvCxnSpPr>
          <p:nvPr/>
        </p:nvCxnSpPr>
        <p:spPr>
          <a:xfrm flipV="1">
            <a:off x="2732606" y="3383093"/>
            <a:ext cx="840101" cy="95077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4ACAF85F-B630-91B0-1523-7544E368E519}"/>
              </a:ext>
            </a:extLst>
          </p:cNvPr>
          <p:cNvSpPr txBox="1"/>
          <p:nvPr/>
        </p:nvSpPr>
        <p:spPr>
          <a:xfrm>
            <a:off x="3529282" y="4136379"/>
            <a:ext cx="864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Obraz 8 – działanie optymalizacji. Na ostatnim przykładzie występuje sztuczne zakłócenie, które jest ignorowanie przez wystąpienie </a:t>
            </a:r>
            <a:b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regionie o mniejszym prawdopodobieństwie wystąpienia źrenicy.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62280627-4842-ABE5-6886-8C98B2333FB7}"/>
              </a:ext>
            </a:extLst>
          </p:cNvPr>
          <p:cNvSpPr txBox="1"/>
          <p:nvPr/>
        </p:nvSpPr>
        <p:spPr>
          <a:xfrm>
            <a:off x="5378760" y="6222634"/>
            <a:ext cx="4678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Obraz 9 – skutek niewykorzystania proponowanej metody. Wybrano pierwszy kontur i sztuczne zakłócenie zostało zinterpretowane jako źrenica.</a:t>
            </a:r>
          </a:p>
        </p:txBody>
      </p:sp>
    </p:spTree>
    <p:extLst>
      <p:ext uri="{BB962C8B-B14F-4D97-AF65-F5344CB8AC3E}">
        <p14:creationId xmlns:p14="http://schemas.microsoft.com/office/powerpoint/2010/main" val="976419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13CC91-E91A-F2B2-9ECC-EB7BD3462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0602"/>
          </a:xfrm>
        </p:spPr>
        <p:txBody>
          <a:bodyPr>
            <a:noAutofit/>
          </a:bodyPr>
          <a:lstStyle/>
          <a:p>
            <a:r>
              <a:rPr 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4b. Efekty optymalizacji – test porównawczy.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75756FE-5ADF-CE68-8CF7-4ACD0D518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011" y="720603"/>
            <a:ext cx="9309977" cy="5085393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7FD3E59F-A65A-832A-3AE0-058252B03A1F}"/>
              </a:ext>
            </a:extLst>
          </p:cNvPr>
          <p:cNvSpPr txBox="1"/>
          <p:nvPr/>
        </p:nvSpPr>
        <p:spPr>
          <a:xfrm>
            <a:off x="1441010" y="5805996"/>
            <a:ext cx="9309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Obraz 10 – efekty optymalizacji. Predykcja oznaczona fioletową kropką jest skutkiem działania zoptymalizowanego algorytmu. Zielona to klasyczne wyszukiwanie konturów. Konkretne dane na slajdzie 15.</a:t>
            </a:r>
          </a:p>
        </p:txBody>
      </p:sp>
    </p:spTree>
    <p:extLst>
      <p:ext uri="{BB962C8B-B14F-4D97-AF65-F5344CB8AC3E}">
        <p14:creationId xmlns:p14="http://schemas.microsoft.com/office/powerpoint/2010/main" val="263354598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1990</Words>
  <Application>Microsoft Office PowerPoint</Application>
  <PresentationFormat>Panoramiczny</PresentationFormat>
  <Paragraphs>301</Paragraphs>
  <Slides>21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Motyw pakietu Office</vt:lpstr>
      <vt:lpstr>DETEKCJA ŹRENICY W OPARCIU O ZOPTYMALIZOWANY ALGORYTM PRZETWARZANIA OBRAZÓW I Z WYKORZYSTANIEM SZTUCZNEJ SIECI NEURONOWEJ</vt:lpstr>
      <vt:lpstr>Porządek prezentacji</vt:lpstr>
      <vt:lpstr>1. Zastosowanie i problematyka detekcji źrenicy.</vt:lpstr>
      <vt:lpstr>1. Zastosowanie i problematyka detekcji źrenicy.</vt:lpstr>
      <vt:lpstr>2. Wykorzystane narzędzia do zaprojektowania obu algorytmów.</vt:lpstr>
      <vt:lpstr>3. Wstępne przetwarzanie obrazu dla obu algorytmów.</vt:lpstr>
      <vt:lpstr>4a. Zaimplementowana optymalizacja algorytmu konturowego.</vt:lpstr>
      <vt:lpstr>4a. Zaimplementowana optymalizacja algorytmu konturowego z opt.</vt:lpstr>
      <vt:lpstr>4b. Efekty optymalizacji – test porównawczy.</vt:lpstr>
      <vt:lpstr>5a. CNN: dane treningowe i testowe</vt:lpstr>
      <vt:lpstr>5b. Proponowana architektura sieci.</vt:lpstr>
      <vt:lpstr>5b. Proponowana architektura sieci.</vt:lpstr>
      <vt:lpstr>5b. Proponowana architektura sieci.</vt:lpstr>
      <vt:lpstr>5c. Przebieg procesu uczenia wybranej najlepszej sieci.</vt:lpstr>
      <vt:lpstr>5c. Przebieg procesu uczenia wybranej najlepszej sieci.</vt:lpstr>
      <vt:lpstr>6. Porównanie algorytmów.</vt:lpstr>
      <vt:lpstr>6. Porównanie algorytmów.</vt:lpstr>
      <vt:lpstr>7. Wnioski.</vt:lpstr>
      <vt:lpstr>8. Potencjalne pola do badań i kolejne możliwe optymalizacje.</vt:lpstr>
      <vt:lpstr>9. Lokalizacja kodów/danych.</vt:lpstr>
      <vt:lpstr>10. Bibliografia.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 S</dc:creator>
  <cp:lastModifiedBy>Marcel S</cp:lastModifiedBy>
  <cp:revision>323</cp:revision>
  <dcterms:created xsi:type="dcterms:W3CDTF">2024-12-01T13:03:46Z</dcterms:created>
  <dcterms:modified xsi:type="dcterms:W3CDTF">2024-12-04T11:48:39Z</dcterms:modified>
</cp:coreProperties>
</file>