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Montserrat"/>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4ef4676c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4ef4676c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4ef4676c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4ef4676c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4ef4676cc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34ef4676c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4ef4676cc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4ef4676cc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4ef4676cc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34ef4676c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4ef4676c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4ef4676c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4ef4676cc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4ef4676cc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4ef4676c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4ef4676c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4ef4676c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4ef4676c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4ef4676c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4ef4676c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4ef4676c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4ef4676c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4ef4676c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34ef4676c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4ef4676cc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4ef4676cc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34ef4676cc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34ef4676cc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4ef4676c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34ef4676c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4ef4676cc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4ef4676cc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34ef4676cc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34ef4676cc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4ef4676c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4ef4676c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4ef4676cc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34ef4676cc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4ef4676c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4ef4676cc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34ef4676cc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34ef4676cc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4ef4676cc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34ef4676cc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4ef4676c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4ef4676c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34ef4676cc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4ef4676cc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34ef4676cc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34ef4676cc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4ef4676cc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4ef4676cc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34ef4676cc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34ef4676cc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34ef4676cc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34ef4676cc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4ef4676cc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4ef4676cc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34ef4676cc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34ef4676cc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4ef4676cc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4ef4676cc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4ef4676cc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4ef4676cc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34ef4676cc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34ef4676cc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4ef4676c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4ef4676c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4ef4676cc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4ef4676cc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34ef4676cc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34ef4676cc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4ef4676cc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4ef4676cc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34ef4676c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34ef4676c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34ef4676cc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34ef4676cc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34ef4676cc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34ef4676cc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4ef4676cc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4ef4676cc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34ef4676c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34ef4676c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4ef4676c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4ef4676c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4ef4676cc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4ef4676cc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34ef4676c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34ef4676c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48.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57.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54.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60.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8.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9.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u="sng"/>
              <a:t>Anime Analysis Using Machine Learning (Regression)</a:t>
            </a:r>
            <a:endParaRPr b="1"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idx="1" type="body"/>
          </p:nvPr>
        </p:nvSpPr>
        <p:spPr>
          <a:xfrm>
            <a:off x="4384300" y="1017825"/>
            <a:ext cx="3936600" cy="41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sz="1100">
                <a:latin typeface="Arial"/>
                <a:ea typeface="Arial"/>
                <a:cs typeface="Arial"/>
                <a:sym typeface="Arial"/>
              </a:rPr>
              <a:t>Number of Episodes</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average number of episodes per anime is observed to be between 12 and 13 chapters, suggesting that most productions follow this format. This number is commercially convenient for animation studios, as many anime function primarily as an advertising strategy for the manga. In addition, producing fewer episodes implies a lower production cost. Within the industry, there are few anime that manage to extend to seasons with a large number of chapters.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Rating</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average rating is between 6 and 7, indicating that most anime are considered entertaining or average by the audience. There are few titles that receive extremely low or outstanding ratings. This may be related to the fact that, in the anime industry, excellence in production isn’t always prioritized, as anime is usually a commercial product rather than a work designed exclusively for artistic quality.</a:t>
            </a:r>
            <a:endParaRPr sz="1100">
              <a:latin typeface="Arial"/>
              <a:ea typeface="Arial"/>
              <a:cs typeface="Arial"/>
              <a:sym typeface="Arial"/>
            </a:endParaRPr>
          </a:p>
          <a:p>
            <a:pPr indent="0" lvl="0" marL="0" rtl="0" algn="l">
              <a:spcBef>
                <a:spcPts val="1200"/>
              </a:spcBef>
              <a:spcAft>
                <a:spcPts val="1200"/>
              </a:spcAft>
              <a:buNone/>
            </a:pPr>
            <a:r>
              <a:t/>
            </a:r>
            <a:endParaRPr b="1" sz="1100">
              <a:latin typeface="Arial"/>
              <a:ea typeface="Arial"/>
              <a:cs typeface="Arial"/>
              <a:sym typeface="Arial"/>
            </a:endParaRPr>
          </a:p>
        </p:txBody>
      </p:sp>
      <p:sp>
        <p:nvSpPr>
          <p:cNvPr id="240" name="Google Shape;240;p34"/>
          <p:cNvSpPr txBox="1"/>
          <p:nvPr/>
        </p:nvSpPr>
        <p:spPr>
          <a:xfrm>
            <a:off x="1266450" y="427325"/>
            <a:ext cx="70701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The ID column of the table won’t be useful for the analysis, so we proceed to eliminate it.</a:t>
            </a:r>
            <a:endParaRPr sz="1100">
              <a:solidFill>
                <a:schemeClr val="lt1"/>
              </a:solidFill>
            </a:endParaRPr>
          </a:p>
          <a:p>
            <a:pPr indent="0" lvl="0" marL="0" rtl="0" algn="l">
              <a:spcBef>
                <a:spcPts val="0"/>
              </a:spcBef>
              <a:spcAft>
                <a:spcPts val="0"/>
              </a:spcAft>
              <a:buNone/>
            </a:pPr>
            <a:r>
              <a:rPr lang="es-419" sz="1100">
                <a:solidFill>
                  <a:schemeClr val="lt1"/>
                </a:solidFill>
              </a:rPr>
              <a:t>Next, we see the information provided by the numeric columns.</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241" name="Google Shape;241;p34"/>
          <p:cNvPicPr preferRelativeResize="0"/>
          <p:nvPr/>
        </p:nvPicPr>
        <p:blipFill>
          <a:blip r:embed="rId3">
            <a:alphaModFix/>
          </a:blip>
          <a:stretch>
            <a:fillRect/>
          </a:stretch>
        </p:blipFill>
        <p:spPr>
          <a:xfrm>
            <a:off x="1282100" y="1116148"/>
            <a:ext cx="3102200" cy="1384900"/>
          </a:xfrm>
          <a:prstGeom prst="rect">
            <a:avLst/>
          </a:prstGeom>
          <a:noFill/>
          <a:ln>
            <a:noFill/>
          </a:ln>
        </p:spPr>
      </p:pic>
      <p:sp>
        <p:nvSpPr>
          <p:cNvPr id="242" name="Google Shape;242;p34"/>
          <p:cNvSpPr txBox="1"/>
          <p:nvPr/>
        </p:nvSpPr>
        <p:spPr>
          <a:xfrm>
            <a:off x="1293750" y="2929150"/>
            <a:ext cx="3078900" cy="22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lt1"/>
                </a:solidFill>
              </a:rPr>
              <a:t>Number of Members</a:t>
            </a:r>
            <a:endParaRPr b="1"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The average number of members who have registered interest in an anime is approximately 19,000, reflecting a considerably large audience. However, it is noteworthy that the standard deviation (std) in the member and episode columns is quite high, indicating a large variability in the data. To reinforce these observations, the distribution of the data will be analyzed through graphs.</a:t>
            </a:r>
            <a:endParaRPr sz="1100">
              <a:solidFill>
                <a:schemeClr val="lt1"/>
              </a:solidFill>
            </a:endParaRPr>
          </a:p>
          <a:p>
            <a:pPr indent="0" lvl="0" marL="0" rtl="0" algn="l">
              <a:spcBef>
                <a:spcPts val="0"/>
              </a:spcBef>
              <a:spcAft>
                <a:spcPts val="0"/>
              </a:spcAft>
              <a:buNone/>
            </a:pPr>
            <a:r>
              <a:t/>
            </a:r>
            <a:endParaRPr b="1" sz="1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5"/>
          <p:cNvPicPr preferRelativeResize="0"/>
          <p:nvPr/>
        </p:nvPicPr>
        <p:blipFill>
          <a:blip r:embed="rId3">
            <a:alphaModFix/>
          </a:blip>
          <a:stretch>
            <a:fillRect/>
          </a:stretch>
        </p:blipFill>
        <p:spPr>
          <a:xfrm>
            <a:off x="1147000" y="323325"/>
            <a:ext cx="4798825" cy="2614300"/>
          </a:xfrm>
          <a:prstGeom prst="rect">
            <a:avLst/>
          </a:prstGeom>
          <a:noFill/>
          <a:ln>
            <a:noFill/>
          </a:ln>
        </p:spPr>
      </p:pic>
      <p:pic>
        <p:nvPicPr>
          <p:cNvPr id="248" name="Google Shape;248;p35"/>
          <p:cNvPicPr preferRelativeResize="0"/>
          <p:nvPr/>
        </p:nvPicPr>
        <p:blipFill>
          <a:blip r:embed="rId4">
            <a:alphaModFix/>
          </a:blip>
          <a:stretch>
            <a:fillRect/>
          </a:stretch>
        </p:blipFill>
        <p:spPr>
          <a:xfrm>
            <a:off x="1146987" y="3113325"/>
            <a:ext cx="4798840" cy="1908850"/>
          </a:xfrm>
          <a:prstGeom prst="rect">
            <a:avLst/>
          </a:prstGeom>
          <a:noFill/>
          <a:ln>
            <a:noFill/>
          </a:ln>
        </p:spPr>
      </p:pic>
      <p:sp>
        <p:nvSpPr>
          <p:cNvPr id="249" name="Google Shape;249;p35"/>
          <p:cNvSpPr txBox="1"/>
          <p:nvPr/>
        </p:nvSpPr>
        <p:spPr>
          <a:xfrm>
            <a:off x="6161325" y="217575"/>
            <a:ext cx="2455200" cy="26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We can see that the information is graphically correct. The vast majority of anime have few chapters, the average rating is 6 and the number of members in each series is not large.</a:t>
            </a:r>
            <a:endParaRPr sz="1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Univariate analysis</a:t>
            </a:r>
            <a:endParaRPr b="1" u="sng"/>
          </a:p>
        </p:txBody>
      </p:sp>
      <p:sp>
        <p:nvSpPr>
          <p:cNvPr id="255" name="Google Shape;255;p36"/>
          <p:cNvSpPr txBox="1"/>
          <p:nvPr>
            <p:ph idx="1" type="body"/>
          </p:nvPr>
        </p:nvSpPr>
        <p:spPr>
          <a:xfrm>
            <a:off x="1297500" y="977075"/>
            <a:ext cx="70389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latin typeface="Arial"/>
                <a:ea typeface="Arial"/>
                <a:cs typeface="Arial"/>
                <a:sym typeface="Arial"/>
              </a:rPr>
              <a:t>Measures of centralization: Mean, Median, Mode.</a:t>
            </a:r>
            <a:endParaRPr>
              <a:latin typeface="Arial"/>
              <a:ea typeface="Arial"/>
              <a:cs typeface="Arial"/>
              <a:sym typeface="Arial"/>
            </a:endParaRPr>
          </a:p>
        </p:txBody>
      </p:sp>
      <p:pic>
        <p:nvPicPr>
          <p:cNvPr id="256" name="Google Shape;256;p36"/>
          <p:cNvPicPr preferRelativeResize="0"/>
          <p:nvPr/>
        </p:nvPicPr>
        <p:blipFill>
          <a:blip r:embed="rId3">
            <a:alphaModFix/>
          </a:blip>
          <a:stretch>
            <a:fillRect/>
          </a:stretch>
        </p:blipFill>
        <p:spPr>
          <a:xfrm>
            <a:off x="1297500" y="1600475"/>
            <a:ext cx="2209800" cy="2790825"/>
          </a:xfrm>
          <a:prstGeom prst="rect">
            <a:avLst/>
          </a:prstGeom>
          <a:noFill/>
          <a:ln>
            <a:noFill/>
          </a:ln>
        </p:spPr>
      </p:pic>
      <p:pic>
        <p:nvPicPr>
          <p:cNvPr id="257" name="Google Shape;257;p36"/>
          <p:cNvPicPr preferRelativeResize="0"/>
          <p:nvPr/>
        </p:nvPicPr>
        <p:blipFill>
          <a:blip r:embed="rId4">
            <a:alphaModFix/>
          </a:blip>
          <a:stretch>
            <a:fillRect/>
          </a:stretch>
        </p:blipFill>
        <p:spPr>
          <a:xfrm>
            <a:off x="3589775" y="1600475"/>
            <a:ext cx="1609725" cy="1828800"/>
          </a:xfrm>
          <a:prstGeom prst="rect">
            <a:avLst/>
          </a:prstGeom>
          <a:noFill/>
          <a:ln>
            <a:noFill/>
          </a:ln>
        </p:spPr>
      </p:pic>
      <p:sp>
        <p:nvSpPr>
          <p:cNvPr id="258" name="Google Shape;258;p36"/>
          <p:cNvSpPr txBox="1"/>
          <p:nvPr/>
        </p:nvSpPr>
        <p:spPr>
          <a:xfrm>
            <a:off x="5493125" y="1484000"/>
            <a:ext cx="3193200" cy="33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It is observed that, in all cases, the mean is greater than the median, and the median is greater than the mode (</a:t>
            </a:r>
            <a:r>
              <a:rPr b="1" lang="es-419" sz="1100">
                <a:solidFill>
                  <a:schemeClr val="lt1"/>
                </a:solidFill>
              </a:rPr>
              <a:t>mean &gt; median &gt; mode</a:t>
            </a:r>
            <a:r>
              <a:rPr lang="es-419" sz="1100">
                <a:solidFill>
                  <a:schemeClr val="lt1"/>
                </a:solidFill>
              </a:rPr>
              <a:t>). This relationship indicates that the distribution of the data in all numerical variables presents a positive asymmetry (</a:t>
            </a:r>
            <a:r>
              <a:rPr b="1" lang="es-419" sz="1100">
                <a:solidFill>
                  <a:schemeClr val="lt1"/>
                </a:solidFill>
              </a:rPr>
              <a:t>positively skewed</a:t>
            </a:r>
            <a:r>
              <a:rPr lang="es-419" sz="1100">
                <a:solidFill>
                  <a:schemeClr val="lt1"/>
                </a:solidFill>
              </a:rPr>
              <a:t>).</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This means that there are high outliers that increase the average, suggesting the presence of some anime with significantly higher values ​​compared to the majority of the data set.</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spcBef>
                <a:spcPts val="1200"/>
              </a:spcBef>
              <a:spcAft>
                <a:spcPts val="0"/>
              </a:spcAft>
              <a:buNone/>
            </a:pPr>
            <a:r>
              <a:t/>
            </a:r>
            <a:endParaRPr sz="1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3146950" y="1228500"/>
            <a:ext cx="5189400" cy="358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It is observed that the variance in the rating is low, which indicates that the values ​​are not very dispersed and tend to concentrate around the average.</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In contrast, the episode and member variables present a </a:t>
            </a:r>
            <a:r>
              <a:rPr b="1" lang="es-419" sz="1100">
                <a:latin typeface="Arial"/>
                <a:ea typeface="Arial"/>
                <a:cs typeface="Arial"/>
                <a:sym typeface="Arial"/>
              </a:rPr>
              <a:t>high variance</a:t>
            </a:r>
            <a:r>
              <a:rPr lang="es-419" sz="1100">
                <a:latin typeface="Arial"/>
                <a:ea typeface="Arial"/>
                <a:cs typeface="Arial"/>
                <a:sym typeface="Arial"/>
              </a:rPr>
              <a:t>, which suggests a </a:t>
            </a:r>
            <a:r>
              <a:rPr b="1" lang="es-419" sz="1100">
                <a:latin typeface="Arial"/>
                <a:ea typeface="Arial"/>
                <a:cs typeface="Arial"/>
                <a:sym typeface="Arial"/>
              </a:rPr>
              <a:t>great dispersion</a:t>
            </a:r>
            <a:r>
              <a:rPr lang="es-419" sz="1100">
                <a:latin typeface="Arial"/>
                <a:ea typeface="Arial"/>
                <a:cs typeface="Arial"/>
                <a:sym typeface="Arial"/>
              </a:rPr>
              <a:t> in the data.</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When analyzing metrics such as the standard deviation, the range, the interquartile range and the coefficient of variation, it is confirmed that the episode and member variables present a </a:t>
            </a:r>
            <a:r>
              <a:rPr b="1" lang="es-419" sz="1100">
                <a:latin typeface="Arial"/>
                <a:ea typeface="Arial"/>
                <a:cs typeface="Arial"/>
                <a:sym typeface="Arial"/>
              </a:rPr>
              <a:t>high variability,</a:t>
            </a:r>
            <a:r>
              <a:rPr lang="es-419" sz="1100">
                <a:latin typeface="Arial"/>
                <a:ea typeface="Arial"/>
                <a:cs typeface="Arial"/>
                <a:sym typeface="Arial"/>
              </a:rPr>
              <a:t> reflecting a broader and more heterogeneous distribution in these data.</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264" name="Google Shape;264;p37"/>
          <p:cNvSpPr txBox="1"/>
          <p:nvPr/>
        </p:nvSpPr>
        <p:spPr>
          <a:xfrm>
            <a:off x="1344150" y="551650"/>
            <a:ext cx="6992400" cy="753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300">
                <a:solidFill>
                  <a:schemeClr val="lt1"/>
                </a:solidFill>
              </a:rPr>
              <a:t>Measures of dispersion: standard deviation, range, IQR, coefficient of variation, mean deviation</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65" name="Google Shape;265;p37"/>
          <p:cNvPicPr preferRelativeResize="0"/>
          <p:nvPr/>
        </p:nvPicPr>
        <p:blipFill>
          <a:blip r:embed="rId3">
            <a:alphaModFix/>
          </a:blip>
          <a:stretch>
            <a:fillRect/>
          </a:stretch>
        </p:blipFill>
        <p:spPr>
          <a:xfrm>
            <a:off x="1297497" y="1228510"/>
            <a:ext cx="1849450" cy="358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body"/>
          </p:nvPr>
        </p:nvSpPr>
        <p:spPr>
          <a:xfrm>
            <a:off x="3121175" y="986750"/>
            <a:ext cx="5238600" cy="4156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The </a:t>
            </a:r>
            <a:r>
              <a:rPr lang="es-419" sz="1100">
                <a:latin typeface="Arial"/>
                <a:ea typeface="Arial"/>
                <a:cs typeface="Arial"/>
                <a:sym typeface="Arial"/>
              </a:rPr>
              <a:t>asymmetry</a:t>
            </a:r>
            <a:r>
              <a:rPr lang="es-419">
                <a:latin typeface="Arial"/>
                <a:ea typeface="Arial"/>
                <a:cs typeface="Arial"/>
                <a:sym typeface="Arial"/>
              </a:rPr>
              <a:t> </a:t>
            </a:r>
            <a:r>
              <a:rPr lang="es-419" sz="1100">
                <a:latin typeface="Arial"/>
                <a:ea typeface="Arial"/>
                <a:cs typeface="Arial"/>
                <a:sym typeface="Arial"/>
              </a:rPr>
              <a:t>analysis indicates that the episodes variable presents a </a:t>
            </a:r>
            <a:r>
              <a:rPr b="1" lang="es-419" sz="1100">
                <a:latin typeface="Arial"/>
                <a:ea typeface="Arial"/>
                <a:cs typeface="Arial"/>
                <a:sym typeface="Arial"/>
              </a:rPr>
              <a:t>greater number of positive extreme</a:t>
            </a:r>
            <a:r>
              <a:rPr lang="es-419" sz="1100">
                <a:latin typeface="Arial"/>
                <a:ea typeface="Arial"/>
                <a:cs typeface="Arial"/>
                <a:sym typeface="Arial"/>
              </a:rPr>
              <a:t> values ​​compared to negative values, suggesting a positively skewed distribution. This same behavior is observed in the members variable, implying that there are animes with an exceptionally high number of episodes or followers compared to the majority of the data set.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Regarding </a:t>
            </a:r>
            <a:r>
              <a:rPr b="1" lang="es-419" sz="1100">
                <a:latin typeface="Arial"/>
                <a:ea typeface="Arial"/>
                <a:cs typeface="Arial"/>
                <a:sym typeface="Arial"/>
              </a:rPr>
              <a:t>kurtosis</a:t>
            </a:r>
            <a:r>
              <a:rPr lang="es-419" sz="1100">
                <a:latin typeface="Arial"/>
                <a:ea typeface="Arial"/>
                <a:cs typeface="Arial"/>
                <a:sym typeface="Arial"/>
              </a:rPr>
              <a:t>, the obtained metrics show that the episodes and members variables present a</a:t>
            </a:r>
            <a:r>
              <a:rPr b="1" lang="es-419" sz="1100">
                <a:latin typeface="Arial"/>
                <a:ea typeface="Arial"/>
                <a:cs typeface="Arial"/>
                <a:sym typeface="Arial"/>
              </a:rPr>
              <a:t> leptokurtic distribution</a:t>
            </a:r>
            <a:r>
              <a:rPr lang="es-419" sz="1100">
                <a:latin typeface="Arial"/>
                <a:ea typeface="Arial"/>
                <a:cs typeface="Arial"/>
                <a:sym typeface="Arial"/>
              </a:rPr>
              <a:t>, they have longer tails and a higher concentration of values ​​around the mean, indicating the presence of significant outliers. On the other hand, the rating variable exhibits a </a:t>
            </a:r>
            <a:r>
              <a:rPr b="1" lang="es-419" sz="1100">
                <a:latin typeface="Arial"/>
                <a:ea typeface="Arial"/>
                <a:cs typeface="Arial"/>
                <a:sym typeface="Arial"/>
              </a:rPr>
              <a:t>platykurtic distribution</a:t>
            </a:r>
            <a:r>
              <a:rPr lang="es-419" sz="1100">
                <a:latin typeface="Arial"/>
                <a:ea typeface="Arial"/>
                <a:cs typeface="Arial"/>
                <a:sym typeface="Arial"/>
              </a:rPr>
              <a:t>, characterized by shorter tails and a lower concentration of values ​​around the mean, suggesting a lower presence of extreme values.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sp>
        <p:nvSpPr>
          <p:cNvPr id="271" name="Google Shape;271;p38"/>
          <p:cNvSpPr txBox="1"/>
          <p:nvPr/>
        </p:nvSpPr>
        <p:spPr>
          <a:xfrm>
            <a:off x="1344150" y="551650"/>
            <a:ext cx="6992400" cy="471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300">
                <a:solidFill>
                  <a:schemeClr val="lt1"/>
                </a:solidFill>
              </a:rPr>
              <a:t>Measures of asymmetry</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72" name="Google Shape;272;p38"/>
          <p:cNvPicPr preferRelativeResize="0"/>
          <p:nvPr/>
        </p:nvPicPr>
        <p:blipFill>
          <a:blip r:embed="rId3">
            <a:alphaModFix/>
          </a:blip>
          <a:stretch>
            <a:fillRect/>
          </a:stretch>
        </p:blipFill>
        <p:spPr>
          <a:xfrm>
            <a:off x="1320925" y="1023675"/>
            <a:ext cx="1800225" cy="1809750"/>
          </a:xfrm>
          <a:prstGeom prst="rect">
            <a:avLst/>
          </a:prstGeom>
          <a:noFill/>
          <a:ln>
            <a:noFill/>
          </a:ln>
        </p:spPr>
      </p:pic>
      <p:pic>
        <p:nvPicPr>
          <p:cNvPr id="273" name="Google Shape;273;p38"/>
          <p:cNvPicPr preferRelativeResize="0"/>
          <p:nvPr/>
        </p:nvPicPr>
        <p:blipFill>
          <a:blip r:embed="rId4">
            <a:alphaModFix/>
          </a:blip>
          <a:stretch>
            <a:fillRect/>
          </a:stretch>
        </p:blipFill>
        <p:spPr>
          <a:xfrm>
            <a:off x="1320949" y="2968400"/>
            <a:ext cx="1800225" cy="143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Anime analysis by genre and type</a:t>
            </a:r>
            <a:endParaRPr b="1" u="sng"/>
          </a:p>
        </p:txBody>
      </p:sp>
      <p:pic>
        <p:nvPicPr>
          <p:cNvPr id="279" name="Google Shape;279;p39"/>
          <p:cNvPicPr preferRelativeResize="0"/>
          <p:nvPr/>
        </p:nvPicPr>
        <p:blipFill rotWithShape="1">
          <a:blip r:embed="rId3">
            <a:alphaModFix/>
          </a:blip>
          <a:srcRect b="11749" l="0" r="0" t="-11750"/>
          <a:stretch/>
        </p:blipFill>
        <p:spPr>
          <a:xfrm>
            <a:off x="152400" y="1215975"/>
            <a:ext cx="8839198" cy="35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100">
                <a:latin typeface="Arial"/>
                <a:ea typeface="Arial"/>
                <a:cs typeface="Arial"/>
                <a:sym typeface="Arial"/>
              </a:rPr>
              <a:t>The graph reveals that </a:t>
            </a:r>
            <a:r>
              <a:rPr b="1" lang="es-419" sz="1100">
                <a:latin typeface="Arial"/>
                <a:ea typeface="Arial"/>
                <a:cs typeface="Arial"/>
                <a:sym typeface="Arial"/>
              </a:rPr>
              <a:t>comedy </a:t>
            </a:r>
            <a:r>
              <a:rPr lang="es-419" sz="1100">
                <a:latin typeface="Arial"/>
                <a:ea typeface="Arial"/>
                <a:cs typeface="Arial"/>
                <a:sym typeface="Arial"/>
              </a:rPr>
              <a:t>is the most frequent genre in the dataset, indicating that the anime industry incorporates comedic elements in most of its productions. Other genres with a high presence include </a:t>
            </a:r>
            <a:r>
              <a:rPr b="1" lang="es-419" sz="1100">
                <a:latin typeface="Arial"/>
                <a:ea typeface="Arial"/>
                <a:cs typeface="Arial"/>
                <a:sym typeface="Arial"/>
              </a:rPr>
              <a:t>action</a:t>
            </a:r>
            <a:r>
              <a:rPr lang="es-419" sz="1100">
                <a:latin typeface="Arial"/>
                <a:ea typeface="Arial"/>
                <a:cs typeface="Arial"/>
                <a:sym typeface="Arial"/>
              </a:rPr>
              <a:t>, </a:t>
            </a:r>
            <a:r>
              <a:rPr b="1" lang="es-419" sz="1100">
                <a:latin typeface="Arial"/>
                <a:ea typeface="Arial"/>
                <a:cs typeface="Arial"/>
                <a:sym typeface="Arial"/>
              </a:rPr>
              <a:t>adventure</a:t>
            </a:r>
            <a:r>
              <a:rPr lang="es-419" sz="1100">
                <a:latin typeface="Arial"/>
                <a:ea typeface="Arial"/>
                <a:cs typeface="Arial"/>
                <a:sym typeface="Arial"/>
              </a:rPr>
              <a:t>, </a:t>
            </a:r>
            <a:r>
              <a:rPr b="1" lang="es-419" sz="1100">
                <a:latin typeface="Arial"/>
                <a:ea typeface="Arial"/>
                <a:cs typeface="Arial"/>
                <a:sym typeface="Arial"/>
              </a:rPr>
              <a:t>fantasy</a:t>
            </a:r>
            <a:r>
              <a:rPr lang="es-419" sz="1100">
                <a:latin typeface="Arial"/>
                <a:ea typeface="Arial"/>
                <a:cs typeface="Arial"/>
                <a:sym typeface="Arial"/>
              </a:rPr>
              <a:t>, </a:t>
            </a:r>
            <a:r>
              <a:rPr b="1" lang="es-419" sz="1100">
                <a:latin typeface="Arial"/>
                <a:ea typeface="Arial"/>
                <a:cs typeface="Arial"/>
                <a:sym typeface="Arial"/>
              </a:rPr>
              <a:t>science fiction</a:t>
            </a:r>
            <a:r>
              <a:rPr lang="es-419" sz="1100">
                <a:latin typeface="Arial"/>
                <a:ea typeface="Arial"/>
                <a:cs typeface="Arial"/>
                <a:sym typeface="Arial"/>
              </a:rPr>
              <a:t>, and </a:t>
            </a:r>
            <a:r>
              <a:rPr b="1" lang="es-419" sz="1100">
                <a:latin typeface="Arial"/>
                <a:ea typeface="Arial"/>
                <a:cs typeface="Arial"/>
                <a:sym typeface="Arial"/>
              </a:rPr>
              <a:t>drama</a:t>
            </a:r>
            <a:r>
              <a:rPr lang="es-419" sz="1100">
                <a:latin typeface="Arial"/>
                <a:ea typeface="Arial"/>
                <a:cs typeface="Arial"/>
                <a:sym typeface="Arial"/>
              </a:rPr>
              <a:t>, which is consistent with the preferences of the target audience, composed mainly of teenagers between 13 and 17 years old.</a:t>
            </a:r>
            <a:endParaRPr sz="1100">
              <a:latin typeface="Arial"/>
              <a:ea typeface="Arial"/>
              <a:cs typeface="Arial"/>
              <a:sym typeface="Arial"/>
            </a:endParaRPr>
          </a:p>
          <a:p>
            <a:pPr indent="0" lvl="0" marL="0" rtl="0" algn="l">
              <a:lnSpc>
                <a:spcPct val="135714"/>
              </a:lnSpc>
              <a:spcBef>
                <a:spcPts val="0"/>
              </a:spcBef>
              <a:spcAft>
                <a:spcPts val="0"/>
              </a:spcAft>
              <a:buNone/>
            </a:pPr>
            <a:r>
              <a:rPr lang="es-419" sz="1100">
                <a:latin typeface="Arial"/>
                <a:ea typeface="Arial"/>
                <a:cs typeface="Arial"/>
                <a:sym typeface="Arial"/>
              </a:rPr>
              <a:t>This pattern suggests that the anime industry prioritizes genres that are </a:t>
            </a:r>
            <a:r>
              <a:rPr b="1" lang="es-419" sz="1100">
                <a:latin typeface="Arial"/>
                <a:ea typeface="Arial"/>
                <a:cs typeface="Arial"/>
                <a:sym typeface="Arial"/>
              </a:rPr>
              <a:t>dynamic</a:t>
            </a:r>
            <a:r>
              <a:rPr lang="es-419" sz="1100">
                <a:latin typeface="Arial"/>
                <a:ea typeface="Arial"/>
                <a:cs typeface="Arial"/>
                <a:sym typeface="Arial"/>
              </a:rPr>
              <a:t>, </a:t>
            </a:r>
            <a:r>
              <a:rPr b="1" lang="es-419" sz="1100">
                <a:latin typeface="Arial"/>
                <a:ea typeface="Arial"/>
                <a:cs typeface="Arial"/>
                <a:sym typeface="Arial"/>
              </a:rPr>
              <a:t>exciting</a:t>
            </a:r>
            <a:r>
              <a:rPr lang="es-419" sz="1100">
                <a:latin typeface="Arial"/>
                <a:ea typeface="Arial"/>
                <a:cs typeface="Arial"/>
                <a:sym typeface="Arial"/>
              </a:rPr>
              <a:t>, and </a:t>
            </a:r>
            <a:r>
              <a:rPr b="1" lang="es-419" sz="1100">
                <a:latin typeface="Arial"/>
                <a:ea typeface="Arial"/>
                <a:cs typeface="Arial"/>
                <a:sym typeface="Arial"/>
              </a:rPr>
              <a:t>engaging</a:t>
            </a:r>
            <a:r>
              <a:rPr lang="es-419" sz="1100">
                <a:latin typeface="Arial"/>
                <a:ea typeface="Arial"/>
                <a:cs typeface="Arial"/>
                <a:sym typeface="Arial"/>
              </a:rPr>
              <a:t>, aligning with the interests of its main audience.</a:t>
            </a:r>
            <a:endParaRPr sz="1100">
              <a:latin typeface="Arial"/>
              <a:ea typeface="Arial"/>
              <a:cs typeface="Arial"/>
              <a:sym typeface="Arial"/>
            </a:endParaRPr>
          </a:p>
          <a:p>
            <a:pPr indent="0" lvl="0" marL="0" rtl="0" algn="l">
              <a:lnSpc>
                <a:spcPct val="135714"/>
              </a:lnSpc>
              <a:spcBef>
                <a:spcPts val="0"/>
              </a:spcBef>
              <a:spcAft>
                <a:spcPts val="0"/>
              </a:spcAft>
              <a:buNone/>
            </a:pPr>
            <a:r>
              <a:t/>
            </a:r>
            <a:endParaRPr sz="1100">
              <a:latin typeface="Arial"/>
              <a:ea typeface="Arial"/>
              <a:cs typeface="Arial"/>
              <a:sym typeface="Arial"/>
            </a:endParaRPr>
          </a:p>
          <a:p>
            <a:pPr indent="0" lvl="0" marL="0" rtl="0" algn="l">
              <a:lnSpc>
                <a:spcPct val="135714"/>
              </a:lnSpc>
              <a:spcBef>
                <a:spcPts val="0"/>
              </a:spcBef>
              <a:spcAft>
                <a:spcPts val="0"/>
              </a:spcAft>
              <a:buNone/>
            </a:pPr>
            <a:r>
              <a:rPr lang="es-419" sz="1100">
                <a:latin typeface="Arial"/>
                <a:ea typeface="Arial"/>
                <a:cs typeface="Arial"/>
                <a:sym typeface="Arial"/>
              </a:rPr>
              <a:t>Once we have analyzed the number of series by genre, we will make some graphs to compare and see how our numerical variables influence the </a:t>
            </a:r>
            <a:r>
              <a:rPr b="1" lang="es-419" sz="1100">
                <a:latin typeface="Arial"/>
                <a:ea typeface="Arial"/>
                <a:cs typeface="Arial"/>
                <a:sym typeface="Arial"/>
              </a:rPr>
              <a:t>type </a:t>
            </a:r>
            <a:r>
              <a:rPr lang="es-419" sz="1100">
                <a:latin typeface="Arial"/>
                <a:ea typeface="Arial"/>
                <a:cs typeface="Arial"/>
                <a:sym typeface="Arial"/>
              </a:rPr>
              <a:t>of anime, whether it is a series, movie, OVA, etc.</a:t>
            </a:r>
            <a:endParaRPr sz="1100">
              <a:latin typeface="Arial"/>
              <a:ea typeface="Arial"/>
              <a:cs typeface="Arial"/>
              <a:sym typeface="Arial"/>
            </a:endParaRPr>
          </a:p>
          <a:p>
            <a:pPr indent="0" lvl="0" marL="0" rtl="0" algn="l">
              <a:lnSpc>
                <a:spcPct val="135714"/>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285" name="Google Shape;285;p40"/>
          <p:cNvSpPr txBox="1"/>
          <p:nvPr/>
        </p:nvSpPr>
        <p:spPr>
          <a:xfrm>
            <a:off x="1297500" y="466175"/>
            <a:ext cx="70392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In order to generate the graph above, it was necessary to break down the genres of each anime, since the same title can be associated with</a:t>
            </a:r>
            <a:r>
              <a:rPr b="1" lang="es-419" sz="1100">
                <a:solidFill>
                  <a:schemeClr val="lt1"/>
                </a:solidFill>
              </a:rPr>
              <a:t> multiple categories</a:t>
            </a:r>
            <a:r>
              <a:rPr lang="es-419" sz="1100">
                <a:solidFill>
                  <a:schemeClr val="lt1"/>
                </a:solidFill>
              </a:rPr>
              <a:t>. This allowed for a more detailed and precise analysis of the distribution and frequency of the different genres in the data set.</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1"/>
          <p:cNvPicPr preferRelativeResize="0"/>
          <p:nvPr/>
        </p:nvPicPr>
        <p:blipFill>
          <a:blip r:embed="rId3">
            <a:alphaModFix/>
          </a:blip>
          <a:stretch>
            <a:fillRect/>
          </a:stretch>
        </p:blipFill>
        <p:spPr>
          <a:xfrm>
            <a:off x="1125675" y="221399"/>
            <a:ext cx="4010050" cy="1856675"/>
          </a:xfrm>
          <a:prstGeom prst="rect">
            <a:avLst/>
          </a:prstGeom>
          <a:noFill/>
          <a:ln>
            <a:noFill/>
          </a:ln>
        </p:spPr>
      </p:pic>
      <p:sp>
        <p:nvSpPr>
          <p:cNvPr id="291" name="Google Shape;291;p41"/>
          <p:cNvSpPr txBox="1"/>
          <p:nvPr/>
        </p:nvSpPr>
        <p:spPr>
          <a:xfrm>
            <a:off x="5228975" y="209775"/>
            <a:ext cx="3799500" cy="4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1100">
                <a:solidFill>
                  <a:schemeClr val="lt1"/>
                </a:solidFill>
              </a:rPr>
              <a:t>Episode Distribution by Anime Type</a:t>
            </a:r>
            <a:endParaRPr b="1" sz="1100">
              <a:solidFill>
                <a:schemeClr val="lt1"/>
              </a:solidFill>
            </a:endParaRPr>
          </a:p>
          <a:p>
            <a:pPr indent="0" lvl="0" marL="0" rtl="0" algn="l">
              <a:lnSpc>
                <a:spcPct val="115000"/>
              </a:lnSpc>
              <a:spcBef>
                <a:spcPts val="1200"/>
              </a:spcBef>
              <a:spcAft>
                <a:spcPts val="0"/>
              </a:spcAft>
              <a:buNone/>
            </a:pPr>
            <a:r>
              <a:rPr lang="es-419" sz="1100">
                <a:solidFill>
                  <a:schemeClr val="lt1"/>
                </a:solidFill>
              </a:rPr>
              <a:t>The analysis shows that </a:t>
            </a:r>
            <a:r>
              <a:rPr b="1" lang="es-419" sz="1100">
                <a:solidFill>
                  <a:schemeClr val="lt1"/>
                </a:solidFill>
              </a:rPr>
              <a:t>television </a:t>
            </a:r>
            <a:r>
              <a:rPr lang="es-419" sz="1100">
                <a:solidFill>
                  <a:schemeClr val="lt1"/>
                </a:solidFill>
              </a:rPr>
              <a:t>series dominate in terms of the number of episodes. In contrast, the rest of the formats have a more even distribution, with an average of less than 10 episodes. The case of </a:t>
            </a:r>
            <a:r>
              <a:rPr b="1" lang="es-419" sz="1100">
                <a:solidFill>
                  <a:schemeClr val="lt1"/>
                </a:solidFill>
              </a:rPr>
              <a:t>films </a:t>
            </a:r>
            <a:r>
              <a:rPr lang="es-419" sz="1100">
                <a:solidFill>
                  <a:schemeClr val="lt1"/>
                </a:solidFill>
              </a:rPr>
              <a:t>stands out, whose average is around 9 episodes, which could be attributed to the conversion of some films into series format for their re-release.</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lnSpc>
                <a:spcPct val="115000"/>
              </a:lnSpc>
              <a:spcBef>
                <a:spcPts val="1200"/>
              </a:spcBef>
              <a:spcAft>
                <a:spcPts val="0"/>
              </a:spcAft>
              <a:buNone/>
            </a:pPr>
            <a:r>
              <a:rPr b="1" lang="es-419" sz="1100">
                <a:solidFill>
                  <a:schemeClr val="lt1"/>
                </a:solidFill>
              </a:rPr>
              <a:t>Average Rating by Anime Type</a:t>
            </a:r>
            <a:endParaRPr b="1" sz="1100">
              <a:solidFill>
                <a:schemeClr val="lt1"/>
              </a:solidFill>
            </a:endParaRPr>
          </a:p>
          <a:p>
            <a:pPr indent="0" lvl="0" marL="0" rtl="0" algn="l">
              <a:lnSpc>
                <a:spcPct val="115000"/>
              </a:lnSpc>
              <a:spcBef>
                <a:spcPts val="1200"/>
              </a:spcBef>
              <a:spcAft>
                <a:spcPts val="0"/>
              </a:spcAft>
              <a:buNone/>
            </a:pPr>
            <a:r>
              <a:rPr lang="es-419" sz="1100">
                <a:solidFill>
                  <a:schemeClr val="lt1"/>
                </a:solidFill>
              </a:rPr>
              <a:t>The average rating remains relatively stable across all formats, with a slight superiority of </a:t>
            </a:r>
            <a:r>
              <a:rPr b="1" lang="es-419" sz="1100">
                <a:solidFill>
                  <a:schemeClr val="lt1"/>
                </a:solidFill>
              </a:rPr>
              <a:t>television series</a:t>
            </a:r>
            <a:r>
              <a:rPr lang="es-419" sz="1100">
                <a:solidFill>
                  <a:schemeClr val="lt1"/>
                </a:solidFill>
              </a:rPr>
              <a:t>. In general, the average rating value ranges between 5 and 7, which indicates a moderate rating for most productions.</a:t>
            </a:r>
            <a:endParaRPr sz="1100">
              <a:solidFill>
                <a:schemeClr val="lt1"/>
              </a:solidFill>
            </a:endParaRPr>
          </a:p>
          <a:p>
            <a:pPr indent="0" lvl="0" marL="0" rtl="0" algn="l">
              <a:lnSpc>
                <a:spcPct val="115000"/>
              </a:lnSpc>
              <a:spcBef>
                <a:spcPts val="1200"/>
              </a:spcBef>
              <a:spcAft>
                <a:spcPts val="0"/>
              </a:spcAft>
              <a:buNone/>
            </a:pPr>
            <a:r>
              <a:t/>
            </a:r>
            <a:endParaRPr b="1"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292" name="Google Shape;292;p41"/>
          <p:cNvPicPr preferRelativeResize="0"/>
          <p:nvPr/>
        </p:nvPicPr>
        <p:blipFill>
          <a:blip r:embed="rId4">
            <a:alphaModFix/>
          </a:blip>
          <a:stretch>
            <a:fillRect/>
          </a:stretch>
        </p:blipFill>
        <p:spPr>
          <a:xfrm>
            <a:off x="1125675" y="2641135"/>
            <a:ext cx="4103301" cy="19026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1" type="body"/>
          </p:nvPr>
        </p:nvSpPr>
        <p:spPr>
          <a:xfrm>
            <a:off x="5307550" y="233100"/>
            <a:ext cx="3836400" cy="4910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sz="1100">
                <a:latin typeface="Arial"/>
                <a:ea typeface="Arial"/>
                <a:cs typeface="Arial"/>
                <a:sym typeface="Arial"/>
              </a:rPr>
              <a:t>Number of Members by Anime Type</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In terms of number of members, </a:t>
            </a:r>
            <a:r>
              <a:rPr b="1" lang="es-419" sz="1100">
                <a:latin typeface="Arial"/>
                <a:ea typeface="Arial"/>
                <a:cs typeface="Arial"/>
                <a:sym typeface="Arial"/>
              </a:rPr>
              <a:t>television series</a:t>
            </a:r>
            <a:r>
              <a:rPr lang="es-419" sz="1100">
                <a:latin typeface="Arial"/>
                <a:ea typeface="Arial"/>
                <a:cs typeface="Arial"/>
                <a:sym typeface="Arial"/>
              </a:rPr>
              <a:t> have a clear dominance, which is expected due to several factors:</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Series remain on </a:t>
            </a:r>
            <a:r>
              <a:rPr b="1" lang="es-419" sz="1100">
                <a:latin typeface="Arial"/>
                <a:ea typeface="Arial"/>
                <a:cs typeface="Arial"/>
                <a:sym typeface="Arial"/>
              </a:rPr>
              <a:t>air for several months</a:t>
            </a:r>
            <a:r>
              <a:rPr lang="es-419" sz="1100">
                <a:latin typeface="Arial"/>
                <a:ea typeface="Arial"/>
                <a:cs typeface="Arial"/>
                <a:sym typeface="Arial"/>
              </a:rPr>
              <a:t>, allowing for greater growth in their fan base.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Audience interaction through discussion on forums, social networks and memes generates a word-of-mouth effect that </a:t>
            </a:r>
            <a:r>
              <a:rPr b="1" lang="es-419" sz="1100">
                <a:latin typeface="Arial"/>
                <a:ea typeface="Arial"/>
                <a:cs typeface="Arial"/>
                <a:sym typeface="Arial"/>
              </a:rPr>
              <a:t>boosts their popularity</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The length of the episodes, around 20 minutes, allows viewers to follow the series </a:t>
            </a:r>
            <a:r>
              <a:rPr b="1" lang="es-419" sz="1100">
                <a:latin typeface="Arial"/>
                <a:ea typeface="Arial"/>
                <a:cs typeface="Arial"/>
                <a:sym typeface="Arial"/>
              </a:rPr>
              <a:t>without feeling overwhelmed</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In contrast, anime films tend to be more fleeting events, with less impact in terms of audience loyalty. In addition, the short episode format in anime makes it easier to consume them during breaks, recesses or meals, unlike Western series, whose one-hour chapters can be less accessible in terms of time.</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1200"/>
              </a:spcAft>
              <a:buNone/>
            </a:pPr>
            <a:r>
              <a:t/>
            </a:r>
            <a:endParaRPr/>
          </a:p>
        </p:txBody>
      </p:sp>
      <p:pic>
        <p:nvPicPr>
          <p:cNvPr id="298" name="Google Shape;298;p42"/>
          <p:cNvPicPr preferRelativeResize="0"/>
          <p:nvPr/>
        </p:nvPicPr>
        <p:blipFill>
          <a:blip r:embed="rId3">
            <a:alphaModFix/>
          </a:blip>
          <a:stretch>
            <a:fillRect/>
          </a:stretch>
        </p:blipFill>
        <p:spPr>
          <a:xfrm>
            <a:off x="1082100" y="233106"/>
            <a:ext cx="4225450" cy="19708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3276075" y="304800"/>
            <a:ext cx="5868000" cy="47496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b="1" lang="es-419" sz="1100">
                <a:latin typeface="Arial"/>
                <a:ea typeface="Arial"/>
                <a:cs typeface="Arial"/>
                <a:sym typeface="Arial"/>
              </a:rPr>
              <a:t>Unbalanced Distribution of Anime Types</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There is an uneven distribution between the different types of anime. In particular, there is a large number of </a:t>
            </a:r>
            <a:r>
              <a:rPr b="1" lang="es-419" sz="1100">
                <a:latin typeface="Arial"/>
                <a:ea typeface="Arial"/>
                <a:cs typeface="Arial"/>
                <a:sym typeface="Arial"/>
              </a:rPr>
              <a:t>movies</a:t>
            </a:r>
            <a:r>
              <a:rPr lang="es-419" sz="1100">
                <a:latin typeface="Arial"/>
                <a:ea typeface="Arial"/>
                <a:cs typeface="Arial"/>
                <a:sym typeface="Arial"/>
              </a:rPr>
              <a:t>, </a:t>
            </a:r>
            <a:r>
              <a:rPr b="1" lang="es-419" sz="1100">
                <a:latin typeface="Arial"/>
                <a:ea typeface="Arial"/>
                <a:cs typeface="Arial"/>
                <a:sym typeface="Arial"/>
              </a:rPr>
              <a:t>OVAs</a:t>
            </a:r>
            <a:r>
              <a:rPr lang="es-419" sz="1100">
                <a:latin typeface="Arial"/>
                <a:ea typeface="Arial"/>
                <a:cs typeface="Arial"/>
                <a:sym typeface="Arial"/>
              </a:rPr>
              <a:t>, and </a:t>
            </a:r>
            <a:r>
              <a:rPr b="1" lang="es-419" sz="1100">
                <a:latin typeface="Arial"/>
                <a:ea typeface="Arial"/>
                <a:cs typeface="Arial"/>
                <a:sym typeface="Arial"/>
              </a:rPr>
              <a:t>series</a:t>
            </a:r>
            <a:r>
              <a:rPr lang="es-419" sz="1100">
                <a:latin typeface="Arial"/>
                <a:ea typeface="Arial"/>
                <a:cs typeface="Arial"/>
                <a:sym typeface="Arial"/>
              </a:rPr>
              <a:t>, while </a:t>
            </a:r>
            <a:r>
              <a:rPr b="1" lang="es-419" sz="1100">
                <a:latin typeface="Arial"/>
                <a:ea typeface="Arial"/>
                <a:cs typeface="Arial"/>
                <a:sym typeface="Arial"/>
              </a:rPr>
              <a:t>musical </a:t>
            </a:r>
            <a:r>
              <a:rPr lang="es-419" sz="1100">
                <a:latin typeface="Arial"/>
                <a:ea typeface="Arial"/>
                <a:cs typeface="Arial"/>
                <a:sym typeface="Arial"/>
              </a:rPr>
              <a:t>and </a:t>
            </a:r>
            <a:r>
              <a:rPr b="1" lang="es-419" sz="1100">
                <a:latin typeface="Arial"/>
                <a:ea typeface="Arial"/>
                <a:cs typeface="Arial"/>
                <a:sym typeface="Arial"/>
              </a:rPr>
              <a:t>ONA </a:t>
            </a:r>
            <a:r>
              <a:rPr lang="es-419" sz="1100">
                <a:latin typeface="Arial"/>
                <a:ea typeface="Arial"/>
                <a:cs typeface="Arial"/>
                <a:sym typeface="Arial"/>
              </a:rPr>
              <a:t>anime are considerably in the minority.</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Variability in Episodes, Ratings, and Members</a:t>
            </a:r>
            <a:endParaRPr b="1" sz="1100">
              <a:latin typeface="Arial"/>
              <a:ea typeface="Arial"/>
              <a:cs typeface="Arial"/>
              <a:sym typeface="Arial"/>
            </a:endParaRPr>
          </a:p>
          <a:p>
            <a:pPr indent="-293211" lvl="0" marL="457200" rtl="0" algn="l">
              <a:spcBef>
                <a:spcPts val="1200"/>
              </a:spcBef>
              <a:spcAft>
                <a:spcPts val="0"/>
              </a:spcAft>
              <a:buSzPct val="100000"/>
              <a:buFont typeface="Arial"/>
              <a:buChar char="●"/>
            </a:pPr>
            <a:r>
              <a:rPr lang="es-419" sz="1100">
                <a:latin typeface="Arial"/>
                <a:ea typeface="Arial"/>
                <a:cs typeface="Arial"/>
                <a:sym typeface="Arial"/>
              </a:rPr>
              <a:t>There is a high standard deviation in the number of </a:t>
            </a:r>
            <a:r>
              <a:rPr b="1" lang="es-419" sz="1100">
                <a:latin typeface="Arial"/>
                <a:ea typeface="Arial"/>
                <a:cs typeface="Arial"/>
                <a:sym typeface="Arial"/>
              </a:rPr>
              <a:t>episodes </a:t>
            </a:r>
            <a:r>
              <a:rPr lang="es-419" sz="1100">
                <a:latin typeface="Arial"/>
                <a:ea typeface="Arial"/>
                <a:cs typeface="Arial"/>
                <a:sym typeface="Arial"/>
              </a:rPr>
              <a:t>within each </a:t>
            </a:r>
            <a:r>
              <a:rPr b="1" lang="es-419" sz="1100">
                <a:latin typeface="Arial"/>
                <a:ea typeface="Arial"/>
                <a:cs typeface="Arial"/>
                <a:sym typeface="Arial"/>
              </a:rPr>
              <a:t>type </a:t>
            </a:r>
            <a:r>
              <a:rPr lang="es-419" sz="1100">
                <a:latin typeface="Arial"/>
                <a:ea typeface="Arial"/>
                <a:cs typeface="Arial"/>
                <a:sym typeface="Arial"/>
              </a:rPr>
              <a:t>of anime, indicating a large variability in their length.</a:t>
            </a:r>
            <a:endParaRPr sz="1100">
              <a:latin typeface="Arial"/>
              <a:ea typeface="Arial"/>
              <a:cs typeface="Arial"/>
              <a:sym typeface="Arial"/>
            </a:endParaRPr>
          </a:p>
          <a:p>
            <a:pPr indent="-293211" lvl="0" marL="457200" rtl="0" algn="l">
              <a:spcBef>
                <a:spcPts val="0"/>
              </a:spcBef>
              <a:spcAft>
                <a:spcPts val="0"/>
              </a:spcAft>
              <a:buSzPct val="100000"/>
              <a:buFont typeface="Arial"/>
              <a:buChar char="●"/>
            </a:pPr>
            <a:r>
              <a:rPr lang="es-419" sz="1100">
                <a:latin typeface="Arial"/>
                <a:ea typeface="Arial"/>
                <a:cs typeface="Arial"/>
                <a:sym typeface="Arial"/>
              </a:rPr>
              <a:t>The standard deviation in </a:t>
            </a:r>
            <a:r>
              <a:rPr b="1" lang="es-419" sz="1100">
                <a:latin typeface="Arial"/>
                <a:ea typeface="Arial"/>
                <a:cs typeface="Arial"/>
                <a:sym typeface="Arial"/>
              </a:rPr>
              <a:t>ratings </a:t>
            </a:r>
            <a:r>
              <a:rPr lang="es-419" sz="1100">
                <a:latin typeface="Arial"/>
                <a:ea typeface="Arial"/>
                <a:cs typeface="Arial"/>
                <a:sym typeface="Arial"/>
              </a:rPr>
              <a:t>is very low, suggesting that the rating of anime within each </a:t>
            </a:r>
            <a:r>
              <a:rPr b="1" lang="es-419" sz="1100">
                <a:latin typeface="Arial"/>
                <a:ea typeface="Arial"/>
                <a:cs typeface="Arial"/>
                <a:sym typeface="Arial"/>
              </a:rPr>
              <a:t>type </a:t>
            </a:r>
            <a:r>
              <a:rPr lang="es-419" sz="1100">
                <a:latin typeface="Arial"/>
                <a:ea typeface="Arial"/>
                <a:cs typeface="Arial"/>
                <a:sym typeface="Arial"/>
              </a:rPr>
              <a:t>is relatively homogeneous.</a:t>
            </a:r>
            <a:endParaRPr sz="1100">
              <a:latin typeface="Arial"/>
              <a:ea typeface="Arial"/>
              <a:cs typeface="Arial"/>
              <a:sym typeface="Arial"/>
            </a:endParaRPr>
          </a:p>
          <a:p>
            <a:pPr indent="-293211" lvl="0" marL="457200" rtl="0" algn="l">
              <a:spcBef>
                <a:spcPts val="0"/>
              </a:spcBef>
              <a:spcAft>
                <a:spcPts val="0"/>
              </a:spcAft>
              <a:buSzPct val="100000"/>
              <a:buFont typeface="Arial"/>
              <a:buChar char="●"/>
            </a:pPr>
            <a:r>
              <a:rPr lang="es-419" sz="1100">
                <a:latin typeface="Arial"/>
                <a:ea typeface="Arial"/>
                <a:cs typeface="Arial"/>
                <a:sym typeface="Arial"/>
              </a:rPr>
              <a:t>In contrast, the standard deviation in the number of </a:t>
            </a:r>
            <a:r>
              <a:rPr b="1" lang="es-419" sz="1100">
                <a:latin typeface="Arial"/>
                <a:ea typeface="Arial"/>
                <a:cs typeface="Arial"/>
                <a:sym typeface="Arial"/>
              </a:rPr>
              <a:t>members </a:t>
            </a:r>
            <a:r>
              <a:rPr lang="es-419" sz="1100">
                <a:latin typeface="Arial"/>
                <a:ea typeface="Arial"/>
                <a:cs typeface="Arial"/>
                <a:sym typeface="Arial"/>
              </a:rPr>
              <a:t>is high, reflecting a large disparity in the popularity of different anime within each category.</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Visualizing Distribution by Anime Type</a:t>
            </a:r>
            <a:endParaRPr b="1"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Since the number of anime </a:t>
            </a:r>
            <a:r>
              <a:rPr b="1" lang="es-419" sz="1100">
                <a:latin typeface="Arial"/>
                <a:ea typeface="Arial"/>
                <a:cs typeface="Arial"/>
                <a:sym typeface="Arial"/>
              </a:rPr>
              <a:t>types </a:t>
            </a:r>
            <a:r>
              <a:rPr lang="es-419" sz="1100">
                <a:latin typeface="Arial"/>
                <a:ea typeface="Arial"/>
                <a:cs typeface="Arial"/>
                <a:sym typeface="Arial"/>
              </a:rPr>
              <a:t>is significantly smaller compared to the number of </a:t>
            </a:r>
            <a:r>
              <a:rPr b="1" lang="es-419" sz="1100">
                <a:latin typeface="Arial"/>
                <a:ea typeface="Arial"/>
                <a:cs typeface="Arial"/>
                <a:sym typeface="Arial"/>
              </a:rPr>
              <a:t>genres</a:t>
            </a:r>
            <a:r>
              <a:rPr lang="es-419" sz="1100">
                <a:latin typeface="Arial"/>
                <a:ea typeface="Arial"/>
                <a:cs typeface="Arial"/>
                <a:sym typeface="Arial"/>
              </a:rPr>
              <a:t>, it is possible to generate a visualization that represents the distribution of anime by type along with their respective percentages, which will allow for a clearer and more detailed analysis.</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1200"/>
              </a:spcAft>
              <a:buNone/>
            </a:pPr>
            <a:r>
              <a:t/>
            </a:r>
            <a:endParaRPr/>
          </a:p>
        </p:txBody>
      </p:sp>
      <p:pic>
        <p:nvPicPr>
          <p:cNvPr id="304" name="Google Shape;304;p43"/>
          <p:cNvPicPr preferRelativeResize="0"/>
          <p:nvPr/>
        </p:nvPicPr>
        <p:blipFill>
          <a:blip r:embed="rId3">
            <a:alphaModFix/>
          </a:blip>
          <a:stretch>
            <a:fillRect/>
          </a:stretch>
        </p:blipFill>
        <p:spPr>
          <a:xfrm>
            <a:off x="1297500" y="304800"/>
            <a:ext cx="1978576" cy="1262750"/>
          </a:xfrm>
          <a:prstGeom prst="rect">
            <a:avLst/>
          </a:prstGeom>
          <a:noFill/>
          <a:ln>
            <a:noFill/>
          </a:ln>
        </p:spPr>
      </p:pic>
      <p:pic>
        <p:nvPicPr>
          <p:cNvPr id="305" name="Google Shape;305;p43"/>
          <p:cNvPicPr preferRelativeResize="0"/>
          <p:nvPr/>
        </p:nvPicPr>
        <p:blipFill>
          <a:blip r:embed="rId4">
            <a:alphaModFix/>
          </a:blip>
          <a:stretch>
            <a:fillRect/>
          </a:stretch>
        </p:blipFill>
        <p:spPr>
          <a:xfrm>
            <a:off x="1297500" y="1608325"/>
            <a:ext cx="1978575" cy="344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Goals</a:t>
            </a:r>
            <a:endParaRPr b="1" u="sng"/>
          </a:p>
        </p:txBody>
      </p:sp>
      <p:sp>
        <p:nvSpPr>
          <p:cNvPr id="185" name="Google Shape;18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This project aims to analyze a dataset from the MyAnimeList website, which contains key information about  anime titles. The dataset includes attributes such as name, genre, type, number of episodes, rating, and number of members.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The main goal is to develop a regression model capable of predicting the rating of an anime based on its genre, type, number of episodes, and number of members.</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4"/>
          <p:cNvPicPr preferRelativeResize="0"/>
          <p:nvPr/>
        </p:nvPicPr>
        <p:blipFill>
          <a:blip r:embed="rId3">
            <a:alphaModFix/>
          </a:blip>
          <a:stretch>
            <a:fillRect/>
          </a:stretch>
        </p:blipFill>
        <p:spPr>
          <a:xfrm>
            <a:off x="2201388" y="152400"/>
            <a:ext cx="4741231"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Viewing and removing outliers</a:t>
            </a:r>
            <a:endParaRPr b="1" u="sng"/>
          </a:p>
        </p:txBody>
      </p:sp>
      <p:pic>
        <p:nvPicPr>
          <p:cNvPr id="316" name="Google Shape;316;p45"/>
          <p:cNvPicPr preferRelativeResize="0"/>
          <p:nvPr/>
        </p:nvPicPr>
        <p:blipFill>
          <a:blip r:embed="rId3">
            <a:alphaModFix/>
          </a:blip>
          <a:stretch>
            <a:fillRect/>
          </a:stretch>
        </p:blipFill>
        <p:spPr>
          <a:xfrm>
            <a:off x="1297500" y="1023675"/>
            <a:ext cx="2835951" cy="2036800"/>
          </a:xfrm>
          <a:prstGeom prst="rect">
            <a:avLst/>
          </a:prstGeom>
          <a:noFill/>
          <a:ln>
            <a:noFill/>
          </a:ln>
        </p:spPr>
      </p:pic>
      <p:pic>
        <p:nvPicPr>
          <p:cNvPr id="317" name="Google Shape;317;p45"/>
          <p:cNvPicPr preferRelativeResize="0"/>
          <p:nvPr/>
        </p:nvPicPr>
        <p:blipFill>
          <a:blip r:embed="rId4">
            <a:alphaModFix/>
          </a:blip>
          <a:stretch>
            <a:fillRect/>
          </a:stretch>
        </p:blipFill>
        <p:spPr>
          <a:xfrm>
            <a:off x="5410425" y="1023675"/>
            <a:ext cx="2925977" cy="2036800"/>
          </a:xfrm>
          <a:prstGeom prst="rect">
            <a:avLst/>
          </a:prstGeom>
          <a:noFill/>
          <a:ln>
            <a:noFill/>
          </a:ln>
        </p:spPr>
      </p:pic>
      <p:pic>
        <p:nvPicPr>
          <p:cNvPr id="318" name="Google Shape;318;p45"/>
          <p:cNvPicPr preferRelativeResize="0"/>
          <p:nvPr/>
        </p:nvPicPr>
        <p:blipFill>
          <a:blip r:embed="rId5">
            <a:alphaModFix/>
          </a:blip>
          <a:stretch>
            <a:fillRect/>
          </a:stretch>
        </p:blipFill>
        <p:spPr>
          <a:xfrm>
            <a:off x="3518261" y="3153025"/>
            <a:ext cx="2597375" cy="183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idx="1" type="body"/>
          </p:nvPr>
        </p:nvSpPr>
        <p:spPr>
          <a:xfrm>
            <a:off x="1305275" y="16900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A large number of outliers are identified in the "</a:t>
            </a:r>
            <a:r>
              <a:rPr b="1" lang="es-419" sz="1100">
                <a:latin typeface="Arial"/>
                <a:ea typeface="Arial"/>
                <a:cs typeface="Arial"/>
                <a:sym typeface="Arial"/>
              </a:rPr>
              <a:t>members</a:t>
            </a:r>
            <a:r>
              <a:rPr lang="es-419" sz="1100">
                <a:latin typeface="Arial"/>
                <a:ea typeface="Arial"/>
                <a:cs typeface="Arial"/>
                <a:sym typeface="Arial"/>
              </a:rPr>
              <a:t>" and "</a:t>
            </a:r>
            <a:r>
              <a:rPr b="1" lang="es-419" sz="1100">
                <a:latin typeface="Arial"/>
                <a:ea typeface="Arial"/>
                <a:cs typeface="Arial"/>
                <a:sym typeface="Arial"/>
              </a:rPr>
              <a:t>episodes</a:t>
            </a:r>
            <a:r>
              <a:rPr lang="es-419" sz="1100">
                <a:latin typeface="Arial"/>
                <a:ea typeface="Arial"/>
                <a:cs typeface="Arial"/>
                <a:sym typeface="Arial"/>
              </a:rPr>
              <a:t>" columns, while the "</a:t>
            </a:r>
            <a:r>
              <a:rPr b="1" lang="es-419" sz="1100">
                <a:latin typeface="Arial"/>
                <a:ea typeface="Arial"/>
                <a:cs typeface="Arial"/>
                <a:sym typeface="Arial"/>
              </a:rPr>
              <a:t>rating</a:t>
            </a:r>
            <a:r>
              <a:rPr lang="es-419" sz="1100">
                <a:latin typeface="Arial"/>
                <a:ea typeface="Arial"/>
                <a:cs typeface="Arial"/>
                <a:sym typeface="Arial"/>
              </a:rPr>
              <a:t>" column also has outliers, although in smaller numbers.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Since the number of outliers is considerably high, removing all of this data could negatively affect the analysis. For this reason, a copy of the dataset will be saved before performing the removal, ensuring the possibility of reverting changes if necessary.</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324" name="Google Shape;324;p46"/>
          <p:cNvPicPr preferRelativeResize="0"/>
          <p:nvPr/>
        </p:nvPicPr>
        <p:blipFill>
          <a:blip r:embed="rId3">
            <a:alphaModFix/>
          </a:blip>
          <a:stretch>
            <a:fillRect/>
          </a:stretch>
        </p:blipFill>
        <p:spPr>
          <a:xfrm>
            <a:off x="523900" y="1577650"/>
            <a:ext cx="2565191" cy="1758500"/>
          </a:xfrm>
          <a:prstGeom prst="rect">
            <a:avLst/>
          </a:prstGeom>
          <a:noFill/>
          <a:ln>
            <a:noFill/>
          </a:ln>
        </p:spPr>
      </p:pic>
      <p:pic>
        <p:nvPicPr>
          <p:cNvPr id="325" name="Google Shape;325;p46"/>
          <p:cNvPicPr preferRelativeResize="0"/>
          <p:nvPr/>
        </p:nvPicPr>
        <p:blipFill>
          <a:blip r:embed="rId4">
            <a:alphaModFix/>
          </a:blip>
          <a:stretch>
            <a:fillRect/>
          </a:stretch>
        </p:blipFill>
        <p:spPr>
          <a:xfrm>
            <a:off x="3264816" y="1577650"/>
            <a:ext cx="2589791" cy="1758500"/>
          </a:xfrm>
          <a:prstGeom prst="rect">
            <a:avLst/>
          </a:prstGeom>
          <a:noFill/>
          <a:ln>
            <a:noFill/>
          </a:ln>
        </p:spPr>
      </p:pic>
      <p:pic>
        <p:nvPicPr>
          <p:cNvPr id="326" name="Google Shape;326;p46"/>
          <p:cNvPicPr preferRelativeResize="0"/>
          <p:nvPr/>
        </p:nvPicPr>
        <p:blipFill>
          <a:blip r:embed="rId5">
            <a:alphaModFix/>
          </a:blip>
          <a:stretch>
            <a:fillRect/>
          </a:stretch>
        </p:blipFill>
        <p:spPr>
          <a:xfrm>
            <a:off x="6030324" y="1577649"/>
            <a:ext cx="2589775" cy="1770509"/>
          </a:xfrm>
          <a:prstGeom prst="rect">
            <a:avLst/>
          </a:prstGeom>
          <a:noFill/>
          <a:ln>
            <a:noFill/>
          </a:ln>
        </p:spPr>
      </p:pic>
      <p:sp>
        <p:nvSpPr>
          <p:cNvPr id="327" name="Google Shape;327;p46"/>
          <p:cNvSpPr txBox="1"/>
          <p:nvPr/>
        </p:nvSpPr>
        <p:spPr>
          <a:xfrm>
            <a:off x="1305275" y="3385075"/>
            <a:ext cx="7038900" cy="17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The removal of outliers was successful; however, the number of records in the dataset was reduced to l</a:t>
            </a:r>
            <a:r>
              <a:rPr b="1" lang="es-419" sz="1100">
                <a:solidFill>
                  <a:schemeClr val="lt1"/>
                </a:solidFill>
              </a:rPr>
              <a:t>ess than 2,000</a:t>
            </a:r>
            <a:r>
              <a:rPr lang="es-419" sz="1100">
                <a:solidFill>
                  <a:schemeClr val="lt1"/>
                </a:solidFill>
              </a:rPr>
              <a:t>, which could negatively affect the quality of our predictions due to excessive data loss.</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As a precautionary measure, an alternative version of the dataset will be generated, in which the outliers will be </a:t>
            </a:r>
            <a:r>
              <a:rPr b="1" lang="es-419" sz="1100">
                <a:solidFill>
                  <a:schemeClr val="lt1"/>
                </a:solidFill>
              </a:rPr>
              <a:t>replaced by the mean value of each numerical column</a:t>
            </a:r>
            <a:r>
              <a:rPr lang="es-419" sz="1100">
                <a:solidFill>
                  <a:schemeClr val="lt1"/>
                </a:solidFill>
              </a:rPr>
              <a:t>. This will allow the entire data to be preserved, although with the disadvantage of modifying the original distribution, which could introduce biases in the analysis.</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7"/>
          <p:cNvPicPr preferRelativeResize="0"/>
          <p:nvPr/>
        </p:nvPicPr>
        <p:blipFill>
          <a:blip r:embed="rId3">
            <a:alphaModFix/>
          </a:blip>
          <a:stretch>
            <a:fillRect/>
          </a:stretch>
        </p:blipFill>
        <p:spPr>
          <a:xfrm>
            <a:off x="1297500" y="1567550"/>
            <a:ext cx="2416550" cy="1703750"/>
          </a:xfrm>
          <a:prstGeom prst="rect">
            <a:avLst/>
          </a:prstGeom>
          <a:noFill/>
          <a:ln>
            <a:noFill/>
          </a:ln>
        </p:spPr>
      </p:pic>
      <p:pic>
        <p:nvPicPr>
          <p:cNvPr id="333" name="Google Shape;333;p47"/>
          <p:cNvPicPr preferRelativeResize="0"/>
          <p:nvPr/>
        </p:nvPicPr>
        <p:blipFill>
          <a:blip r:embed="rId4">
            <a:alphaModFix/>
          </a:blip>
          <a:stretch>
            <a:fillRect/>
          </a:stretch>
        </p:blipFill>
        <p:spPr>
          <a:xfrm>
            <a:off x="3714050" y="1567550"/>
            <a:ext cx="2373080" cy="1703750"/>
          </a:xfrm>
          <a:prstGeom prst="rect">
            <a:avLst/>
          </a:prstGeom>
          <a:noFill/>
          <a:ln>
            <a:noFill/>
          </a:ln>
        </p:spPr>
      </p:pic>
      <p:pic>
        <p:nvPicPr>
          <p:cNvPr id="334" name="Google Shape;334;p47"/>
          <p:cNvPicPr preferRelativeResize="0"/>
          <p:nvPr/>
        </p:nvPicPr>
        <p:blipFill rotWithShape="1">
          <a:blip r:embed="rId5">
            <a:alphaModFix/>
          </a:blip>
          <a:srcRect b="0" l="5230" r="-5229" t="0"/>
          <a:stretch/>
        </p:blipFill>
        <p:spPr>
          <a:xfrm>
            <a:off x="6087125" y="1567549"/>
            <a:ext cx="2527311" cy="1703750"/>
          </a:xfrm>
          <a:prstGeom prst="rect">
            <a:avLst/>
          </a:prstGeom>
          <a:noFill/>
          <a:ln>
            <a:noFill/>
          </a:ln>
        </p:spPr>
      </p:pic>
      <p:sp>
        <p:nvSpPr>
          <p:cNvPr id="335" name="Google Shape;335;p47"/>
          <p:cNvSpPr txBox="1"/>
          <p:nvPr/>
        </p:nvSpPr>
        <p:spPr>
          <a:xfrm>
            <a:off x="1289750" y="574950"/>
            <a:ext cx="7210200" cy="9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 distribution of the Dataset with replaced outliers</a:t>
            </a:r>
            <a:endParaRPr sz="1300">
              <a:solidFill>
                <a:schemeClr val="lt1"/>
              </a:solidFill>
              <a:latin typeface="Lato"/>
              <a:ea typeface="Lato"/>
              <a:cs typeface="Lato"/>
              <a:sym typeface="Lato"/>
            </a:endParaRPr>
          </a:p>
        </p:txBody>
      </p:sp>
      <p:sp>
        <p:nvSpPr>
          <p:cNvPr id="336" name="Google Shape;336;p47"/>
          <p:cNvSpPr txBox="1"/>
          <p:nvPr/>
        </p:nvSpPr>
        <p:spPr>
          <a:xfrm>
            <a:off x="1289750" y="3418650"/>
            <a:ext cx="72102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At this point, we have three versions of the dataset:</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AutoNum type="arabicPeriod"/>
            </a:pPr>
            <a:r>
              <a:rPr b="1" lang="es-419" sz="1100">
                <a:solidFill>
                  <a:schemeClr val="lt1"/>
                </a:solidFill>
              </a:rPr>
              <a:t>Original dataset</a:t>
            </a:r>
            <a:r>
              <a:rPr lang="es-419" sz="1100">
                <a:solidFill>
                  <a:schemeClr val="lt1"/>
                </a:solidFill>
              </a:rPr>
              <a:t>, which includes all outliers.</a:t>
            </a:r>
            <a:endParaRPr sz="1100">
              <a:solidFill>
                <a:schemeClr val="lt1"/>
              </a:solidFill>
            </a:endParaRPr>
          </a:p>
          <a:p>
            <a:pPr indent="-298450" lvl="0" marL="457200" rtl="0" algn="l">
              <a:spcBef>
                <a:spcPts val="0"/>
              </a:spcBef>
              <a:spcAft>
                <a:spcPts val="0"/>
              </a:spcAft>
              <a:buClr>
                <a:schemeClr val="lt1"/>
              </a:buClr>
              <a:buSzPts val="1100"/>
              <a:buAutoNum type="arabicPeriod"/>
            </a:pPr>
            <a:r>
              <a:rPr b="1" lang="es-419" sz="1100">
                <a:solidFill>
                  <a:schemeClr val="lt1"/>
                </a:solidFill>
              </a:rPr>
              <a:t>Dataset with outliers removed</a:t>
            </a:r>
            <a:r>
              <a:rPr lang="es-419" sz="1100">
                <a:solidFill>
                  <a:schemeClr val="lt1"/>
                </a:solidFill>
              </a:rPr>
              <a:t>, which significantly reduced the number of records.</a:t>
            </a:r>
            <a:endParaRPr sz="1100">
              <a:solidFill>
                <a:schemeClr val="lt1"/>
              </a:solidFill>
            </a:endParaRPr>
          </a:p>
          <a:p>
            <a:pPr indent="-298450" lvl="0" marL="457200" rtl="0" algn="l">
              <a:spcBef>
                <a:spcPts val="0"/>
              </a:spcBef>
              <a:spcAft>
                <a:spcPts val="0"/>
              </a:spcAft>
              <a:buClr>
                <a:schemeClr val="lt1"/>
              </a:buClr>
              <a:buSzPts val="1100"/>
              <a:buAutoNum type="arabicPeriod"/>
            </a:pPr>
            <a:r>
              <a:rPr b="1" lang="es-419" sz="1100">
                <a:solidFill>
                  <a:schemeClr val="lt1"/>
                </a:solidFill>
              </a:rPr>
              <a:t>Dataset with outliers replaced by the mean value of each numeric column</a:t>
            </a:r>
            <a:r>
              <a:rPr lang="es-419" sz="1100">
                <a:solidFill>
                  <a:schemeClr val="lt1"/>
                </a:solidFill>
              </a:rPr>
              <a:t>, with the goal of maintaining the amount of data without significantly altering its structure.</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Correlation between columns</a:t>
            </a:r>
            <a:endParaRPr b="1" u="sng"/>
          </a:p>
        </p:txBody>
      </p:sp>
      <p:pic>
        <p:nvPicPr>
          <p:cNvPr id="342" name="Google Shape;342;p48"/>
          <p:cNvPicPr preferRelativeResize="0"/>
          <p:nvPr/>
        </p:nvPicPr>
        <p:blipFill>
          <a:blip r:embed="rId3">
            <a:alphaModFix/>
          </a:blip>
          <a:stretch>
            <a:fillRect/>
          </a:stretch>
        </p:blipFill>
        <p:spPr>
          <a:xfrm>
            <a:off x="1297495" y="1567545"/>
            <a:ext cx="2001075" cy="2204000"/>
          </a:xfrm>
          <a:prstGeom prst="rect">
            <a:avLst/>
          </a:prstGeom>
          <a:noFill/>
          <a:ln>
            <a:noFill/>
          </a:ln>
        </p:spPr>
      </p:pic>
      <p:sp>
        <p:nvSpPr>
          <p:cNvPr id="343" name="Google Shape;343;p48"/>
          <p:cNvSpPr txBox="1"/>
          <p:nvPr/>
        </p:nvSpPr>
        <p:spPr>
          <a:xfrm>
            <a:off x="1289750" y="1188750"/>
            <a:ext cx="70389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With</a:t>
            </a:r>
            <a:r>
              <a:rPr lang="es-419" sz="1300">
                <a:solidFill>
                  <a:schemeClr val="lt1"/>
                </a:solidFill>
                <a:latin typeface="Lato"/>
                <a:ea typeface="Lato"/>
                <a:cs typeface="Lato"/>
                <a:sym typeface="Lato"/>
              </a:rPr>
              <a:t> outliers			Without outliers			With replaced outliers</a:t>
            </a:r>
            <a:endParaRPr sz="1300">
              <a:solidFill>
                <a:schemeClr val="lt1"/>
              </a:solidFill>
              <a:latin typeface="Lato"/>
              <a:ea typeface="Lato"/>
              <a:cs typeface="Lato"/>
              <a:sym typeface="Lato"/>
            </a:endParaRPr>
          </a:p>
        </p:txBody>
      </p:sp>
      <p:pic>
        <p:nvPicPr>
          <p:cNvPr id="344" name="Google Shape;344;p48"/>
          <p:cNvPicPr preferRelativeResize="0"/>
          <p:nvPr/>
        </p:nvPicPr>
        <p:blipFill>
          <a:blip r:embed="rId4">
            <a:alphaModFix/>
          </a:blip>
          <a:stretch>
            <a:fillRect/>
          </a:stretch>
        </p:blipFill>
        <p:spPr>
          <a:xfrm>
            <a:off x="3496400" y="1567550"/>
            <a:ext cx="2119224" cy="2204000"/>
          </a:xfrm>
          <a:prstGeom prst="rect">
            <a:avLst/>
          </a:prstGeom>
          <a:noFill/>
          <a:ln>
            <a:noFill/>
          </a:ln>
        </p:spPr>
      </p:pic>
      <p:pic>
        <p:nvPicPr>
          <p:cNvPr id="345" name="Google Shape;345;p48"/>
          <p:cNvPicPr preferRelativeResize="0"/>
          <p:nvPr/>
        </p:nvPicPr>
        <p:blipFill>
          <a:blip r:embed="rId5">
            <a:alphaModFix/>
          </a:blip>
          <a:stretch>
            <a:fillRect/>
          </a:stretch>
        </p:blipFill>
        <p:spPr>
          <a:xfrm>
            <a:off x="5813450" y="1567550"/>
            <a:ext cx="1985331" cy="2204000"/>
          </a:xfrm>
          <a:prstGeom prst="rect">
            <a:avLst/>
          </a:prstGeom>
          <a:noFill/>
          <a:ln>
            <a:noFill/>
          </a:ln>
        </p:spPr>
      </p:pic>
      <p:sp>
        <p:nvSpPr>
          <p:cNvPr id="346" name="Google Shape;346;p48"/>
          <p:cNvSpPr txBox="1"/>
          <p:nvPr/>
        </p:nvSpPr>
        <p:spPr>
          <a:xfrm>
            <a:off x="1274225" y="4086825"/>
            <a:ext cx="6524700" cy="800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solidFill>
                  <a:schemeClr val="lt1"/>
                </a:solidFill>
              </a:rPr>
              <a:t>After viewing the correlations we see that the rating column has a higher correlation with the members column.</a:t>
            </a:r>
            <a:endParaRPr sz="11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Linear Regression</a:t>
            </a:r>
            <a:endParaRPr b="1" u="sng"/>
          </a:p>
        </p:txBody>
      </p:sp>
      <p:sp>
        <p:nvSpPr>
          <p:cNvPr id="352" name="Google Shape;352;p49"/>
          <p:cNvSpPr txBox="1"/>
          <p:nvPr>
            <p:ph idx="1" type="body"/>
          </p:nvPr>
        </p:nvSpPr>
        <p:spPr>
          <a:xfrm>
            <a:off x="4716175" y="2139050"/>
            <a:ext cx="4427700" cy="3004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s-419" sz="1100">
                <a:latin typeface="Arial"/>
                <a:ea typeface="Arial"/>
                <a:cs typeface="Arial"/>
                <a:sym typeface="Arial"/>
              </a:rPr>
              <a:t>When analyzing the results obtained from the dataset with outliers, the values ​​of </a:t>
            </a:r>
            <a:r>
              <a:rPr b="1" lang="es-419" sz="1100">
                <a:latin typeface="Arial"/>
                <a:ea typeface="Arial"/>
                <a:cs typeface="Arial"/>
                <a:sym typeface="Arial"/>
              </a:rPr>
              <a:t>Mean Absolute Error</a:t>
            </a:r>
            <a:r>
              <a:rPr lang="es-419" sz="1100">
                <a:latin typeface="Arial"/>
                <a:ea typeface="Arial"/>
                <a:cs typeface="Arial"/>
                <a:sym typeface="Arial"/>
              </a:rPr>
              <a:t> (MAE), </a:t>
            </a:r>
            <a:r>
              <a:rPr b="1" lang="es-419" sz="1100">
                <a:latin typeface="Arial"/>
                <a:ea typeface="Arial"/>
                <a:cs typeface="Arial"/>
                <a:sym typeface="Arial"/>
              </a:rPr>
              <a:t>Mean Squared Error</a:t>
            </a:r>
            <a:r>
              <a:rPr lang="es-419" sz="1100">
                <a:latin typeface="Arial"/>
                <a:ea typeface="Arial"/>
                <a:cs typeface="Arial"/>
                <a:sym typeface="Arial"/>
              </a:rPr>
              <a:t> (MSE) and </a:t>
            </a:r>
            <a:r>
              <a:rPr b="1" lang="es-419" sz="1100">
                <a:latin typeface="Arial"/>
                <a:ea typeface="Arial"/>
                <a:cs typeface="Arial"/>
                <a:sym typeface="Arial"/>
              </a:rPr>
              <a:t>Root Mean Squared Error</a:t>
            </a:r>
            <a:r>
              <a:rPr lang="es-419" sz="1100">
                <a:latin typeface="Arial"/>
                <a:ea typeface="Arial"/>
                <a:cs typeface="Arial"/>
                <a:sym typeface="Arial"/>
              </a:rPr>
              <a:t> (RMSE) are significantly low, we can draw several key conclusions:</a:t>
            </a:r>
            <a:endParaRPr sz="1100">
              <a:latin typeface="Arial"/>
              <a:ea typeface="Arial"/>
              <a:cs typeface="Arial"/>
              <a:sym typeface="Arial"/>
            </a:endParaRPr>
          </a:p>
          <a:p>
            <a:pPr indent="-298450" lvl="0" marL="457200" rtl="0" algn="l">
              <a:spcBef>
                <a:spcPts val="1400"/>
              </a:spcBef>
              <a:spcAft>
                <a:spcPts val="0"/>
              </a:spcAft>
              <a:buSzPts val="1100"/>
              <a:buFont typeface="Arial"/>
              <a:buAutoNum type="arabicPeriod"/>
            </a:pPr>
            <a:r>
              <a:rPr lang="es-419" sz="1100">
                <a:latin typeface="Arial"/>
                <a:ea typeface="Arial"/>
                <a:cs typeface="Arial"/>
                <a:sym typeface="Arial"/>
              </a:rPr>
              <a:t>Better Performance with Outliers</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s-419" sz="1100">
                <a:latin typeface="Arial"/>
                <a:ea typeface="Arial"/>
                <a:cs typeface="Arial"/>
                <a:sym typeface="Arial"/>
              </a:rPr>
              <a:t>The Model Adjusts Better to Variability</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pic>
        <p:nvPicPr>
          <p:cNvPr id="353" name="Google Shape;353;p49"/>
          <p:cNvPicPr preferRelativeResize="0"/>
          <p:nvPr/>
        </p:nvPicPr>
        <p:blipFill>
          <a:blip r:embed="rId3">
            <a:alphaModFix/>
          </a:blip>
          <a:stretch>
            <a:fillRect/>
          </a:stretch>
        </p:blipFill>
        <p:spPr>
          <a:xfrm>
            <a:off x="233075" y="1567550"/>
            <a:ext cx="4483101" cy="3364499"/>
          </a:xfrm>
          <a:prstGeom prst="rect">
            <a:avLst/>
          </a:prstGeom>
          <a:noFill/>
          <a:ln>
            <a:noFill/>
          </a:ln>
        </p:spPr>
      </p:pic>
      <p:pic>
        <p:nvPicPr>
          <p:cNvPr id="354" name="Google Shape;354;p49"/>
          <p:cNvPicPr preferRelativeResize="0"/>
          <p:nvPr/>
        </p:nvPicPr>
        <p:blipFill>
          <a:blip r:embed="rId4">
            <a:alphaModFix/>
          </a:blip>
          <a:stretch>
            <a:fillRect/>
          </a:stretch>
        </p:blipFill>
        <p:spPr>
          <a:xfrm>
            <a:off x="4716175" y="1567550"/>
            <a:ext cx="2952750" cy="571500"/>
          </a:xfrm>
          <a:prstGeom prst="rect">
            <a:avLst/>
          </a:prstGeom>
          <a:noFill/>
          <a:ln>
            <a:noFill/>
          </a:ln>
        </p:spPr>
      </p:pic>
      <p:sp>
        <p:nvSpPr>
          <p:cNvPr id="355" name="Google Shape;355;p49"/>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outliers</a:t>
            </a:r>
            <a:endParaRPr sz="13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4716175" y="2139050"/>
            <a:ext cx="4427700" cy="30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50">
                <a:latin typeface="Arial"/>
                <a:ea typeface="Arial"/>
                <a:cs typeface="Arial"/>
                <a:sym typeface="Arial"/>
              </a:rPr>
              <a:t>The most notable is the magnitude of the errors compared to the expected value of a rating prediction. The values ​​for </a:t>
            </a:r>
            <a:r>
              <a:rPr b="1" lang="es-419" sz="1150">
                <a:latin typeface="Arial"/>
                <a:ea typeface="Arial"/>
                <a:cs typeface="Arial"/>
                <a:sym typeface="Arial"/>
              </a:rPr>
              <a:t>Mean Absolute Error</a:t>
            </a:r>
            <a:r>
              <a:rPr lang="es-419" sz="1150">
                <a:latin typeface="Arial"/>
                <a:ea typeface="Arial"/>
                <a:cs typeface="Arial"/>
                <a:sym typeface="Arial"/>
              </a:rPr>
              <a:t> (MAE), </a:t>
            </a:r>
            <a:r>
              <a:rPr b="1" lang="es-419" sz="1150">
                <a:latin typeface="Arial"/>
                <a:ea typeface="Arial"/>
                <a:cs typeface="Arial"/>
                <a:sym typeface="Arial"/>
              </a:rPr>
              <a:t>Mean Squared Error</a:t>
            </a:r>
            <a:r>
              <a:rPr lang="es-419" sz="1150">
                <a:latin typeface="Arial"/>
                <a:ea typeface="Arial"/>
                <a:cs typeface="Arial"/>
                <a:sym typeface="Arial"/>
              </a:rPr>
              <a:t> (MSE) and </a:t>
            </a:r>
            <a:r>
              <a:rPr b="1" lang="es-419" sz="1150">
                <a:latin typeface="Arial"/>
                <a:ea typeface="Arial"/>
                <a:cs typeface="Arial"/>
                <a:sym typeface="Arial"/>
              </a:rPr>
              <a:t>Root Mean Squared Error</a:t>
            </a:r>
            <a:r>
              <a:rPr lang="es-419" sz="1150">
                <a:latin typeface="Arial"/>
                <a:ea typeface="Arial"/>
                <a:cs typeface="Arial"/>
                <a:sym typeface="Arial"/>
              </a:rPr>
              <a:t> (RMSE) are extremely high, suggesting that the model has limited ability to make accurate predictions, even without the outliers. This indicates that:</a:t>
            </a:r>
            <a:endParaRPr sz="1150">
              <a:latin typeface="Arial"/>
              <a:ea typeface="Arial"/>
              <a:cs typeface="Arial"/>
              <a:sym typeface="Arial"/>
            </a:endParaRPr>
          </a:p>
          <a:p>
            <a:pPr indent="-301625" lvl="0" marL="457200" rtl="0" algn="l">
              <a:spcBef>
                <a:spcPts val="1200"/>
              </a:spcBef>
              <a:spcAft>
                <a:spcPts val="0"/>
              </a:spcAft>
              <a:buSzPts val="1150"/>
              <a:buFont typeface="Arial"/>
              <a:buAutoNum type="arabicPeriod"/>
            </a:pPr>
            <a:r>
              <a:rPr lang="es-419" sz="1150">
                <a:latin typeface="Arial"/>
                <a:ea typeface="Arial"/>
                <a:cs typeface="Arial"/>
                <a:sym typeface="Arial"/>
              </a:rPr>
              <a:t>The model is inadequate.</a:t>
            </a:r>
            <a:endParaRPr sz="1150">
              <a:latin typeface="Arial"/>
              <a:ea typeface="Arial"/>
              <a:cs typeface="Arial"/>
              <a:sym typeface="Arial"/>
            </a:endParaRPr>
          </a:p>
          <a:p>
            <a:pPr indent="-301625" lvl="0" marL="457200" rtl="0" algn="l">
              <a:spcBef>
                <a:spcPts val="0"/>
              </a:spcBef>
              <a:spcAft>
                <a:spcPts val="0"/>
              </a:spcAft>
              <a:buSzPts val="1150"/>
              <a:buFont typeface="Arial"/>
              <a:buAutoNum type="arabicPeriod"/>
            </a:pPr>
            <a:r>
              <a:rPr lang="es-419" sz="1150">
                <a:latin typeface="Arial"/>
                <a:ea typeface="Arial"/>
                <a:cs typeface="Arial"/>
                <a:sym typeface="Arial"/>
              </a:rPr>
              <a:t>Removing the outliers was detrimental to the prediction.</a:t>
            </a:r>
            <a:endParaRPr sz="1150">
              <a:latin typeface="Arial"/>
              <a:ea typeface="Arial"/>
              <a:cs typeface="Arial"/>
              <a:sym typeface="Arial"/>
            </a:endParaRPr>
          </a:p>
          <a:p>
            <a:pPr indent="-301625" lvl="0" marL="457200" rtl="0" algn="l">
              <a:spcBef>
                <a:spcPts val="0"/>
              </a:spcBef>
              <a:spcAft>
                <a:spcPts val="0"/>
              </a:spcAft>
              <a:buSzPts val="1150"/>
              <a:buFont typeface="Arial"/>
              <a:buAutoNum type="arabicPeriod"/>
            </a:pPr>
            <a:r>
              <a:rPr lang="es-419" sz="1150">
                <a:latin typeface="Arial"/>
                <a:ea typeface="Arial"/>
                <a:cs typeface="Arial"/>
                <a:sym typeface="Arial"/>
              </a:rPr>
              <a:t>Data distribution is not suitable for linear prediction.</a:t>
            </a:r>
            <a:endParaRPr sz="1150">
              <a:latin typeface="Arial"/>
              <a:ea typeface="Arial"/>
              <a:cs typeface="Arial"/>
              <a:sym typeface="Arial"/>
            </a:endParaRPr>
          </a:p>
          <a:p>
            <a:pPr indent="-301625" lvl="0" marL="457200" rtl="0" algn="l">
              <a:spcBef>
                <a:spcPts val="0"/>
              </a:spcBef>
              <a:spcAft>
                <a:spcPts val="0"/>
              </a:spcAft>
              <a:buSzPts val="1150"/>
              <a:buFont typeface="Arial"/>
              <a:buAutoNum type="arabicPeriod"/>
            </a:pPr>
            <a:r>
              <a:rPr lang="es-419" sz="1150">
                <a:latin typeface="Arial"/>
                <a:ea typeface="Arial"/>
                <a:cs typeface="Arial"/>
                <a:sym typeface="Arial"/>
              </a:rPr>
              <a:t>Low variability in the data.</a:t>
            </a:r>
            <a:endParaRPr sz="1150">
              <a:latin typeface="Arial"/>
              <a:ea typeface="Arial"/>
              <a:cs typeface="Arial"/>
              <a:sym typeface="Arial"/>
            </a:endParaRPr>
          </a:p>
          <a:p>
            <a:pPr indent="0" lvl="0" marL="0" rtl="0" algn="l">
              <a:spcBef>
                <a:spcPts val="1200"/>
              </a:spcBef>
              <a:spcAft>
                <a:spcPts val="1200"/>
              </a:spcAft>
              <a:buNone/>
            </a:pPr>
            <a:r>
              <a:t/>
            </a:r>
            <a:endParaRPr sz="1150">
              <a:latin typeface="Arial"/>
              <a:ea typeface="Arial"/>
              <a:cs typeface="Arial"/>
              <a:sym typeface="Arial"/>
            </a:endParaRPr>
          </a:p>
        </p:txBody>
      </p:sp>
      <p:sp>
        <p:nvSpPr>
          <p:cNvPr id="361" name="Google Shape;361;p50"/>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without outliers</a:t>
            </a:r>
            <a:endParaRPr sz="1300">
              <a:solidFill>
                <a:schemeClr val="lt1"/>
              </a:solidFill>
              <a:latin typeface="Lato"/>
              <a:ea typeface="Lato"/>
              <a:cs typeface="Lato"/>
              <a:sym typeface="Lato"/>
            </a:endParaRPr>
          </a:p>
        </p:txBody>
      </p:sp>
      <p:pic>
        <p:nvPicPr>
          <p:cNvPr id="362" name="Google Shape;362;p50"/>
          <p:cNvPicPr preferRelativeResize="0"/>
          <p:nvPr/>
        </p:nvPicPr>
        <p:blipFill>
          <a:blip r:embed="rId3">
            <a:alphaModFix/>
          </a:blip>
          <a:stretch>
            <a:fillRect/>
          </a:stretch>
        </p:blipFill>
        <p:spPr>
          <a:xfrm>
            <a:off x="288475" y="1567550"/>
            <a:ext cx="4427700" cy="3443876"/>
          </a:xfrm>
          <a:prstGeom prst="rect">
            <a:avLst/>
          </a:prstGeom>
          <a:noFill/>
          <a:ln>
            <a:noFill/>
          </a:ln>
        </p:spPr>
      </p:pic>
      <p:pic>
        <p:nvPicPr>
          <p:cNvPr id="363" name="Google Shape;363;p50"/>
          <p:cNvPicPr preferRelativeResize="0"/>
          <p:nvPr/>
        </p:nvPicPr>
        <p:blipFill>
          <a:blip r:embed="rId4">
            <a:alphaModFix/>
          </a:blip>
          <a:stretch>
            <a:fillRect/>
          </a:stretch>
        </p:blipFill>
        <p:spPr>
          <a:xfrm>
            <a:off x="4716175" y="1567550"/>
            <a:ext cx="2886075" cy="552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idx="1" type="body"/>
          </p:nvPr>
        </p:nvSpPr>
        <p:spPr>
          <a:xfrm>
            <a:off x="4716175" y="2139050"/>
            <a:ext cx="4427700" cy="30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100">
                <a:latin typeface="Arial"/>
                <a:ea typeface="Arial"/>
                <a:cs typeface="Arial"/>
                <a:sym typeface="Arial"/>
              </a:rPr>
              <a:t>When analyzing the results of the dataset with outliers replaced by the mean, a significant increase in errors is observed compared to the model that includes the outliers and the model without outliers. This behavior indicates several key points to consider:</a:t>
            </a:r>
            <a:endParaRPr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lang="es-419" sz="1100">
                <a:latin typeface="Arial"/>
                <a:ea typeface="Arial"/>
                <a:cs typeface="Arial"/>
                <a:sym typeface="Arial"/>
              </a:rPr>
              <a:t>Loss of Valuable Information</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s-419" sz="1100">
                <a:latin typeface="Arial"/>
                <a:ea typeface="Arial"/>
                <a:cs typeface="Arial"/>
                <a:sym typeface="Arial"/>
              </a:rPr>
              <a:t>Negative Impact of Preprocessing</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s-419" sz="1100">
                <a:latin typeface="Arial"/>
                <a:ea typeface="Arial"/>
                <a:cs typeface="Arial"/>
                <a:sym typeface="Arial"/>
              </a:rPr>
              <a:t>Possible Bias Introduced by Outlier Replacement</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369" name="Google Shape;369;p51"/>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replaced outliers</a:t>
            </a:r>
            <a:endParaRPr sz="1300">
              <a:solidFill>
                <a:schemeClr val="lt1"/>
              </a:solidFill>
              <a:latin typeface="Lato"/>
              <a:ea typeface="Lato"/>
              <a:cs typeface="Lato"/>
              <a:sym typeface="Lato"/>
            </a:endParaRPr>
          </a:p>
        </p:txBody>
      </p:sp>
      <p:pic>
        <p:nvPicPr>
          <p:cNvPr id="370" name="Google Shape;370;p51"/>
          <p:cNvPicPr preferRelativeResize="0"/>
          <p:nvPr/>
        </p:nvPicPr>
        <p:blipFill>
          <a:blip r:embed="rId3">
            <a:alphaModFix/>
          </a:blip>
          <a:stretch>
            <a:fillRect/>
          </a:stretch>
        </p:blipFill>
        <p:spPr>
          <a:xfrm>
            <a:off x="288425" y="1567550"/>
            <a:ext cx="4427701" cy="3443875"/>
          </a:xfrm>
          <a:prstGeom prst="rect">
            <a:avLst/>
          </a:prstGeom>
          <a:noFill/>
          <a:ln>
            <a:noFill/>
          </a:ln>
        </p:spPr>
      </p:pic>
      <p:pic>
        <p:nvPicPr>
          <p:cNvPr id="371" name="Google Shape;371;p51"/>
          <p:cNvPicPr preferRelativeResize="0"/>
          <p:nvPr/>
        </p:nvPicPr>
        <p:blipFill>
          <a:blip r:embed="rId4">
            <a:alphaModFix/>
          </a:blip>
          <a:stretch>
            <a:fillRect/>
          </a:stretch>
        </p:blipFill>
        <p:spPr>
          <a:xfrm>
            <a:off x="4716175" y="1567550"/>
            <a:ext cx="2952750" cy="49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Polynomial Regression</a:t>
            </a:r>
            <a:endParaRPr b="1" u="sng"/>
          </a:p>
        </p:txBody>
      </p:sp>
      <p:sp>
        <p:nvSpPr>
          <p:cNvPr id="377" name="Google Shape;377;p52"/>
          <p:cNvSpPr txBox="1"/>
          <p:nvPr>
            <p:ph idx="1" type="body"/>
          </p:nvPr>
        </p:nvSpPr>
        <p:spPr>
          <a:xfrm>
            <a:off x="4716175" y="2234300"/>
            <a:ext cx="4427700" cy="2909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s-419" sz="1100">
                <a:latin typeface="Arial"/>
                <a:ea typeface="Arial"/>
                <a:cs typeface="Arial"/>
                <a:sym typeface="Arial"/>
              </a:rPr>
              <a:t>Best Degree</a:t>
            </a:r>
            <a:r>
              <a:rPr lang="es-419" sz="1100">
                <a:latin typeface="Arial"/>
                <a:ea typeface="Arial"/>
                <a:cs typeface="Arial"/>
                <a:sym typeface="Arial"/>
              </a:rPr>
              <a:t>: Degree 3 appears to be the best for this dataset as it has the lowest errors across all metrics (MAE, MSE, RMSE). This indicates that the model with a polynomial degree of 3 offers a balance between fit and generalization ability.</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378" name="Google Shape;378;p52"/>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outliers</a:t>
            </a:r>
            <a:endParaRPr sz="1300">
              <a:solidFill>
                <a:schemeClr val="lt1"/>
              </a:solidFill>
              <a:latin typeface="Lato"/>
              <a:ea typeface="Lato"/>
              <a:cs typeface="Lato"/>
              <a:sym typeface="Lato"/>
            </a:endParaRPr>
          </a:p>
        </p:txBody>
      </p:sp>
      <p:pic>
        <p:nvPicPr>
          <p:cNvPr id="379" name="Google Shape;379;p52"/>
          <p:cNvPicPr preferRelativeResize="0"/>
          <p:nvPr/>
        </p:nvPicPr>
        <p:blipFill>
          <a:blip r:embed="rId3">
            <a:alphaModFix/>
          </a:blip>
          <a:stretch>
            <a:fillRect/>
          </a:stretch>
        </p:blipFill>
        <p:spPr>
          <a:xfrm>
            <a:off x="4716175" y="1567550"/>
            <a:ext cx="2952750" cy="666750"/>
          </a:xfrm>
          <a:prstGeom prst="rect">
            <a:avLst/>
          </a:prstGeom>
          <a:noFill/>
          <a:ln>
            <a:noFill/>
          </a:ln>
        </p:spPr>
      </p:pic>
      <p:pic>
        <p:nvPicPr>
          <p:cNvPr id="380" name="Google Shape;380;p52"/>
          <p:cNvPicPr preferRelativeResize="0"/>
          <p:nvPr/>
        </p:nvPicPr>
        <p:blipFill>
          <a:blip r:embed="rId4">
            <a:alphaModFix/>
          </a:blip>
          <a:stretch>
            <a:fillRect/>
          </a:stretch>
        </p:blipFill>
        <p:spPr>
          <a:xfrm>
            <a:off x="454000" y="1567550"/>
            <a:ext cx="4262178" cy="346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idx="1" type="body"/>
          </p:nvPr>
        </p:nvSpPr>
        <p:spPr>
          <a:xfrm>
            <a:off x="4716175" y="2262875"/>
            <a:ext cx="4427700" cy="2880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sz="1100">
                <a:latin typeface="Arial"/>
                <a:ea typeface="Arial"/>
                <a:cs typeface="Arial"/>
                <a:sym typeface="Arial"/>
              </a:rPr>
              <a:t>Best Grade</a:t>
            </a:r>
            <a:r>
              <a:rPr lang="es-419" sz="1100">
                <a:latin typeface="Arial"/>
                <a:ea typeface="Arial"/>
                <a:cs typeface="Arial"/>
                <a:sym typeface="Arial"/>
              </a:rPr>
              <a:t>: Grade 3 is the one that shows the best overall performance in terms of all metrics (MAE, MSE, RMSE). This model has the lowest </a:t>
            </a:r>
            <a:r>
              <a:rPr b="1" lang="es-419" sz="1100">
                <a:latin typeface="Arial"/>
                <a:ea typeface="Arial"/>
                <a:cs typeface="Arial"/>
                <a:sym typeface="Arial"/>
              </a:rPr>
              <a:t>MAE </a:t>
            </a:r>
            <a:r>
              <a:rPr lang="es-419" sz="1100">
                <a:latin typeface="Arial"/>
                <a:ea typeface="Arial"/>
                <a:cs typeface="Arial"/>
                <a:sym typeface="Arial"/>
              </a:rPr>
              <a:t>and </a:t>
            </a:r>
            <a:r>
              <a:rPr b="1" lang="es-419" sz="1100">
                <a:latin typeface="Arial"/>
                <a:ea typeface="Arial"/>
                <a:cs typeface="Arial"/>
                <a:sym typeface="Arial"/>
              </a:rPr>
              <a:t>MSE</a:t>
            </a:r>
            <a:r>
              <a:rPr lang="es-419" sz="1100">
                <a:latin typeface="Arial"/>
                <a:ea typeface="Arial"/>
                <a:cs typeface="Arial"/>
                <a:sym typeface="Arial"/>
              </a:rPr>
              <a:t>, the higher the grade, the higher the error values.</a:t>
            </a:r>
            <a:endParaRPr sz="115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386" name="Google Shape;386;p53"/>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without outliers</a:t>
            </a:r>
            <a:endParaRPr sz="1300">
              <a:solidFill>
                <a:schemeClr val="lt1"/>
              </a:solidFill>
              <a:latin typeface="Lato"/>
              <a:ea typeface="Lato"/>
              <a:cs typeface="Lato"/>
              <a:sym typeface="Lato"/>
            </a:endParaRPr>
          </a:p>
        </p:txBody>
      </p:sp>
      <p:pic>
        <p:nvPicPr>
          <p:cNvPr id="387" name="Google Shape;387;p53"/>
          <p:cNvPicPr preferRelativeResize="0"/>
          <p:nvPr/>
        </p:nvPicPr>
        <p:blipFill>
          <a:blip r:embed="rId3">
            <a:alphaModFix/>
          </a:blip>
          <a:stretch>
            <a:fillRect/>
          </a:stretch>
        </p:blipFill>
        <p:spPr>
          <a:xfrm>
            <a:off x="4716175" y="1567550"/>
            <a:ext cx="2952750" cy="695325"/>
          </a:xfrm>
          <a:prstGeom prst="rect">
            <a:avLst/>
          </a:prstGeom>
          <a:noFill/>
          <a:ln>
            <a:noFill/>
          </a:ln>
        </p:spPr>
      </p:pic>
      <p:pic>
        <p:nvPicPr>
          <p:cNvPr id="388" name="Google Shape;388;p53"/>
          <p:cNvPicPr preferRelativeResize="0"/>
          <p:nvPr/>
        </p:nvPicPr>
        <p:blipFill>
          <a:blip r:embed="rId4">
            <a:alphaModFix/>
          </a:blip>
          <a:stretch>
            <a:fillRect/>
          </a:stretch>
        </p:blipFill>
        <p:spPr>
          <a:xfrm>
            <a:off x="465875" y="1567550"/>
            <a:ext cx="4250308" cy="346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Dataset Features</a:t>
            </a:r>
            <a:endParaRPr b="1" u="sng"/>
          </a:p>
        </p:txBody>
      </p:sp>
      <p:sp>
        <p:nvSpPr>
          <p:cNvPr id="191" name="Google Shape;191;p27"/>
          <p:cNvSpPr txBox="1"/>
          <p:nvPr>
            <p:ph idx="1" type="body"/>
          </p:nvPr>
        </p:nvSpPr>
        <p:spPr>
          <a:xfrm>
            <a:off x="1297500" y="1460700"/>
            <a:ext cx="7038900" cy="3612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lang="es-419" sz="850">
                <a:latin typeface="Arial"/>
                <a:ea typeface="Arial"/>
                <a:cs typeface="Arial"/>
                <a:sym typeface="Arial"/>
              </a:rPr>
              <a:t>Statistical Summary of Table</a:t>
            </a:r>
            <a:endParaRPr sz="850">
              <a:latin typeface="Arial"/>
              <a:ea typeface="Arial"/>
              <a:cs typeface="Arial"/>
              <a:sym typeface="Arial"/>
            </a:endParaRPr>
          </a:p>
          <a:p>
            <a:pPr indent="-282575" lvl="0" marL="457200" rtl="0" algn="l">
              <a:lnSpc>
                <a:spcPct val="95000"/>
              </a:lnSpc>
              <a:spcBef>
                <a:spcPts val="1200"/>
              </a:spcBef>
              <a:spcAft>
                <a:spcPts val="0"/>
              </a:spcAft>
              <a:buClr>
                <a:schemeClr val="lt1"/>
              </a:buClr>
              <a:buSzPts val="850"/>
              <a:buFont typeface="Arial"/>
              <a:buChar char="●"/>
            </a:pPr>
            <a:r>
              <a:rPr lang="es-419" sz="850">
                <a:latin typeface="Arial"/>
                <a:ea typeface="Arial"/>
                <a:cs typeface="Arial"/>
                <a:sym typeface="Arial"/>
              </a:rPr>
              <a:t>Number of records: 12,294 animes.</a:t>
            </a:r>
            <a:endParaRPr sz="850">
              <a:latin typeface="Arial"/>
              <a:ea typeface="Arial"/>
              <a:cs typeface="Arial"/>
              <a:sym typeface="Arial"/>
            </a:endParaRPr>
          </a:p>
          <a:p>
            <a:pPr indent="-282575" lvl="0" marL="4572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Main columns: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i="1" lang="es-419" sz="850">
                <a:latin typeface="Arial"/>
                <a:ea typeface="Arial"/>
                <a:cs typeface="Arial"/>
                <a:sym typeface="Arial"/>
              </a:rPr>
              <a:t>anime_id: Unique identifier for the anime.</a:t>
            </a:r>
            <a:endParaRPr i="1"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i="1" lang="es-419" sz="850">
                <a:latin typeface="Arial"/>
                <a:ea typeface="Arial"/>
                <a:cs typeface="Arial"/>
                <a:sym typeface="Arial"/>
              </a:rPr>
              <a:t>rating: Average user rating.</a:t>
            </a:r>
            <a:endParaRPr i="1"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i="1" lang="es-419" sz="850">
                <a:latin typeface="Arial"/>
                <a:ea typeface="Arial"/>
                <a:cs typeface="Arial"/>
                <a:sym typeface="Arial"/>
              </a:rPr>
              <a:t>members: Number of members who have rated the anime.</a:t>
            </a:r>
            <a:endParaRPr i="1" sz="850">
              <a:latin typeface="Arial"/>
              <a:ea typeface="Arial"/>
              <a:cs typeface="Arial"/>
              <a:sym typeface="Arial"/>
            </a:endParaRPr>
          </a:p>
          <a:p>
            <a:pPr indent="-282575" lvl="0" marL="4572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Key statistics: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Average rating: 6.47, with a minimum of 1.67 and a maximum of 10.</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Number of members per anime: On average, 18,071, with a maximum of 1,013,917.</a:t>
            </a:r>
            <a:endParaRPr sz="850">
              <a:latin typeface="Arial"/>
              <a:ea typeface="Arial"/>
              <a:cs typeface="Arial"/>
              <a:sym typeface="Arial"/>
            </a:endParaRPr>
          </a:p>
          <a:p>
            <a:pPr indent="0" lvl="0" marL="0" rtl="0" algn="l">
              <a:lnSpc>
                <a:spcPct val="95000"/>
              </a:lnSpc>
              <a:spcBef>
                <a:spcPts val="1200"/>
              </a:spcBef>
              <a:spcAft>
                <a:spcPts val="0"/>
              </a:spcAft>
              <a:buSzPts val="275"/>
              <a:buNone/>
            </a:pPr>
            <a:r>
              <a:rPr lang="es-419" sz="850">
                <a:latin typeface="Arial"/>
                <a:ea typeface="Arial"/>
                <a:cs typeface="Arial"/>
                <a:sym typeface="Arial"/>
              </a:rPr>
              <a:t>Table Structure</a:t>
            </a:r>
            <a:endParaRPr sz="850">
              <a:latin typeface="Arial"/>
              <a:ea typeface="Arial"/>
              <a:cs typeface="Arial"/>
              <a:sym typeface="Arial"/>
            </a:endParaRPr>
          </a:p>
          <a:p>
            <a:pPr indent="-282575" lvl="0" marL="457200" rtl="0" algn="l">
              <a:lnSpc>
                <a:spcPct val="95000"/>
              </a:lnSpc>
              <a:spcBef>
                <a:spcPts val="1200"/>
              </a:spcBef>
              <a:spcAft>
                <a:spcPts val="0"/>
              </a:spcAft>
              <a:buClr>
                <a:schemeClr val="lt1"/>
              </a:buClr>
              <a:buSzPts val="850"/>
              <a:buFont typeface="Arial"/>
              <a:buChar char="●"/>
            </a:pPr>
            <a:r>
              <a:rPr lang="es-419" sz="850">
                <a:latin typeface="Arial"/>
                <a:ea typeface="Arial"/>
                <a:cs typeface="Arial"/>
                <a:sym typeface="Arial"/>
              </a:rPr>
              <a:t>The table contains 7 columns, including name, genre, type, number of episodes, rating, and number of members.</a:t>
            </a:r>
            <a:endParaRPr sz="850">
              <a:latin typeface="Arial"/>
              <a:ea typeface="Arial"/>
              <a:cs typeface="Arial"/>
              <a:sym typeface="Arial"/>
            </a:endParaRPr>
          </a:p>
          <a:p>
            <a:pPr indent="-282575" lvl="0" marL="4572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Some columns have null values: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genre has 62 null values.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type has 25 null values.</a:t>
            </a:r>
            <a:endParaRPr sz="850">
              <a:latin typeface="Arial"/>
              <a:ea typeface="Arial"/>
              <a:cs typeface="Arial"/>
              <a:sym typeface="Arial"/>
            </a:endParaRPr>
          </a:p>
          <a:p>
            <a:pPr indent="-282575" lvl="1" marL="914400" rtl="0" algn="l">
              <a:lnSpc>
                <a:spcPct val="95000"/>
              </a:lnSpc>
              <a:spcBef>
                <a:spcPts val="0"/>
              </a:spcBef>
              <a:spcAft>
                <a:spcPts val="0"/>
              </a:spcAft>
              <a:buClr>
                <a:schemeClr val="lt1"/>
              </a:buClr>
              <a:buSzPts val="850"/>
              <a:buFont typeface="Arial"/>
              <a:buChar char="○"/>
            </a:pPr>
            <a:r>
              <a:rPr lang="es-419" sz="850">
                <a:latin typeface="Arial"/>
                <a:ea typeface="Arial"/>
                <a:cs typeface="Arial"/>
                <a:sym typeface="Arial"/>
              </a:rPr>
              <a:t>rating has 230 null values.</a:t>
            </a:r>
            <a:endParaRPr sz="850">
              <a:latin typeface="Arial"/>
              <a:ea typeface="Arial"/>
              <a:cs typeface="Arial"/>
              <a:sym typeface="Arial"/>
            </a:endParaRPr>
          </a:p>
          <a:p>
            <a:pPr indent="0" lvl="0" marL="0" rtl="0" algn="l">
              <a:spcBef>
                <a:spcPts val="1200"/>
              </a:spcBef>
              <a:spcAft>
                <a:spcPts val="0"/>
              </a:spcAft>
              <a:buNone/>
            </a:pPr>
            <a:r>
              <a:rPr lang="es-419" sz="850">
                <a:latin typeface="Arial"/>
                <a:ea typeface="Arial"/>
                <a:cs typeface="Arial"/>
                <a:sym typeface="Arial"/>
              </a:rPr>
              <a:t>Memory Usage</a:t>
            </a:r>
            <a:endParaRPr sz="850">
              <a:latin typeface="Arial"/>
              <a:ea typeface="Arial"/>
              <a:cs typeface="Arial"/>
              <a:sym typeface="Arial"/>
            </a:endParaRPr>
          </a:p>
          <a:p>
            <a:pPr indent="-282575" lvl="0" marL="457200" rtl="0" algn="l">
              <a:spcBef>
                <a:spcPts val="1200"/>
              </a:spcBef>
              <a:spcAft>
                <a:spcPts val="0"/>
              </a:spcAft>
              <a:buClr>
                <a:schemeClr val="lt1"/>
              </a:buClr>
              <a:buSzPts val="850"/>
              <a:buFont typeface="Arial"/>
              <a:buChar char="●"/>
            </a:pPr>
            <a:r>
              <a:rPr lang="es-419" sz="850">
                <a:latin typeface="Arial"/>
                <a:ea typeface="Arial"/>
                <a:cs typeface="Arial"/>
                <a:sym typeface="Arial"/>
              </a:rPr>
              <a:t>The dataset occupies 672.5 KB of memory.</a:t>
            </a:r>
            <a:endParaRPr sz="850">
              <a:latin typeface="Arial"/>
              <a:ea typeface="Arial"/>
              <a:cs typeface="Arial"/>
              <a:sym typeface="Arial"/>
            </a:endParaRPr>
          </a:p>
          <a:p>
            <a:pPr indent="-282575" lvl="0" marL="457200" rtl="0" algn="l">
              <a:spcBef>
                <a:spcPts val="0"/>
              </a:spcBef>
              <a:spcAft>
                <a:spcPts val="0"/>
              </a:spcAft>
              <a:buClr>
                <a:schemeClr val="lt1"/>
              </a:buClr>
              <a:buSzPts val="850"/>
              <a:buFont typeface="Arial"/>
              <a:buChar char="●"/>
            </a:pPr>
            <a:r>
              <a:rPr lang="es-419" sz="850">
                <a:latin typeface="Arial"/>
                <a:ea typeface="Arial"/>
                <a:cs typeface="Arial"/>
                <a:sym typeface="Arial"/>
              </a:rPr>
              <a:t>Columns have different data types (int64, float64, object).</a:t>
            </a:r>
            <a:endParaRPr sz="850">
              <a:latin typeface="Arial"/>
              <a:ea typeface="Arial"/>
              <a:cs typeface="Arial"/>
              <a:sym typeface="Arial"/>
            </a:endParaRPr>
          </a:p>
          <a:p>
            <a:pPr indent="0" lvl="0" marL="0" rtl="0" algn="l">
              <a:lnSpc>
                <a:spcPct val="95000"/>
              </a:lnSpc>
              <a:spcBef>
                <a:spcPts val="1200"/>
              </a:spcBef>
              <a:spcAft>
                <a:spcPts val="1200"/>
              </a:spcAft>
              <a:buSzPts val="275"/>
              <a:buNone/>
            </a:pPr>
            <a:r>
              <a:t/>
            </a:r>
            <a:endParaRPr sz="85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1" type="body"/>
          </p:nvPr>
        </p:nvSpPr>
        <p:spPr>
          <a:xfrm>
            <a:off x="4716175" y="2139050"/>
            <a:ext cx="4427700" cy="3004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s-419" sz="1100">
                <a:latin typeface="Arial"/>
                <a:ea typeface="Arial"/>
                <a:cs typeface="Arial"/>
                <a:sym typeface="Arial"/>
              </a:rPr>
              <a:t>Best Grade</a:t>
            </a:r>
            <a:r>
              <a:rPr lang="es-419" sz="1100">
                <a:latin typeface="Arial"/>
                <a:ea typeface="Arial"/>
                <a:cs typeface="Arial"/>
                <a:sym typeface="Arial"/>
              </a:rPr>
              <a:t>: Grade 3 shows the best overall results, with the lowest </a:t>
            </a:r>
            <a:r>
              <a:rPr b="1" lang="es-419" sz="1100">
                <a:latin typeface="Arial"/>
                <a:ea typeface="Arial"/>
                <a:cs typeface="Arial"/>
                <a:sym typeface="Arial"/>
              </a:rPr>
              <a:t>MAE </a:t>
            </a:r>
            <a:r>
              <a:rPr lang="es-419" sz="1100">
                <a:latin typeface="Arial"/>
                <a:ea typeface="Arial"/>
                <a:cs typeface="Arial"/>
                <a:sym typeface="Arial"/>
              </a:rPr>
              <a:t>and lowest </a:t>
            </a:r>
            <a:r>
              <a:rPr b="1" lang="es-419" sz="1100">
                <a:latin typeface="Arial"/>
                <a:ea typeface="Arial"/>
                <a:cs typeface="Arial"/>
                <a:sym typeface="Arial"/>
              </a:rPr>
              <a:t>RMSE</a:t>
            </a:r>
            <a:r>
              <a:rPr lang="es-419" sz="1100">
                <a:latin typeface="Arial"/>
                <a:ea typeface="Arial"/>
                <a:cs typeface="Arial"/>
                <a:sym typeface="Arial"/>
              </a:rPr>
              <a:t>. It also has the lowest </a:t>
            </a:r>
            <a:r>
              <a:rPr b="1" lang="es-419" sz="1100">
                <a:latin typeface="Arial"/>
                <a:ea typeface="Arial"/>
                <a:cs typeface="Arial"/>
                <a:sym typeface="Arial"/>
              </a:rPr>
              <a:t>MSE </a:t>
            </a:r>
            <a:r>
              <a:rPr lang="es-419" sz="1100">
                <a:latin typeface="Arial"/>
                <a:ea typeface="Arial"/>
                <a:cs typeface="Arial"/>
                <a:sym typeface="Arial"/>
              </a:rPr>
              <a:t>of all, suggesting that this model provides the best fit without overfitting.</a:t>
            </a:r>
            <a:endParaRPr sz="1100">
              <a:latin typeface="Arial"/>
              <a:ea typeface="Arial"/>
              <a:cs typeface="Arial"/>
              <a:sym typeface="Arial"/>
            </a:endParaRPr>
          </a:p>
          <a:p>
            <a:pPr indent="0" lvl="0" marL="0" rtl="0" algn="l">
              <a:spcBef>
                <a:spcPts val="1400"/>
              </a:spcBef>
              <a:spcAft>
                <a:spcPts val="0"/>
              </a:spcAft>
              <a:buNone/>
            </a:pPr>
            <a:r>
              <a:rPr lang="es-419" sz="1100">
                <a:latin typeface="Arial"/>
                <a:ea typeface="Arial"/>
                <a:cs typeface="Arial"/>
                <a:sym typeface="Arial"/>
              </a:rPr>
              <a:t>At grades greater than 5 the model exhibits greater errors.</a:t>
            </a:r>
            <a:endParaRPr sz="110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400"/>
              </a:spcBef>
              <a:spcAft>
                <a:spcPts val="1200"/>
              </a:spcAft>
              <a:buNone/>
            </a:pPr>
            <a:r>
              <a:t/>
            </a:r>
            <a:endParaRPr sz="1150">
              <a:latin typeface="Arial"/>
              <a:ea typeface="Arial"/>
              <a:cs typeface="Arial"/>
              <a:sym typeface="Arial"/>
            </a:endParaRPr>
          </a:p>
        </p:txBody>
      </p:sp>
      <p:sp>
        <p:nvSpPr>
          <p:cNvPr id="394" name="Google Shape;394;p54"/>
          <p:cNvSpPr txBox="1"/>
          <p:nvPr/>
        </p:nvSpPr>
        <p:spPr>
          <a:xfrm>
            <a:off x="1398525" y="1072200"/>
            <a:ext cx="2898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replaced outliers</a:t>
            </a:r>
            <a:endParaRPr sz="1300">
              <a:solidFill>
                <a:schemeClr val="lt1"/>
              </a:solidFill>
              <a:latin typeface="Lato"/>
              <a:ea typeface="Lato"/>
              <a:cs typeface="Lato"/>
              <a:sym typeface="Lato"/>
            </a:endParaRPr>
          </a:p>
        </p:txBody>
      </p:sp>
      <p:pic>
        <p:nvPicPr>
          <p:cNvPr id="395" name="Google Shape;395;p54"/>
          <p:cNvPicPr preferRelativeResize="0"/>
          <p:nvPr/>
        </p:nvPicPr>
        <p:blipFill>
          <a:blip r:embed="rId3">
            <a:alphaModFix/>
          </a:blip>
          <a:stretch>
            <a:fillRect/>
          </a:stretch>
        </p:blipFill>
        <p:spPr>
          <a:xfrm>
            <a:off x="4716175" y="1472300"/>
            <a:ext cx="2924175" cy="666750"/>
          </a:xfrm>
          <a:prstGeom prst="rect">
            <a:avLst/>
          </a:prstGeom>
          <a:noFill/>
          <a:ln>
            <a:noFill/>
          </a:ln>
        </p:spPr>
      </p:pic>
      <p:pic>
        <p:nvPicPr>
          <p:cNvPr id="396" name="Google Shape;396;p54"/>
          <p:cNvPicPr preferRelativeResize="0"/>
          <p:nvPr/>
        </p:nvPicPr>
        <p:blipFill>
          <a:blip r:embed="rId4">
            <a:alphaModFix/>
          </a:blip>
          <a:stretch>
            <a:fillRect/>
          </a:stretch>
        </p:blipFill>
        <p:spPr>
          <a:xfrm>
            <a:off x="490700" y="1472300"/>
            <a:ext cx="4225470" cy="346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Decision trees and Random Forest</a:t>
            </a:r>
            <a:endParaRPr b="1" u="sng"/>
          </a:p>
        </p:txBody>
      </p:sp>
      <p:sp>
        <p:nvSpPr>
          <p:cNvPr id="402" name="Google Shape;402;p55"/>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Although the prediction errors are low, which is a good sign, the inconsistent </a:t>
            </a:r>
            <a:r>
              <a:rPr b="1" lang="es-419" sz="1100">
                <a:latin typeface="Arial"/>
                <a:ea typeface="Arial"/>
                <a:cs typeface="Arial"/>
                <a:sym typeface="Arial"/>
              </a:rPr>
              <a:t>cross-validation scores</a:t>
            </a:r>
            <a:r>
              <a:rPr lang="es-419" sz="1100">
                <a:latin typeface="Arial"/>
                <a:ea typeface="Arial"/>
                <a:cs typeface="Arial"/>
                <a:sym typeface="Arial"/>
              </a:rPr>
              <a:t> and the significant difference between performance on the test data and the cross-validation scores suggest that the decision tree model might be </a:t>
            </a:r>
            <a:r>
              <a:rPr b="1" lang="es-419" sz="1100">
                <a:latin typeface="Arial"/>
                <a:ea typeface="Arial"/>
                <a:cs typeface="Arial"/>
                <a:sym typeface="Arial"/>
              </a:rPr>
              <a:t>overfitting </a:t>
            </a:r>
            <a:r>
              <a:rPr lang="es-419" sz="1100">
                <a:latin typeface="Arial"/>
                <a:ea typeface="Arial"/>
                <a:cs typeface="Arial"/>
                <a:sym typeface="Arial"/>
              </a:rPr>
              <a:t>the data.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Decision trees are prone to overfitting, especially if techniques such as pruning or proper regularization have not been applied. Overfitting may be occurring here, as the model appears to perform well on the test set, but not consistently in cross-validation.</a:t>
            </a:r>
            <a:endParaRPr sz="110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03" name="Google Shape;403;p55"/>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outliers (decision trees)</a:t>
            </a:r>
            <a:endParaRPr sz="1300">
              <a:solidFill>
                <a:schemeClr val="lt1"/>
              </a:solidFill>
              <a:latin typeface="Lato"/>
              <a:ea typeface="Lato"/>
              <a:cs typeface="Lato"/>
              <a:sym typeface="Lato"/>
            </a:endParaRPr>
          </a:p>
        </p:txBody>
      </p:sp>
      <p:pic>
        <p:nvPicPr>
          <p:cNvPr id="404" name="Google Shape;404;p55"/>
          <p:cNvPicPr preferRelativeResize="0"/>
          <p:nvPr/>
        </p:nvPicPr>
        <p:blipFill>
          <a:blip r:embed="rId3">
            <a:alphaModFix/>
          </a:blip>
          <a:stretch>
            <a:fillRect/>
          </a:stretch>
        </p:blipFill>
        <p:spPr>
          <a:xfrm>
            <a:off x="288474" y="1567550"/>
            <a:ext cx="4427700" cy="3463500"/>
          </a:xfrm>
          <a:prstGeom prst="rect">
            <a:avLst/>
          </a:prstGeom>
          <a:noFill/>
          <a:ln>
            <a:noFill/>
          </a:ln>
        </p:spPr>
      </p:pic>
      <p:pic>
        <p:nvPicPr>
          <p:cNvPr id="405" name="Google Shape;405;p55"/>
          <p:cNvPicPr preferRelativeResize="0"/>
          <p:nvPr/>
        </p:nvPicPr>
        <p:blipFill>
          <a:blip r:embed="rId4">
            <a:alphaModFix/>
          </a:blip>
          <a:stretch>
            <a:fillRect/>
          </a:stretch>
        </p:blipFill>
        <p:spPr>
          <a:xfrm>
            <a:off x="4716171" y="1567546"/>
            <a:ext cx="3809862" cy="91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idx="1" type="body"/>
          </p:nvPr>
        </p:nvSpPr>
        <p:spPr>
          <a:xfrm>
            <a:off x="4572000" y="2006900"/>
            <a:ext cx="4572000" cy="3136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results indicate that higher depths (starting from 7) tend to improve performance on the </a:t>
            </a:r>
            <a:r>
              <a:rPr b="1" lang="es-419" sz="1100">
                <a:latin typeface="Arial"/>
                <a:ea typeface="Arial"/>
                <a:cs typeface="Arial"/>
                <a:sym typeface="Arial"/>
              </a:rPr>
              <a:t>test set</a:t>
            </a:r>
            <a:r>
              <a:rPr lang="es-419" sz="1100">
                <a:latin typeface="Arial"/>
                <a:ea typeface="Arial"/>
                <a:cs typeface="Arial"/>
                <a:sym typeface="Arial"/>
              </a:rPr>
              <a:t> and in </a:t>
            </a:r>
            <a:r>
              <a:rPr b="1" lang="es-419" sz="1100">
                <a:latin typeface="Arial"/>
                <a:ea typeface="Arial"/>
                <a:cs typeface="Arial"/>
                <a:sym typeface="Arial"/>
              </a:rPr>
              <a:t>cross-validation</a:t>
            </a:r>
            <a:r>
              <a:rPr lang="es-419" sz="1100">
                <a:latin typeface="Arial"/>
                <a:ea typeface="Arial"/>
                <a:cs typeface="Arial"/>
                <a:sym typeface="Arial"/>
              </a:rPr>
              <a:t>, but there is also greater variability in cross-validation as the depth increases.</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Compared to the results of Decision Trees without specified depth, models with specified depth tend to perform better on the test data in terms of </a:t>
            </a:r>
            <a:r>
              <a:rPr b="1" lang="es-419" sz="1100">
                <a:latin typeface="Arial"/>
                <a:ea typeface="Arial"/>
                <a:cs typeface="Arial"/>
                <a:sym typeface="Arial"/>
              </a:rPr>
              <a:t>MAE </a:t>
            </a:r>
            <a:r>
              <a:rPr lang="es-419" sz="1100">
                <a:latin typeface="Arial"/>
                <a:ea typeface="Arial"/>
                <a:cs typeface="Arial"/>
                <a:sym typeface="Arial"/>
              </a:rPr>
              <a:t>and </a:t>
            </a:r>
            <a:r>
              <a:rPr b="1" lang="es-419" sz="1100">
                <a:latin typeface="Arial"/>
                <a:ea typeface="Arial"/>
                <a:cs typeface="Arial"/>
                <a:sym typeface="Arial"/>
              </a:rPr>
              <a:t>RMSE</a:t>
            </a:r>
            <a:r>
              <a:rPr lang="es-419" sz="1100">
                <a:latin typeface="Arial"/>
                <a:ea typeface="Arial"/>
                <a:cs typeface="Arial"/>
                <a:sym typeface="Arial"/>
              </a:rPr>
              <a:t>. However, it should also be considered that with deeper trees there is a risk of </a:t>
            </a:r>
            <a:r>
              <a:rPr b="1" lang="es-419" sz="1100">
                <a:latin typeface="Arial"/>
                <a:ea typeface="Arial"/>
                <a:cs typeface="Arial"/>
                <a:sym typeface="Arial"/>
              </a:rPr>
              <a:t>overfitting</a:t>
            </a:r>
            <a:r>
              <a:rPr lang="es-419" sz="1100">
                <a:latin typeface="Arial"/>
                <a:ea typeface="Arial"/>
                <a:cs typeface="Arial"/>
                <a:sym typeface="Arial"/>
              </a:rPr>
              <a:t>.</a:t>
            </a:r>
            <a:endParaRPr sz="1100">
              <a:latin typeface="Arial"/>
              <a:ea typeface="Arial"/>
              <a:cs typeface="Arial"/>
              <a:sym typeface="Arial"/>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11" name="Google Shape;411;p56"/>
          <p:cNvSpPr txBox="1"/>
          <p:nvPr/>
        </p:nvSpPr>
        <p:spPr>
          <a:xfrm>
            <a:off x="1398475" y="862425"/>
            <a:ext cx="33177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outliers (decision trees) with different depths</a:t>
            </a:r>
            <a:endParaRPr sz="1300">
              <a:solidFill>
                <a:schemeClr val="lt1"/>
              </a:solidFill>
              <a:latin typeface="Lato"/>
              <a:ea typeface="Lato"/>
              <a:cs typeface="Lato"/>
              <a:sym typeface="Lato"/>
            </a:endParaRPr>
          </a:p>
        </p:txBody>
      </p:sp>
      <p:pic>
        <p:nvPicPr>
          <p:cNvPr id="412" name="Google Shape;412;p56"/>
          <p:cNvPicPr preferRelativeResize="0"/>
          <p:nvPr/>
        </p:nvPicPr>
        <p:blipFill>
          <a:blip r:embed="rId3">
            <a:alphaModFix/>
          </a:blip>
          <a:stretch>
            <a:fillRect/>
          </a:stretch>
        </p:blipFill>
        <p:spPr>
          <a:xfrm>
            <a:off x="4571998" y="948273"/>
            <a:ext cx="4427700" cy="1058630"/>
          </a:xfrm>
          <a:prstGeom prst="rect">
            <a:avLst/>
          </a:prstGeom>
          <a:noFill/>
          <a:ln>
            <a:noFill/>
          </a:ln>
        </p:spPr>
      </p:pic>
      <p:pic>
        <p:nvPicPr>
          <p:cNvPr id="413" name="Google Shape;413;p56"/>
          <p:cNvPicPr preferRelativeResize="0"/>
          <p:nvPr/>
        </p:nvPicPr>
        <p:blipFill>
          <a:blip r:embed="rId4">
            <a:alphaModFix/>
          </a:blip>
          <a:stretch>
            <a:fillRect/>
          </a:stretch>
        </p:blipFill>
        <p:spPr>
          <a:xfrm>
            <a:off x="271924" y="1581900"/>
            <a:ext cx="4300075" cy="3385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7"/>
          <p:cNvSpPr txBox="1"/>
          <p:nvPr>
            <p:ph idx="1" type="body"/>
          </p:nvPr>
        </p:nvSpPr>
        <p:spPr>
          <a:xfrm>
            <a:off x="4716075" y="2515700"/>
            <a:ext cx="4427700" cy="26280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SzPts val="1050"/>
              <a:buFont typeface="Arial"/>
              <a:buChar char="●"/>
            </a:pPr>
            <a:r>
              <a:rPr lang="es-419" sz="1050">
                <a:latin typeface="Arial"/>
                <a:ea typeface="Arial"/>
                <a:cs typeface="Arial"/>
                <a:sym typeface="Arial"/>
              </a:rPr>
              <a:t>The Random Forest model with 300 estimators has relatively low errors, indicating that the model is making an </a:t>
            </a:r>
            <a:r>
              <a:rPr b="1" lang="es-419" sz="1050">
                <a:latin typeface="Arial"/>
                <a:ea typeface="Arial"/>
                <a:cs typeface="Arial"/>
                <a:sym typeface="Arial"/>
              </a:rPr>
              <a:t>accurate prediction</a:t>
            </a:r>
            <a:r>
              <a:rPr lang="es-419" sz="1050">
                <a:latin typeface="Arial"/>
                <a:ea typeface="Arial"/>
                <a:cs typeface="Arial"/>
                <a:sym typeface="Arial"/>
              </a:rPr>
              <a:t>.</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The model is relatively robust and doesn’t show a large variability in its generalization ability across subsets of the data.</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The score on the test set is</a:t>
            </a:r>
            <a:r>
              <a:rPr b="1" lang="es-419" sz="1050">
                <a:latin typeface="Arial"/>
                <a:ea typeface="Arial"/>
                <a:cs typeface="Arial"/>
                <a:sym typeface="Arial"/>
              </a:rPr>
              <a:t> 0.561</a:t>
            </a:r>
            <a:r>
              <a:rPr lang="es-419" sz="1050">
                <a:latin typeface="Arial"/>
                <a:ea typeface="Arial"/>
                <a:cs typeface="Arial"/>
                <a:sym typeface="Arial"/>
              </a:rPr>
              <a:t>, which is also a good result and suggests that the model has an </a:t>
            </a:r>
            <a:r>
              <a:rPr b="1" lang="es-419" sz="1050">
                <a:latin typeface="Arial"/>
                <a:ea typeface="Arial"/>
                <a:cs typeface="Arial"/>
                <a:sym typeface="Arial"/>
              </a:rPr>
              <a:t>adequate generalization ability</a:t>
            </a:r>
            <a:r>
              <a:rPr lang="es-419" sz="1050">
                <a:latin typeface="Arial"/>
                <a:ea typeface="Arial"/>
                <a:cs typeface="Arial"/>
                <a:sym typeface="Arial"/>
              </a:rPr>
              <a:t> to unseen data.</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The difference between the test score and the average cross-validation score (0.051) is relatively small, indicating that there is no large </a:t>
            </a:r>
            <a:r>
              <a:rPr b="1" lang="es-419" sz="1050">
                <a:latin typeface="Arial"/>
                <a:ea typeface="Arial"/>
                <a:cs typeface="Arial"/>
                <a:sym typeface="Arial"/>
              </a:rPr>
              <a:t>overfitting </a:t>
            </a:r>
            <a:r>
              <a:rPr lang="es-419" sz="1050">
                <a:latin typeface="Arial"/>
                <a:ea typeface="Arial"/>
                <a:cs typeface="Arial"/>
                <a:sym typeface="Arial"/>
              </a:rPr>
              <a:t>in the model.</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400"/>
              </a:spcBef>
              <a:spcAft>
                <a:spcPts val="0"/>
              </a:spcAft>
              <a:buNone/>
            </a:pPr>
            <a:r>
              <a:t/>
            </a:r>
            <a:endParaRPr b="1"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19" name="Google Shape;419;p57"/>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outliers (Random Forest)</a:t>
            </a:r>
            <a:endParaRPr sz="1300">
              <a:solidFill>
                <a:schemeClr val="lt1"/>
              </a:solidFill>
              <a:latin typeface="Lato"/>
              <a:ea typeface="Lato"/>
              <a:cs typeface="Lato"/>
              <a:sym typeface="Lato"/>
            </a:endParaRPr>
          </a:p>
        </p:txBody>
      </p:sp>
      <p:pic>
        <p:nvPicPr>
          <p:cNvPr id="420" name="Google Shape;420;p57"/>
          <p:cNvPicPr preferRelativeResize="0"/>
          <p:nvPr/>
        </p:nvPicPr>
        <p:blipFill>
          <a:blip r:embed="rId3">
            <a:alphaModFix/>
          </a:blip>
          <a:stretch>
            <a:fillRect/>
          </a:stretch>
        </p:blipFill>
        <p:spPr>
          <a:xfrm>
            <a:off x="288525" y="1567550"/>
            <a:ext cx="4427699" cy="3463500"/>
          </a:xfrm>
          <a:prstGeom prst="rect">
            <a:avLst/>
          </a:prstGeom>
          <a:noFill/>
          <a:ln>
            <a:noFill/>
          </a:ln>
        </p:spPr>
      </p:pic>
      <p:pic>
        <p:nvPicPr>
          <p:cNvPr id="421" name="Google Shape;421;p57"/>
          <p:cNvPicPr preferRelativeResize="0"/>
          <p:nvPr/>
        </p:nvPicPr>
        <p:blipFill>
          <a:blip r:embed="rId4">
            <a:alphaModFix/>
          </a:blip>
          <a:stretch>
            <a:fillRect/>
          </a:stretch>
        </p:blipFill>
        <p:spPr>
          <a:xfrm>
            <a:off x="4716075" y="1567550"/>
            <a:ext cx="4040300" cy="948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errors are relatively low suggesting that the model is making small errors on average.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The </a:t>
            </a:r>
            <a:r>
              <a:rPr b="1" lang="es-419" sz="1100">
                <a:latin typeface="Arial"/>
                <a:ea typeface="Arial"/>
                <a:cs typeface="Arial"/>
                <a:sym typeface="Arial"/>
              </a:rPr>
              <a:t>cross-validation</a:t>
            </a:r>
            <a:r>
              <a:rPr lang="es-419" sz="1100">
                <a:latin typeface="Arial"/>
                <a:ea typeface="Arial"/>
                <a:cs typeface="Arial"/>
                <a:sym typeface="Arial"/>
              </a:rPr>
              <a:t> results show negative values, which is worrying. A negative cross-validation score usually indicates that the model is doing worse than a base model. This suggests that although the model appears to be doing well on the training set, its </a:t>
            </a:r>
            <a:r>
              <a:rPr b="1" lang="es-419" sz="1100">
                <a:latin typeface="Arial"/>
                <a:ea typeface="Arial"/>
                <a:cs typeface="Arial"/>
                <a:sym typeface="Arial"/>
              </a:rPr>
              <a:t>generalization ability is very poor</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The negative test set score of -0.400 is a clear sign of </a:t>
            </a:r>
            <a:r>
              <a:rPr b="1" lang="es-419" sz="1100">
                <a:latin typeface="Arial"/>
                <a:ea typeface="Arial"/>
                <a:cs typeface="Arial"/>
                <a:sym typeface="Arial"/>
              </a:rPr>
              <a:t>overfitting</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The large difference of 0.395 between the test set score and the cross-validation average confirms that the model is </a:t>
            </a:r>
            <a:r>
              <a:rPr b="1" lang="es-419" sz="1100">
                <a:latin typeface="Arial"/>
                <a:ea typeface="Arial"/>
                <a:cs typeface="Arial"/>
                <a:sym typeface="Arial"/>
              </a:rPr>
              <a:t>overfitting </a:t>
            </a:r>
            <a:r>
              <a:rPr lang="es-419" sz="1100">
                <a:latin typeface="Arial"/>
                <a:ea typeface="Arial"/>
                <a:cs typeface="Arial"/>
                <a:sym typeface="Arial"/>
              </a:rPr>
              <a:t>the training data.</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27" name="Google Shape;427;p58"/>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without outliers (decision trees)</a:t>
            </a:r>
            <a:endParaRPr sz="1300">
              <a:solidFill>
                <a:schemeClr val="lt1"/>
              </a:solidFill>
              <a:latin typeface="Lato"/>
              <a:ea typeface="Lato"/>
              <a:cs typeface="Lato"/>
              <a:sym typeface="Lato"/>
            </a:endParaRPr>
          </a:p>
        </p:txBody>
      </p:sp>
      <p:pic>
        <p:nvPicPr>
          <p:cNvPr id="428" name="Google Shape;428;p58"/>
          <p:cNvPicPr preferRelativeResize="0"/>
          <p:nvPr/>
        </p:nvPicPr>
        <p:blipFill>
          <a:blip r:embed="rId3">
            <a:alphaModFix/>
          </a:blip>
          <a:stretch>
            <a:fillRect/>
          </a:stretch>
        </p:blipFill>
        <p:spPr>
          <a:xfrm>
            <a:off x="288526" y="1567550"/>
            <a:ext cx="4427701" cy="3463501"/>
          </a:xfrm>
          <a:prstGeom prst="rect">
            <a:avLst/>
          </a:prstGeom>
          <a:noFill/>
          <a:ln>
            <a:noFill/>
          </a:ln>
        </p:spPr>
      </p:pic>
      <p:pic>
        <p:nvPicPr>
          <p:cNvPr id="429" name="Google Shape;429;p58"/>
          <p:cNvPicPr preferRelativeResize="0"/>
          <p:nvPr/>
        </p:nvPicPr>
        <p:blipFill>
          <a:blip r:embed="rId4">
            <a:alphaModFix/>
          </a:blip>
          <a:stretch>
            <a:fillRect/>
          </a:stretch>
        </p:blipFill>
        <p:spPr>
          <a:xfrm>
            <a:off x="4716225" y="1567550"/>
            <a:ext cx="4096519" cy="91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idx="1" type="body"/>
          </p:nvPr>
        </p:nvSpPr>
        <p:spPr>
          <a:xfrm>
            <a:off x="4716075" y="2571750"/>
            <a:ext cx="4427700" cy="257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errors are </a:t>
            </a:r>
            <a:r>
              <a:rPr b="1" lang="es-419" sz="1100">
                <a:latin typeface="Arial"/>
                <a:ea typeface="Arial"/>
                <a:cs typeface="Arial"/>
                <a:sym typeface="Arial"/>
              </a:rPr>
              <a:t>larger </a:t>
            </a:r>
            <a:r>
              <a:rPr lang="es-419" sz="1100">
                <a:latin typeface="Arial"/>
                <a:ea typeface="Arial"/>
                <a:cs typeface="Arial"/>
                <a:sym typeface="Arial"/>
              </a:rPr>
              <a:t>than with the normal decision tree.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At depth 3 there is better generalization in </a:t>
            </a:r>
            <a:r>
              <a:rPr b="1" lang="es-419" sz="1100">
                <a:latin typeface="Arial"/>
                <a:ea typeface="Arial"/>
                <a:cs typeface="Arial"/>
                <a:sym typeface="Arial"/>
              </a:rPr>
              <a:t>cross-validation</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The difference is much smaller than with the normal decision tree, indicating that there is no </a:t>
            </a:r>
            <a:r>
              <a:rPr b="1" lang="es-419" sz="1100">
                <a:latin typeface="Arial"/>
                <a:ea typeface="Arial"/>
                <a:cs typeface="Arial"/>
                <a:sym typeface="Arial"/>
              </a:rPr>
              <a:t>overfitting</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At greater depth the error values ​​decrease but the difference increases indicating overfitting.</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35" name="Google Shape;435;p59"/>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without outliers (decision trees with depth)</a:t>
            </a:r>
            <a:endParaRPr sz="1300">
              <a:solidFill>
                <a:schemeClr val="lt1"/>
              </a:solidFill>
              <a:latin typeface="Lato"/>
              <a:ea typeface="Lato"/>
              <a:cs typeface="Lato"/>
              <a:sym typeface="Lato"/>
            </a:endParaRPr>
          </a:p>
        </p:txBody>
      </p:sp>
      <p:pic>
        <p:nvPicPr>
          <p:cNvPr id="436" name="Google Shape;436;p59"/>
          <p:cNvPicPr preferRelativeResize="0"/>
          <p:nvPr/>
        </p:nvPicPr>
        <p:blipFill>
          <a:blip r:embed="rId3">
            <a:alphaModFix/>
          </a:blip>
          <a:stretch>
            <a:fillRect/>
          </a:stretch>
        </p:blipFill>
        <p:spPr>
          <a:xfrm>
            <a:off x="4716072" y="1567550"/>
            <a:ext cx="4095702" cy="1004200"/>
          </a:xfrm>
          <a:prstGeom prst="rect">
            <a:avLst/>
          </a:prstGeom>
          <a:noFill/>
          <a:ln>
            <a:noFill/>
          </a:ln>
        </p:spPr>
      </p:pic>
      <p:pic>
        <p:nvPicPr>
          <p:cNvPr id="437" name="Google Shape;437;p59"/>
          <p:cNvPicPr preferRelativeResize="0"/>
          <p:nvPr/>
        </p:nvPicPr>
        <p:blipFill>
          <a:blip r:embed="rId4">
            <a:alphaModFix/>
          </a:blip>
          <a:stretch>
            <a:fillRect/>
          </a:stretch>
        </p:blipFill>
        <p:spPr>
          <a:xfrm>
            <a:off x="326325" y="1567550"/>
            <a:ext cx="4389901" cy="346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0"/>
          <p:cNvSpPr txBox="1"/>
          <p:nvPr>
            <p:ph idx="1" type="body"/>
          </p:nvPr>
        </p:nvSpPr>
        <p:spPr>
          <a:xfrm>
            <a:off x="4716075" y="2571750"/>
            <a:ext cx="4427700" cy="257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Random Forest has lower </a:t>
            </a:r>
            <a:r>
              <a:rPr b="1" lang="es-419" sz="1100">
                <a:latin typeface="Arial"/>
                <a:ea typeface="Arial"/>
                <a:cs typeface="Arial"/>
                <a:sym typeface="Arial"/>
              </a:rPr>
              <a:t>absolute and squared error</a:t>
            </a:r>
            <a:r>
              <a:rPr lang="es-419" sz="1100">
                <a:latin typeface="Arial"/>
                <a:ea typeface="Arial"/>
                <a:cs typeface="Arial"/>
                <a:sym typeface="Arial"/>
              </a:rPr>
              <a:t> than decision trees with depth 3.</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However, the cross-validation score is </a:t>
            </a:r>
            <a:r>
              <a:rPr b="1" lang="es-419" sz="1100">
                <a:latin typeface="Arial"/>
                <a:ea typeface="Arial"/>
                <a:cs typeface="Arial"/>
                <a:sym typeface="Arial"/>
              </a:rPr>
              <a:t>negative</a:t>
            </a:r>
            <a:r>
              <a:rPr lang="es-419" sz="1100">
                <a:latin typeface="Arial"/>
                <a:ea typeface="Arial"/>
                <a:cs typeface="Arial"/>
                <a:sym typeface="Arial"/>
              </a:rPr>
              <a:t>, suggesting that it doesn’t generalize as well as it seemed in testing.</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The decision tree with depth 3 had a better cross-validation score.</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43" name="Google Shape;443;p60"/>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without outliers (Random Forest)</a:t>
            </a:r>
            <a:endParaRPr sz="1300">
              <a:solidFill>
                <a:schemeClr val="lt1"/>
              </a:solidFill>
              <a:latin typeface="Lato"/>
              <a:ea typeface="Lato"/>
              <a:cs typeface="Lato"/>
              <a:sym typeface="Lato"/>
            </a:endParaRPr>
          </a:p>
        </p:txBody>
      </p:sp>
      <p:pic>
        <p:nvPicPr>
          <p:cNvPr id="444" name="Google Shape;444;p60"/>
          <p:cNvPicPr preferRelativeResize="0"/>
          <p:nvPr/>
        </p:nvPicPr>
        <p:blipFill>
          <a:blip r:embed="rId3">
            <a:alphaModFix/>
          </a:blip>
          <a:stretch>
            <a:fillRect/>
          </a:stretch>
        </p:blipFill>
        <p:spPr>
          <a:xfrm>
            <a:off x="288375" y="1567550"/>
            <a:ext cx="4427699" cy="3463499"/>
          </a:xfrm>
          <a:prstGeom prst="rect">
            <a:avLst/>
          </a:prstGeom>
          <a:noFill/>
          <a:ln>
            <a:noFill/>
          </a:ln>
        </p:spPr>
      </p:pic>
      <p:pic>
        <p:nvPicPr>
          <p:cNvPr id="445" name="Google Shape;445;p60"/>
          <p:cNvPicPr preferRelativeResize="0"/>
          <p:nvPr/>
        </p:nvPicPr>
        <p:blipFill>
          <a:blip r:embed="rId4">
            <a:alphaModFix/>
          </a:blip>
          <a:stretch>
            <a:fillRect/>
          </a:stretch>
        </p:blipFill>
        <p:spPr>
          <a:xfrm>
            <a:off x="4716225" y="1567547"/>
            <a:ext cx="4392472" cy="1004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idx="1" type="body"/>
          </p:nvPr>
        </p:nvSpPr>
        <p:spPr>
          <a:xfrm>
            <a:off x="4716075" y="2571750"/>
            <a:ext cx="4427700" cy="257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As depth increases, errors decrease, indicating that the model improves its fit to the data.</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But with greater depth, the difference also increases, indicating overfitting. The depth with the best results is depth 5 with the lowest difference index, although it </a:t>
            </a:r>
            <a:r>
              <a:rPr b="1" lang="es-419" sz="1100">
                <a:latin typeface="Arial"/>
                <a:ea typeface="Arial"/>
                <a:cs typeface="Arial"/>
                <a:sym typeface="Arial"/>
              </a:rPr>
              <a:t>has greater errors than Random Forest</a:t>
            </a:r>
            <a:r>
              <a:rPr lang="es-419" sz="1100">
                <a:latin typeface="Arial"/>
                <a:ea typeface="Arial"/>
                <a:cs typeface="Arial"/>
                <a:sym typeface="Arial"/>
              </a:rPr>
              <a:t> without indicating depth.</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51" name="Google Shape;451;p61"/>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without outliers (Random Forest with depth)</a:t>
            </a:r>
            <a:endParaRPr sz="1300">
              <a:solidFill>
                <a:schemeClr val="lt1"/>
              </a:solidFill>
              <a:latin typeface="Lato"/>
              <a:ea typeface="Lato"/>
              <a:cs typeface="Lato"/>
              <a:sym typeface="Lato"/>
            </a:endParaRPr>
          </a:p>
        </p:txBody>
      </p:sp>
      <p:pic>
        <p:nvPicPr>
          <p:cNvPr id="452" name="Google Shape;452;p61"/>
          <p:cNvPicPr preferRelativeResize="0"/>
          <p:nvPr/>
        </p:nvPicPr>
        <p:blipFill>
          <a:blip r:embed="rId3">
            <a:alphaModFix/>
          </a:blip>
          <a:stretch>
            <a:fillRect/>
          </a:stretch>
        </p:blipFill>
        <p:spPr>
          <a:xfrm>
            <a:off x="4716072" y="1567550"/>
            <a:ext cx="4095702" cy="1004200"/>
          </a:xfrm>
          <a:prstGeom prst="rect">
            <a:avLst/>
          </a:prstGeom>
          <a:noFill/>
          <a:ln>
            <a:noFill/>
          </a:ln>
        </p:spPr>
      </p:pic>
      <p:pic>
        <p:nvPicPr>
          <p:cNvPr id="453" name="Google Shape;453;p61"/>
          <p:cNvPicPr preferRelativeResize="0"/>
          <p:nvPr/>
        </p:nvPicPr>
        <p:blipFill>
          <a:blip r:embed="rId4">
            <a:alphaModFix/>
          </a:blip>
          <a:stretch>
            <a:fillRect/>
          </a:stretch>
        </p:blipFill>
        <p:spPr>
          <a:xfrm>
            <a:off x="288376" y="1567550"/>
            <a:ext cx="4427699" cy="346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The decision tree model trained on the dataset with replaced outliers demonstrates </a:t>
            </a:r>
            <a:r>
              <a:rPr b="1" lang="es-419" sz="1100">
                <a:latin typeface="Arial"/>
                <a:ea typeface="Arial"/>
                <a:cs typeface="Arial"/>
                <a:sym typeface="Arial"/>
              </a:rPr>
              <a:t>high accuracy and excellent generalization ability</a:t>
            </a:r>
            <a:r>
              <a:rPr lang="es-419"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The low error values ​​and minimal difference between the cross-validation metrics and the score on the test set indicate that the strategy of replacing outliers is </a:t>
            </a:r>
            <a:r>
              <a:rPr b="1" lang="es-419" sz="1100">
                <a:latin typeface="Arial"/>
                <a:ea typeface="Arial"/>
                <a:cs typeface="Arial"/>
                <a:sym typeface="Arial"/>
              </a:rPr>
              <a:t>effective </a:t>
            </a:r>
            <a:r>
              <a:rPr lang="es-419" sz="1100">
                <a:latin typeface="Arial"/>
                <a:ea typeface="Arial"/>
                <a:cs typeface="Arial"/>
                <a:sym typeface="Arial"/>
              </a:rPr>
              <a:t>in this case.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This suggests that, for this dataset, replacing extreme values ​​with the mean value significantly improves the model performance, maintaining a good balance between fit and generalization.</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59" name="Google Shape;459;p62"/>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replaced outliers (decision trees)</a:t>
            </a:r>
            <a:endParaRPr sz="1300">
              <a:solidFill>
                <a:schemeClr val="lt1"/>
              </a:solidFill>
              <a:latin typeface="Lato"/>
              <a:ea typeface="Lato"/>
              <a:cs typeface="Lato"/>
              <a:sym typeface="Lato"/>
            </a:endParaRPr>
          </a:p>
        </p:txBody>
      </p:sp>
      <p:pic>
        <p:nvPicPr>
          <p:cNvPr id="460" name="Google Shape;460;p62"/>
          <p:cNvPicPr preferRelativeResize="0"/>
          <p:nvPr/>
        </p:nvPicPr>
        <p:blipFill>
          <a:blip r:embed="rId3">
            <a:alphaModFix/>
          </a:blip>
          <a:stretch>
            <a:fillRect/>
          </a:stretch>
        </p:blipFill>
        <p:spPr>
          <a:xfrm>
            <a:off x="288524" y="1567550"/>
            <a:ext cx="4427701" cy="3463500"/>
          </a:xfrm>
          <a:prstGeom prst="rect">
            <a:avLst/>
          </a:prstGeom>
          <a:noFill/>
          <a:ln>
            <a:noFill/>
          </a:ln>
        </p:spPr>
      </p:pic>
      <p:pic>
        <p:nvPicPr>
          <p:cNvPr id="461" name="Google Shape;461;p62"/>
          <p:cNvPicPr preferRelativeResize="0"/>
          <p:nvPr/>
        </p:nvPicPr>
        <p:blipFill>
          <a:blip r:embed="rId4">
            <a:alphaModFix/>
          </a:blip>
          <a:stretch>
            <a:fillRect/>
          </a:stretch>
        </p:blipFill>
        <p:spPr>
          <a:xfrm>
            <a:off x="4716225" y="1567550"/>
            <a:ext cx="3933400" cy="914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ph idx="1" type="body"/>
          </p:nvPr>
        </p:nvSpPr>
        <p:spPr>
          <a:xfrm>
            <a:off x="4716075" y="2481650"/>
            <a:ext cx="4427700" cy="2661900"/>
          </a:xfrm>
          <a:prstGeom prst="rect">
            <a:avLst/>
          </a:prstGeom>
        </p:spPr>
        <p:txBody>
          <a:bodyPr anchorCtr="0" anchor="t" bIns="91425" lIns="91425" spcFirstLastPara="1" rIns="91425" wrap="square" tIns="91425">
            <a:noAutofit/>
          </a:bodyPr>
          <a:lstStyle/>
          <a:p>
            <a:pPr indent="-295275" lvl="0" marL="457200" rtl="0" algn="l">
              <a:spcBef>
                <a:spcPts val="1200"/>
              </a:spcBef>
              <a:spcAft>
                <a:spcPts val="0"/>
              </a:spcAft>
              <a:buSzPts val="1050"/>
              <a:buFont typeface="Arial"/>
              <a:buChar char="●"/>
            </a:pPr>
            <a:r>
              <a:rPr lang="es-419" sz="1050">
                <a:latin typeface="Arial"/>
                <a:ea typeface="Arial"/>
                <a:cs typeface="Arial"/>
                <a:sym typeface="Arial"/>
              </a:rPr>
              <a:t>The </a:t>
            </a:r>
            <a:r>
              <a:rPr b="1" lang="es-419" sz="1050">
                <a:latin typeface="Arial"/>
                <a:ea typeface="Arial"/>
                <a:cs typeface="Arial"/>
                <a:sym typeface="Arial"/>
              </a:rPr>
              <a:t>MAE </a:t>
            </a:r>
            <a:r>
              <a:rPr lang="es-419" sz="1050">
                <a:latin typeface="Arial"/>
                <a:ea typeface="Arial"/>
                <a:cs typeface="Arial"/>
                <a:sym typeface="Arial"/>
              </a:rPr>
              <a:t>and </a:t>
            </a:r>
            <a:r>
              <a:rPr b="1" lang="es-419" sz="1050">
                <a:latin typeface="Arial"/>
                <a:ea typeface="Arial"/>
                <a:cs typeface="Arial"/>
                <a:sym typeface="Arial"/>
              </a:rPr>
              <a:t>RMSE </a:t>
            </a:r>
            <a:r>
              <a:rPr lang="es-419" sz="1050">
                <a:latin typeface="Arial"/>
                <a:ea typeface="Arial"/>
                <a:cs typeface="Arial"/>
                <a:sym typeface="Arial"/>
              </a:rPr>
              <a:t>have very low values, indicating that on average the predictions deviate little from the real values.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The </a:t>
            </a:r>
            <a:r>
              <a:rPr b="1" lang="es-419" sz="1050">
                <a:latin typeface="Arial"/>
                <a:ea typeface="Arial"/>
                <a:cs typeface="Arial"/>
                <a:sym typeface="Arial"/>
              </a:rPr>
              <a:t>MSE </a:t>
            </a:r>
            <a:r>
              <a:rPr lang="es-419" sz="1050">
                <a:latin typeface="Arial"/>
                <a:ea typeface="Arial"/>
                <a:cs typeface="Arial"/>
                <a:sym typeface="Arial"/>
              </a:rPr>
              <a:t>is low, suggesting that the squared errors are small and that there are no very large errors in the predictions.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The validation scores are quite consistent and the difference is small. This indicates that the model </a:t>
            </a:r>
            <a:r>
              <a:rPr b="1" lang="es-419" sz="1050">
                <a:latin typeface="Arial"/>
                <a:ea typeface="Arial"/>
                <a:cs typeface="Arial"/>
                <a:sym typeface="Arial"/>
              </a:rPr>
              <a:t>generalizes adequately</a:t>
            </a:r>
            <a:r>
              <a:rPr lang="es-419" sz="1050">
                <a:latin typeface="Arial"/>
                <a:ea typeface="Arial"/>
                <a:cs typeface="Arial"/>
                <a:sym typeface="Arial"/>
              </a:rPr>
              <a:t> and doesn’t suffer from </a:t>
            </a:r>
            <a:r>
              <a:rPr b="1" lang="es-419" sz="1050">
                <a:latin typeface="Arial"/>
                <a:ea typeface="Arial"/>
                <a:cs typeface="Arial"/>
                <a:sym typeface="Arial"/>
              </a:rPr>
              <a:t>overfitting</a:t>
            </a:r>
            <a:r>
              <a:rPr lang="es-419" sz="1050">
                <a:latin typeface="Arial"/>
                <a:ea typeface="Arial"/>
                <a:cs typeface="Arial"/>
                <a:sym typeface="Arial"/>
              </a:rPr>
              <a:t>, since the performance on unseen data is comparable to that obtained in the validation.</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The Random Forest model on the dataset with replaced outliers shows stable performance and good generalization capacity.</a:t>
            </a:r>
            <a:endParaRPr sz="1050">
              <a:latin typeface="Arial"/>
              <a:ea typeface="Arial"/>
              <a:cs typeface="Arial"/>
              <a:sym typeface="Arial"/>
            </a:endParaRPr>
          </a:p>
          <a:p>
            <a:pPr indent="0" lvl="0" marL="0" rtl="0" algn="l">
              <a:spcBef>
                <a:spcPts val="1200"/>
              </a:spcBef>
              <a:spcAft>
                <a:spcPts val="0"/>
              </a:spcAft>
              <a:buNone/>
            </a:pPr>
            <a:r>
              <a:t/>
            </a:r>
            <a:endParaRPr sz="105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1400"/>
              </a:spcBef>
              <a:spcAft>
                <a:spcPts val="0"/>
              </a:spcAft>
              <a:buNone/>
            </a:pPr>
            <a:r>
              <a:t/>
            </a:r>
            <a:endParaRPr sz="1100">
              <a:latin typeface="Arial"/>
              <a:ea typeface="Arial"/>
              <a:cs typeface="Arial"/>
              <a:sym typeface="Arial"/>
            </a:endParaRPr>
          </a:p>
          <a:p>
            <a:pPr indent="0" lvl="0" marL="0" rtl="0" algn="l">
              <a:spcBef>
                <a:spcPts val="400"/>
              </a:spcBef>
              <a:spcAft>
                <a:spcPts val="1200"/>
              </a:spcAft>
              <a:buNone/>
            </a:pPr>
            <a:r>
              <a:t/>
            </a:r>
            <a:endParaRPr sz="1100">
              <a:latin typeface="Arial"/>
              <a:ea typeface="Arial"/>
              <a:cs typeface="Arial"/>
              <a:sym typeface="Arial"/>
            </a:endParaRPr>
          </a:p>
        </p:txBody>
      </p:sp>
      <p:sp>
        <p:nvSpPr>
          <p:cNvPr id="467" name="Google Shape;467;p63"/>
          <p:cNvSpPr txBox="1"/>
          <p:nvPr/>
        </p:nvSpPr>
        <p:spPr>
          <a:xfrm>
            <a:off x="1398525" y="1072200"/>
            <a:ext cx="3317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Dataset with replaced outliers (Random Forest)</a:t>
            </a:r>
            <a:endParaRPr sz="1300">
              <a:solidFill>
                <a:schemeClr val="lt1"/>
              </a:solidFill>
              <a:latin typeface="Lato"/>
              <a:ea typeface="Lato"/>
              <a:cs typeface="Lato"/>
              <a:sym typeface="Lato"/>
            </a:endParaRPr>
          </a:p>
        </p:txBody>
      </p:sp>
      <p:pic>
        <p:nvPicPr>
          <p:cNvPr id="468" name="Google Shape;468;p63"/>
          <p:cNvPicPr preferRelativeResize="0"/>
          <p:nvPr/>
        </p:nvPicPr>
        <p:blipFill>
          <a:blip r:embed="rId3">
            <a:alphaModFix/>
          </a:blip>
          <a:stretch>
            <a:fillRect/>
          </a:stretch>
        </p:blipFill>
        <p:spPr>
          <a:xfrm>
            <a:off x="4716225" y="1567550"/>
            <a:ext cx="3843235" cy="914100"/>
          </a:xfrm>
          <a:prstGeom prst="rect">
            <a:avLst/>
          </a:prstGeom>
          <a:noFill/>
          <a:ln>
            <a:noFill/>
          </a:ln>
        </p:spPr>
      </p:pic>
      <p:pic>
        <p:nvPicPr>
          <p:cNvPr id="469" name="Google Shape;469;p63"/>
          <p:cNvPicPr preferRelativeResize="0"/>
          <p:nvPr/>
        </p:nvPicPr>
        <p:blipFill>
          <a:blip r:embed="rId4">
            <a:alphaModFix/>
          </a:blip>
          <a:stretch>
            <a:fillRect/>
          </a:stretch>
        </p:blipFill>
        <p:spPr>
          <a:xfrm>
            <a:off x="288375" y="1567550"/>
            <a:ext cx="4427699" cy="346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Observing and removing null values</a:t>
            </a:r>
            <a:endParaRPr b="1" u="sng"/>
          </a:p>
        </p:txBody>
      </p:sp>
      <p:sp>
        <p:nvSpPr>
          <p:cNvPr id="197" name="Google Shape;197;p28"/>
          <p:cNvSpPr txBox="1"/>
          <p:nvPr>
            <p:ph idx="1" type="body"/>
          </p:nvPr>
        </p:nvSpPr>
        <p:spPr>
          <a:xfrm>
            <a:off x="4190225" y="1567550"/>
            <a:ext cx="414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It can be observed that most of the null values ​​in the rating column are concentrated approximately between rows 10,800 and 11,400.</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Similarly, most of the null values ​​in the genre and type columns also occur within this same data range.</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198" name="Google Shape;198;p28"/>
          <p:cNvPicPr preferRelativeResize="0"/>
          <p:nvPr/>
        </p:nvPicPr>
        <p:blipFill>
          <a:blip r:embed="rId3">
            <a:alphaModFix/>
          </a:blip>
          <a:stretch>
            <a:fillRect/>
          </a:stretch>
        </p:blipFill>
        <p:spPr>
          <a:xfrm>
            <a:off x="1297500" y="1567550"/>
            <a:ext cx="2892725" cy="22240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3000" u="sng"/>
              <a:t>Conclusions</a:t>
            </a:r>
            <a:endParaRPr b="1" sz="3000" u="sng"/>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idx="1" type="body"/>
          </p:nvPr>
        </p:nvSpPr>
        <p:spPr>
          <a:xfrm>
            <a:off x="1297500" y="683725"/>
            <a:ext cx="7038900" cy="44598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s-419" u="sng">
                <a:latin typeface="Arial"/>
                <a:ea typeface="Arial"/>
                <a:cs typeface="Arial"/>
                <a:sym typeface="Arial"/>
              </a:rPr>
              <a:t>Linear Regression</a:t>
            </a:r>
            <a:endParaRPr b="1" u="sng">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The analysis reveals that the best performance is obtained using the dataset that preserves the outliers. In contrast, the dataset without outliers presents significant errors, which prevents drawing favorable graphical conclusions. The reduction in the amount of data in this case limits the applicability of Linear Regression. Likewise, the dataset in which the outliers have been replaced also shows a considerable level of error and its graphical behavior is comparable to that of the set without outliers, so its use for this type of analysis is ruled out.</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b="1" lang="es-419" u="sng">
                <a:latin typeface="Arial"/>
                <a:ea typeface="Arial"/>
                <a:cs typeface="Arial"/>
                <a:sym typeface="Arial"/>
              </a:rPr>
              <a:t>Polynomial Regression</a:t>
            </a:r>
            <a:endParaRPr b="1" u="sng">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In all cases, optimal results are achieved with a polynomial regression of degree 3. Although the dataset with replaced outliers presents the best performance, it is important to consider that the replacement of extreme values ​​may have artificially altered the distribution of the data. Therefore, these results must be interpreted with caution and, if necessary, discarded to avoid erroneous conclusions.</a:t>
            </a:r>
            <a:endParaRPr>
              <a:latin typeface="Arial"/>
              <a:ea typeface="Arial"/>
              <a:cs typeface="Arial"/>
              <a:sym typeface="Arial"/>
            </a:endParaRPr>
          </a:p>
          <a:p>
            <a:pPr indent="0" lvl="0" marL="0" rtl="0" algn="l">
              <a:spcBef>
                <a:spcPts val="1200"/>
              </a:spcBef>
              <a:spcAft>
                <a:spcPts val="0"/>
              </a:spcAft>
              <a:buNone/>
            </a:pPr>
            <a:r>
              <a:t/>
            </a:r>
            <a:endParaRPr b="1" u="sng">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idx="1" type="body"/>
          </p:nvPr>
        </p:nvSpPr>
        <p:spPr>
          <a:xfrm>
            <a:off x="1297500" y="683725"/>
            <a:ext cx="7038900" cy="44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latin typeface="Arial"/>
                <a:ea typeface="Arial"/>
                <a:cs typeface="Arial"/>
                <a:sym typeface="Arial"/>
              </a:rPr>
              <a:t>Decision Trees</a:t>
            </a:r>
            <a:endParaRPr b="1" u="sng">
              <a:latin typeface="Arial"/>
              <a:ea typeface="Arial"/>
              <a:cs typeface="Arial"/>
              <a:sym typeface="Arial"/>
            </a:endParaRPr>
          </a:p>
          <a:p>
            <a:pPr indent="-311150" lvl="0" marL="457200" rtl="0" algn="l">
              <a:spcBef>
                <a:spcPts val="1200"/>
              </a:spcBef>
              <a:spcAft>
                <a:spcPts val="0"/>
              </a:spcAft>
              <a:buSzPts val="1300"/>
              <a:buFont typeface="Arial"/>
              <a:buChar char="●"/>
            </a:pPr>
            <a:r>
              <a:rPr lang="es-419">
                <a:latin typeface="Arial"/>
                <a:ea typeface="Arial"/>
                <a:cs typeface="Arial"/>
                <a:sym typeface="Arial"/>
              </a:rPr>
              <a:t>For the dataset with outliers, the best performance is achieved with a depth of 7, evidenced by a difference of 0.05.</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s-419">
                <a:latin typeface="Arial"/>
                <a:ea typeface="Arial"/>
                <a:cs typeface="Arial"/>
                <a:sym typeface="Arial"/>
              </a:rPr>
              <a:t>For the dataset without outliers, the optimal performance is obtained at a depth of 3, with a difference of 0.058.</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s-419">
                <a:latin typeface="Arial"/>
                <a:ea typeface="Arial"/>
                <a:cs typeface="Arial"/>
                <a:sym typeface="Arial"/>
              </a:rPr>
              <a:t>Finally, the dataset in which the outliers have been replaced shows its best performance without applying a depth limit, with a difference of -0.02.</a:t>
            </a:r>
            <a:endParaRPr>
              <a:latin typeface="Arial"/>
              <a:ea typeface="Arial"/>
              <a:cs typeface="Arial"/>
              <a:sym typeface="Arial"/>
            </a:endParaRPr>
          </a:p>
          <a:p>
            <a:pPr indent="0" lvl="0" marL="0" rtl="0" algn="l">
              <a:spcBef>
                <a:spcPts val="1200"/>
              </a:spcBef>
              <a:spcAft>
                <a:spcPts val="0"/>
              </a:spcAft>
              <a:buNone/>
            </a:pPr>
            <a:r>
              <a:rPr b="1" lang="es-419" u="sng">
                <a:latin typeface="Arial"/>
                <a:ea typeface="Arial"/>
                <a:cs typeface="Arial"/>
                <a:sym typeface="Arial"/>
              </a:rPr>
              <a:t>Random Forest</a:t>
            </a:r>
            <a:endParaRPr b="1" u="sng">
              <a:latin typeface="Arial"/>
              <a:ea typeface="Arial"/>
              <a:cs typeface="Arial"/>
              <a:sym typeface="Arial"/>
            </a:endParaRPr>
          </a:p>
          <a:p>
            <a:pPr indent="-311150" lvl="0" marL="457200" rtl="0" algn="l">
              <a:spcBef>
                <a:spcPts val="1200"/>
              </a:spcBef>
              <a:spcAft>
                <a:spcPts val="0"/>
              </a:spcAft>
              <a:buSzPts val="1300"/>
              <a:buFont typeface="Arial"/>
              <a:buChar char="●"/>
            </a:pPr>
            <a:r>
              <a:rPr lang="es-419">
                <a:latin typeface="Arial"/>
                <a:ea typeface="Arial"/>
                <a:cs typeface="Arial"/>
                <a:sym typeface="Arial"/>
              </a:rPr>
              <a:t>With outliers present, the best performance is achieved without restricting the depth, presenting a difference of 0.051.</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s-419">
                <a:latin typeface="Arial"/>
                <a:ea typeface="Arial"/>
                <a:cs typeface="Arial"/>
                <a:sym typeface="Arial"/>
              </a:rPr>
              <a:t>For the dataset without outliers, the optimal performance is achieved at a depth of 5, with a difference of 0.07.</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s-419">
                <a:latin typeface="Arial"/>
                <a:ea typeface="Arial"/>
                <a:cs typeface="Arial"/>
                <a:sym typeface="Arial"/>
              </a:rPr>
              <a:t>For the replaced outliers, the model obtains its best performance without a depth limit, with a difference of 0.015.</a:t>
            </a:r>
            <a:endParaRPr>
              <a:latin typeface="Arial"/>
              <a:ea typeface="Arial"/>
              <a:cs typeface="Arial"/>
              <a:sym typeface="Arial"/>
            </a:endParaRPr>
          </a:p>
          <a:p>
            <a:pPr indent="0" lvl="0" marL="0" rtl="0" algn="l">
              <a:spcBef>
                <a:spcPts val="1200"/>
              </a:spcBef>
              <a:spcAft>
                <a:spcPts val="1200"/>
              </a:spcAft>
              <a:buNone/>
            </a:pPr>
            <a:r>
              <a:t/>
            </a:r>
            <a:endParaRPr b="1" u="sng">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7"/>
          <p:cNvSpPr txBox="1"/>
          <p:nvPr>
            <p:ph idx="1" type="body"/>
          </p:nvPr>
        </p:nvSpPr>
        <p:spPr>
          <a:xfrm>
            <a:off x="1297500" y="295250"/>
            <a:ext cx="7038900" cy="470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a:latin typeface="Arial"/>
                <a:ea typeface="Arial"/>
                <a:cs typeface="Arial"/>
                <a:sym typeface="Arial"/>
              </a:rPr>
              <a:t>We observed that in all regressions except the linear one, the dataset with replaced outliers showed the best performance. However, since a large amount of data was replaced, the results of this set present an evident </a:t>
            </a:r>
            <a:r>
              <a:rPr b="1" lang="es-419">
                <a:latin typeface="Arial"/>
                <a:ea typeface="Arial"/>
                <a:cs typeface="Arial"/>
                <a:sym typeface="Arial"/>
              </a:rPr>
              <a:t>bias </a:t>
            </a:r>
            <a:r>
              <a:rPr lang="es-419">
                <a:latin typeface="Arial"/>
                <a:ea typeface="Arial"/>
                <a:cs typeface="Arial"/>
                <a:sym typeface="Arial"/>
              </a:rPr>
              <a:t>and an </a:t>
            </a:r>
            <a:r>
              <a:rPr b="1" lang="es-419">
                <a:latin typeface="Arial"/>
                <a:ea typeface="Arial"/>
                <a:cs typeface="Arial"/>
                <a:sym typeface="Arial"/>
              </a:rPr>
              <a:t>artificial distribution of information</a:t>
            </a:r>
            <a:r>
              <a:rPr lang="es-419">
                <a:latin typeface="Arial"/>
                <a:ea typeface="Arial"/>
                <a:cs typeface="Arial"/>
                <a:sym typeface="Arial"/>
              </a:rPr>
              <a:t>, so they won’t be considered reliable.</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We will proceed to evaluate only the dataset with outliers and the one without them:</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es-419">
                <a:latin typeface="Arial"/>
                <a:ea typeface="Arial"/>
                <a:cs typeface="Arial"/>
                <a:sym typeface="Arial"/>
              </a:rPr>
              <a:t>Linear regression is inappropriate for making predictions in this context, since it presents a high error value, which is why it will be discarded from the evaluation.</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es-419">
                <a:latin typeface="Arial"/>
                <a:ea typeface="Arial"/>
                <a:cs typeface="Arial"/>
                <a:sym typeface="Arial"/>
              </a:rPr>
              <a:t>Polynomial regression, although it offers better results, exhibits a considerably higher error, which is why it will also be excluded from the evaluation.</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8"/>
          <p:cNvSpPr txBox="1"/>
          <p:nvPr>
            <p:ph idx="1" type="body"/>
          </p:nvPr>
        </p:nvSpPr>
        <p:spPr>
          <a:xfrm>
            <a:off x="1297500" y="295250"/>
            <a:ext cx="7038900" cy="48483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s-419">
                <a:latin typeface="Arial"/>
                <a:ea typeface="Arial"/>
                <a:cs typeface="Arial"/>
                <a:sym typeface="Arial"/>
              </a:rPr>
              <a:t>Comparing the metrics of </a:t>
            </a:r>
            <a:r>
              <a:rPr b="1" lang="es-419">
                <a:latin typeface="Arial"/>
                <a:ea typeface="Arial"/>
                <a:cs typeface="Arial"/>
                <a:sym typeface="Arial"/>
              </a:rPr>
              <a:t>MAE</a:t>
            </a:r>
            <a:r>
              <a:rPr lang="es-419">
                <a:latin typeface="Arial"/>
                <a:ea typeface="Arial"/>
                <a:cs typeface="Arial"/>
                <a:sym typeface="Arial"/>
              </a:rPr>
              <a:t>, </a:t>
            </a:r>
            <a:r>
              <a:rPr b="1" lang="es-419">
                <a:latin typeface="Arial"/>
                <a:ea typeface="Arial"/>
                <a:cs typeface="Arial"/>
                <a:sym typeface="Arial"/>
              </a:rPr>
              <a:t>MSE</a:t>
            </a:r>
            <a:r>
              <a:rPr lang="es-419">
                <a:latin typeface="Arial"/>
                <a:ea typeface="Arial"/>
                <a:cs typeface="Arial"/>
                <a:sym typeface="Arial"/>
              </a:rPr>
              <a:t>, </a:t>
            </a:r>
            <a:r>
              <a:rPr b="1" lang="es-419">
                <a:latin typeface="Arial"/>
                <a:ea typeface="Arial"/>
                <a:cs typeface="Arial"/>
                <a:sym typeface="Arial"/>
              </a:rPr>
              <a:t>RMSE </a:t>
            </a:r>
            <a:r>
              <a:rPr lang="es-419">
                <a:latin typeface="Arial"/>
                <a:ea typeface="Arial"/>
                <a:cs typeface="Arial"/>
                <a:sym typeface="Arial"/>
              </a:rPr>
              <a:t>and the </a:t>
            </a:r>
            <a:r>
              <a:rPr b="1" lang="es-419">
                <a:latin typeface="Arial"/>
                <a:ea typeface="Arial"/>
                <a:cs typeface="Arial"/>
                <a:sym typeface="Arial"/>
              </a:rPr>
              <a:t>difference </a:t>
            </a:r>
            <a:r>
              <a:rPr lang="es-419">
                <a:latin typeface="Arial"/>
                <a:ea typeface="Arial"/>
                <a:cs typeface="Arial"/>
                <a:sym typeface="Arial"/>
              </a:rPr>
              <a:t>between predictions, it is concluded that the dataset with outliers presents the best performance. This superiority could be explained, in part, by the considerable amount of information: while the dataset without outliers has only </a:t>
            </a:r>
            <a:r>
              <a:rPr b="1" lang="es-419">
                <a:latin typeface="Arial"/>
                <a:ea typeface="Arial"/>
                <a:cs typeface="Arial"/>
                <a:sym typeface="Arial"/>
              </a:rPr>
              <a:t>1,832 records</a:t>
            </a:r>
            <a:r>
              <a:rPr lang="es-419">
                <a:latin typeface="Arial"/>
                <a:ea typeface="Arial"/>
                <a:cs typeface="Arial"/>
                <a:sym typeface="Arial"/>
              </a:rPr>
              <a:t>, the dataset with outliers has </a:t>
            </a:r>
            <a:r>
              <a:rPr b="1" lang="es-419">
                <a:latin typeface="Arial"/>
                <a:ea typeface="Arial"/>
                <a:cs typeface="Arial"/>
                <a:sym typeface="Arial"/>
              </a:rPr>
              <a:t>11,584 records</a:t>
            </a:r>
            <a:r>
              <a:rPr lang="es-419">
                <a:latin typeface="Arial"/>
                <a:ea typeface="Arial"/>
                <a:cs typeface="Arial"/>
                <a:sym typeface="Arial"/>
              </a:rPr>
              <a:t>. The drastic reduction in the number of data negatively affects the predictive capacity of the models, since with so little information it is difficult to capture the underlying relationships. In this context, the model that obtained the best results was Random Forest without depth limit applied to the unmodified dataset, reaching approximately the following values: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04958" lvl="0" marL="457200" rtl="0" algn="l">
              <a:spcBef>
                <a:spcPts val="1200"/>
              </a:spcBef>
              <a:spcAft>
                <a:spcPts val="0"/>
              </a:spcAft>
              <a:buSzPct val="100000"/>
              <a:buFont typeface="Arial"/>
              <a:buChar char="●"/>
            </a:pPr>
            <a:r>
              <a:rPr b="1" lang="es-419">
                <a:latin typeface="Arial"/>
                <a:ea typeface="Arial"/>
                <a:cs typeface="Arial"/>
                <a:sym typeface="Arial"/>
              </a:rPr>
              <a:t>MAE</a:t>
            </a:r>
            <a:r>
              <a:rPr lang="es-419">
                <a:latin typeface="Arial"/>
                <a:ea typeface="Arial"/>
                <a:cs typeface="Arial"/>
                <a:sym typeface="Arial"/>
              </a:rPr>
              <a:t>: 0.19</a:t>
            </a:r>
            <a:endParaRPr>
              <a:latin typeface="Arial"/>
              <a:ea typeface="Arial"/>
              <a:cs typeface="Arial"/>
              <a:sym typeface="Arial"/>
            </a:endParaRPr>
          </a:p>
          <a:p>
            <a:pPr indent="-304958" lvl="0" marL="457200" rtl="0" algn="l">
              <a:spcBef>
                <a:spcPts val="0"/>
              </a:spcBef>
              <a:spcAft>
                <a:spcPts val="0"/>
              </a:spcAft>
              <a:buSzPct val="100000"/>
              <a:buFont typeface="Arial"/>
              <a:buChar char="●"/>
            </a:pPr>
            <a:r>
              <a:rPr b="1" lang="es-419">
                <a:latin typeface="Arial"/>
                <a:ea typeface="Arial"/>
                <a:cs typeface="Arial"/>
                <a:sym typeface="Arial"/>
              </a:rPr>
              <a:t>MSE</a:t>
            </a:r>
            <a:r>
              <a:rPr lang="es-419">
                <a:latin typeface="Arial"/>
                <a:ea typeface="Arial"/>
                <a:cs typeface="Arial"/>
                <a:sym typeface="Arial"/>
              </a:rPr>
              <a:t>: 0.07</a:t>
            </a:r>
            <a:endParaRPr>
              <a:latin typeface="Arial"/>
              <a:ea typeface="Arial"/>
              <a:cs typeface="Arial"/>
              <a:sym typeface="Arial"/>
            </a:endParaRPr>
          </a:p>
          <a:p>
            <a:pPr indent="-304958" lvl="0" marL="457200" rtl="0" algn="l">
              <a:spcBef>
                <a:spcPts val="0"/>
              </a:spcBef>
              <a:spcAft>
                <a:spcPts val="0"/>
              </a:spcAft>
              <a:buSzPct val="100000"/>
              <a:buFont typeface="Arial"/>
              <a:buChar char="●"/>
            </a:pPr>
            <a:r>
              <a:rPr b="1" lang="es-419">
                <a:latin typeface="Arial"/>
                <a:ea typeface="Arial"/>
                <a:cs typeface="Arial"/>
                <a:sym typeface="Arial"/>
              </a:rPr>
              <a:t>RMSE</a:t>
            </a:r>
            <a:r>
              <a:rPr lang="es-419">
                <a:latin typeface="Arial"/>
                <a:ea typeface="Arial"/>
                <a:cs typeface="Arial"/>
                <a:sym typeface="Arial"/>
              </a:rPr>
              <a:t>: 0.27</a:t>
            </a:r>
            <a:endParaRPr>
              <a:latin typeface="Arial"/>
              <a:ea typeface="Arial"/>
              <a:cs typeface="Arial"/>
              <a:sym typeface="Arial"/>
            </a:endParaRPr>
          </a:p>
          <a:p>
            <a:pPr indent="-304958" lvl="0" marL="457200" rtl="0" algn="l">
              <a:spcBef>
                <a:spcPts val="0"/>
              </a:spcBef>
              <a:spcAft>
                <a:spcPts val="0"/>
              </a:spcAft>
              <a:buSzPct val="100000"/>
              <a:buFont typeface="Arial"/>
              <a:buChar char="●"/>
            </a:pPr>
            <a:r>
              <a:rPr b="1" lang="es-419">
                <a:latin typeface="Arial"/>
                <a:ea typeface="Arial"/>
                <a:cs typeface="Arial"/>
                <a:sym typeface="Arial"/>
              </a:rPr>
              <a:t>Difference</a:t>
            </a:r>
            <a:r>
              <a:rPr lang="es-419">
                <a:latin typeface="Arial"/>
                <a:ea typeface="Arial"/>
                <a:cs typeface="Arial"/>
                <a:sym typeface="Arial"/>
              </a:rPr>
              <a:t>: 0.05</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s-419">
                <a:latin typeface="Arial"/>
                <a:ea typeface="Arial"/>
                <a:cs typeface="Arial"/>
                <a:sym typeface="Arial"/>
              </a:rPr>
              <a:t>These findings highlight the importance of retaining as much information as possible to achieve optimal performance in predictive models, avoiding excessive elimination of data that, although they may improve certain indicators in training, generate a significant bias in the distribution of information.</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ph type="title"/>
          </p:nvPr>
        </p:nvSpPr>
        <p:spPr>
          <a:xfrm>
            <a:off x="1297500" y="150"/>
            <a:ext cx="70389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419" sz="3000"/>
              <a:t>Thank you for your attention and for accompanying us on this journey of knowledge. Until next time!</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1" type="body"/>
          </p:nvPr>
        </p:nvSpPr>
        <p:spPr>
          <a:xfrm>
            <a:off x="4234450" y="518650"/>
            <a:ext cx="4101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Analysis of the initial values ​​in the genre, type and rating columns, where null values ​​are presented, indicates that these anime do not correspond to unknown titles or titles of considerable age.</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Among the identified examples are "S</a:t>
            </a:r>
            <a:r>
              <a:rPr b="1" lang="es-419" sz="1100">
                <a:latin typeface="Arial"/>
                <a:ea typeface="Arial"/>
                <a:cs typeface="Arial"/>
                <a:sym typeface="Arial"/>
              </a:rPr>
              <a:t>teins;Gate 0</a:t>
            </a:r>
            <a:r>
              <a:rPr lang="es-419" sz="1100">
                <a:latin typeface="Arial"/>
                <a:ea typeface="Arial"/>
                <a:cs typeface="Arial"/>
                <a:sym typeface="Arial"/>
              </a:rPr>
              <a:t>", "</a:t>
            </a:r>
            <a:r>
              <a:rPr b="1" lang="es-419" sz="1100">
                <a:latin typeface="Arial"/>
                <a:ea typeface="Arial"/>
                <a:cs typeface="Arial"/>
                <a:sym typeface="Arial"/>
              </a:rPr>
              <a:t>Code Geass: Fukkatsu no Lelouch</a:t>
            </a:r>
            <a:r>
              <a:rPr lang="es-419" sz="1100">
                <a:latin typeface="Arial"/>
                <a:ea typeface="Arial"/>
                <a:cs typeface="Arial"/>
                <a:sym typeface="Arial"/>
              </a:rPr>
              <a:t>", "</a:t>
            </a:r>
            <a:r>
              <a:rPr b="1" lang="es-419" sz="1100">
                <a:latin typeface="Arial"/>
                <a:ea typeface="Arial"/>
                <a:cs typeface="Arial"/>
                <a:sym typeface="Arial"/>
              </a:rPr>
              <a:t>Violet Evergarden</a:t>
            </a:r>
            <a:r>
              <a:rPr lang="es-419" sz="1100">
                <a:latin typeface="Arial"/>
                <a:ea typeface="Arial"/>
                <a:cs typeface="Arial"/>
                <a:sym typeface="Arial"/>
              </a:rPr>
              <a:t>", "</a:t>
            </a:r>
            <a:r>
              <a:rPr b="1" lang="es-419" sz="1100">
                <a:latin typeface="Arial"/>
                <a:ea typeface="Arial"/>
                <a:cs typeface="Arial"/>
                <a:sym typeface="Arial"/>
              </a:rPr>
              <a:t>Free! (Shinsaku)</a:t>
            </a:r>
            <a:r>
              <a:rPr lang="es-419" sz="1100">
                <a:latin typeface="Arial"/>
                <a:ea typeface="Arial"/>
                <a:cs typeface="Arial"/>
                <a:sym typeface="Arial"/>
              </a:rPr>
              <a:t>", "</a:t>
            </a:r>
            <a:r>
              <a:rPr b="1" lang="es-419" sz="1100">
                <a:latin typeface="Arial"/>
                <a:ea typeface="Arial"/>
                <a:cs typeface="Arial"/>
                <a:sym typeface="Arial"/>
              </a:rPr>
              <a:t>IS: Infinite Stratos 2 - Infinite Wedding</a:t>
            </a:r>
            <a:r>
              <a:rPr lang="es-419" sz="1100">
                <a:latin typeface="Arial"/>
                <a:ea typeface="Arial"/>
                <a:cs typeface="Arial"/>
                <a:sym typeface="Arial"/>
              </a:rPr>
              <a:t>", "</a:t>
            </a:r>
            <a:r>
              <a:rPr b="1" lang="es-419" sz="1100">
                <a:latin typeface="Arial"/>
                <a:ea typeface="Arial"/>
                <a:cs typeface="Arial"/>
                <a:sym typeface="Arial"/>
              </a:rPr>
              <a:t>One Punch Man 2</a:t>
            </a:r>
            <a:r>
              <a:rPr lang="es-419" sz="1100">
                <a:latin typeface="Arial"/>
                <a:ea typeface="Arial"/>
                <a:cs typeface="Arial"/>
                <a:sym typeface="Arial"/>
              </a:rPr>
              <a:t>" and "</a:t>
            </a:r>
            <a:r>
              <a:rPr b="1" lang="es-419" sz="1100">
                <a:latin typeface="Arial"/>
                <a:ea typeface="Arial"/>
                <a:cs typeface="Arial"/>
                <a:sym typeface="Arial"/>
              </a:rPr>
              <a:t>Gintama (2017)</a:t>
            </a:r>
            <a:r>
              <a:rPr lang="es-419" sz="1100">
                <a:latin typeface="Arial"/>
                <a:ea typeface="Arial"/>
                <a:cs typeface="Arial"/>
                <a:sym typeface="Arial"/>
              </a:rPr>
              <a:t>", all widely recognized both in Japan and internationally.</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204" name="Google Shape;204;p29"/>
          <p:cNvPicPr preferRelativeResize="0"/>
          <p:nvPr/>
        </p:nvPicPr>
        <p:blipFill>
          <a:blip r:embed="rId3">
            <a:alphaModFix/>
          </a:blip>
          <a:stretch>
            <a:fillRect/>
          </a:stretch>
        </p:blipFill>
        <p:spPr>
          <a:xfrm>
            <a:off x="1297500" y="518650"/>
            <a:ext cx="2936950" cy="2484125"/>
          </a:xfrm>
          <a:prstGeom prst="rect">
            <a:avLst/>
          </a:prstGeom>
          <a:noFill/>
          <a:ln>
            <a:noFill/>
          </a:ln>
        </p:spPr>
      </p:pic>
      <p:sp>
        <p:nvSpPr>
          <p:cNvPr id="205" name="Google Shape;205;p29"/>
          <p:cNvSpPr txBox="1"/>
          <p:nvPr/>
        </p:nvSpPr>
        <p:spPr>
          <a:xfrm>
            <a:off x="1227600" y="3115625"/>
            <a:ext cx="7108800" cy="12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Since these animes are popular, the presence of null values ​​in their records doesn’t seem to be related to factors such as lack of viewing, lack of familiarity, or age of content.</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These absences are more likely the result of errors in the data entry process, possibly due to omissions or lack of knowledge of specific information about the type or genre of the anime at the time of its registration in the database.</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4506400" y="1567550"/>
            <a:ext cx="3830100" cy="24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Since the amount of null data compared to the total amount of data in the table is very small, we will proceed to eliminate these rows with null values.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Once the dataset is clean, we proceed with the data analysis.</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211" name="Google Shape;211;p30"/>
          <p:cNvPicPr preferRelativeResize="0"/>
          <p:nvPr/>
        </p:nvPicPr>
        <p:blipFill>
          <a:blip r:embed="rId3">
            <a:alphaModFix/>
          </a:blip>
          <a:stretch>
            <a:fillRect/>
          </a:stretch>
        </p:blipFill>
        <p:spPr>
          <a:xfrm>
            <a:off x="1297500" y="1567550"/>
            <a:ext cx="3208900" cy="2417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4607400" y="1491775"/>
            <a:ext cx="3729000" cy="2999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419" sz="1100">
                <a:latin typeface="Arial"/>
                <a:ea typeface="Arial"/>
                <a:cs typeface="Arial"/>
                <a:sym typeface="Arial"/>
              </a:rPr>
              <a:t>All the values ​​in the </a:t>
            </a:r>
            <a:r>
              <a:rPr b="1" lang="es-419" sz="1100">
                <a:latin typeface="Arial"/>
                <a:ea typeface="Arial"/>
                <a:cs typeface="Arial"/>
                <a:sym typeface="Arial"/>
              </a:rPr>
              <a:t>episodes </a:t>
            </a:r>
            <a:r>
              <a:rPr lang="es-419" sz="1100">
                <a:latin typeface="Arial"/>
                <a:ea typeface="Arial"/>
                <a:cs typeface="Arial"/>
                <a:sym typeface="Arial"/>
              </a:rPr>
              <a:t>column were successfully converted to numeric format. However, during this process, the presence of empty values ​​in the table was identified, which were automatically converted to zeros.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The presence of these values ​​in the dataset may be due to the fact that, at the time of registration, the person in charge omitted to enter the number of episodes of the anime. Another possible explanation is that the anime was still broadcasting at the time of its incorporation into the database, which made it impossible to know its total number of episodes at that time.</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17" name="Google Shape;217;p31"/>
          <p:cNvPicPr preferRelativeResize="0"/>
          <p:nvPr/>
        </p:nvPicPr>
        <p:blipFill>
          <a:blip r:embed="rId3">
            <a:alphaModFix/>
          </a:blip>
          <a:stretch>
            <a:fillRect/>
          </a:stretch>
        </p:blipFill>
        <p:spPr>
          <a:xfrm>
            <a:off x="1297500" y="1567550"/>
            <a:ext cx="3309900" cy="2443425"/>
          </a:xfrm>
          <a:prstGeom prst="rect">
            <a:avLst/>
          </a:prstGeom>
          <a:noFill/>
          <a:ln>
            <a:noFill/>
          </a:ln>
        </p:spPr>
      </p:pic>
      <p:sp>
        <p:nvSpPr>
          <p:cNvPr id="218" name="Google Shape;218;p31"/>
          <p:cNvSpPr txBox="1"/>
          <p:nvPr/>
        </p:nvSpPr>
        <p:spPr>
          <a:xfrm>
            <a:off x="1297500" y="629350"/>
            <a:ext cx="7038900" cy="6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It is observed that the episodes column is classified as a categorical variable, when in fact it should be represented as a numeric variable. Its data type will be converted to integer to ensure correct handling and analysis of the information.</a:t>
            </a:r>
            <a:endParaRPr sz="1300">
              <a:solidFill>
                <a:schemeClr val="lt1"/>
              </a:solidFill>
            </a:endParaRPr>
          </a:p>
        </p:txBody>
      </p:sp>
      <p:sp>
        <p:nvSpPr>
          <p:cNvPr id="219" name="Google Shape;219;p31"/>
          <p:cNvSpPr txBox="1"/>
          <p:nvPr/>
        </p:nvSpPr>
        <p:spPr>
          <a:xfrm>
            <a:off x="1297525" y="4172300"/>
            <a:ext cx="6977100" cy="846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419" sz="1100">
                <a:solidFill>
                  <a:schemeClr val="lt1"/>
                </a:solidFill>
              </a:rPr>
              <a:t>These values ​​are mostly between 11800 and 12000 approximately. Since the amount of null data in episodes is 3.6% of the total amount of data in the table, we will proceed to eliminate this data.</a:t>
            </a:r>
            <a:endParaRPr sz="11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Data analysis</a:t>
            </a:r>
            <a:endParaRPr b="1" u="sng"/>
          </a:p>
        </p:txBody>
      </p:sp>
      <p:sp>
        <p:nvSpPr>
          <p:cNvPr id="225" name="Google Shape;225;p32"/>
          <p:cNvSpPr txBox="1"/>
          <p:nvPr>
            <p:ph idx="1" type="body"/>
          </p:nvPr>
        </p:nvSpPr>
        <p:spPr>
          <a:xfrm>
            <a:off x="3706125" y="1567550"/>
            <a:ext cx="46302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A total of </a:t>
            </a:r>
            <a:r>
              <a:rPr b="1" lang="es-419" sz="1100">
                <a:latin typeface="Arial"/>
                <a:ea typeface="Arial"/>
                <a:cs typeface="Arial"/>
                <a:sym typeface="Arial"/>
              </a:rPr>
              <a:t>11,582 unique names</a:t>
            </a:r>
            <a:r>
              <a:rPr lang="es-419" sz="1100">
                <a:latin typeface="Arial"/>
                <a:ea typeface="Arial"/>
                <a:cs typeface="Arial"/>
                <a:sym typeface="Arial"/>
              </a:rPr>
              <a:t>, </a:t>
            </a:r>
            <a:r>
              <a:rPr b="1" lang="es-419" sz="1100">
                <a:latin typeface="Arial"/>
                <a:ea typeface="Arial"/>
                <a:cs typeface="Arial"/>
                <a:sym typeface="Arial"/>
              </a:rPr>
              <a:t>3,182 genre</a:t>
            </a:r>
            <a:r>
              <a:rPr lang="es-419" sz="1100">
                <a:latin typeface="Arial"/>
                <a:ea typeface="Arial"/>
                <a:cs typeface="Arial"/>
                <a:sym typeface="Arial"/>
              </a:rPr>
              <a:t> combinations, and </a:t>
            </a:r>
            <a:r>
              <a:rPr b="1" lang="es-419" sz="1100">
                <a:latin typeface="Arial"/>
                <a:ea typeface="Arial"/>
                <a:cs typeface="Arial"/>
                <a:sym typeface="Arial"/>
              </a:rPr>
              <a:t>6 types</a:t>
            </a:r>
            <a:r>
              <a:rPr lang="es-419" sz="1100">
                <a:latin typeface="Arial"/>
                <a:ea typeface="Arial"/>
                <a:cs typeface="Arial"/>
                <a:sym typeface="Arial"/>
              </a:rPr>
              <a:t> of anime were identified within the dataset.</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It is also observed that most of the anime belong to the </a:t>
            </a:r>
            <a:r>
              <a:rPr b="1" lang="es-419" sz="1100">
                <a:latin typeface="Arial"/>
                <a:ea typeface="Arial"/>
                <a:cs typeface="Arial"/>
                <a:sym typeface="Arial"/>
              </a:rPr>
              <a:t>TV category</a:t>
            </a:r>
            <a:r>
              <a:rPr lang="es-419" sz="1100">
                <a:latin typeface="Arial"/>
                <a:ea typeface="Arial"/>
                <a:cs typeface="Arial"/>
                <a:sym typeface="Arial"/>
              </a:rPr>
              <a:t>, they are series. In terms of genre distribution, the most frequent is </a:t>
            </a:r>
            <a:r>
              <a:rPr b="1" lang="es-419" sz="1100">
                <a:latin typeface="Arial"/>
                <a:ea typeface="Arial"/>
                <a:cs typeface="Arial"/>
                <a:sym typeface="Arial"/>
              </a:rPr>
              <a:t>Hentai</a:t>
            </a:r>
            <a:r>
              <a:rPr lang="es-419" sz="1100">
                <a:latin typeface="Arial"/>
                <a:ea typeface="Arial"/>
                <a:cs typeface="Arial"/>
                <a:sym typeface="Arial"/>
              </a:rPr>
              <a:t>, with a recorded appearance in 630 cases. However, since anime can belong to multiple genres simultaneously, this result might not accurately reflect the actual prevalence of the genre in the dataset.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226" name="Google Shape;226;p32"/>
          <p:cNvPicPr preferRelativeResize="0"/>
          <p:nvPr/>
        </p:nvPicPr>
        <p:blipFill>
          <a:blip r:embed="rId3">
            <a:alphaModFix/>
          </a:blip>
          <a:stretch>
            <a:fillRect/>
          </a:stretch>
        </p:blipFill>
        <p:spPr>
          <a:xfrm>
            <a:off x="1297497" y="1567550"/>
            <a:ext cx="2408625" cy="8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1297500" y="293325"/>
            <a:ext cx="7038900" cy="7866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419" sz="1100">
                <a:latin typeface="Arial"/>
                <a:ea typeface="Arial"/>
                <a:cs typeface="Arial"/>
                <a:sym typeface="Arial"/>
              </a:rPr>
              <a:t>We will proceed to show the 5 anime with the highest rating, the 5 anime with the largest number of members and the 5 anime with the largest number of episodes, then we will draw conclusions from what we have seen.</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232" name="Google Shape;232;p33"/>
          <p:cNvPicPr preferRelativeResize="0"/>
          <p:nvPr/>
        </p:nvPicPr>
        <p:blipFill>
          <a:blip r:embed="rId3">
            <a:alphaModFix/>
          </a:blip>
          <a:stretch>
            <a:fillRect/>
          </a:stretch>
        </p:blipFill>
        <p:spPr>
          <a:xfrm>
            <a:off x="1390725" y="1079925"/>
            <a:ext cx="2416376" cy="1793100"/>
          </a:xfrm>
          <a:prstGeom prst="rect">
            <a:avLst/>
          </a:prstGeom>
          <a:noFill/>
          <a:ln>
            <a:noFill/>
          </a:ln>
        </p:spPr>
      </p:pic>
      <p:sp>
        <p:nvSpPr>
          <p:cNvPr id="233" name="Google Shape;233;p33"/>
          <p:cNvSpPr txBox="1"/>
          <p:nvPr/>
        </p:nvSpPr>
        <p:spPr>
          <a:xfrm>
            <a:off x="4685100" y="1079925"/>
            <a:ext cx="3643500" cy="3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lt1"/>
                </a:solidFill>
              </a:rPr>
              <a:t>Anime with the Highest Rating</a:t>
            </a:r>
            <a:endParaRPr b="1" sz="1100">
              <a:solidFill>
                <a:schemeClr val="lt1"/>
              </a:solidFill>
            </a:endParaRPr>
          </a:p>
          <a:p>
            <a:pPr indent="0" lvl="0" marL="0" rtl="0" algn="l">
              <a:spcBef>
                <a:spcPts val="0"/>
              </a:spcBef>
              <a:spcAft>
                <a:spcPts val="0"/>
              </a:spcAft>
              <a:buNone/>
            </a:pPr>
            <a:r>
              <a:rPr lang="es-419" sz="1100">
                <a:solidFill>
                  <a:schemeClr val="lt1"/>
                </a:solidFill>
              </a:rPr>
              <a:t>It is noted that, with the exception of "Kimi no Na wa", the anime with the highest ratings have a relatively low number of members. This suggests that many of the top-rated anime are not widely known, but have been highly appreciated by those who have seen them. It is likely that, if these titles have a larger number of viewers, their ratings will vary due to the diversity of opinions and preferences of the public.</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b="1" lang="es-419" sz="1100">
                <a:solidFill>
                  <a:schemeClr val="lt1"/>
                </a:solidFill>
              </a:rPr>
              <a:t>Anime with the Highest Number of Members</a:t>
            </a:r>
            <a:endParaRPr b="1" sz="1100">
              <a:solidFill>
                <a:schemeClr val="lt1"/>
              </a:solidFill>
            </a:endParaRPr>
          </a:p>
          <a:p>
            <a:pPr indent="0" lvl="0" marL="0" rtl="0" algn="l">
              <a:spcBef>
                <a:spcPts val="0"/>
              </a:spcBef>
              <a:spcAft>
                <a:spcPts val="0"/>
              </a:spcAft>
              <a:buNone/>
            </a:pPr>
            <a:r>
              <a:rPr lang="es-419" sz="1100">
                <a:solidFill>
                  <a:schemeClr val="lt1"/>
                </a:solidFill>
              </a:rPr>
              <a:t>In this category are the most popular anime, both in Japan and internationally. It is also noted that as the number of members increases, the variability in ratings also increases, reflecting the diversity of opinions in the </a:t>
            </a:r>
            <a:r>
              <a:rPr lang="es-419" sz="1100">
                <a:solidFill>
                  <a:schemeClr val="lt1"/>
                </a:solidFill>
              </a:rPr>
              <a:t>audience</a:t>
            </a:r>
            <a:r>
              <a:rPr lang="es-419" sz="1100">
                <a:solidFill>
                  <a:schemeClr val="lt1"/>
                </a:solidFill>
              </a:rPr>
              <a:t>.</a:t>
            </a:r>
            <a:endParaRPr sz="1100">
              <a:solidFill>
                <a:schemeClr val="lt1"/>
              </a:solidFill>
            </a:endParaRPr>
          </a:p>
          <a:p>
            <a:pPr indent="0" lvl="0" marL="0" rtl="0" algn="l">
              <a:spcBef>
                <a:spcPts val="0"/>
              </a:spcBef>
              <a:spcAft>
                <a:spcPts val="0"/>
              </a:spcAft>
              <a:buNone/>
            </a:pPr>
            <a:r>
              <a:t/>
            </a:r>
            <a:endParaRPr b="1" sz="1100">
              <a:solidFill>
                <a:schemeClr val="lt1"/>
              </a:solidFill>
            </a:endParaRPr>
          </a:p>
        </p:txBody>
      </p:sp>
      <p:sp>
        <p:nvSpPr>
          <p:cNvPr id="234" name="Google Shape;234;p33"/>
          <p:cNvSpPr txBox="1"/>
          <p:nvPr/>
        </p:nvSpPr>
        <p:spPr>
          <a:xfrm>
            <a:off x="1297500" y="2919650"/>
            <a:ext cx="3387600" cy="21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lt1"/>
                </a:solidFill>
              </a:rPr>
              <a:t>Anime with the Highest Episode Count</a:t>
            </a:r>
            <a:endParaRPr b="1" sz="1100">
              <a:solidFill>
                <a:schemeClr val="lt1"/>
              </a:solidFill>
            </a:endParaRPr>
          </a:p>
          <a:p>
            <a:pPr indent="0" lvl="0" marL="0" rtl="0" algn="l">
              <a:spcBef>
                <a:spcPts val="0"/>
              </a:spcBef>
              <a:spcAft>
                <a:spcPts val="0"/>
              </a:spcAft>
              <a:buNone/>
            </a:pPr>
            <a:r>
              <a:rPr lang="es-419" sz="1100">
                <a:solidFill>
                  <a:schemeClr val="lt1"/>
                </a:solidFill>
              </a:rPr>
              <a:t>Anime with a high episode count doesn’t feature a high membership count, suggesting that not many people are willing to follow extremely long series. Also, their ratings tend to be in the average range, indicating that a high episode count could be more detrimental than beneficial. This is because many of these series can fall into repetitiveness and lack of innovation, leading to disinterest and burnout among viewers.</a:t>
            </a:r>
            <a:endParaRPr sz="1100">
              <a:solidFill>
                <a:schemeClr val="lt1"/>
              </a:solidFill>
            </a:endParaRPr>
          </a:p>
          <a:p>
            <a:pPr indent="0" lvl="0" marL="0" rtl="0" algn="l">
              <a:spcBef>
                <a:spcPts val="0"/>
              </a:spcBef>
              <a:spcAft>
                <a:spcPts val="0"/>
              </a:spcAft>
              <a:buNone/>
            </a:pPr>
            <a:r>
              <a:t/>
            </a:r>
            <a:endParaRPr b="1"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