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Montserrat"/>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regular.fntdata"/><Relationship Id="rId50" Type="http://schemas.openxmlformats.org/officeDocument/2006/relationships/slide" Target="slides/slide45.xml"/><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6.xml"/><Relationship Id="rId55" Type="http://schemas.openxmlformats.org/officeDocument/2006/relationships/font" Target="fonts/Lato-regular.fntdata"/><Relationship Id="rId10" Type="http://schemas.openxmlformats.org/officeDocument/2006/relationships/slide" Target="slides/slide5.xml"/><Relationship Id="rId54" Type="http://schemas.openxmlformats.org/officeDocument/2006/relationships/font" Target="fonts/Montserrat-boldItalic.fntdata"/><Relationship Id="rId13" Type="http://schemas.openxmlformats.org/officeDocument/2006/relationships/slide" Target="slides/slide8.xml"/><Relationship Id="rId57" Type="http://schemas.openxmlformats.org/officeDocument/2006/relationships/font" Target="fonts/Lato-italic.fntdata"/><Relationship Id="rId12" Type="http://schemas.openxmlformats.org/officeDocument/2006/relationships/slide" Target="slides/slide7.xml"/><Relationship Id="rId56"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927681b7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927681b7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4cdd3ec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4cdd3ec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4cdd3ec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34cdd3ec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34cdd3ecd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34cdd3ec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34cdd3ecd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34cdd3ecd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4cdd3ecd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4cdd3ecd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4cdd3ecd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34cdd3ecd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34cdd3ecd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34cdd3ecd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34cdd3ecd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34cdd3ecd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4cdd3ecd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34cdd3ecd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927681b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927681b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34cdd3ecd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34cdd3ecd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34cdd3ecd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34cdd3ecd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34cdd3ecd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34cdd3ecd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34cdd3ecd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34cdd3ecd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34cdd3ecd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4cdd3ecd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34cdd3ecd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34cdd3ecd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34cdd3ecd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34cdd3ecd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34cdd3ecd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34cdd3ecd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34cdd3ecd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34cdd3ecd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34cdd3ecd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34cdd3ecd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927681b7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927681b7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34cdd3ecd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34cdd3ecd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34cdd3ecd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34cdd3ecd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34cdd3ecd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34cdd3ecd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34cdd3ecd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34cdd3ecd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34cdd3ecd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34cdd3ecd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34cdd3ecd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34cdd3ecd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34cdd3ecd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34cdd3ecd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34cdd3ecd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34cdd3ecd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34cdd3ecd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34cdd3ecd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34cdd3ecd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34cdd3ecd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927681b7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927681b7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34cdd3ecd2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34cdd3ecd2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34cdd3ecd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34cdd3ecd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34cdd3ecd2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34cdd3ecd2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34cdd3ecd2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34cdd3ecd2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34cdd3ecd2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34cdd3ecd2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34cdd3ecd2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34cdd3ecd2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927681b7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927681b7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927681b7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927681b7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927681b7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927681b7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927681b7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927681b7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927681b7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927681b7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4.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5.png"/><Relationship Id="rId5"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33.png"/><Relationship Id="rId5"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2.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1.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5.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7.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1.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6.png"/><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6.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4.pn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8.png"/><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5.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1.png"/><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3.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u="sng"/>
              <a:t>Análisis</a:t>
            </a:r>
            <a:r>
              <a:rPr b="1" lang="es-419" u="sng"/>
              <a:t> de Anime utilizando Machine Learning (</a:t>
            </a:r>
            <a:r>
              <a:rPr b="1" lang="es-419" u="sng"/>
              <a:t>Regresión</a:t>
            </a:r>
            <a:r>
              <a:rPr b="1" lang="es-419" u="sng"/>
              <a:t>)</a:t>
            </a:r>
            <a:endParaRPr b="1"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idx="1" type="body"/>
          </p:nvPr>
        </p:nvSpPr>
        <p:spPr>
          <a:xfrm>
            <a:off x="4384300" y="1017825"/>
            <a:ext cx="3936600" cy="412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419" sz="1100">
                <a:latin typeface="Arial"/>
                <a:ea typeface="Arial"/>
                <a:cs typeface="Arial"/>
                <a:sym typeface="Arial"/>
              </a:rPr>
              <a:t>Número de Episodios</a:t>
            </a:r>
            <a:endParaRPr b="1"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Se observa que el promedio de episodios por anime se encuentra entre </a:t>
            </a:r>
            <a:r>
              <a:rPr b="1" lang="es-419" sz="1100">
                <a:latin typeface="Arial"/>
                <a:ea typeface="Arial"/>
                <a:cs typeface="Arial"/>
                <a:sym typeface="Arial"/>
              </a:rPr>
              <a:t>12 y 13 capítulos</a:t>
            </a:r>
            <a:r>
              <a:rPr lang="es-419" sz="1100">
                <a:latin typeface="Arial"/>
                <a:ea typeface="Arial"/>
                <a:cs typeface="Arial"/>
                <a:sym typeface="Arial"/>
              </a:rPr>
              <a:t>, lo que sugiere que la mayoría de las producciones siguen este formato. Esta cantidad es comercialmente conveniente para los estudios de animación, ya que muchos animes funcionan principalmente como una estrategia de </a:t>
            </a:r>
            <a:r>
              <a:rPr b="1" lang="es-419" sz="1100">
                <a:latin typeface="Arial"/>
                <a:ea typeface="Arial"/>
                <a:cs typeface="Arial"/>
                <a:sym typeface="Arial"/>
              </a:rPr>
              <a:t>publicidad para el manga</a:t>
            </a:r>
            <a:r>
              <a:rPr lang="es-419" sz="1100">
                <a:latin typeface="Arial"/>
                <a:ea typeface="Arial"/>
                <a:cs typeface="Arial"/>
                <a:sym typeface="Arial"/>
              </a:rPr>
              <a:t>. Además, producir menos episodios implica </a:t>
            </a:r>
            <a:r>
              <a:rPr b="1" lang="es-419" sz="1100">
                <a:latin typeface="Arial"/>
                <a:ea typeface="Arial"/>
                <a:cs typeface="Arial"/>
                <a:sym typeface="Arial"/>
              </a:rPr>
              <a:t>un menor costo de producción</a:t>
            </a:r>
            <a:r>
              <a:rPr lang="es-419" sz="1100">
                <a:latin typeface="Arial"/>
                <a:ea typeface="Arial"/>
                <a:cs typeface="Arial"/>
                <a:sym typeface="Arial"/>
              </a:rPr>
              <a:t>. Dentro de la industria, son pocos los animes que logran extenderse a temporadas con una gran cantidad de capítulos.</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Calificación (Rating)</a:t>
            </a:r>
            <a:endParaRPr b="1"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El promedio de calificación se encuentra entre </a:t>
            </a:r>
            <a:r>
              <a:rPr b="1" lang="es-419" sz="1100">
                <a:latin typeface="Arial"/>
                <a:ea typeface="Arial"/>
                <a:cs typeface="Arial"/>
                <a:sym typeface="Arial"/>
              </a:rPr>
              <a:t>6 y 7</a:t>
            </a:r>
            <a:r>
              <a:rPr lang="es-419" sz="1100">
                <a:latin typeface="Arial"/>
                <a:ea typeface="Arial"/>
                <a:cs typeface="Arial"/>
                <a:sym typeface="Arial"/>
              </a:rPr>
              <a:t>, lo que indica que la mayoría de los animes son considerados </a:t>
            </a:r>
            <a:r>
              <a:rPr b="1" lang="es-419" sz="1100">
                <a:latin typeface="Arial"/>
                <a:ea typeface="Arial"/>
                <a:cs typeface="Arial"/>
                <a:sym typeface="Arial"/>
              </a:rPr>
              <a:t>entretenidos o promedio</a:t>
            </a:r>
            <a:r>
              <a:rPr lang="es-419" sz="1100">
                <a:latin typeface="Arial"/>
                <a:ea typeface="Arial"/>
                <a:cs typeface="Arial"/>
                <a:sym typeface="Arial"/>
              </a:rPr>
              <a:t> por la audiencia. Son pocos los títulos que reciben calificaciones extremadamente bajas o sobresalientes. Esto puede estar relacionado con el hecho de que, en la industria del anime, no siempre se prioriza la excelencia en la producción, ya que el anime suele ser un </a:t>
            </a:r>
            <a:r>
              <a:rPr b="1" lang="es-419" sz="1100">
                <a:latin typeface="Arial"/>
                <a:ea typeface="Arial"/>
                <a:cs typeface="Arial"/>
                <a:sym typeface="Arial"/>
              </a:rPr>
              <a:t>producto comercial</a:t>
            </a:r>
            <a:r>
              <a:rPr lang="es-419" sz="1100">
                <a:latin typeface="Arial"/>
                <a:ea typeface="Arial"/>
                <a:cs typeface="Arial"/>
                <a:sym typeface="Arial"/>
              </a:rPr>
              <a:t> más que una obra pensada exclusivamente para la calidad artística.</a:t>
            </a:r>
            <a:endParaRPr sz="1100">
              <a:latin typeface="Arial"/>
              <a:ea typeface="Arial"/>
              <a:cs typeface="Arial"/>
              <a:sym typeface="Arial"/>
            </a:endParaRPr>
          </a:p>
        </p:txBody>
      </p:sp>
      <p:sp>
        <p:nvSpPr>
          <p:cNvPr id="195" name="Google Shape;195;p22"/>
          <p:cNvSpPr txBox="1"/>
          <p:nvPr/>
        </p:nvSpPr>
        <p:spPr>
          <a:xfrm>
            <a:off x="1266450" y="427325"/>
            <a:ext cx="7070100" cy="7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La columna ID de la tabla no nos va a servir para el </a:t>
            </a:r>
            <a:r>
              <a:rPr lang="es-419" sz="1100">
                <a:solidFill>
                  <a:schemeClr val="lt1"/>
                </a:solidFill>
              </a:rPr>
              <a:t>análisis</a:t>
            </a:r>
            <a:r>
              <a:rPr lang="es-419" sz="1100">
                <a:solidFill>
                  <a:schemeClr val="lt1"/>
                </a:solidFill>
              </a:rPr>
              <a:t> por lo que procedemos a eliminarla. </a:t>
            </a:r>
            <a:endParaRPr sz="1100">
              <a:solidFill>
                <a:schemeClr val="lt1"/>
              </a:solidFill>
            </a:endParaRPr>
          </a:p>
          <a:p>
            <a:pPr indent="0" lvl="0" marL="0" rtl="0" algn="l">
              <a:spcBef>
                <a:spcPts val="0"/>
              </a:spcBef>
              <a:spcAft>
                <a:spcPts val="0"/>
              </a:spcAft>
              <a:buNone/>
            </a:pPr>
            <a:r>
              <a:rPr lang="es-419" sz="1100">
                <a:solidFill>
                  <a:schemeClr val="lt1"/>
                </a:solidFill>
              </a:rPr>
              <a:t>A continuación, vemos la información que nos brindan las columnas numéricas.</a:t>
            </a:r>
            <a:endParaRPr sz="1100">
              <a:solidFill>
                <a:schemeClr val="lt1"/>
              </a:solidFill>
            </a:endParaRPr>
          </a:p>
        </p:txBody>
      </p:sp>
      <p:pic>
        <p:nvPicPr>
          <p:cNvPr id="196" name="Google Shape;196;p22"/>
          <p:cNvPicPr preferRelativeResize="0"/>
          <p:nvPr/>
        </p:nvPicPr>
        <p:blipFill>
          <a:blip r:embed="rId3">
            <a:alphaModFix/>
          </a:blip>
          <a:stretch>
            <a:fillRect/>
          </a:stretch>
        </p:blipFill>
        <p:spPr>
          <a:xfrm>
            <a:off x="1282100" y="1116148"/>
            <a:ext cx="3102200" cy="1384900"/>
          </a:xfrm>
          <a:prstGeom prst="rect">
            <a:avLst/>
          </a:prstGeom>
          <a:noFill/>
          <a:ln>
            <a:noFill/>
          </a:ln>
        </p:spPr>
      </p:pic>
      <p:sp>
        <p:nvSpPr>
          <p:cNvPr id="197" name="Google Shape;197;p22"/>
          <p:cNvSpPr txBox="1"/>
          <p:nvPr/>
        </p:nvSpPr>
        <p:spPr>
          <a:xfrm>
            <a:off x="1293750" y="2929150"/>
            <a:ext cx="3078900" cy="22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lt1"/>
                </a:solidFill>
              </a:rPr>
              <a:t>Cantidad de Miembros</a:t>
            </a:r>
            <a:endParaRPr b="1" sz="1100">
              <a:solidFill>
                <a:schemeClr val="lt1"/>
              </a:solidFill>
            </a:endParaRPr>
          </a:p>
          <a:p>
            <a:pPr indent="0" lvl="0" marL="0" rtl="0" algn="l">
              <a:spcBef>
                <a:spcPts val="0"/>
              </a:spcBef>
              <a:spcAft>
                <a:spcPts val="0"/>
              </a:spcAft>
              <a:buNone/>
            </a:pPr>
            <a:r>
              <a:t/>
            </a:r>
            <a:endParaRPr b="1" sz="1100">
              <a:solidFill>
                <a:schemeClr val="lt1"/>
              </a:solidFill>
            </a:endParaRPr>
          </a:p>
          <a:p>
            <a:pPr indent="0" lvl="0" marL="0" rtl="0" algn="l">
              <a:spcBef>
                <a:spcPts val="0"/>
              </a:spcBef>
              <a:spcAft>
                <a:spcPts val="0"/>
              </a:spcAft>
              <a:buNone/>
            </a:pPr>
            <a:r>
              <a:rPr lang="es-419" sz="1100">
                <a:solidFill>
                  <a:schemeClr val="lt1"/>
                </a:solidFill>
              </a:rPr>
              <a:t>El promedio de miembros que han registrado interés en un anime es de aproximadamente </a:t>
            </a:r>
            <a:r>
              <a:rPr b="1" lang="es-419" sz="1100">
                <a:solidFill>
                  <a:schemeClr val="lt1"/>
                </a:solidFill>
              </a:rPr>
              <a:t>19,000</a:t>
            </a:r>
            <a:r>
              <a:rPr lang="es-419" sz="1100">
                <a:solidFill>
                  <a:schemeClr val="lt1"/>
                </a:solidFill>
              </a:rPr>
              <a:t>, lo que refleja una audiencia considerablemente amplia. No obstante, se destaca que el </a:t>
            </a:r>
            <a:r>
              <a:rPr b="1" lang="es-419" sz="1100">
                <a:solidFill>
                  <a:schemeClr val="lt1"/>
                </a:solidFill>
              </a:rPr>
              <a:t>desvío estándar (std)</a:t>
            </a:r>
            <a:r>
              <a:rPr lang="es-419" sz="1100">
                <a:solidFill>
                  <a:schemeClr val="lt1"/>
                </a:solidFill>
              </a:rPr>
              <a:t> en las columnas de </a:t>
            </a:r>
            <a:r>
              <a:rPr b="1" lang="es-419" sz="1100">
                <a:solidFill>
                  <a:schemeClr val="lt1"/>
                </a:solidFill>
              </a:rPr>
              <a:t>miembros y episodios</a:t>
            </a:r>
            <a:r>
              <a:rPr lang="es-419" sz="1100">
                <a:solidFill>
                  <a:schemeClr val="lt1"/>
                </a:solidFill>
              </a:rPr>
              <a:t> es bastante alto, lo que indica una </a:t>
            </a:r>
            <a:r>
              <a:rPr b="1" lang="es-419" sz="1100">
                <a:solidFill>
                  <a:schemeClr val="lt1"/>
                </a:solidFill>
              </a:rPr>
              <a:t>gran variabilidad en los datos</a:t>
            </a:r>
            <a:r>
              <a:rPr lang="es-419" sz="1100">
                <a:solidFill>
                  <a:schemeClr val="lt1"/>
                </a:solidFill>
              </a:rPr>
              <a:t>. Para reforzar estas observaciones, se analizará la distribución de los datos a través de gráficos.</a:t>
            </a:r>
            <a:endParaRPr sz="11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3"/>
          <p:cNvPicPr preferRelativeResize="0"/>
          <p:nvPr/>
        </p:nvPicPr>
        <p:blipFill>
          <a:blip r:embed="rId3">
            <a:alphaModFix/>
          </a:blip>
          <a:stretch>
            <a:fillRect/>
          </a:stretch>
        </p:blipFill>
        <p:spPr>
          <a:xfrm>
            <a:off x="1147000" y="323325"/>
            <a:ext cx="4798825" cy="2614300"/>
          </a:xfrm>
          <a:prstGeom prst="rect">
            <a:avLst/>
          </a:prstGeom>
          <a:noFill/>
          <a:ln>
            <a:noFill/>
          </a:ln>
        </p:spPr>
      </p:pic>
      <p:pic>
        <p:nvPicPr>
          <p:cNvPr id="203" name="Google Shape;203;p23"/>
          <p:cNvPicPr preferRelativeResize="0"/>
          <p:nvPr/>
        </p:nvPicPr>
        <p:blipFill>
          <a:blip r:embed="rId4">
            <a:alphaModFix/>
          </a:blip>
          <a:stretch>
            <a:fillRect/>
          </a:stretch>
        </p:blipFill>
        <p:spPr>
          <a:xfrm>
            <a:off x="1146987" y="3113325"/>
            <a:ext cx="4798840" cy="1908850"/>
          </a:xfrm>
          <a:prstGeom prst="rect">
            <a:avLst/>
          </a:prstGeom>
          <a:noFill/>
          <a:ln>
            <a:noFill/>
          </a:ln>
        </p:spPr>
      </p:pic>
      <p:sp>
        <p:nvSpPr>
          <p:cNvPr id="204" name="Google Shape;204;p23"/>
          <p:cNvSpPr txBox="1"/>
          <p:nvPr/>
        </p:nvSpPr>
        <p:spPr>
          <a:xfrm>
            <a:off x="6161325" y="217575"/>
            <a:ext cx="2455200" cy="26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Podemos observar que </a:t>
            </a:r>
            <a:r>
              <a:rPr lang="es-419" sz="1100">
                <a:solidFill>
                  <a:schemeClr val="lt1"/>
                </a:solidFill>
              </a:rPr>
              <a:t>gráficamente</a:t>
            </a:r>
            <a:r>
              <a:rPr lang="es-419" sz="1100">
                <a:solidFill>
                  <a:schemeClr val="lt1"/>
                </a:solidFill>
              </a:rPr>
              <a:t> la información es correcta. La gran </a:t>
            </a:r>
            <a:r>
              <a:rPr lang="es-419" sz="1100">
                <a:solidFill>
                  <a:schemeClr val="lt1"/>
                </a:solidFill>
              </a:rPr>
              <a:t>mayoría</a:t>
            </a:r>
            <a:r>
              <a:rPr lang="es-419" sz="1100">
                <a:solidFill>
                  <a:schemeClr val="lt1"/>
                </a:solidFill>
              </a:rPr>
              <a:t> de animes tienen pocos </a:t>
            </a:r>
            <a:r>
              <a:rPr lang="es-419" sz="1100">
                <a:solidFill>
                  <a:schemeClr val="lt1"/>
                </a:solidFill>
              </a:rPr>
              <a:t>capítulos</a:t>
            </a:r>
            <a:r>
              <a:rPr lang="es-419" sz="1100">
                <a:solidFill>
                  <a:schemeClr val="lt1"/>
                </a:solidFill>
              </a:rPr>
              <a:t>, el rating promedio es de 6 y la cantidad de miembros de cada serie no es grande.</a:t>
            </a:r>
            <a:endParaRPr sz="11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Análisis univariado</a:t>
            </a:r>
            <a:endParaRPr b="1" u="sng"/>
          </a:p>
        </p:txBody>
      </p:sp>
      <p:sp>
        <p:nvSpPr>
          <p:cNvPr id="210" name="Google Shape;210;p24"/>
          <p:cNvSpPr txBox="1"/>
          <p:nvPr>
            <p:ph idx="1" type="body"/>
          </p:nvPr>
        </p:nvSpPr>
        <p:spPr>
          <a:xfrm>
            <a:off x="1297500" y="977075"/>
            <a:ext cx="70389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latin typeface="Arial"/>
                <a:ea typeface="Arial"/>
                <a:cs typeface="Arial"/>
                <a:sym typeface="Arial"/>
              </a:rPr>
              <a:t>Medidas de centralización: Media, Mediana, Moda.</a:t>
            </a:r>
            <a:endParaRPr>
              <a:latin typeface="Arial"/>
              <a:ea typeface="Arial"/>
              <a:cs typeface="Arial"/>
              <a:sym typeface="Arial"/>
            </a:endParaRPr>
          </a:p>
        </p:txBody>
      </p:sp>
      <p:pic>
        <p:nvPicPr>
          <p:cNvPr id="211" name="Google Shape;211;p24"/>
          <p:cNvPicPr preferRelativeResize="0"/>
          <p:nvPr/>
        </p:nvPicPr>
        <p:blipFill>
          <a:blip r:embed="rId3">
            <a:alphaModFix/>
          </a:blip>
          <a:stretch>
            <a:fillRect/>
          </a:stretch>
        </p:blipFill>
        <p:spPr>
          <a:xfrm>
            <a:off x="1297500" y="1600475"/>
            <a:ext cx="2209800" cy="2790825"/>
          </a:xfrm>
          <a:prstGeom prst="rect">
            <a:avLst/>
          </a:prstGeom>
          <a:noFill/>
          <a:ln>
            <a:noFill/>
          </a:ln>
        </p:spPr>
      </p:pic>
      <p:pic>
        <p:nvPicPr>
          <p:cNvPr id="212" name="Google Shape;212;p24"/>
          <p:cNvPicPr preferRelativeResize="0"/>
          <p:nvPr/>
        </p:nvPicPr>
        <p:blipFill>
          <a:blip r:embed="rId4">
            <a:alphaModFix/>
          </a:blip>
          <a:stretch>
            <a:fillRect/>
          </a:stretch>
        </p:blipFill>
        <p:spPr>
          <a:xfrm>
            <a:off x="3589775" y="1600475"/>
            <a:ext cx="1609725" cy="1828800"/>
          </a:xfrm>
          <a:prstGeom prst="rect">
            <a:avLst/>
          </a:prstGeom>
          <a:noFill/>
          <a:ln>
            <a:noFill/>
          </a:ln>
        </p:spPr>
      </p:pic>
      <p:sp>
        <p:nvSpPr>
          <p:cNvPr id="213" name="Google Shape;213;p24"/>
          <p:cNvSpPr txBox="1"/>
          <p:nvPr/>
        </p:nvSpPr>
        <p:spPr>
          <a:xfrm>
            <a:off x="5493125" y="1484000"/>
            <a:ext cx="3193200" cy="33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419" sz="1100">
                <a:solidFill>
                  <a:schemeClr val="lt1"/>
                </a:solidFill>
              </a:rPr>
              <a:t>Se observa que, en todos los casos, la </a:t>
            </a:r>
            <a:r>
              <a:rPr b="1" lang="es-419" sz="1100">
                <a:solidFill>
                  <a:schemeClr val="lt1"/>
                </a:solidFill>
              </a:rPr>
              <a:t>media</a:t>
            </a:r>
            <a:r>
              <a:rPr lang="es-419" sz="1100">
                <a:solidFill>
                  <a:schemeClr val="lt1"/>
                </a:solidFill>
              </a:rPr>
              <a:t> es mayor que la </a:t>
            </a:r>
            <a:r>
              <a:rPr b="1" lang="es-419" sz="1100">
                <a:solidFill>
                  <a:schemeClr val="lt1"/>
                </a:solidFill>
              </a:rPr>
              <a:t>mediana</a:t>
            </a:r>
            <a:r>
              <a:rPr lang="es-419" sz="1100">
                <a:solidFill>
                  <a:schemeClr val="lt1"/>
                </a:solidFill>
              </a:rPr>
              <a:t>, y a su vez, la </a:t>
            </a:r>
            <a:r>
              <a:rPr b="1" lang="es-419" sz="1100">
                <a:solidFill>
                  <a:schemeClr val="lt1"/>
                </a:solidFill>
              </a:rPr>
              <a:t>mediana</a:t>
            </a:r>
            <a:r>
              <a:rPr lang="es-419" sz="1100">
                <a:solidFill>
                  <a:schemeClr val="lt1"/>
                </a:solidFill>
              </a:rPr>
              <a:t> es mayor que la </a:t>
            </a:r>
            <a:r>
              <a:rPr b="1" lang="es-419" sz="1100">
                <a:solidFill>
                  <a:schemeClr val="lt1"/>
                </a:solidFill>
              </a:rPr>
              <a:t>moda</a:t>
            </a:r>
            <a:r>
              <a:rPr lang="es-419" sz="1100">
                <a:solidFill>
                  <a:schemeClr val="lt1"/>
                </a:solidFill>
              </a:rPr>
              <a:t> (</a:t>
            </a:r>
            <a:r>
              <a:rPr b="1" lang="es-419" sz="1100">
                <a:solidFill>
                  <a:schemeClr val="lt1"/>
                </a:solidFill>
              </a:rPr>
              <a:t>media &gt; mediana &gt; moda</a:t>
            </a:r>
            <a:r>
              <a:rPr lang="es-419" sz="1100">
                <a:solidFill>
                  <a:schemeClr val="lt1"/>
                </a:solidFill>
              </a:rPr>
              <a:t>). Esta relación indica que la distribución de los datos en todas las variables numéricas presenta una </a:t>
            </a:r>
            <a:r>
              <a:rPr b="1" lang="es-419" sz="1100">
                <a:solidFill>
                  <a:schemeClr val="lt1"/>
                </a:solidFill>
              </a:rPr>
              <a:t>asimetría positiva</a:t>
            </a:r>
            <a:r>
              <a:rPr lang="es-419" sz="1100">
                <a:solidFill>
                  <a:schemeClr val="lt1"/>
                </a:solidFill>
              </a:rPr>
              <a:t> (sesgo a la derecha).</a:t>
            </a:r>
            <a:endParaRPr sz="1100">
              <a:solidFill>
                <a:schemeClr val="lt1"/>
              </a:solidFill>
            </a:endParaRPr>
          </a:p>
          <a:p>
            <a:pPr indent="0" lvl="0" marL="0" rtl="0" algn="l">
              <a:lnSpc>
                <a:spcPct val="115000"/>
              </a:lnSpc>
              <a:spcBef>
                <a:spcPts val="1200"/>
              </a:spcBef>
              <a:spcAft>
                <a:spcPts val="0"/>
              </a:spcAft>
              <a:buNone/>
            </a:pPr>
            <a:r>
              <a:rPr lang="es-419" sz="1100">
                <a:solidFill>
                  <a:schemeClr val="lt1"/>
                </a:solidFill>
              </a:rPr>
              <a:t>Esto significa que existen valores atípicos elevados que incrementan el promedio, lo que sugiere la presencia de algunos animes con valores significativamente mayores en comparación con la mayoría del conjunto de datos.</a:t>
            </a:r>
            <a:endParaRPr sz="1100">
              <a:solidFill>
                <a:schemeClr val="lt1"/>
              </a:solidFill>
            </a:endParaRPr>
          </a:p>
          <a:p>
            <a:pPr indent="0" lvl="0" marL="0" rtl="0" algn="l">
              <a:spcBef>
                <a:spcPts val="1200"/>
              </a:spcBef>
              <a:spcAft>
                <a:spcPts val="0"/>
              </a:spcAft>
              <a:buNone/>
            </a:pPr>
            <a:r>
              <a:t/>
            </a:r>
            <a:endParaRPr sz="11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idx="1" type="body"/>
          </p:nvPr>
        </p:nvSpPr>
        <p:spPr>
          <a:xfrm>
            <a:off x="3146950" y="1228500"/>
            <a:ext cx="5189400" cy="358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Se observa que la </a:t>
            </a:r>
            <a:r>
              <a:rPr b="1" lang="es-419" sz="1100">
                <a:latin typeface="Arial"/>
                <a:ea typeface="Arial"/>
                <a:cs typeface="Arial"/>
                <a:sym typeface="Arial"/>
              </a:rPr>
              <a:t>varianza</a:t>
            </a:r>
            <a:r>
              <a:rPr lang="es-419" sz="1100">
                <a:latin typeface="Arial"/>
                <a:ea typeface="Arial"/>
                <a:cs typeface="Arial"/>
                <a:sym typeface="Arial"/>
              </a:rPr>
              <a:t> en la calificación (</a:t>
            </a:r>
            <a:r>
              <a:rPr b="1" lang="es-419" sz="1100">
                <a:latin typeface="Arial"/>
                <a:ea typeface="Arial"/>
                <a:cs typeface="Arial"/>
                <a:sym typeface="Arial"/>
              </a:rPr>
              <a:t>rating</a:t>
            </a:r>
            <a:r>
              <a:rPr lang="es-419" sz="1100">
                <a:latin typeface="Arial"/>
                <a:ea typeface="Arial"/>
                <a:cs typeface="Arial"/>
                <a:sym typeface="Arial"/>
              </a:rPr>
              <a:t>) es </a:t>
            </a:r>
            <a:r>
              <a:rPr b="1" lang="es-419" sz="1100">
                <a:latin typeface="Arial"/>
                <a:ea typeface="Arial"/>
                <a:cs typeface="Arial"/>
                <a:sym typeface="Arial"/>
              </a:rPr>
              <a:t>baja</a:t>
            </a:r>
            <a:r>
              <a:rPr lang="es-419" sz="1100">
                <a:latin typeface="Arial"/>
                <a:ea typeface="Arial"/>
                <a:cs typeface="Arial"/>
                <a:sym typeface="Arial"/>
              </a:rPr>
              <a:t>, lo que indica que los valores están </a:t>
            </a:r>
            <a:r>
              <a:rPr b="1" lang="es-419" sz="1100">
                <a:latin typeface="Arial"/>
                <a:ea typeface="Arial"/>
                <a:cs typeface="Arial"/>
                <a:sym typeface="Arial"/>
              </a:rPr>
              <a:t>poco dispersos</a:t>
            </a:r>
            <a:r>
              <a:rPr lang="es-419" sz="1100">
                <a:latin typeface="Arial"/>
                <a:ea typeface="Arial"/>
                <a:cs typeface="Arial"/>
                <a:sym typeface="Arial"/>
              </a:rPr>
              <a:t> y tienden a concentrarse en torno al promedio.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En contraste, las variables </a:t>
            </a:r>
            <a:r>
              <a:rPr b="1" lang="es-419" sz="1100">
                <a:latin typeface="Arial"/>
                <a:ea typeface="Arial"/>
                <a:cs typeface="Arial"/>
                <a:sym typeface="Arial"/>
              </a:rPr>
              <a:t>episodios</a:t>
            </a:r>
            <a:r>
              <a:rPr lang="es-419" sz="1100">
                <a:latin typeface="Arial"/>
                <a:ea typeface="Arial"/>
                <a:cs typeface="Arial"/>
                <a:sym typeface="Arial"/>
              </a:rPr>
              <a:t> y </a:t>
            </a:r>
            <a:r>
              <a:rPr b="1" lang="es-419" sz="1100">
                <a:latin typeface="Arial"/>
                <a:ea typeface="Arial"/>
                <a:cs typeface="Arial"/>
                <a:sym typeface="Arial"/>
              </a:rPr>
              <a:t>miembros</a:t>
            </a:r>
            <a:r>
              <a:rPr lang="es-419" sz="1100">
                <a:latin typeface="Arial"/>
                <a:ea typeface="Arial"/>
                <a:cs typeface="Arial"/>
                <a:sym typeface="Arial"/>
              </a:rPr>
              <a:t> presentan una </a:t>
            </a:r>
            <a:r>
              <a:rPr b="1" lang="es-419" sz="1100">
                <a:latin typeface="Arial"/>
                <a:ea typeface="Arial"/>
                <a:cs typeface="Arial"/>
                <a:sym typeface="Arial"/>
              </a:rPr>
              <a:t>varianza elevada</a:t>
            </a:r>
            <a:r>
              <a:rPr lang="es-419" sz="1100">
                <a:latin typeface="Arial"/>
                <a:ea typeface="Arial"/>
                <a:cs typeface="Arial"/>
                <a:sym typeface="Arial"/>
              </a:rPr>
              <a:t>, lo que sugiere una </a:t>
            </a:r>
            <a:r>
              <a:rPr b="1" lang="es-419" sz="1100">
                <a:latin typeface="Arial"/>
                <a:ea typeface="Arial"/>
                <a:cs typeface="Arial"/>
                <a:sym typeface="Arial"/>
              </a:rPr>
              <a:t>gran dispersión</a:t>
            </a:r>
            <a:r>
              <a:rPr lang="es-419" sz="1100">
                <a:latin typeface="Arial"/>
                <a:ea typeface="Arial"/>
                <a:cs typeface="Arial"/>
                <a:sym typeface="Arial"/>
              </a:rPr>
              <a:t> en los datos.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Además, al analizar métricas como la </a:t>
            </a:r>
            <a:r>
              <a:rPr b="1" lang="es-419" sz="1100">
                <a:latin typeface="Arial"/>
                <a:ea typeface="Arial"/>
                <a:cs typeface="Arial"/>
                <a:sym typeface="Arial"/>
              </a:rPr>
              <a:t>desviación estándar, el rango, el rango intercuartílico y el coeficiente de variación</a:t>
            </a:r>
            <a:r>
              <a:rPr lang="es-419" sz="1100">
                <a:latin typeface="Arial"/>
                <a:ea typeface="Arial"/>
                <a:cs typeface="Arial"/>
                <a:sym typeface="Arial"/>
              </a:rPr>
              <a:t>, se confirma que </a:t>
            </a:r>
            <a:r>
              <a:rPr b="1" lang="es-419" sz="1100">
                <a:latin typeface="Arial"/>
                <a:ea typeface="Arial"/>
                <a:cs typeface="Arial"/>
                <a:sym typeface="Arial"/>
              </a:rPr>
              <a:t>las variables episodios y miembros presentan una alta variabilidad</a:t>
            </a:r>
            <a:r>
              <a:rPr lang="es-419" sz="1100">
                <a:latin typeface="Arial"/>
                <a:ea typeface="Arial"/>
                <a:cs typeface="Arial"/>
                <a:sym typeface="Arial"/>
              </a:rPr>
              <a:t>, reflejando una distribución más amplia y heterogénea en estos datos.</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
        <p:nvSpPr>
          <p:cNvPr id="219" name="Google Shape;219;p25"/>
          <p:cNvSpPr txBox="1"/>
          <p:nvPr/>
        </p:nvSpPr>
        <p:spPr>
          <a:xfrm>
            <a:off x="1344150" y="551650"/>
            <a:ext cx="6992400" cy="753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300">
                <a:solidFill>
                  <a:schemeClr val="lt1"/>
                </a:solidFill>
              </a:rPr>
              <a:t>Medidas de dispersión: desviación típica, rango, IQR, coeficiente de variación, desviación media</a:t>
            </a:r>
            <a:endParaRPr sz="13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20" name="Google Shape;220;p25"/>
          <p:cNvPicPr preferRelativeResize="0"/>
          <p:nvPr/>
        </p:nvPicPr>
        <p:blipFill>
          <a:blip r:embed="rId3">
            <a:alphaModFix/>
          </a:blip>
          <a:stretch>
            <a:fillRect/>
          </a:stretch>
        </p:blipFill>
        <p:spPr>
          <a:xfrm>
            <a:off x="1297497" y="1228510"/>
            <a:ext cx="1849450" cy="358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idx="1" type="body"/>
          </p:nvPr>
        </p:nvSpPr>
        <p:spPr>
          <a:xfrm>
            <a:off x="3121175" y="914900"/>
            <a:ext cx="5238600" cy="4228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El análisis de la </a:t>
            </a:r>
            <a:r>
              <a:rPr b="1" lang="es-419" sz="1100">
                <a:latin typeface="Arial"/>
                <a:ea typeface="Arial"/>
                <a:cs typeface="Arial"/>
                <a:sym typeface="Arial"/>
              </a:rPr>
              <a:t>asimetría</a:t>
            </a:r>
            <a:r>
              <a:rPr lang="es-419" sz="1100">
                <a:latin typeface="Arial"/>
                <a:ea typeface="Arial"/>
                <a:cs typeface="Arial"/>
                <a:sym typeface="Arial"/>
              </a:rPr>
              <a:t> indica que la variable </a:t>
            </a:r>
            <a:r>
              <a:rPr b="1" lang="es-419" sz="1100">
                <a:latin typeface="Arial"/>
                <a:ea typeface="Arial"/>
                <a:cs typeface="Arial"/>
                <a:sym typeface="Arial"/>
              </a:rPr>
              <a:t>episodios</a:t>
            </a:r>
            <a:r>
              <a:rPr lang="es-419" sz="1100">
                <a:latin typeface="Arial"/>
                <a:ea typeface="Arial"/>
                <a:cs typeface="Arial"/>
                <a:sym typeface="Arial"/>
              </a:rPr>
              <a:t> presenta una mayor cantidad de </a:t>
            </a:r>
            <a:r>
              <a:rPr b="1" lang="es-419" sz="1100">
                <a:latin typeface="Arial"/>
                <a:ea typeface="Arial"/>
                <a:cs typeface="Arial"/>
                <a:sym typeface="Arial"/>
              </a:rPr>
              <a:t>valores extremos positivos</a:t>
            </a:r>
            <a:r>
              <a:rPr lang="es-419" sz="1100">
                <a:latin typeface="Arial"/>
                <a:ea typeface="Arial"/>
                <a:cs typeface="Arial"/>
                <a:sym typeface="Arial"/>
              </a:rPr>
              <a:t> en comparación con valores negativos, lo que sugiere una distribución </a:t>
            </a:r>
            <a:r>
              <a:rPr b="1" lang="es-419" sz="1100">
                <a:latin typeface="Arial"/>
                <a:ea typeface="Arial"/>
                <a:cs typeface="Arial"/>
                <a:sym typeface="Arial"/>
              </a:rPr>
              <a:t>sesgada positivamente</a:t>
            </a:r>
            <a:r>
              <a:rPr lang="es-419" sz="1100">
                <a:latin typeface="Arial"/>
                <a:ea typeface="Arial"/>
                <a:cs typeface="Arial"/>
                <a:sym typeface="Arial"/>
              </a:rPr>
              <a:t>. Este mismo comportamiento se observa en la variable </a:t>
            </a:r>
            <a:r>
              <a:rPr b="1" lang="es-419" sz="1100">
                <a:latin typeface="Arial"/>
                <a:ea typeface="Arial"/>
                <a:cs typeface="Arial"/>
                <a:sym typeface="Arial"/>
              </a:rPr>
              <a:t>miembros</a:t>
            </a:r>
            <a:r>
              <a:rPr lang="es-419" sz="1100">
                <a:latin typeface="Arial"/>
                <a:ea typeface="Arial"/>
                <a:cs typeface="Arial"/>
                <a:sym typeface="Arial"/>
              </a:rPr>
              <a:t>, lo que implica que hay animes con un número excepcionalmente alto de episodios o seguidores en comparación con la mayoría del conjunto de datos.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En cuanto a la </a:t>
            </a:r>
            <a:r>
              <a:rPr b="1" lang="es-419" sz="1100">
                <a:latin typeface="Arial"/>
                <a:ea typeface="Arial"/>
                <a:cs typeface="Arial"/>
                <a:sym typeface="Arial"/>
              </a:rPr>
              <a:t>kurtosis</a:t>
            </a:r>
            <a:r>
              <a:rPr lang="es-419" sz="1100">
                <a:latin typeface="Arial"/>
                <a:ea typeface="Arial"/>
                <a:cs typeface="Arial"/>
                <a:sym typeface="Arial"/>
              </a:rPr>
              <a:t>, las métricas obtenidas muestran que las variables </a:t>
            </a:r>
            <a:r>
              <a:rPr b="1" lang="es-419" sz="1100">
                <a:latin typeface="Arial"/>
                <a:ea typeface="Arial"/>
                <a:cs typeface="Arial"/>
                <a:sym typeface="Arial"/>
              </a:rPr>
              <a:t>episodios</a:t>
            </a:r>
            <a:r>
              <a:rPr lang="es-419" sz="1100">
                <a:latin typeface="Arial"/>
                <a:ea typeface="Arial"/>
                <a:cs typeface="Arial"/>
                <a:sym typeface="Arial"/>
              </a:rPr>
              <a:t> y </a:t>
            </a:r>
            <a:r>
              <a:rPr b="1" lang="es-419" sz="1100">
                <a:latin typeface="Arial"/>
                <a:ea typeface="Arial"/>
                <a:cs typeface="Arial"/>
                <a:sym typeface="Arial"/>
              </a:rPr>
              <a:t>miembros</a:t>
            </a:r>
            <a:r>
              <a:rPr lang="es-419" sz="1100">
                <a:latin typeface="Arial"/>
                <a:ea typeface="Arial"/>
                <a:cs typeface="Arial"/>
                <a:sym typeface="Arial"/>
              </a:rPr>
              <a:t> presentan una distribución </a:t>
            </a:r>
            <a:r>
              <a:rPr b="1" lang="es-419" sz="1100">
                <a:latin typeface="Arial"/>
                <a:ea typeface="Arial"/>
                <a:cs typeface="Arial"/>
                <a:sym typeface="Arial"/>
              </a:rPr>
              <a:t>leptocúrtica</a:t>
            </a:r>
            <a:r>
              <a:rPr lang="es-419" sz="1100">
                <a:latin typeface="Arial"/>
                <a:ea typeface="Arial"/>
                <a:cs typeface="Arial"/>
                <a:sym typeface="Arial"/>
              </a:rPr>
              <a:t>, es decir, tienen colas más largas y una mayor concentración de valores alrededor de la media, lo que indica la presencia de valores atípicos significativos. Por otro lado, la variable </a:t>
            </a:r>
            <a:r>
              <a:rPr b="1" lang="es-419" sz="1100">
                <a:latin typeface="Arial"/>
                <a:ea typeface="Arial"/>
                <a:cs typeface="Arial"/>
                <a:sym typeface="Arial"/>
              </a:rPr>
              <a:t>rating</a:t>
            </a:r>
            <a:r>
              <a:rPr lang="es-419" sz="1100">
                <a:latin typeface="Arial"/>
                <a:ea typeface="Arial"/>
                <a:cs typeface="Arial"/>
                <a:sym typeface="Arial"/>
              </a:rPr>
              <a:t> exhibe una distribución </a:t>
            </a:r>
            <a:r>
              <a:rPr b="1" lang="es-419" sz="1100">
                <a:latin typeface="Arial"/>
                <a:ea typeface="Arial"/>
                <a:cs typeface="Arial"/>
                <a:sym typeface="Arial"/>
              </a:rPr>
              <a:t>platicúrtica</a:t>
            </a:r>
            <a:r>
              <a:rPr lang="es-419" sz="1100">
                <a:latin typeface="Arial"/>
                <a:ea typeface="Arial"/>
                <a:cs typeface="Arial"/>
                <a:sym typeface="Arial"/>
              </a:rPr>
              <a:t>, caracterizada por colas más cortas y una menor concentración de valores en torno a la media, lo que sugiere una menor presencia de valores extremos.</a:t>
            </a:r>
            <a:endParaRPr sz="1100">
              <a:latin typeface="Arial"/>
              <a:ea typeface="Arial"/>
              <a:cs typeface="Arial"/>
              <a:sym typeface="Arial"/>
            </a:endParaRPr>
          </a:p>
          <a:p>
            <a:pPr indent="0" lvl="0" marL="0" rtl="0" algn="l">
              <a:spcBef>
                <a:spcPts val="1200"/>
              </a:spcBef>
              <a:spcAft>
                <a:spcPts val="1200"/>
              </a:spcAft>
              <a:buNone/>
            </a:pPr>
            <a:r>
              <a:t/>
            </a:r>
            <a:endParaRPr/>
          </a:p>
        </p:txBody>
      </p:sp>
      <p:sp>
        <p:nvSpPr>
          <p:cNvPr id="226" name="Google Shape;226;p26"/>
          <p:cNvSpPr txBox="1"/>
          <p:nvPr/>
        </p:nvSpPr>
        <p:spPr>
          <a:xfrm>
            <a:off x="1344150" y="551650"/>
            <a:ext cx="6992400" cy="753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300">
                <a:solidFill>
                  <a:schemeClr val="lt1"/>
                </a:solidFill>
              </a:rPr>
              <a:t>Medidas de asimetría</a:t>
            </a:r>
            <a:endParaRPr sz="13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27" name="Google Shape;227;p26"/>
          <p:cNvPicPr preferRelativeResize="0"/>
          <p:nvPr/>
        </p:nvPicPr>
        <p:blipFill>
          <a:blip r:embed="rId3">
            <a:alphaModFix/>
          </a:blip>
          <a:stretch>
            <a:fillRect/>
          </a:stretch>
        </p:blipFill>
        <p:spPr>
          <a:xfrm>
            <a:off x="1320925" y="1023675"/>
            <a:ext cx="1800225" cy="1809750"/>
          </a:xfrm>
          <a:prstGeom prst="rect">
            <a:avLst/>
          </a:prstGeom>
          <a:noFill/>
          <a:ln>
            <a:noFill/>
          </a:ln>
        </p:spPr>
      </p:pic>
      <p:pic>
        <p:nvPicPr>
          <p:cNvPr id="228" name="Google Shape;228;p26"/>
          <p:cNvPicPr preferRelativeResize="0"/>
          <p:nvPr/>
        </p:nvPicPr>
        <p:blipFill>
          <a:blip r:embed="rId4">
            <a:alphaModFix/>
          </a:blip>
          <a:stretch>
            <a:fillRect/>
          </a:stretch>
        </p:blipFill>
        <p:spPr>
          <a:xfrm>
            <a:off x="1320949" y="2968400"/>
            <a:ext cx="1800225" cy="143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Análisis de Anime por </a:t>
            </a:r>
            <a:r>
              <a:rPr b="1" lang="es-419" u="sng"/>
              <a:t>género</a:t>
            </a:r>
            <a:r>
              <a:rPr b="1" lang="es-419" u="sng"/>
              <a:t> y tipo</a:t>
            </a:r>
            <a:endParaRPr b="1" u="sng"/>
          </a:p>
        </p:txBody>
      </p:sp>
      <p:pic>
        <p:nvPicPr>
          <p:cNvPr id="234" name="Google Shape;234;p27"/>
          <p:cNvPicPr preferRelativeResize="0"/>
          <p:nvPr/>
        </p:nvPicPr>
        <p:blipFill rotWithShape="1">
          <a:blip r:embed="rId3">
            <a:alphaModFix/>
          </a:blip>
          <a:srcRect b="11749" l="0" r="0" t="-11750"/>
          <a:stretch/>
        </p:blipFill>
        <p:spPr>
          <a:xfrm>
            <a:off x="152400" y="1215975"/>
            <a:ext cx="8839198" cy="35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El gráfico revela que la </a:t>
            </a:r>
            <a:r>
              <a:rPr b="1" lang="es-419" sz="1100">
                <a:latin typeface="Arial"/>
                <a:ea typeface="Arial"/>
                <a:cs typeface="Arial"/>
                <a:sym typeface="Arial"/>
              </a:rPr>
              <a:t>comedia</a:t>
            </a:r>
            <a:r>
              <a:rPr lang="es-419" sz="1100">
                <a:latin typeface="Arial"/>
                <a:ea typeface="Arial"/>
                <a:cs typeface="Arial"/>
                <a:sym typeface="Arial"/>
              </a:rPr>
              <a:t> es el género más frecuente en el conjunto de datos, lo que indica que la industria del anime incorpora elementos cómicos en la mayoría de sus producciones. Otros géneros con una alta presencia incluyen </a:t>
            </a:r>
            <a:r>
              <a:rPr b="1" lang="es-419" sz="1100">
                <a:latin typeface="Arial"/>
                <a:ea typeface="Arial"/>
                <a:cs typeface="Arial"/>
                <a:sym typeface="Arial"/>
              </a:rPr>
              <a:t>acción, aventura, fantasía, ciencia ficción y drama</a:t>
            </a:r>
            <a:r>
              <a:rPr lang="es-419" sz="1100">
                <a:latin typeface="Arial"/>
                <a:ea typeface="Arial"/>
                <a:cs typeface="Arial"/>
                <a:sym typeface="Arial"/>
              </a:rPr>
              <a:t>, lo cual es coherente con las preferencias del público objetivo, compuesto principalmente por adolescentes de entre </a:t>
            </a:r>
            <a:r>
              <a:rPr b="1" lang="es-419" sz="1100">
                <a:latin typeface="Arial"/>
                <a:ea typeface="Arial"/>
                <a:cs typeface="Arial"/>
                <a:sym typeface="Arial"/>
              </a:rPr>
              <a:t>13 y 17 años</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Este patrón sugiere que la industria del anime prioriza géneros que resulten </a:t>
            </a:r>
            <a:r>
              <a:rPr b="1" lang="es-419" sz="1100">
                <a:latin typeface="Arial"/>
                <a:ea typeface="Arial"/>
                <a:cs typeface="Arial"/>
                <a:sym typeface="Arial"/>
              </a:rPr>
              <a:t>dinámicos, emocionantes y atractivos</a:t>
            </a:r>
            <a:r>
              <a:rPr lang="es-419" sz="1100">
                <a:latin typeface="Arial"/>
                <a:ea typeface="Arial"/>
                <a:cs typeface="Arial"/>
                <a:sym typeface="Arial"/>
              </a:rPr>
              <a:t>, alineándose con los intereses de su audiencia principal.</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lnSpc>
                <a:spcPct val="135714"/>
              </a:lnSpc>
              <a:spcBef>
                <a:spcPts val="1200"/>
              </a:spcBef>
              <a:spcAft>
                <a:spcPts val="0"/>
              </a:spcAft>
              <a:buNone/>
            </a:pPr>
            <a:r>
              <a:rPr lang="es-419" sz="1100">
                <a:latin typeface="Arial"/>
                <a:ea typeface="Arial"/>
                <a:cs typeface="Arial"/>
                <a:sym typeface="Arial"/>
              </a:rPr>
              <a:t>Una vez analizada la cantidad de series por </a:t>
            </a:r>
            <a:r>
              <a:rPr lang="es-419" sz="1100">
                <a:latin typeface="Arial"/>
                <a:ea typeface="Arial"/>
                <a:cs typeface="Arial"/>
                <a:sym typeface="Arial"/>
              </a:rPr>
              <a:t>género</a:t>
            </a:r>
            <a:r>
              <a:rPr lang="es-419" sz="1100">
                <a:latin typeface="Arial"/>
                <a:ea typeface="Arial"/>
                <a:cs typeface="Arial"/>
                <a:sym typeface="Arial"/>
              </a:rPr>
              <a:t>, haremos unos </a:t>
            </a:r>
            <a:r>
              <a:rPr lang="es-419" sz="1100">
                <a:latin typeface="Arial"/>
                <a:ea typeface="Arial"/>
                <a:cs typeface="Arial"/>
                <a:sym typeface="Arial"/>
              </a:rPr>
              <a:t>gráficos</a:t>
            </a:r>
            <a:r>
              <a:rPr lang="es-419" sz="1100">
                <a:latin typeface="Arial"/>
                <a:ea typeface="Arial"/>
                <a:cs typeface="Arial"/>
                <a:sym typeface="Arial"/>
              </a:rPr>
              <a:t> para comparar y ver </a:t>
            </a:r>
            <a:r>
              <a:rPr lang="es-419" sz="1100">
                <a:latin typeface="Arial"/>
                <a:ea typeface="Arial"/>
                <a:cs typeface="Arial"/>
                <a:sym typeface="Arial"/>
              </a:rPr>
              <a:t>cómo</a:t>
            </a:r>
            <a:r>
              <a:rPr lang="es-419" sz="1100">
                <a:latin typeface="Arial"/>
                <a:ea typeface="Arial"/>
                <a:cs typeface="Arial"/>
                <a:sym typeface="Arial"/>
              </a:rPr>
              <a:t> influyen nuestras variables </a:t>
            </a:r>
            <a:r>
              <a:rPr lang="es-419" sz="1100">
                <a:latin typeface="Arial"/>
                <a:ea typeface="Arial"/>
                <a:cs typeface="Arial"/>
                <a:sym typeface="Arial"/>
              </a:rPr>
              <a:t>numéricas</a:t>
            </a:r>
            <a:r>
              <a:rPr lang="es-419" sz="1100">
                <a:latin typeface="Arial"/>
                <a:ea typeface="Arial"/>
                <a:cs typeface="Arial"/>
                <a:sym typeface="Arial"/>
              </a:rPr>
              <a:t> con el tipo de anime, ya sea serie, pelicula, ova, etc.</a:t>
            </a:r>
            <a:endParaRPr sz="1100">
              <a:latin typeface="Arial"/>
              <a:ea typeface="Arial"/>
              <a:cs typeface="Arial"/>
              <a:sym typeface="Arial"/>
            </a:endParaRPr>
          </a:p>
          <a:p>
            <a:pPr indent="0" lvl="0" marL="0" rtl="0" algn="l">
              <a:spcBef>
                <a:spcPts val="0"/>
              </a:spcBef>
              <a:spcAft>
                <a:spcPts val="1200"/>
              </a:spcAft>
              <a:buNone/>
            </a:pPr>
            <a:r>
              <a:t/>
            </a:r>
            <a:endParaRPr/>
          </a:p>
        </p:txBody>
      </p:sp>
      <p:sp>
        <p:nvSpPr>
          <p:cNvPr id="240" name="Google Shape;240;p28"/>
          <p:cNvSpPr txBox="1"/>
          <p:nvPr/>
        </p:nvSpPr>
        <p:spPr>
          <a:xfrm>
            <a:off x="1297500" y="466175"/>
            <a:ext cx="7039200" cy="9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Para la generación del gráfico anterior, fue necesario </a:t>
            </a:r>
            <a:r>
              <a:rPr b="1" lang="es-419" sz="1100">
                <a:solidFill>
                  <a:schemeClr val="lt1"/>
                </a:solidFill>
              </a:rPr>
              <a:t>descomponer</a:t>
            </a:r>
            <a:r>
              <a:rPr lang="es-419" sz="1100">
                <a:solidFill>
                  <a:schemeClr val="lt1"/>
                </a:solidFill>
              </a:rPr>
              <a:t> los géneros de cada anime, ya que un mismo título puede estar </a:t>
            </a:r>
            <a:r>
              <a:rPr b="1" lang="es-419" sz="1100">
                <a:solidFill>
                  <a:schemeClr val="lt1"/>
                </a:solidFill>
              </a:rPr>
              <a:t>asociado a múltiples categorías</a:t>
            </a:r>
            <a:r>
              <a:rPr lang="es-419" sz="1100">
                <a:solidFill>
                  <a:schemeClr val="lt1"/>
                </a:solidFill>
              </a:rPr>
              <a:t>. Esto permitió un análisis más detallado y preciso de la distribución y frecuencia de los distintos géneros en el conjunto de datos.</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9"/>
          <p:cNvPicPr preferRelativeResize="0"/>
          <p:nvPr/>
        </p:nvPicPr>
        <p:blipFill>
          <a:blip r:embed="rId3">
            <a:alphaModFix/>
          </a:blip>
          <a:stretch>
            <a:fillRect/>
          </a:stretch>
        </p:blipFill>
        <p:spPr>
          <a:xfrm>
            <a:off x="1125675" y="221399"/>
            <a:ext cx="4010050" cy="1856675"/>
          </a:xfrm>
          <a:prstGeom prst="rect">
            <a:avLst/>
          </a:prstGeom>
          <a:noFill/>
          <a:ln>
            <a:noFill/>
          </a:ln>
        </p:spPr>
      </p:pic>
      <p:sp>
        <p:nvSpPr>
          <p:cNvPr id="246" name="Google Shape;246;p29"/>
          <p:cNvSpPr txBox="1"/>
          <p:nvPr/>
        </p:nvSpPr>
        <p:spPr>
          <a:xfrm>
            <a:off x="5228975" y="209775"/>
            <a:ext cx="3799500" cy="49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419" sz="1100">
                <a:solidFill>
                  <a:schemeClr val="lt1"/>
                </a:solidFill>
              </a:rPr>
              <a:t>Distribución de Episodios por Tipo de Anime</a:t>
            </a:r>
            <a:endParaRPr b="1" sz="1100">
              <a:solidFill>
                <a:schemeClr val="lt1"/>
              </a:solidFill>
            </a:endParaRPr>
          </a:p>
          <a:p>
            <a:pPr indent="0" lvl="0" marL="0" rtl="0" algn="l">
              <a:lnSpc>
                <a:spcPct val="115000"/>
              </a:lnSpc>
              <a:spcBef>
                <a:spcPts val="1200"/>
              </a:spcBef>
              <a:spcAft>
                <a:spcPts val="0"/>
              </a:spcAft>
              <a:buNone/>
            </a:pPr>
            <a:r>
              <a:rPr lang="es-419" sz="1100">
                <a:solidFill>
                  <a:schemeClr val="lt1"/>
                </a:solidFill>
              </a:rPr>
              <a:t>El análisis muestra que las </a:t>
            </a:r>
            <a:r>
              <a:rPr b="1" lang="es-419" sz="1100">
                <a:solidFill>
                  <a:schemeClr val="lt1"/>
                </a:solidFill>
              </a:rPr>
              <a:t>series de televisión</a:t>
            </a:r>
            <a:r>
              <a:rPr lang="es-419" sz="1100">
                <a:solidFill>
                  <a:schemeClr val="lt1"/>
                </a:solidFill>
              </a:rPr>
              <a:t> dominan en términos de cantidad de episodios. En contraste, el resto de los formatos presentan una distribución más uniforme, con una media inferior a </a:t>
            </a:r>
            <a:r>
              <a:rPr b="1" lang="es-419" sz="1100">
                <a:solidFill>
                  <a:schemeClr val="lt1"/>
                </a:solidFill>
              </a:rPr>
              <a:t>10 episodios</a:t>
            </a:r>
            <a:r>
              <a:rPr lang="es-419" sz="1100">
                <a:solidFill>
                  <a:schemeClr val="lt1"/>
                </a:solidFill>
              </a:rPr>
              <a:t>. Destaca el caso de las </a:t>
            </a:r>
            <a:r>
              <a:rPr b="1" lang="es-419" sz="1100">
                <a:solidFill>
                  <a:schemeClr val="lt1"/>
                </a:solidFill>
              </a:rPr>
              <a:t>películas</a:t>
            </a:r>
            <a:r>
              <a:rPr lang="es-419" sz="1100">
                <a:solidFill>
                  <a:schemeClr val="lt1"/>
                </a:solidFill>
              </a:rPr>
              <a:t>, cuya media ronda los </a:t>
            </a:r>
            <a:r>
              <a:rPr b="1" lang="es-419" sz="1100">
                <a:solidFill>
                  <a:schemeClr val="lt1"/>
                </a:solidFill>
              </a:rPr>
              <a:t>9 episodios</a:t>
            </a:r>
            <a:r>
              <a:rPr lang="es-419" sz="1100">
                <a:solidFill>
                  <a:schemeClr val="lt1"/>
                </a:solidFill>
              </a:rPr>
              <a:t>, lo que podría atribuirse a la conversión de algunas películas en formato de serie para su relanzamiento.</a:t>
            </a:r>
            <a:endParaRPr sz="11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b="1" lang="es-419" sz="1100">
                <a:solidFill>
                  <a:schemeClr val="lt1"/>
                </a:solidFill>
              </a:rPr>
              <a:t>Rating Promedio por Tipo de Anime</a:t>
            </a:r>
            <a:endParaRPr b="1" sz="1100">
              <a:solidFill>
                <a:schemeClr val="lt1"/>
              </a:solidFill>
            </a:endParaRPr>
          </a:p>
          <a:p>
            <a:pPr indent="0" lvl="0" marL="0" rtl="0" algn="l">
              <a:lnSpc>
                <a:spcPct val="115000"/>
              </a:lnSpc>
              <a:spcBef>
                <a:spcPts val="1200"/>
              </a:spcBef>
              <a:spcAft>
                <a:spcPts val="0"/>
              </a:spcAft>
              <a:buNone/>
            </a:pPr>
            <a:r>
              <a:rPr lang="es-419" sz="1100">
                <a:solidFill>
                  <a:schemeClr val="lt1"/>
                </a:solidFill>
              </a:rPr>
              <a:t>El rating promedio se mantiene </a:t>
            </a:r>
            <a:r>
              <a:rPr b="1" lang="es-419" sz="1100">
                <a:solidFill>
                  <a:schemeClr val="lt1"/>
                </a:solidFill>
              </a:rPr>
              <a:t>relativamente estable</a:t>
            </a:r>
            <a:r>
              <a:rPr lang="es-419" sz="1100">
                <a:solidFill>
                  <a:schemeClr val="lt1"/>
                </a:solidFill>
              </a:rPr>
              <a:t> en todos los formatos, con una ligera superioridad de las series de televisión. En general, el </a:t>
            </a:r>
            <a:r>
              <a:rPr b="1" lang="es-419" sz="1100">
                <a:solidFill>
                  <a:schemeClr val="lt1"/>
                </a:solidFill>
              </a:rPr>
              <a:t>valor promedio de rating oscila entre 5 y 7</a:t>
            </a:r>
            <a:r>
              <a:rPr lang="es-419" sz="1100">
                <a:solidFill>
                  <a:schemeClr val="lt1"/>
                </a:solidFill>
              </a:rPr>
              <a:t>, lo que indica una valoración moderada de la mayoría de las producciones.</a:t>
            </a:r>
            <a:endParaRPr sz="11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pic>
        <p:nvPicPr>
          <p:cNvPr id="247" name="Google Shape;247;p29"/>
          <p:cNvPicPr preferRelativeResize="0"/>
          <p:nvPr/>
        </p:nvPicPr>
        <p:blipFill>
          <a:blip r:embed="rId4">
            <a:alphaModFix/>
          </a:blip>
          <a:stretch>
            <a:fillRect/>
          </a:stretch>
        </p:blipFill>
        <p:spPr>
          <a:xfrm>
            <a:off x="1125675" y="2641135"/>
            <a:ext cx="4103301" cy="19026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idx="1" type="body"/>
          </p:nvPr>
        </p:nvSpPr>
        <p:spPr>
          <a:xfrm>
            <a:off x="5307550" y="233100"/>
            <a:ext cx="3836400" cy="4910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419" sz="1100">
                <a:latin typeface="Arial"/>
                <a:ea typeface="Arial"/>
                <a:cs typeface="Arial"/>
                <a:sym typeface="Arial"/>
              </a:rPr>
              <a:t>Cantidad de Miembros por Tipo de Anime</a:t>
            </a:r>
            <a:endParaRPr b="1"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En cuanto a la cantidad de miembros, las </a:t>
            </a:r>
            <a:r>
              <a:rPr b="1" lang="es-419" sz="1100">
                <a:latin typeface="Arial"/>
                <a:ea typeface="Arial"/>
                <a:cs typeface="Arial"/>
                <a:sym typeface="Arial"/>
              </a:rPr>
              <a:t>series de televisión tienen una clara dominancia</a:t>
            </a:r>
            <a:r>
              <a:rPr lang="es-419" sz="1100">
                <a:latin typeface="Arial"/>
                <a:ea typeface="Arial"/>
                <a:cs typeface="Arial"/>
                <a:sym typeface="Arial"/>
              </a:rPr>
              <a:t>, lo cual es esperable debido a varios factores:</a:t>
            </a:r>
            <a:endParaRPr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lang="es-419" sz="1100">
                <a:latin typeface="Arial"/>
                <a:ea typeface="Arial"/>
                <a:cs typeface="Arial"/>
                <a:sym typeface="Arial"/>
              </a:rPr>
              <a:t>Las series permanecen en emisión durante </a:t>
            </a:r>
            <a:r>
              <a:rPr b="1" lang="es-419" sz="1100">
                <a:latin typeface="Arial"/>
                <a:ea typeface="Arial"/>
                <a:cs typeface="Arial"/>
                <a:sym typeface="Arial"/>
              </a:rPr>
              <a:t>varios meses</a:t>
            </a:r>
            <a:r>
              <a:rPr lang="es-419" sz="1100">
                <a:latin typeface="Arial"/>
                <a:ea typeface="Arial"/>
                <a:cs typeface="Arial"/>
                <a:sym typeface="Arial"/>
              </a:rPr>
              <a:t>, lo que permite un mayor crecimiento en su base de seguidores.</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s-419" sz="1100">
                <a:latin typeface="Arial"/>
                <a:ea typeface="Arial"/>
                <a:cs typeface="Arial"/>
                <a:sym typeface="Arial"/>
              </a:rPr>
              <a:t>La interacción del público a través de </a:t>
            </a:r>
            <a:r>
              <a:rPr b="1" lang="es-419" sz="1100">
                <a:latin typeface="Arial"/>
                <a:ea typeface="Arial"/>
                <a:cs typeface="Arial"/>
                <a:sym typeface="Arial"/>
              </a:rPr>
              <a:t>discusión en foros, redes sociales y memes</a:t>
            </a:r>
            <a:r>
              <a:rPr lang="es-419" sz="1100">
                <a:latin typeface="Arial"/>
                <a:ea typeface="Arial"/>
                <a:cs typeface="Arial"/>
                <a:sym typeface="Arial"/>
              </a:rPr>
              <a:t> genera un efecto de boca a boca que impulsa su popularidad.</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s-419" sz="1100">
                <a:latin typeface="Arial"/>
                <a:ea typeface="Arial"/>
                <a:cs typeface="Arial"/>
                <a:sym typeface="Arial"/>
              </a:rPr>
              <a:t>La duración de los episodios, en torno a </a:t>
            </a:r>
            <a:r>
              <a:rPr b="1" lang="es-419" sz="1100">
                <a:latin typeface="Arial"/>
                <a:ea typeface="Arial"/>
                <a:cs typeface="Arial"/>
                <a:sym typeface="Arial"/>
              </a:rPr>
              <a:t>20 minutos</a:t>
            </a:r>
            <a:r>
              <a:rPr lang="es-419" sz="1100">
                <a:latin typeface="Arial"/>
                <a:ea typeface="Arial"/>
                <a:cs typeface="Arial"/>
                <a:sym typeface="Arial"/>
              </a:rPr>
              <a:t>, permite que los espectadores sigan la serie sin sentirse abrumados.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En contraste, las </a:t>
            </a:r>
            <a:r>
              <a:rPr b="1" lang="es-419" sz="1100">
                <a:latin typeface="Arial"/>
                <a:ea typeface="Arial"/>
                <a:cs typeface="Arial"/>
                <a:sym typeface="Arial"/>
              </a:rPr>
              <a:t>películas de anime</a:t>
            </a:r>
            <a:r>
              <a:rPr lang="es-419" sz="1100">
                <a:latin typeface="Arial"/>
                <a:ea typeface="Arial"/>
                <a:cs typeface="Arial"/>
                <a:sym typeface="Arial"/>
              </a:rPr>
              <a:t> suelen ser eventos más fugaces, con menor impacto en términos de fidelización de la audiencia. Además, el formato de episodios cortos en el anime facilita su consumo en </a:t>
            </a:r>
            <a:r>
              <a:rPr b="1" lang="es-419" sz="1100">
                <a:latin typeface="Arial"/>
                <a:ea typeface="Arial"/>
                <a:cs typeface="Arial"/>
                <a:sym typeface="Arial"/>
              </a:rPr>
              <a:t>pausas, recreos o comidas</a:t>
            </a:r>
            <a:r>
              <a:rPr lang="es-419" sz="1100">
                <a:latin typeface="Arial"/>
                <a:ea typeface="Arial"/>
                <a:cs typeface="Arial"/>
                <a:sym typeface="Arial"/>
              </a:rPr>
              <a:t>, a diferencia de las series occidentales, cuyos capítulos de </a:t>
            </a:r>
            <a:r>
              <a:rPr b="1" lang="es-419" sz="1100">
                <a:latin typeface="Arial"/>
                <a:ea typeface="Arial"/>
                <a:cs typeface="Arial"/>
                <a:sym typeface="Arial"/>
              </a:rPr>
              <a:t>una hora</a:t>
            </a:r>
            <a:r>
              <a:rPr lang="es-419" sz="1100">
                <a:latin typeface="Arial"/>
                <a:ea typeface="Arial"/>
                <a:cs typeface="Arial"/>
                <a:sym typeface="Arial"/>
              </a:rPr>
              <a:t> pueden resultar menos accesibles en términos de tiempo.</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253" name="Google Shape;253;p30"/>
          <p:cNvPicPr preferRelativeResize="0"/>
          <p:nvPr/>
        </p:nvPicPr>
        <p:blipFill>
          <a:blip r:embed="rId3">
            <a:alphaModFix/>
          </a:blip>
          <a:stretch>
            <a:fillRect/>
          </a:stretch>
        </p:blipFill>
        <p:spPr>
          <a:xfrm>
            <a:off x="1082100" y="233106"/>
            <a:ext cx="4225450" cy="19708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idx="1" type="body"/>
          </p:nvPr>
        </p:nvSpPr>
        <p:spPr>
          <a:xfrm>
            <a:off x="3276075" y="304800"/>
            <a:ext cx="5868000" cy="47496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s-419" sz="1100">
                <a:latin typeface="Arial"/>
                <a:ea typeface="Arial"/>
                <a:cs typeface="Arial"/>
                <a:sym typeface="Arial"/>
              </a:rPr>
              <a:t>Desbalance en la Distribución de Tipos de Anime</a:t>
            </a:r>
            <a:endParaRPr b="1"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Se observa una </a:t>
            </a:r>
            <a:r>
              <a:rPr b="1" lang="es-419" sz="1100">
                <a:latin typeface="Arial"/>
                <a:ea typeface="Arial"/>
                <a:cs typeface="Arial"/>
                <a:sym typeface="Arial"/>
              </a:rPr>
              <a:t>distribución no equitativa</a:t>
            </a:r>
            <a:r>
              <a:rPr lang="es-419" sz="1100">
                <a:latin typeface="Arial"/>
                <a:ea typeface="Arial"/>
                <a:cs typeface="Arial"/>
                <a:sym typeface="Arial"/>
              </a:rPr>
              <a:t> entre los diferentes tipos de anime. En particular, hay una </a:t>
            </a:r>
            <a:r>
              <a:rPr b="1" lang="es-419" sz="1100">
                <a:latin typeface="Arial"/>
                <a:ea typeface="Arial"/>
                <a:cs typeface="Arial"/>
                <a:sym typeface="Arial"/>
              </a:rPr>
              <a:t>gran cantidad</a:t>
            </a:r>
            <a:r>
              <a:rPr lang="es-419" sz="1100">
                <a:latin typeface="Arial"/>
                <a:ea typeface="Arial"/>
                <a:cs typeface="Arial"/>
                <a:sym typeface="Arial"/>
              </a:rPr>
              <a:t> de </a:t>
            </a:r>
            <a:r>
              <a:rPr b="1" lang="es-419" sz="1100">
                <a:latin typeface="Arial"/>
                <a:ea typeface="Arial"/>
                <a:cs typeface="Arial"/>
                <a:sym typeface="Arial"/>
              </a:rPr>
              <a:t>películas, OVAs y series</a:t>
            </a:r>
            <a:r>
              <a:rPr lang="es-419" sz="1100">
                <a:latin typeface="Arial"/>
                <a:ea typeface="Arial"/>
                <a:cs typeface="Arial"/>
                <a:sym typeface="Arial"/>
              </a:rPr>
              <a:t>, mientras que los animes de tipo </a:t>
            </a:r>
            <a:r>
              <a:rPr b="1" lang="es-419" sz="1100">
                <a:latin typeface="Arial"/>
                <a:ea typeface="Arial"/>
                <a:cs typeface="Arial"/>
                <a:sym typeface="Arial"/>
              </a:rPr>
              <a:t>musical y ONA</a:t>
            </a:r>
            <a:r>
              <a:rPr lang="es-419" sz="1100">
                <a:latin typeface="Arial"/>
                <a:ea typeface="Arial"/>
                <a:cs typeface="Arial"/>
                <a:sym typeface="Arial"/>
              </a:rPr>
              <a:t> son considerablemente minoritarios.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Variabilidad en Episodios, Rating y Miembros</a:t>
            </a:r>
            <a:endParaRPr b="1"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lang="es-419" sz="1100">
                <a:latin typeface="Arial"/>
                <a:ea typeface="Arial"/>
                <a:cs typeface="Arial"/>
                <a:sym typeface="Arial"/>
              </a:rPr>
              <a:t>Existe una </a:t>
            </a:r>
            <a:r>
              <a:rPr b="1" lang="es-419" sz="1100">
                <a:latin typeface="Arial"/>
                <a:ea typeface="Arial"/>
                <a:cs typeface="Arial"/>
                <a:sym typeface="Arial"/>
              </a:rPr>
              <a:t>alta desviación estándar</a:t>
            </a:r>
            <a:r>
              <a:rPr lang="es-419" sz="1100">
                <a:latin typeface="Arial"/>
                <a:ea typeface="Arial"/>
                <a:cs typeface="Arial"/>
                <a:sym typeface="Arial"/>
              </a:rPr>
              <a:t> en la cantidad de episodios dentro de cada tipo de anime, lo que indica una gran variabilidad en su duración.</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s-419" sz="1100">
                <a:latin typeface="Arial"/>
                <a:ea typeface="Arial"/>
                <a:cs typeface="Arial"/>
                <a:sym typeface="Arial"/>
              </a:rPr>
              <a:t>La </a:t>
            </a:r>
            <a:r>
              <a:rPr b="1" lang="es-419" sz="1100">
                <a:latin typeface="Arial"/>
                <a:ea typeface="Arial"/>
                <a:cs typeface="Arial"/>
                <a:sym typeface="Arial"/>
              </a:rPr>
              <a:t>desviación estándar en los ratings</a:t>
            </a:r>
            <a:r>
              <a:rPr lang="es-419" sz="1100">
                <a:latin typeface="Arial"/>
                <a:ea typeface="Arial"/>
                <a:cs typeface="Arial"/>
                <a:sym typeface="Arial"/>
              </a:rPr>
              <a:t> es muy baja, lo que sugiere que la valoración de los animes dentro de cada tipo es relativamente homogénea.</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s-419" sz="1100">
                <a:latin typeface="Arial"/>
                <a:ea typeface="Arial"/>
                <a:cs typeface="Arial"/>
                <a:sym typeface="Arial"/>
              </a:rPr>
              <a:t>En contraste, la </a:t>
            </a:r>
            <a:r>
              <a:rPr b="1" lang="es-419" sz="1100">
                <a:latin typeface="Arial"/>
                <a:ea typeface="Arial"/>
                <a:cs typeface="Arial"/>
                <a:sym typeface="Arial"/>
              </a:rPr>
              <a:t>desviación estándar en la cantidad de miembros</a:t>
            </a:r>
            <a:r>
              <a:rPr lang="es-419" sz="1100">
                <a:latin typeface="Arial"/>
                <a:ea typeface="Arial"/>
                <a:cs typeface="Arial"/>
                <a:sym typeface="Arial"/>
              </a:rPr>
              <a:t> es elevada, reflejando una gran disparidad en la popularidad de los distintos animes dentro de cada categoría.</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Visualización de la Distribución por Tipo de Anime</a:t>
            </a:r>
            <a:endParaRPr b="1"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Dado que el </a:t>
            </a:r>
            <a:r>
              <a:rPr b="1" lang="es-419" sz="1100">
                <a:latin typeface="Arial"/>
                <a:ea typeface="Arial"/>
                <a:cs typeface="Arial"/>
                <a:sym typeface="Arial"/>
              </a:rPr>
              <a:t>número de tipos de anime</a:t>
            </a:r>
            <a:r>
              <a:rPr lang="es-419" sz="1100">
                <a:latin typeface="Arial"/>
                <a:ea typeface="Arial"/>
                <a:cs typeface="Arial"/>
                <a:sym typeface="Arial"/>
              </a:rPr>
              <a:t> es significativamente menor en comparación con el número de géneros, es posible generar una visualización que </a:t>
            </a:r>
            <a:r>
              <a:rPr lang="es-419" sz="1100">
                <a:latin typeface="Arial"/>
                <a:ea typeface="Arial"/>
                <a:cs typeface="Arial"/>
                <a:sym typeface="Arial"/>
              </a:rPr>
              <a:t>representa</a:t>
            </a:r>
            <a:r>
              <a:rPr lang="es-419" sz="1100">
                <a:latin typeface="Arial"/>
                <a:ea typeface="Arial"/>
                <a:cs typeface="Arial"/>
                <a:sym typeface="Arial"/>
              </a:rPr>
              <a:t> la distribución de los animes por tipo junto con sus respectivos </a:t>
            </a:r>
            <a:r>
              <a:rPr b="1" lang="es-419" sz="1100">
                <a:latin typeface="Arial"/>
                <a:ea typeface="Arial"/>
                <a:cs typeface="Arial"/>
                <a:sym typeface="Arial"/>
              </a:rPr>
              <a:t>porcentajes</a:t>
            </a:r>
            <a:r>
              <a:rPr lang="es-419" sz="1100">
                <a:latin typeface="Arial"/>
                <a:ea typeface="Arial"/>
                <a:cs typeface="Arial"/>
                <a:sym typeface="Arial"/>
              </a:rPr>
              <a:t>, lo que permitirá un análisis más claro y detallado.</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259" name="Google Shape;259;p31"/>
          <p:cNvPicPr preferRelativeResize="0"/>
          <p:nvPr/>
        </p:nvPicPr>
        <p:blipFill>
          <a:blip r:embed="rId3">
            <a:alphaModFix/>
          </a:blip>
          <a:stretch>
            <a:fillRect/>
          </a:stretch>
        </p:blipFill>
        <p:spPr>
          <a:xfrm>
            <a:off x="1297500" y="304800"/>
            <a:ext cx="1978576" cy="1262750"/>
          </a:xfrm>
          <a:prstGeom prst="rect">
            <a:avLst/>
          </a:prstGeom>
          <a:noFill/>
          <a:ln>
            <a:noFill/>
          </a:ln>
        </p:spPr>
      </p:pic>
      <p:pic>
        <p:nvPicPr>
          <p:cNvPr id="260" name="Google Shape;260;p31"/>
          <p:cNvPicPr preferRelativeResize="0"/>
          <p:nvPr/>
        </p:nvPicPr>
        <p:blipFill>
          <a:blip r:embed="rId4">
            <a:alphaModFix/>
          </a:blip>
          <a:stretch>
            <a:fillRect/>
          </a:stretch>
        </p:blipFill>
        <p:spPr>
          <a:xfrm>
            <a:off x="1297500" y="1608325"/>
            <a:ext cx="1978575" cy="344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Objetivos</a:t>
            </a:r>
            <a:endParaRPr b="1" u="sng"/>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419">
                <a:latin typeface="Arial"/>
                <a:ea typeface="Arial"/>
                <a:cs typeface="Arial"/>
                <a:sym typeface="Arial"/>
              </a:rPr>
              <a:t>Este proyecto tiene como objetivo analizar un conjunto de datos del sitio web MyAnimeList, que contiene información clave sobre una amplia gama de títulos de anime. El conjunto de datos incluye atributos como nombre, género, tipo, número de episodios, calificación y número de miembros.</a:t>
            </a:r>
            <a:endParaRPr>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s-419">
                <a:latin typeface="Arial"/>
                <a:ea typeface="Arial"/>
                <a:cs typeface="Arial"/>
                <a:sym typeface="Arial"/>
              </a:rPr>
              <a:t>El objetivo principal es desarrollar un modelo de regresión capaz de predecir la calificación de un anime en función de su género, tipo, número de episodios y número de miembros.</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2"/>
          <p:cNvPicPr preferRelativeResize="0"/>
          <p:nvPr/>
        </p:nvPicPr>
        <p:blipFill>
          <a:blip r:embed="rId3">
            <a:alphaModFix/>
          </a:blip>
          <a:stretch>
            <a:fillRect/>
          </a:stretch>
        </p:blipFill>
        <p:spPr>
          <a:xfrm>
            <a:off x="2201388" y="152400"/>
            <a:ext cx="4741231" cy="4838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Visualización y eliminación de outliers</a:t>
            </a:r>
            <a:endParaRPr b="1" u="sng"/>
          </a:p>
        </p:txBody>
      </p:sp>
      <p:pic>
        <p:nvPicPr>
          <p:cNvPr id="271" name="Google Shape;271;p33"/>
          <p:cNvPicPr preferRelativeResize="0"/>
          <p:nvPr/>
        </p:nvPicPr>
        <p:blipFill>
          <a:blip r:embed="rId3">
            <a:alphaModFix/>
          </a:blip>
          <a:stretch>
            <a:fillRect/>
          </a:stretch>
        </p:blipFill>
        <p:spPr>
          <a:xfrm>
            <a:off x="1297500" y="1023675"/>
            <a:ext cx="2835951" cy="2036800"/>
          </a:xfrm>
          <a:prstGeom prst="rect">
            <a:avLst/>
          </a:prstGeom>
          <a:noFill/>
          <a:ln>
            <a:noFill/>
          </a:ln>
        </p:spPr>
      </p:pic>
      <p:pic>
        <p:nvPicPr>
          <p:cNvPr id="272" name="Google Shape;272;p33"/>
          <p:cNvPicPr preferRelativeResize="0"/>
          <p:nvPr/>
        </p:nvPicPr>
        <p:blipFill>
          <a:blip r:embed="rId4">
            <a:alphaModFix/>
          </a:blip>
          <a:stretch>
            <a:fillRect/>
          </a:stretch>
        </p:blipFill>
        <p:spPr>
          <a:xfrm>
            <a:off x="5410425" y="1023675"/>
            <a:ext cx="2925977" cy="2036800"/>
          </a:xfrm>
          <a:prstGeom prst="rect">
            <a:avLst/>
          </a:prstGeom>
          <a:noFill/>
          <a:ln>
            <a:noFill/>
          </a:ln>
        </p:spPr>
      </p:pic>
      <p:pic>
        <p:nvPicPr>
          <p:cNvPr id="273" name="Google Shape;273;p33"/>
          <p:cNvPicPr preferRelativeResize="0"/>
          <p:nvPr/>
        </p:nvPicPr>
        <p:blipFill>
          <a:blip r:embed="rId5">
            <a:alphaModFix/>
          </a:blip>
          <a:stretch>
            <a:fillRect/>
          </a:stretch>
        </p:blipFill>
        <p:spPr>
          <a:xfrm>
            <a:off x="3518261" y="3153025"/>
            <a:ext cx="2597375" cy="1835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idx="1" type="body"/>
          </p:nvPr>
        </p:nvSpPr>
        <p:spPr>
          <a:xfrm>
            <a:off x="1305275" y="16900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Se identifica una </a:t>
            </a:r>
            <a:r>
              <a:rPr b="1" lang="es-419" sz="1100">
                <a:latin typeface="Arial"/>
                <a:ea typeface="Arial"/>
                <a:cs typeface="Arial"/>
                <a:sym typeface="Arial"/>
              </a:rPr>
              <a:t>gran cantidad de valores atípicos (outliers)</a:t>
            </a:r>
            <a:r>
              <a:rPr lang="es-419" sz="1100">
                <a:latin typeface="Arial"/>
                <a:ea typeface="Arial"/>
                <a:cs typeface="Arial"/>
                <a:sym typeface="Arial"/>
              </a:rPr>
              <a:t> en las columnas </a:t>
            </a:r>
            <a:r>
              <a:rPr b="1" lang="es-419" sz="1100">
                <a:latin typeface="Arial"/>
                <a:ea typeface="Arial"/>
                <a:cs typeface="Arial"/>
                <a:sym typeface="Arial"/>
              </a:rPr>
              <a:t>"members"</a:t>
            </a:r>
            <a:r>
              <a:rPr lang="es-419" sz="1100">
                <a:latin typeface="Arial"/>
                <a:ea typeface="Arial"/>
                <a:cs typeface="Arial"/>
                <a:sym typeface="Arial"/>
              </a:rPr>
              <a:t> y </a:t>
            </a:r>
            <a:r>
              <a:rPr b="1" lang="es-419" sz="1100">
                <a:latin typeface="Arial"/>
                <a:ea typeface="Arial"/>
                <a:cs typeface="Arial"/>
                <a:sym typeface="Arial"/>
              </a:rPr>
              <a:t>"episodes"</a:t>
            </a:r>
            <a:r>
              <a:rPr lang="es-419" sz="1100">
                <a:latin typeface="Arial"/>
                <a:ea typeface="Arial"/>
                <a:cs typeface="Arial"/>
                <a:sym typeface="Arial"/>
              </a:rPr>
              <a:t>, mientras que en la columna </a:t>
            </a:r>
            <a:r>
              <a:rPr b="1" lang="es-419" sz="1100">
                <a:latin typeface="Arial"/>
                <a:ea typeface="Arial"/>
                <a:cs typeface="Arial"/>
                <a:sym typeface="Arial"/>
              </a:rPr>
              <a:t>"rating"</a:t>
            </a:r>
            <a:r>
              <a:rPr lang="es-419" sz="1100">
                <a:latin typeface="Arial"/>
                <a:ea typeface="Arial"/>
                <a:cs typeface="Arial"/>
                <a:sym typeface="Arial"/>
              </a:rPr>
              <a:t> también hay outliers, aunque en menor cantidad.</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Dado que la cantidad de valores atípicos es considerablemente alta, </a:t>
            </a:r>
            <a:r>
              <a:rPr b="1" lang="es-419" sz="1100">
                <a:latin typeface="Arial"/>
                <a:ea typeface="Arial"/>
                <a:cs typeface="Arial"/>
                <a:sym typeface="Arial"/>
              </a:rPr>
              <a:t>eliminar todos estos datos podría afectar negativamente el análisis</a:t>
            </a:r>
            <a:r>
              <a:rPr lang="es-419" sz="1100">
                <a:latin typeface="Arial"/>
                <a:ea typeface="Arial"/>
                <a:cs typeface="Arial"/>
                <a:sym typeface="Arial"/>
              </a:rPr>
              <a:t>. Por este motivo, se procederá a </a:t>
            </a:r>
            <a:r>
              <a:rPr b="1" lang="es-419" sz="1100">
                <a:latin typeface="Arial"/>
                <a:ea typeface="Arial"/>
                <a:cs typeface="Arial"/>
                <a:sym typeface="Arial"/>
              </a:rPr>
              <a:t>guardar una copia del dataset antes de realizar la eliminación</a:t>
            </a:r>
            <a:r>
              <a:rPr lang="es-419" sz="1100">
                <a:latin typeface="Arial"/>
                <a:ea typeface="Arial"/>
                <a:cs typeface="Arial"/>
                <a:sym typeface="Arial"/>
              </a:rPr>
              <a:t>, asegurando la posibilidad de revertir cambios en caso de ser necesario.</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279" name="Google Shape;279;p34"/>
          <p:cNvPicPr preferRelativeResize="0"/>
          <p:nvPr/>
        </p:nvPicPr>
        <p:blipFill>
          <a:blip r:embed="rId3">
            <a:alphaModFix/>
          </a:blip>
          <a:stretch>
            <a:fillRect/>
          </a:stretch>
        </p:blipFill>
        <p:spPr>
          <a:xfrm>
            <a:off x="523900" y="1577650"/>
            <a:ext cx="2565191" cy="1758500"/>
          </a:xfrm>
          <a:prstGeom prst="rect">
            <a:avLst/>
          </a:prstGeom>
          <a:noFill/>
          <a:ln>
            <a:noFill/>
          </a:ln>
        </p:spPr>
      </p:pic>
      <p:pic>
        <p:nvPicPr>
          <p:cNvPr id="280" name="Google Shape;280;p34"/>
          <p:cNvPicPr preferRelativeResize="0"/>
          <p:nvPr/>
        </p:nvPicPr>
        <p:blipFill>
          <a:blip r:embed="rId4">
            <a:alphaModFix/>
          </a:blip>
          <a:stretch>
            <a:fillRect/>
          </a:stretch>
        </p:blipFill>
        <p:spPr>
          <a:xfrm>
            <a:off x="3264816" y="1577650"/>
            <a:ext cx="2589791" cy="1758500"/>
          </a:xfrm>
          <a:prstGeom prst="rect">
            <a:avLst/>
          </a:prstGeom>
          <a:noFill/>
          <a:ln>
            <a:noFill/>
          </a:ln>
        </p:spPr>
      </p:pic>
      <p:pic>
        <p:nvPicPr>
          <p:cNvPr id="281" name="Google Shape;281;p34"/>
          <p:cNvPicPr preferRelativeResize="0"/>
          <p:nvPr/>
        </p:nvPicPr>
        <p:blipFill>
          <a:blip r:embed="rId5">
            <a:alphaModFix/>
          </a:blip>
          <a:stretch>
            <a:fillRect/>
          </a:stretch>
        </p:blipFill>
        <p:spPr>
          <a:xfrm>
            <a:off x="6030324" y="1577649"/>
            <a:ext cx="2589775" cy="1770509"/>
          </a:xfrm>
          <a:prstGeom prst="rect">
            <a:avLst/>
          </a:prstGeom>
          <a:noFill/>
          <a:ln>
            <a:noFill/>
          </a:ln>
        </p:spPr>
      </p:pic>
      <p:sp>
        <p:nvSpPr>
          <p:cNvPr id="282" name="Google Shape;282;p34"/>
          <p:cNvSpPr txBox="1"/>
          <p:nvPr/>
        </p:nvSpPr>
        <p:spPr>
          <a:xfrm>
            <a:off x="1305275" y="3385075"/>
            <a:ext cx="7038900" cy="175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419" sz="1100">
                <a:solidFill>
                  <a:schemeClr val="lt1"/>
                </a:solidFill>
              </a:rPr>
              <a:t>La eliminación de outliers se realizó con éxito; sin embargo, el número de registros en el dataset </a:t>
            </a:r>
            <a:r>
              <a:rPr b="1" lang="es-419" sz="1100">
                <a:solidFill>
                  <a:schemeClr val="lt1"/>
                </a:solidFill>
              </a:rPr>
              <a:t>se redujo a menos de 2,000</a:t>
            </a:r>
            <a:r>
              <a:rPr lang="es-419" sz="1100">
                <a:solidFill>
                  <a:schemeClr val="lt1"/>
                </a:solidFill>
              </a:rPr>
              <a:t>, lo que podría afectar negativamente la calidad de nuestras predicciones debido a la pérdida excesiva de datos.</a:t>
            </a:r>
            <a:endParaRPr sz="1100">
              <a:solidFill>
                <a:schemeClr val="lt1"/>
              </a:solidFill>
            </a:endParaRPr>
          </a:p>
          <a:p>
            <a:pPr indent="0" lvl="0" marL="0" rtl="0" algn="l">
              <a:lnSpc>
                <a:spcPct val="115000"/>
              </a:lnSpc>
              <a:spcBef>
                <a:spcPts val="1200"/>
              </a:spcBef>
              <a:spcAft>
                <a:spcPts val="0"/>
              </a:spcAft>
              <a:buNone/>
            </a:pPr>
            <a:r>
              <a:rPr lang="es-419" sz="1100">
                <a:solidFill>
                  <a:schemeClr val="lt1"/>
                </a:solidFill>
              </a:rPr>
              <a:t>Como medida precautoria, se generará una </a:t>
            </a:r>
            <a:r>
              <a:rPr b="1" lang="es-419" sz="1100">
                <a:solidFill>
                  <a:schemeClr val="lt1"/>
                </a:solidFill>
              </a:rPr>
              <a:t>versión alternativa del dataset</a:t>
            </a:r>
            <a:r>
              <a:rPr lang="es-419" sz="1100">
                <a:solidFill>
                  <a:schemeClr val="lt1"/>
                </a:solidFill>
              </a:rPr>
              <a:t>, en la cual los outliers serán reemplazados por el </a:t>
            </a:r>
            <a:r>
              <a:rPr b="1" lang="es-419" sz="1100">
                <a:solidFill>
                  <a:schemeClr val="lt1"/>
                </a:solidFill>
              </a:rPr>
              <a:t>valor medio de cada columna numérica</a:t>
            </a:r>
            <a:r>
              <a:rPr lang="es-419" sz="1100">
                <a:solidFill>
                  <a:schemeClr val="lt1"/>
                </a:solidFill>
              </a:rPr>
              <a:t>. Esto permitirá conservar la totalidad de los datos, aunque con la desventaja de modificar la distribución original, lo que podría introducir </a:t>
            </a:r>
            <a:r>
              <a:rPr b="1" lang="es-419" sz="1100">
                <a:solidFill>
                  <a:schemeClr val="lt1"/>
                </a:solidFill>
              </a:rPr>
              <a:t>sesgos en el análisis</a:t>
            </a:r>
            <a:r>
              <a:rPr lang="es-419" sz="1100">
                <a:solidFill>
                  <a:schemeClr val="lt1"/>
                </a:solidFill>
              </a:rPr>
              <a:t>.</a:t>
            </a:r>
            <a:endParaRPr sz="11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5"/>
          <p:cNvPicPr preferRelativeResize="0"/>
          <p:nvPr/>
        </p:nvPicPr>
        <p:blipFill>
          <a:blip r:embed="rId3">
            <a:alphaModFix/>
          </a:blip>
          <a:stretch>
            <a:fillRect/>
          </a:stretch>
        </p:blipFill>
        <p:spPr>
          <a:xfrm>
            <a:off x="1297500" y="1567550"/>
            <a:ext cx="2416550" cy="1703750"/>
          </a:xfrm>
          <a:prstGeom prst="rect">
            <a:avLst/>
          </a:prstGeom>
          <a:noFill/>
          <a:ln>
            <a:noFill/>
          </a:ln>
        </p:spPr>
      </p:pic>
      <p:pic>
        <p:nvPicPr>
          <p:cNvPr id="288" name="Google Shape;288;p35"/>
          <p:cNvPicPr preferRelativeResize="0"/>
          <p:nvPr/>
        </p:nvPicPr>
        <p:blipFill>
          <a:blip r:embed="rId4">
            <a:alphaModFix/>
          </a:blip>
          <a:stretch>
            <a:fillRect/>
          </a:stretch>
        </p:blipFill>
        <p:spPr>
          <a:xfrm>
            <a:off x="3714050" y="1567550"/>
            <a:ext cx="2373080" cy="1703750"/>
          </a:xfrm>
          <a:prstGeom prst="rect">
            <a:avLst/>
          </a:prstGeom>
          <a:noFill/>
          <a:ln>
            <a:noFill/>
          </a:ln>
        </p:spPr>
      </p:pic>
      <p:pic>
        <p:nvPicPr>
          <p:cNvPr id="289" name="Google Shape;289;p35"/>
          <p:cNvPicPr preferRelativeResize="0"/>
          <p:nvPr/>
        </p:nvPicPr>
        <p:blipFill rotWithShape="1">
          <a:blip r:embed="rId5">
            <a:alphaModFix/>
          </a:blip>
          <a:srcRect b="0" l="5230" r="-5229" t="0"/>
          <a:stretch/>
        </p:blipFill>
        <p:spPr>
          <a:xfrm>
            <a:off x="6087125" y="1567549"/>
            <a:ext cx="2527311" cy="1703750"/>
          </a:xfrm>
          <a:prstGeom prst="rect">
            <a:avLst/>
          </a:prstGeom>
          <a:noFill/>
          <a:ln>
            <a:noFill/>
          </a:ln>
        </p:spPr>
      </p:pic>
      <p:sp>
        <p:nvSpPr>
          <p:cNvPr id="290" name="Google Shape;290;p35"/>
          <p:cNvSpPr txBox="1"/>
          <p:nvPr/>
        </p:nvSpPr>
        <p:spPr>
          <a:xfrm>
            <a:off x="1289750" y="574950"/>
            <a:ext cx="7210200" cy="9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Distribución de datos del Dataset con outliers reemplazados</a:t>
            </a:r>
            <a:endParaRPr sz="1300">
              <a:solidFill>
                <a:schemeClr val="lt1"/>
              </a:solidFill>
              <a:latin typeface="Lato"/>
              <a:ea typeface="Lato"/>
              <a:cs typeface="Lato"/>
              <a:sym typeface="Lato"/>
            </a:endParaRPr>
          </a:p>
        </p:txBody>
      </p:sp>
      <p:sp>
        <p:nvSpPr>
          <p:cNvPr id="291" name="Google Shape;291;p35"/>
          <p:cNvSpPr txBox="1"/>
          <p:nvPr/>
        </p:nvSpPr>
        <p:spPr>
          <a:xfrm>
            <a:off x="1289750" y="3418650"/>
            <a:ext cx="7210200" cy="16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419" sz="1100">
                <a:solidFill>
                  <a:schemeClr val="lt1"/>
                </a:solidFill>
              </a:rPr>
              <a:t>En este momento, contamos con </a:t>
            </a:r>
            <a:r>
              <a:rPr b="1" lang="es-419" sz="1100">
                <a:solidFill>
                  <a:schemeClr val="lt1"/>
                </a:solidFill>
              </a:rPr>
              <a:t>tres versiones del dataset</a:t>
            </a:r>
            <a:r>
              <a:rPr lang="es-419" sz="1100">
                <a:solidFill>
                  <a:schemeClr val="lt1"/>
                </a:solidFill>
              </a:rPr>
              <a:t>:</a:t>
            </a:r>
            <a:endParaRPr sz="1100">
              <a:solidFill>
                <a:schemeClr val="lt1"/>
              </a:solidFill>
            </a:endParaRPr>
          </a:p>
          <a:p>
            <a:pPr indent="-298450" lvl="0" marL="457200" rtl="0" algn="l">
              <a:lnSpc>
                <a:spcPct val="115000"/>
              </a:lnSpc>
              <a:spcBef>
                <a:spcPts val="1200"/>
              </a:spcBef>
              <a:spcAft>
                <a:spcPts val="0"/>
              </a:spcAft>
              <a:buClr>
                <a:schemeClr val="lt1"/>
              </a:buClr>
              <a:buSzPts val="1100"/>
              <a:buAutoNum type="arabicPeriod"/>
            </a:pPr>
            <a:r>
              <a:rPr b="1" lang="es-419" sz="1100">
                <a:solidFill>
                  <a:schemeClr val="lt1"/>
                </a:solidFill>
              </a:rPr>
              <a:t>Dataset original</a:t>
            </a:r>
            <a:r>
              <a:rPr lang="es-419" sz="1100">
                <a:solidFill>
                  <a:schemeClr val="lt1"/>
                </a:solidFill>
              </a:rPr>
              <a:t>, que incluye todos los outliers.</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s-419" sz="1100">
                <a:solidFill>
                  <a:schemeClr val="lt1"/>
                </a:solidFill>
              </a:rPr>
              <a:t>Dataset con los outliers eliminados</a:t>
            </a:r>
            <a:r>
              <a:rPr lang="es-419" sz="1100">
                <a:solidFill>
                  <a:schemeClr val="lt1"/>
                </a:solidFill>
              </a:rPr>
              <a:t>, lo que redujo significativamente el número de registros.</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s-419" sz="1100">
                <a:solidFill>
                  <a:schemeClr val="lt1"/>
                </a:solidFill>
              </a:rPr>
              <a:t>Dataset con los outliers reemplazados</a:t>
            </a:r>
            <a:r>
              <a:rPr lang="es-419" sz="1100">
                <a:solidFill>
                  <a:schemeClr val="lt1"/>
                </a:solidFill>
              </a:rPr>
              <a:t> por el valor medio de cada columna numérica, con el objetivo de mantener la cantidad de datos sin alterar significativamente su estructura.</a:t>
            </a:r>
            <a:endParaRPr sz="11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Correlación entre columnas</a:t>
            </a:r>
            <a:endParaRPr b="1" u="sng"/>
          </a:p>
        </p:txBody>
      </p:sp>
      <p:pic>
        <p:nvPicPr>
          <p:cNvPr id="297" name="Google Shape;297;p36"/>
          <p:cNvPicPr preferRelativeResize="0"/>
          <p:nvPr/>
        </p:nvPicPr>
        <p:blipFill>
          <a:blip r:embed="rId3">
            <a:alphaModFix/>
          </a:blip>
          <a:stretch>
            <a:fillRect/>
          </a:stretch>
        </p:blipFill>
        <p:spPr>
          <a:xfrm>
            <a:off x="1297495" y="1567545"/>
            <a:ext cx="2001075" cy="2204000"/>
          </a:xfrm>
          <a:prstGeom prst="rect">
            <a:avLst/>
          </a:prstGeom>
          <a:noFill/>
          <a:ln>
            <a:noFill/>
          </a:ln>
        </p:spPr>
      </p:pic>
      <p:sp>
        <p:nvSpPr>
          <p:cNvPr id="298" name="Google Shape;298;p36"/>
          <p:cNvSpPr txBox="1"/>
          <p:nvPr/>
        </p:nvSpPr>
        <p:spPr>
          <a:xfrm>
            <a:off x="1289750" y="1188750"/>
            <a:ext cx="70389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Con outliers				Sin outliers				Con outliers reemplazados</a:t>
            </a:r>
            <a:endParaRPr sz="1300">
              <a:solidFill>
                <a:schemeClr val="lt1"/>
              </a:solidFill>
              <a:latin typeface="Lato"/>
              <a:ea typeface="Lato"/>
              <a:cs typeface="Lato"/>
              <a:sym typeface="Lato"/>
            </a:endParaRPr>
          </a:p>
        </p:txBody>
      </p:sp>
      <p:pic>
        <p:nvPicPr>
          <p:cNvPr id="299" name="Google Shape;299;p36"/>
          <p:cNvPicPr preferRelativeResize="0"/>
          <p:nvPr/>
        </p:nvPicPr>
        <p:blipFill>
          <a:blip r:embed="rId4">
            <a:alphaModFix/>
          </a:blip>
          <a:stretch>
            <a:fillRect/>
          </a:stretch>
        </p:blipFill>
        <p:spPr>
          <a:xfrm>
            <a:off x="3496400" y="1567550"/>
            <a:ext cx="2119224" cy="2204000"/>
          </a:xfrm>
          <a:prstGeom prst="rect">
            <a:avLst/>
          </a:prstGeom>
          <a:noFill/>
          <a:ln>
            <a:noFill/>
          </a:ln>
        </p:spPr>
      </p:pic>
      <p:pic>
        <p:nvPicPr>
          <p:cNvPr id="300" name="Google Shape;300;p36"/>
          <p:cNvPicPr preferRelativeResize="0"/>
          <p:nvPr/>
        </p:nvPicPr>
        <p:blipFill>
          <a:blip r:embed="rId5">
            <a:alphaModFix/>
          </a:blip>
          <a:stretch>
            <a:fillRect/>
          </a:stretch>
        </p:blipFill>
        <p:spPr>
          <a:xfrm>
            <a:off x="5813450" y="1567550"/>
            <a:ext cx="1985331" cy="2204000"/>
          </a:xfrm>
          <a:prstGeom prst="rect">
            <a:avLst/>
          </a:prstGeom>
          <a:noFill/>
          <a:ln>
            <a:noFill/>
          </a:ln>
        </p:spPr>
      </p:pic>
      <p:sp>
        <p:nvSpPr>
          <p:cNvPr id="301" name="Google Shape;301;p36"/>
          <p:cNvSpPr txBox="1"/>
          <p:nvPr/>
        </p:nvSpPr>
        <p:spPr>
          <a:xfrm>
            <a:off x="1274225" y="4086825"/>
            <a:ext cx="6524700" cy="800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100">
                <a:solidFill>
                  <a:schemeClr val="lt1"/>
                </a:solidFill>
              </a:rPr>
              <a:t>Después</a:t>
            </a:r>
            <a:r>
              <a:rPr lang="es-419" sz="1100">
                <a:solidFill>
                  <a:schemeClr val="lt1"/>
                </a:solidFill>
              </a:rPr>
              <a:t> de visualizar las correlaciones vemos que la columna rating tiene una mayor </a:t>
            </a:r>
            <a:r>
              <a:rPr lang="es-419" sz="1100">
                <a:solidFill>
                  <a:schemeClr val="lt1"/>
                </a:solidFill>
              </a:rPr>
              <a:t>correlación</a:t>
            </a:r>
            <a:r>
              <a:rPr lang="es-419" sz="1100">
                <a:solidFill>
                  <a:schemeClr val="lt1"/>
                </a:solidFill>
              </a:rPr>
              <a:t> con la columna miembros</a:t>
            </a:r>
            <a:endParaRPr sz="11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Regresión Lineal</a:t>
            </a:r>
            <a:endParaRPr b="1" u="sng"/>
          </a:p>
        </p:txBody>
      </p:sp>
      <p:sp>
        <p:nvSpPr>
          <p:cNvPr id="307" name="Google Shape;307;p37"/>
          <p:cNvSpPr txBox="1"/>
          <p:nvPr>
            <p:ph idx="1" type="body"/>
          </p:nvPr>
        </p:nvSpPr>
        <p:spPr>
          <a:xfrm>
            <a:off x="4716175" y="2139050"/>
            <a:ext cx="4427700" cy="3004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419" sz="1100">
                <a:latin typeface="Arial"/>
                <a:ea typeface="Arial"/>
                <a:cs typeface="Arial"/>
                <a:sym typeface="Arial"/>
              </a:rPr>
              <a:t>Al analizar los resultados obtenidos del </a:t>
            </a:r>
            <a:r>
              <a:rPr b="1" lang="es-419" sz="1100">
                <a:latin typeface="Arial"/>
                <a:ea typeface="Arial"/>
                <a:cs typeface="Arial"/>
                <a:sym typeface="Arial"/>
              </a:rPr>
              <a:t>dataset con outliers</a:t>
            </a:r>
            <a:r>
              <a:rPr lang="es-419" sz="1100">
                <a:latin typeface="Arial"/>
                <a:ea typeface="Arial"/>
                <a:cs typeface="Arial"/>
                <a:sym typeface="Arial"/>
              </a:rPr>
              <a:t>, los valores de </a:t>
            </a:r>
            <a:r>
              <a:rPr b="1" lang="es-419" sz="1100">
                <a:latin typeface="Arial"/>
                <a:ea typeface="Arial"/>
                <a:cs typeface="Arial"/>
                <a:sym typeface="Arial"/>
              </a:rPr>
              <a:t>Mean Absolute Error (MAE)</a:t>
            </a:r>
            <a:r>
              <a:rPr lang="es-419" sz="1100">
                <a:latin typeface="Arial"/>
                <a:ea typeface="Arial"/>
                <a:cs typeface="Arial"/>
                <a:sym typeface="Arial"/>
              </a:rPr>
              <a:t>, </a:t>
            </a:r>
            <a:r>
              <a:rPr b="1" lang="es-419" sz="1100">
                <a:latin typeface="Arial"/>
                <a:ea typeface="Arial"/>
                <a:cs typeface="Arial"/>
                <a:sym typeface="Arial"/>
              </a:rPr>
              <a:t>Mean Squared Error (MSE)</a:t>
            </a:r>
            <a:r>
              <a:rPr lang="es-419" sz="1100">
                <a:latin typeface="Arial"/>
                <a:ea typeface="Arial"/>
                <a:cs typeface="Arial"/>
                <a:sym typeface="Arial"/>
              </a:rPr>
              <a:t> y </a:t>
            </a:r>
            <a:r>
              <a:rPr b="1" lang="es-419" sz="1100">
                <a:latin typeface="Arial"/>
                <a:ea typeface="Arial"/>
                <a:cs typeface="Arial"/>
                <a:sym typeface="Arial"/>
              </a:rPr>
              <a:t>Root Mean Squared Error (RMSE)</a:t>
            </a:r>
            <a:r>
              <a:rPr lang="es-419" sz="1100">
                <a:latin typeface="Arial"/>
                <a:ea typeface="Arial"/>
                <a:cs typeface="Arial"/>
                <a:sym typeface="Arial"/>
              </a:rPr>
              <a:t> son significativamente bajos, podemos sacar varias conclusiones clave:</a:t>
            </a:r>
            <a:endParaRPr sz="1100">
              <a:latin typeface="Arial"/>
              <a:ea typeface="Arial"/>
              <a:cs typeface="Arial"/>
              <a:sym typeface="Arial"/>
            </a:endParaRPr>
          </a:p>
          <a:p>
            <a:pPr indent="-298450" lvl="0" marL="457200" rtl="0" algn="l">
              <a:spcBef>
                <a:spcPts val="1400"/>
              </a:spcBef>
              <a:spcAft>
                <a:spcPts val="0"/>
              </a:spcAft>
              <a:buSzPts val="1100"/>
              <a:buFont typeface="Arial"/>
              <a:buAutoNum type="arabicPeriod"/>
            </a:pPr>
            <a:r>
              <a:rPr b="1" lang="es-419" sz="1100">
                <a:latin typeface="Arial"/>
                <a:ea typeface="Arial"/>
                <a:cs typeface="Arial"/>
                <a:sym typeface="Arial"/>
              </a:rPr>
              <a:t>Mejor Rendimiento con Outliers</a:t>
            </a:r>
            <a:endParaRPr b="1"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s-419" sz="1100">
                <a:latin typeface="Arial"/>
                <a:ea typeface="Arial"/>
                <a:cs typeface="Arial"/>
                <a:sym typeface="Arial"/>
              </a:rPr>
              <a:t>El Modelo Ajusta Mejor a la Variabilidad</a:t>
            </a:r>
            <a:endParaRPr b="1"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pic>
        <p:nvPicPr>
          <p:cNvPr id="308" name="Google Shape;308;p37"/>
          <p:cNvPicPr preferRelativeResize="0"/>
          <p:nvPr/>
        </p:nvPicPr>
        <p:blipFill>
          <a:blip r:embed="rId3">
            <a:alphaModFix/>
          </a:blip>
          <a:stretch>
            <a:fillRect/>
          </a:stretch>
        </p:blipFill>
        <p:spPr>
          <a:xfrm>
            <a:off x="233075" y="1567550"/>
            <a:ext cx="4483101" cy="3364499"/>
          </a:xfrm>
          <a:prstGeom prst="rect">
            <a:avLst/>
          </a:prstGeom>
          <a:noFill/>
          <a:ln>
            <a:noFill/>
          </a:ln>
        </p:spPr>
      </p:pic>
      <p:pic>
        <p:nvPicPr>
          <p:cNvPr id="309" name="Google Shape;309;p37"/>
          <p:cNvPicPr preferRelativeResize="0"/>
          <p:nvPr/>
        </p:nvPicPr>
        <p:blipFill>
          <a:blip r:embed="rId4">
            <a:alphaModFix/>
          </a:blip>
          <a:stretch>
            <a:fillRect/>
          </a:stretch>
        </p:blipFill>
        <p:spPr>
          <a:xfrm>
            <a:off x="4716175" y="1567550"/>
            <a:ext cx="2952750" cy="571500"/>
          </a:xfrm>
          <a:prstGeom prst="rect">
            <a:avLst/>
          </a:prstGeom>
          <a:noFill/>
          <a:ln>
            <a:noFill/>
          </a:ln>
        </p:spPr>
      </p:pic>
      <p:sp>
        <p:nvSpPr>
          <p:cNvPr id="310" name="Google Shape;310;p37"/>
          <p:cNvSpPr txBox="1"/>
          <p:nvPr/>
        </p:nvSpPr>
        <p:spPr>
          <a:xfrm>
            <a:off x="1398525" y="1072200"/>
            <a:ext cx="2898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con outliers</a:t>
            </a:r>
            <a:endParaRPr sz="1300">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idx="1" type="body"/>
          </p:nvPr>
        </p:nvSpPr>
        <p:spPr>
          <a:xfrm>
            <a:off x="4716175" y="2139050"/>
            <a:ext cx="4427700" cy="30045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s-419" sz="1150">
                <a:latin typeface="Arial"/>
                <a:ea typeface="Arial"/>
                <a:cs typeface="Arial"/>
                <a:sym typeface="Arial"/>
              </a:rPr>
              <a:t>Lo más destacable es la magnitud de los errores en comparación con el valor esperado de una predicción de rating. Los valores de </a:t>
            </a:r>
            <a:r>
              <a:rPr b="1" lang="es-419" sz="1150">
                <a:latin typeface="Arial"/>
                <a:ea typeface="Arial"/>
                <a:cs typeface="Arial"/>
                <a:sym typeface="Arial"/>
              </a:rPr>
              <a:t>Mean Absolute Error (MAE)</a:t>
            </a:r>
            <a:r>
              <a:rPr lang="es-419" sz="1150">
                <a:latin typeface="Arial"/>
                <a:ea typeface="Arial"/>
                <a:cs typeface="Arial"/>
                <a:sym typeface="Arial"/>
              </a:rPr>
              <a:t>, </a:t>
            </a:r>
            <a:r>
              <a:rPr b="1" lang="es-419" sz="1150">
                <a:latin typeface="Arial"/>
                <a:ea typeface="Arial"/>
                <a:cs typeface="Arial"/>
                <a:sym typeface="Arial"/>
              </a:rPr>
              <a:t>Mean Squared Error (MSE)</a:t>
            </a:r>
            <a:r>
              <a:rPr lang="es-419" sz="1150">
                <a:latin typeface="Arial"/>
                <a:ea typeface="Arial"/>
                <a:cs typeface="Arial"/>
                <a:sym typeface="Arial"/>
              </a:rPr>
              <a:t> y </a:t>
            </a:r>
            <a:r>
              <a:rPr b="1" lang="es-419" sz="1150">
                <a:latin typeface="Arial"/>
                <a:ea typeface="Arial"/>
                <a:cs typeface="Arial"/>
                <a:sym typeface="Arial"/>
              </a:rPr>
              <a:t>Root Mean Squared Error (RMSE)</a:t>
            </a:r>
            <a:r>
              <a:rPr lang="es-419" sz="1150">
                <a:latin typeface="Arial"/>
                <a:ea typeface="Arial"/>
                <a:cs typeface="Arial"/>
                <a:sym typeface="Arial"/>
              </a:rPr>
              <a:t> son extremadamente altos, lo que sugiere que el modelo tiene una capacidad limitada para hacer predicciones precisas, incluso sin los outliers. Esto indica que:</a:t>
            </a:r>
            <a:endParaRPr sz="1150">
              <a:latin typeface="Arial"/>
              <a:ea typeface="Arial"/>
              <a:cs typeface="Arial"/>
              <a:sym typeface="Arial"/>
            </a:endParaRPr>
          </a:p>
          <a:p>
            <a:pPr indent="-301625" lvl="0" marL="457200" rtl="0" algn="l">
              <a:spcBef>
                <a:spcPts val="1200"/>
              </a:spcBef>
              <a:spcAft>
                <a:spcPts val="0"/>
              </a:spcAft>
              <a:buClr>
                <a:schemeClr val="lt1"/>
              </a:buClr>
              <a:buSzPts val="1150"/>
              <a:buFont typeface="Arial"/>
              <a:buAutoNum type="arabicPeriod"/>
            </a:pPr>
            <a:r>
              <a:rPr b="1" lang="es-419" sz="1150">
                <a:latin typeface="Arial"/>
                <a:ea typeface="Arial"/>
                <a:cs typeface="Arial"/>
                <a:sym typeface="Arial"/>
              </a:rPr>
              <a:t>El modelo es inadecuado.</a:t>
            </a:r>
            <a:endParaRPr b="1" sz="1150">
              <a:latin typeface="Arial"/>
              <a:ea typeface="Arial"/>
              <a:cs typeface="Arial"/>
              <a:sym typeface="Arial"/>
            </a:endParaRPr>
          </a:p>
          <a:p>
            <a:pPr indent="-301625" lvl="0" marL="457200" rtl="0" algn="l">
              <a:spcBef>
                <a:spcPts val="0"/>
              </a:spcBef>
              <a:spcAft>
                <a:spcPts val="0"/>
              </a:spcAft>
              <a:buClr>
                <a:schemeClr val="lt1"/>
              </a:buClr>
              <a:buSzPts val="1150"/>
              <a:buFont typeface="Arial"/>
              <a:buAutoNum type="arabicPeriod"/>
            </a:pPr>
            <a:r>
              <a:rPr b="1" lang="es-419" sz="1150">
                <a:latin typeface="Arial"/>
                <a:ea typeface="Arial"/>
                <a:cs typeface="Arial"/>
                <a:sym typeface="Arial"/>
              </a:rPr>
              <a:t>La eliminación de los outliers fue perjudicial para la predicción.</a:t>
            </a:r>
            <a:endParaRPr b="1" sz="1150">
              <a:latin typeface="Arial"/>
              <a:ea typeface="Arial"/>
              <a:cs typeface="Arial"/>
              <a:sym typeface="Arial"/>
            </a:endParaRPr>
          </a:p>
          <a:p>
            <a:pPr indent="-301625" lvl="0" marL="457200" rtl="0" algn="l">
              <a:spcBef>
                <a:spcPts val="0"/>
              </a:spcBef>
              <a:spcAft>
                <a:spcPts val="0"/>
              </a:spcAft>
              <a:buClr>
                <a:schemeClr val="lt1"/>
              </a:buClr>
              <a:buSzPts val="1150"/>
              <a:buFont typeface="Arial"/>
              <a:buAutoNum type="arabicPeriod"/>
            </a:pPr>
            <a:r>
              <a:rPr b="1" lang="es-419" sz="1150">
                <a:latin typeface="Arial"/>
                <a:ea typeface="Arial"/>
                <a:cs typeface="Arial"/>
                <a:sym typeface="Arial"/>
              </a:rPr>
              <a:t>Distribución de los Datos no es adecuada para una predicción lineal.</a:t>
            </a:r>
            <a:endParaRPr b="1" sz="1150">
              <a:latin typeface="Arial"/>
              <a:ea typeface="Arial"/>
              <a:cs typeface="Arial"/>
              <a:sym typeface="Arial"/>
            </a:endParaRPr>
          </a:p>
          <a:p>
            <a:pPr indent="-301625" lvl="0" marL="457200" rtl="0" algn="l">
              <a:spcBef>
                <a:spcPts val="0"/>
              </a:spcBef>
              <a:spcAft>
                <a:spcPts val="0"/>
              </a:spcAft>
              <a:buClr>
                <a:schemeClr val="lt1"/>
              </a:buClr>
              <a:buSzPts val="1150"/>
              <a:buFont typeface="Arial"/>
              <a:buAutoNum type="arabicPeriod"/>
            </a:pPr>
            <a:r>
              <a:rPr b="1" lang="es-419" sz="1150">
                <a:latin typeface="Arial"/>
                <a:ea typeface="Arial"/>
                <a:cs typeface="Arial"/>
                <a:sym typeface="Arial"/>
              </a:rPr>
              <a:t>Poca Variabilidad en los Datos.</a:t>
            </a:r>
            <a:endParaRPr b="1" sz="115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
        <p:nvSpPr>
          <p:cNvPr id="316" name="Google Shape;316;p38"/>
          <p:cNvSpPr txBox="1"/>
          <p:nvPr/>
        </p:nvSpPr>
        <p:spPr>
          <a:xfrm>
            <a:off x="1398525" y="1072200"/>
            <a:ext cx="2898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sin outliers</a:t>
            </a:r>
            <a:endParaRPr sz="1300">
              <a:solidFill>
                <a:schemeClr val="lt1"/>
              </a:solidFill>
              <a:latin typeface="Lato"/>
              <a:ea typeface="Lato"/>
              <a:cs typeface="Lato"/>
              <a:sym typeface="Lato"/>
            </a:endParaRPr>
          </a:p>
        </p:txBody>
      </p:sp>
      <p:pic>
        <p:nvPicPr>
          <p:cNvPr id="317" name="Google Shape;317;p38"/>
          <p:cNvPicPr preferRelativeResize="0"/>
          <p:nvPr/>
        </p:nvPicPr>
        <p:blipFill>
          <a:blip r:embed="rId3">
            <a:alphaModFix/>
          </a:blip>
          <a:stretch>
            <a:fillRect/>
          </a:stretch>
        </p:blipFill>
        <p:spPr>
          <a:xfrm>
            <a:off x="288475" y="1567550"/>
            <a:ext cx="4427700" cy="3443876"/>
          </a:xfrm>
          <a:prstGeom prst="rect">
            <a:avLst/>
          </a:prstGeom>
          <a:noFill/>
          <a:ln>
            <a:noFill/>
          </a:ln>
        </p:spPr>
      </p:pic>
      <p:pic>
        <p:nvPicPr>
          <p:cNvPr id="318" name="Google Shape;318;p38"/>
          <p:cNvPicPr preferRelativeResize="0"/>
          <p:nvPr/>
        </p:nvPicPr>
        <p:blipFill>
          <a:blip r:embed="rId4">
            <a:alphaModFix/>
          </a:blip>
          <a:stretch>
            <a:fillRect/>
          </a:stretch>
        </p:blipFill>
        <p:spPr>
          <a:xfrm>
            <a:off x="4716175" y="1567550"/>
            <a:ext cx="2886075" cy="552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idx="1" type="body"/>
          </p:nvPr>
        </p:nvSpPr>
        <p:spPr>
          <a:xfrm>
            <a:off x="4716175" y="2139050"/>
            <a:ext cx="4427700" cy="3004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419" sz="1100">
                <a:latin typeface="Arial"/>
                <a:ea typeface="Arial"/>
                <a:cs typeface="Arial"/>
                <a:sym typeface="Arial"/>
              </a:rPr>
              <a:t>Al analizar los resultados del </a:t>
            </a:r>
            <a:r>
              <a:rPr b="1" lang="es-419" sz="1100">
                <a:latin typeface="Arial"/>
                <a:ea typeface="Arial"/>
                <a:cs typeface="Arial"/>
                <a:sym typeface="Arial"/>
              </a:rPr>
              <a:t>dataset con outliers reemplazados por la media</a:t>
            </a:r>
            <a:r>
              <a:rPr lang="es-419" sz="1100">
                <a:latin typeface="Arial"/>
                <a:ea typeface="Arial"/>
                <a:cs typeface="Arial"/>
                <a:sym typeface="Arial"/>
              </a:rPr>
              <a:t>, se observa un </a:t>
            </a:r>
            <a:r>
              <a:rPr b="1" lang="es-419" sz="1100">
                <a:latin typeface="Arial"/>
                <a:ea typeface="Arial"/>
                <a:cs typeface="Arial"/>
                <a:sym typeface="Arial"/>
              </a:rPr>
              <a:t>aumento significativo en los errores</a:t>
            </a:r>
            <a:r>
              <a:rPr lang="es-419" sz="1100">
                <a:latin typeface="Arial"/>
                <a:ea typeface="Arial"/>
                <a:cs typeface="Arial"/>
                <a:sym typeface="Arial"/>
              </a:rPr>
              <a:t> en comparación con el modelo que incluye los outliers y el modelo sin outliers. Este comportamiento indica varios puntos clave a considerar:</a:t>
            </a:r>
            <a:endParaRPr sz="1100">
              <a:latin typeface="Arial"/>
              <a:ea typeface="Arial"/>
              <a:cs typeface="Arial"/>
              <a:sym typeface="Arial"/>
            </a:endParaRPr>
          </a:p>
          <a:p>
            <a:pPr indent="-298450" lvl="0" marL="457200" rtl="0" algn="l">
              <a:spcBef>
                <a:spcPts val="1400"/>
              </a:spcBef>
              <a:spcAft>
                <a:spcPts val="0"/>
              </a:spcAft>
              <a:buSzPts val="1100"/>
              <a:buFont typeface="Arial"/>
              <a:buAutoNum type="arabicPeriod"/>
            </a:pPr>
            <a:r>
              <a:rPr b="1" lang="es-419" sz="1100">
                <a:latin typeface="Arial"/>
                <a:ea typeface="Arial"/>
                <a:cs typeface="Arial"/>
                <a:sym typeface="Arial"/>
              </a:rPr>
              <a:t>Pérdida de Información Valiosa</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s-419" sz="1100">
                <a:latin typeface="Arial"/>
                <a:ea typeface="Arial"/>
                <a:cs typeface="Arial"/>
                <a:sym typeface="Arial"/>
              </a:rPr>
              <a:t>Impacto Negativo del Preprocesamiento</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s-419" sz="1100">
                <a:latin typeface="Arial"/>
                <a:ea typeface="Arial"/>
                <a:cs typeface="Arial"/>
                <a:sym typeface="Arial"/>
              </a:rPr>
              <a:t>Posible Sesgo Introducido por el Reemplazo de Outliers</a:t>
            </a:r>
            <a:endParaRPr sz="1100">
              <a:latin typeface="Arial"/>
              <a:ea typeface="Arial"/>
              <a:cs typeface="Arial"/>
              <a:sym typeface="Arial"/>
            </a:endParaRPr>
          </a:p>
          <a:p>
            <a:pPr indent="0" lvl="0" marL="0" rtl="0" algn="l">
              <a:spcBef>
                <a:spcPts val="400"/>
              </a:spcBef>
              <a:spcAft>
                <a:spcPts val="1200"/>
              </a:spcAft>
              <a:buNone/>
            </a:pPr>
            <a:r>
              <a:t/>
            </a:r>
            <a:endParaRPr sz="1150">
              <a:latin typeface="Arial"/>
              <a:ea typeface="Arial"/>
              <a:cs typeface="Arial"/>
              <a:sym typeface="Arial"/>
            </a:endParaRPr>
          </a:p>
        </p:txBody>
      </p:sp>
      <p:sp>
        <p:nvSpPr>
          <p:cNvPr id="324" name="Google Shape;324;p39"/>
          <p:cNvSpPr txBox="1"/>
          <p:nvPr/>
        </p:nvSpPr>
        <p:spPr>
          <a:xfrm>
            <a:off x="1398525" y="1072200"/>
            <a:ext cx="2898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con outliers reemplazados</a:t>
            </a:r>
            <a:endParaRPr sz="1300">
              <a:solidFill>
                <a:schemeClr val="lt1"/>
              </a:solidFill>
              <a:latin typeface="Lato"/>
              <a:ea typeface="Lato"/>
              <a:cs typeface="Lato"/>
              <a:sym typeface="Lato"/>
            </a:endParaRPr>
          </a:p>
        </p:txBody>
      </p:sp>
      <p:pic>
        <p:nvPicPr>
          <p:cNvPr id="325" name="Google Shape;325;p39"/>
          <p:cNvPicPr preferRelativeResize="0"/>
          <p:nvPr/>
        </p:nvPicPr>
        <p:blipFill>
          <a:blip r:embed="rId3">
            <a:alphaModFix/>
          </a:blip>
          <a:stretch>
            <a:fillRect/>
          </a:stretch>
        </p:blipFill>
        <p:spPr>
          <a:xfrm>
            <a:off x="288425" y="1567550"/>
            <a:ext cx="4427701" cy="3443875"/>
          </a:xfrm>
          <a:prstGeom prst="rect">
            <a:avLst/>
          </a:prstGeom>
          <a:noFill/>
          <a:ln>
            <a:noFill/>
          </a:ln>
        </p:spPr>
      </p:pic>
      <p:pic>
        <p:nvPicPr>
          <p:cNvPr id="326" name="Google Shape;326;p39"/>
          <p:cNvPicPr preferRelativeResize="0"/>
          <p:nvPr/>
        </p:nvPicPr>
        <p:blipFill>
          <a:blip r:embed="rId4">
            <a:alphaModFix/>
          </a:blip>
          <a:stretch>
            <a:fillRect/>
          </a:stretch>
        </p:blipFill>
        <p:spPr>
          <a:xfrm>
            <a:off x="4716175" y="1567550"/>
            <a:ext cx="2952750" cy="49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Regresión </a:t>
            </a:r>
            <a:r>
              <a:rPr b="1" lang="es-419" u="sng"/>
              <a:t>Polinómica</a:t>
            </a:r>
            <a:r>
              <a:rPr b="1" lang="es-419" u="sng"/>
              <a:t> </a:t>
            </a:r>
            <a:endParaRPr b="1" u="sng"/>
          </a:p>
        </p:txBody>
      </p:sp>
      <p:sp>
        <p:nvSpPr>
          <p:cNvPr id="332" name="Google Shape;332;p40"/>
          <p:cNvSpPr txBox="1"/>
          <p:nvPr>
            <p:ph idx="1" type="body"/>
          </p:nvPr>
        </p:nvSpPr>
        <p:spPr>
          <a:xfrm>
            <a:off x="4716175" y="2234300"/>
            <a:ext cx="4427700" cy="2909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s-419" sz="1100">
                <a:latin typeface="Arial"/>
                <a:ea typeface="Arial"/>
                <a:cs typeface="Arial"/>
                <a:sym typeface="Arial"/>
              </a:rPr>
              <a:t>El Mejor Grado:</a:t>
            </a:r>
            <a:r>
              <a:rPr lang="es-419" sz="1100">
                <a:latin typeface="Arial"/>
                <a:ea typeface="Arial"/>
                <a:cs typeface="Arial"/>
                <a:sym typeface="Arial"/>
              </a:rPr>
              <a:t> El </a:t>
            </a:r>
            <a:r>
              <a:rPr b="1" lang="es-419" sz="1100">
                <a:latin typeface="Arial"/>
                <a:ea typeface="Arial"/>
                <a:cs typeface="Arial"/>
                <a:sym typeface="Arial"/>
              </a:rPr>
              <a:t>Grado 3</a:t>
            </a:r>
            <a:r>
              <a:rPr lang="es-419" sz="1100">
                <a:latin typeface="Arial"/>
                <a:ea typeface="Arial"/>
                <a:cs typeface="Arial"/>
                <a:sym typeface="Arial"/>
              </a:rPr>
              <a:t> parece ser el mejor para este conjunto de datos, ya que tiene los errores más bajos en todas las métricas (MAE, MSE, RMSE). Esto indica que el modelo con un grado polinómico de 3 ofrece un equilibrio entre ajuste y capacidad de generalización.</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333" name="Google Shape;333;p40"/>
          <p:cNvSpPr txBox="1"/>
          <p:nvPr/>
        </p:nvSpPr>
        <p:spPr>
          <a:xfrm>
            <a:off x="1398525" y="1072200"/>
            <a:ext cx="2898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con outliers</a:t>
            </a:r>
            <a:endParaRPr sz="1300">
              <a:solidFill>
                <a:schemeClr val="lt1"/>
              </a:solidFill>
              <a:latin typeface="Lato"/>
              <a:ea typeface="Lato"/>
              <a:cs typeface="Lato"/>
              <a:sym typeface="Lato"/>
            </a:endParaRPr>
          </a:p>
        </p:txBody>
      </p:sp>
      <p:pic>
        <p:nvPicPr>
          <p:cNvPr id="334" name="Google Shape;334;p40"/>
          <p:cNvPicPr preferRelativeResize="0"/>
          <p:nvPr/>
        </p:nvPicPr>
        <p:blipFill>
          <a:blip r:embed="rId3">
            <a:alphaModFix/>
          </a:blip>
          <a:stretch>
            <a:fillRect/>
          </a:stretch>
        </p:blipFill>
        <p:spPr>
          <a:xfrm>
            <a:off x="4716175" y="1567550"/>
            <a:ext cx="2952750" cy="666750"/>
          </a:xfrm>
          <a:prstGeom prst="rect">
            <a:avLst/>
          </a:prstGeom>
          <a:noFill/>
          <a:ln>
            <a:noFill/>
          </a:ln>
        </p:spPr>
      </p:pic>
      <p:pic>
        <p:nvPicPr>
          <p:cNvPr id="335" name="Google Shape;335;p40"/>
          <p:cNvPicPr preferRelativeResize="0"/>
          <p:nvPr/>
        </p:nvPicPr>
        <p:blipFill>
          <a:blip r:embed="rId4">
            <a:alphaModFix/>
          </a:blip>
          <a:stretch>
            <a:fillRect/>
          </a:stretch>
        </p:blipFill>
        <p:spPr>
          <a:xfrm>
            <a:off x="454000" y="1567550"/>
            <a:ext cx="4262178" cy="346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1"/>
          <p:cNvSpPr txBox="1"/>
          <p:nvPr>
            <p:ph idx="1" type="body"/>
          </p:nvPr>
        </p:nvSpPr>
        <p:spPr>
          <a:xfrm>
            <a:off x="4716175" y="2262875"/>
            <a:ext cx="4427700" cy="2880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419" sz="1100">
                <a:latin typeface="Arial"/>
                <a:ea typeface="Arial"/>
                <a:cs typeface="Arial"/>
                <a:sym typeface="Arial"/>
              </a:rPr>
              <a:t>El Mejor Grado:</a:t>
            </a:r>
            <a:r>
              <a:rPr lang="es-419" sz="1100">
                <a:latin typeface="Arial"/>
                <a:ea typeface="Arial"/>
                <a:cs typeface="Arial"/>
                <a:sym typeface="Arial"/>
              </a:rPr>
              <a:t> El </a:t>
            </a:r>
            <a:r>
              <a:rPr b="1" lang="es-419" sz="1100">
                <a:latin typeface="Arial"/>
                <a:ea typeface="Arial"/>
                <a:cs typeface="Arial"/>
                <a:sym typeface="Arial"/>
              </a:rPr>
              <a:t>grado 3</a:t>
            </a:r>
            <a:r>
              <a:rPr lang="es-419" sz="1100">
                <a:latin typeface="Arial"/>
                <a:ea typeface="Arial"/>
                <a:cs typeface="Arial"/>
                <a:sym typeface="Arial"/>
              </a:rPr>
              <a:t> es el que muestra el </a:t>
            </a:r>
            <a:r>
              <a:rPr b="1" lang="es-419" sz="1100">
                <a:latin typeface="Arial"/>
                <a:ea typeface="Arial"/>
                <a:cs typeface="Arial"/>
                <a:sym typeface="Arial"/>
              </a:rPr>
              <a:t>mejor rendimiento general</a:t>
            </a:r>
            <a:r>
              <a:rPr lang="es-419" sz="1100">
                <a:latin typeface="Arial"/>
                <a:ea typeface="Arial"/>
                <a:cs typeface="Arial"/>
                <a:sym typeface="Arial"/>
              </a:rPr>
              <a:t> en términos de todas las métricas (MAE, MSE, RMSE). Este modelo tiene el menor </a:t>
            </a:r>
            <a:r>
              <a:rPr b="1" lang="es-419" sz="1100">
                <a:latin typeface="Arial"/>
                <a:ea typeface="Arial"/>
                <a:cs typeface="Arial"/>
                <a:sym typeface="Arial"/>
              </a:rPr>
              <a:t>MAE</a:t>
            </a:r>
            <a:r>
              <a:rPr lang="es-419" sz="1100">
                <a:latin typeface="Arial"/>
                <a:ea typeface="Arial"/>
                <a:cs typeface="Arial"/>
                <a:sym typeface="Arial"/>
              </a:rPr>
              <a:t> y </a:t>
            </a:r>
            <a:r>
              <a:rPr b="1" lang="es-419" sz="1100">
                <a:latin typeface="Arial"/>
                <a:ea typeface="Arial"/>
                <a:cs typeface="Arial"/>
                <a:sym typeface="Arial"/>
              </a:rPr>
              <a:t>MSE</a:t>
            </a:r>
            <a:r>
              <a:rPr lang="es-419" sz="1100">
                <a:latin typeface="Arial"/>
                <a:ea typeface="Arial"/>
                <a:cs typeface="Arial"/>
                <a:sym typeface="Arial"/>
              </a:rPr>
              <a:t>, a mayor grado, mayores son los valores de error.</a:t>
            </a:r>
            <a:endParaRPr b="1" sz="115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
        <p:nvSpPr>
          <p:cNvPr id="341" name="Google Shape;341;p41"/>
          <p:cNvSpPr txBox="1"/>
          <p:nvPr/>
        </p:nvSpPr>
        <p:spPr>
          <a:xfrm>
            <a:off x="1398525" y="1072200"/>
            <a:ext cx="2898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sin outliers</a:t>
            </a:r>
            <a:endParaRPr sz="1300">
              <a:solidFill>
                <a:schemeClr val="lt1"/>
              </a:solidFill>
              <a:latin typeface="Lato"/>
              <a:ea typeface="Lato"/>
              <a:cs typeface="Lato"/>
              <a:sym typeface="Lato"/>
            </a:endParaRPr>
          </a:p>
        </p:txBody>
      </p:sp>
      <p:pic>
        <p:nvPicPr>
          <p:cNvPr id="342" name="Google Shape;342;p41"/>
          <p:cNvPicPr preferRelativeResize="0"/>
          <p:nvPr/>
        </p:nvPicPr>
        <p:blipFill>
          <a:blip r:embed="rId3">
            <a:alphaModFix/>
          </a:blip>
          <a:stretch>
            <a:fillRect/>
          </a:stretch>
        </p:blipFill>
        <p:spPr>
          <a:xfrm>
            <a:off x="4716175" y="1567550"/>
            <a:ext cx="2952750" cy="695325"/>
          </a:xfrm>
          <a:prstGeom prst="rect">
            <a:avLst/>
          </a:prstGeom>
          <a:noFill/>
          <a:ln>
            <a:noFill/>
          </a:ln>
        </p:spPr>
      </p:pic>
      <p:pic>
        <p:nvPicPr>
          <p:cNvPr id="343" name="Google Shape;343;p41"/>
          <p:cNvPicPr preferRelativeResize="0"/>
          <p:nvPr/>
        </p:nvPicPr>
        <p:blipFill>
          <a:blip r:embed="rId4">
            <a:alphaModFix/>
          </a:blip>
          <a:stretch>
            <a:fillRect/>
          </a:stretch>
        </p:blipFill>
        <p:spPr>
          <a:xfrm>
            <a:off x="465875" y="1567550"/>
            <a:ext cx="4250308" cy="346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Características</a:t>
            </a:r>
            <a:r>
              <a:rPr b="1" lang="es-419" u="sng"/>
              <a:t> del Dataset</a:t>
            </a:r>
            <a:endParaRPr b="1" u="sng"/>
          </a:p>
        </p:txBody>
      </p:sp>
      <p:sp>
        <p:nvSpPr>
          <p:cNvPr id="146" name="Google Shape;146;p15"/>
          <p:cNvSpPr txBox="1"/>
          <p:nvPr>
            <p:ph idx="1" type="body"/>
          </p:nvPr>
        </p:nvSpPr>
        <p:spPr>
          <a:xfrm>
            <a:off x="1297500" y="1460700"/>
            <a:ext cx="7038900" cy="30180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b="1" lang="es-419" sz="850">
                <a:latin typeface="Arial"/>
                <a:ea typeface="Arial"/>
                <a:cs typeface="Arial"/>
                <a:sym typeface="Arial"/>
              </a:rPr>
              <a:t>Resumen Estadístico de la Tabla</a:t>
            </a:r>
            <a:endParaRPr b="1" sz="850">
              <a:latin typeface="Arial"/>
              <a:ea typeface="Arial"/>
              <a:cs typeface="Arial"/>
              <a:sym typeface="Arial"/>
            </a:endParaRPr>
          </a:p>
          <a:p>
            <a:pPr indent="-282575" lvl="0" marL="457200" rtl="0" algn="l">
              <a:lnSpc>
                <a:spcPct val="95000"/>
              </a:lnSpc>
              <a:spcBef>
                <a:spcPts val="1200"/>
              </a:spcBef>
              <a:spcAft>
                <a:spcPts val="0"/>
              </a:spcAft>
              <a:buClr>
                <a:schemeClr val="lt1"/>
              </a:buClr>
              <a:buSzPts val="850"/>
              <a:buFont typeface="Arial"/>
              <a:buChar char="●"/>
            </a:pPr>
            <a:r>
              <a:rPr b="1" lang="es-419" sz="850">
                <a:latin typeface="Arial"/>
                <a:ea typeface="Arial"/>
                <a:cs typeface="Arial"/>
                <a:sym typeface="Arial"/>
              </a:rPr>
              <a:t>Cantidad de registros:</a:t>
            </a:r>
            <a:r>
              <a:rPr lang="es-419" sz="850">
                <a:latin typeface="Arial"/>
                <a:ea typeface="Arial"/>
                <a:cs typeface="Arial"/>
                <a:sym typeface="Arial"/>
              </a:rPr>
              <a:t> 12,294 animes.</a:t>
            </a:r>
            <a:endParaRPr sz="850">
              <a:latin typeface="Arial"/>
              <a:ea typeface="Arial"/>
              <a:cs typeface="Arial"/>
              <a:sym typeface="Arial"/>
            </a:endParaRPr>
          </a:p>
          <a:p>
            <a:pPr indent="-282575" lvl="0" marL="457200" rtl="0" algn="l">
              <a:lnSpc>
                <a:spcPct val="95000"/>
              </a:lnSpc>
              <a:spcBef>
                <a:spcPts val="0"/>
              </a:spcBef>
              <a:spcAft>
                <a:spcPts val="0"/>
              </a:spcAft>
              <a:buClr>
                <a:schemeClr val="lt1"/>
              </a:buClr>
              <a:buSzPts val="850"/>
              <a:buFont typeface="Arial"/>
              <a:buChar char="●"/>
            </a:pPr>
            <a:r>
              <a:rPr b="1" lang="es-419" sz="850">
                <a:latin typeface="Arial"/>
                <a:ea typeface="Arial"/>
                <a:cs typeface="Arial"/>
                <a:sym typeface="Arial"/>
              </a:rPr>
              <a:t>Columnas principales:</a:t>
            </a:r>
            <a:endParaRPr b="1"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i="1" lang="es-419" sz="850">
                <a:latin typeface="Arial"/>
                <a:ea typeface="Arial"/>
                <a:cs typeface="Arial"/>
                <a:sym typeface="Arial"/>
              </a:rPr>
              <a:t>anime_id</a:t>
            </a:r>
            <a:r>
              <a:rPr lang="es-419" sz="850">
                <a:latin typeface="Arial"/>
                <a:ea typeface="Arial"/>
                <a:cs typeface="Arial"/>
                <a:sym typeface="Arial"/>
              </a:rPr>
              <a:t>: Identificador único del anime.</a:t>
            </a:r>
            <a:endParaRPr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i="1" lang="es-419" sz="850">
                <a:latin typeface="Arial"/>
                <a:ea typeface="Arial"/>
                <a:cs typeface="Arial"/>
                <a:sym typeface="Arial"/>
              </a:rPr>
              <a:t>rating</a:t>
            </a:r>
            <a:r>
              <a:rPr lang="es-419" sz="850">
                <a:latin typeface="Arial"/>
                <a:ea typeface="Arial"/>
                <a:cs typeface="Arial"/>
                <a:sym typeface="Arial"/>
              </a:rPr>
              <a:t>: Calificación promedio de los usuarios.</a:t>
            </a:r>
            <a:endParaRPr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i="1" lang="es-419" sz="850">
                <a:latin typeface="Arial"/>
                <a:ea typeface="Arial"/>
                <a:cs typeface="Arial"/>
                <a:sym typeface="Arial"/>
              </a:rPr>
              <a:t>members</a:t>
            </a:r>
            <a:r>
              <a:rPr lang="es-419" sz="850">
                <a:latin typeface="Arial"/>
                <a:ea typeface="Arial"/>
                <a:cs typeface="Arial"/>
                <a:sym typeface="Arial"/>
              </a:rPr>
              <a:t>: Número de miembros que han calificado el anime.</a:t>
            </a:r>
            <a:endParaRPr sz="850">
              <a:latin typeface="Arial"/>
              <a:ea typeface="Arial"/>
              <a:cs typeface="Arial"/>
              <a:sym typeface="Arial"/>
            </a:endParaRPr>
          </a:p>
          <a:p>
            <a:pPr indent="-282575" lvl="0" marL="457200" rtl="0" algn="l">
              <a:lnSpc>
                <a:spcPct val="95000"/>
              </a:lnSpc>
              <a:spcBef>
                <a:spcPts val="0"/>
              </a:spcBef>
              <a:spcAft>
                <a:spcPts val="0"/>
              </a:spcAft>
              <a:buClr>
                <a:schemeClr val="lt1"/>
              </a:buClr>
              <a:buSzPts val="850"/>
              <a:buFont typeface="Arial"/>
              <a:buChar char="●"/>
            </a:pPr>
            <a:r>
              <a:rPr b="1" lang="es-419" sz="850">
                <a:latin typeface="Arial"/>
                <a:ea typeface="Arial"/>
                <a:cs typeface="Arial"/>
                <a:sym typeface="Arial"/>
              </a:rPr>
              <a:t>Estadísticas clave:</a:t>
            </a:r>
            <a:endParaRPr b="1"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b="1" lang="es-419" sz="850">
                <a:latin typeface="Arial"/>
                <a:ea typeface="Arial"/>
                <a:cs typeface="Arial"/>
                <a:sym typeface="Arial"/>
              </a:rPr>
              <a:t>Calificación promedio:</a:t>
            </a:r>
            <a:r>
              <a:rPr lang="es-419" sz="850">
                <a:latin typeface="Arial"/>
                <a:ea typeface="Arial"/>
                <a:cs typeface="Arial"/>
                <a:sym typeface="Arial"/>
              </a:rPr>
              <a:t> 6.47, con un mínimo de 1.67 y un máximo de 10.</a:t>
            </a:r>
            <a:endParaRPr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b="1" lang="es-419" sz="850">
                <a:latin typeface="Arial"/>
                <a:ea typeface="Arial"/>
                <a:cs typeface="Arial"/>
                <a:sym typeface="Arial"/>
              </a:rPr>
              <a:t>Cantidad de miembros por anime:</a:t>
            </a:r>
            <a:r>
              <a:rPr lang="es-419" sz="850">
                <a:latin typeface="Arial"/>
                <a:ea typeface="Arial"/>
                <a:cs typeface="Arial"/>
                <a:sym typeface="Arial"/>
              </a:rPr>
              <a:t> En promedio, 18,071, con un máximo de 1,013,917.</a:t>
            </a:r>
            <a:endParaRPr sz="850">
              <a:latin typeface="Arial"/>
              <a:ea typeface="Arial"/>
              <a:cs typeface="Arial"/>
              <a:sym typeface="Arial"/>
            </a:endParaRPr>
          </a:p>
          <a:p>
            <a:pPr indent="0" lvl="0" marL="0" rtl="0" algn="l">
              <a:lnSpc>
                <a:spcPct val="95000"/>
              </a:lnSpc>
              <a:spcBef>
                <a:spcPts val="1200"/>
              </a:spcBef>
              <a:spcAft>
                <a:spcPts val="0"/>
              </a:spcAft>
              <a:buSzPts val="275"/>
              <a:buNone/>
            </a:pPr>
            <a:r>
              <a:rPr b="1" lang="es-419" sz="850">
                <a:latin typeface="Arial"/>
                <a:ea typeface="Arial"/>
                <a:cs typeface="Arial"/>
                <a:sym typeface="Arial"/>
              </a:rPr>
              <a:t>Estructura de la Tabla</a:t>
            </a:r>
            <a:endParaRPr b="1" sz="850">
              <a:latin typeface="Arial"/>
              <a:ea typeface="Arial"/>
              <a:cs typeface="Arial"/>
              <a:sym typeface="Arial"/>
            </a:endParaRPr>
          </a:p>
          <a:p>
            <a:pPr indent="-282575" lvl="0" marL="457200" rtl="0" algn="l">
              <a:lnSpc>
                <a:spcPct val="95000"/>
              </a:lnSpc>
              <a:spcBef>
                <a:spcPts val="1200"/>
              </a:spcBef>
              <a:spcAft>
                <a:spcPts val="0"/>
              </a:spcAft>
              <a:buClr>
                <a:schemeClr val="lt1"/>
              </a:buClr>
              <a:buSzPts val="850"/>
              <a:buFont typeface="Arial"/>
              <a:buChar char="●"/>
            </a:pPr>
            <a:r>
              <a:rPr lang="es-419" sz="850">
                <a:latin typeface="Arial"/>
                <a:ea typeface="Arial"/>
                <a:cs typeface="Arial"/>
                <a:sym typeface="Arial"/>
              </a:rPr>
              <a:t>La tabla contiene </a:t>
            </a:r>
            <a:r>
              <a:rPr b="1" lang="es-419" sz="850">
                <a:latin typeface="Arial"/>
                <a:ea typeface="Arial"/>
                <a:cs typeface="Arial"/>
                <a:sym typeface="Arial"/>
              </a:rPr>
              <a:t>7 columnas</a:t>
            </a:r>
            <a:r>
              <a:rPr lang="es-419" sz="850">
                <a:latin typeface="Arial"/>
                <a:ea typeface="Arial"/>
                <a:cs typeface="Arial"/>
                <a:sym typeface="Arial"/>
              </a:rPr>
              <a:t>, incluyendo nombre, género, tipo, número de episodios, calificación y cantidad de miembros.</a:t>
            </a:r>
            <a:endParaRPr sz="850">
              <a:latin typeface="Arial"/>
              <a:ea typeface="Arial"/>
              <a:cs typeface="Arial"/>
              <a:sym typeface="Arial"/>
            </a:endParaRPr>
          </a:p>
          <a:p>
            <a:pPr indent="-282575" lvl="0" marL="457200" rtl="0" algn="l">
              <a:lnSpc>
                <a:spcPct val="95000"/>
              </a:lnSpc>
              <a:spcBef>
                <a:spcPts val="0"/>
              </a:spcBef>
              <a:spcAft>
                <a:spcPts val="0"/>
              </a:spcAft>
              <a:buClr>
                <a:schemeClr val="lt1"/>
              </a:buClr>
              <a:buSzPts val="850"/>
              <a:buFont typeface="Arial"/>
              <a:buChar char="●"/>
            </a:pPr>
            <a:r>
              <a:rPr lang="es-419" sz="850">
                <a:latin typeface="Arial"/>
                <a:ea typeface="Arial"/>
                <a:cs typeface="Arial"/>
                <a:sym typeface="Arial"/>
              </a:rPr>
              <a:t>Algunas columnas tienen valores nulos:</a:t>
            </a:r>
            <a:endParaRPr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lang="es-419" sz="850">
                <a:latin typeface="Arial"/>
                <a:ea typeface="Arial"/>
                <a:cs typeface="Arial"/>
                <a:sym typeface="Arial"/>
              </a:rPr>
              <a:t>genre tiene 62 valores nulos.</a:t>
            </a:r>
            <a:endParaRPr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lang="es-419" sz="850">
                <a:latin typeface="Arial"/>
                <a:ea typeface="Arial"/>
                <a:cs typeface="Arial"/>
                <a:sym typeface="Arial"/>
              </a:rPr>
              <a:t>type tiene 25 valores nulos.</a:t>
            </a:r>
            <a:endParaRPr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lang="es-419" sz="850">
                <a:latin typeface="Arial"/>
                <a:ea typeface="Arial"/>
                <a:cs typeface="Arial"/>
                <a:sym typeface="Arial"/>
              </a:rPr>
              <a:t>rating tiene 230 valores nulos.</a:t>
            </a:r>
            <a:endParaRPr sz="850">
              <a:latin typeface="Arial"/>
              <a:ea typeface="Arial"/>
              <a:cs typeface="Arial"/>
              <a:sym typeface="Arial"/>
            </a:endParaRPr>
          </a:p>
          <a:p>
            <a:pPr indent="0" lvl="0" marL="0" rtl="0" algn="l">
              <a:spcBef>
                <a:spcPts val="1200"/>
              </a:spcBef>
              <a:spcAft>
                <a:spcPts val="0"/>
              </a:spcAft>
              <a:buNone/>
            </a:pPr>
            <a:r>
              <a:rPr b="1" lang="es-419" sz="850">
                <a:latin typeface="Arial"/>
                <a:ea typeface="Arial"/>
                <a:cs typeface="Arial"/>
                <a:sym typeface="Arial"/>
              </a:rPr>
              <a:t>Uso de Memoria</a:t>
            </a:r>
            <a:endParaRPr b="1" sz="850">
              <a:latin typeface="Arial"/>
              <a:ea typeface="Arial"/>
              <a:cs typeface="Arial"/>
              <a:sym typeface="Arial"/>
            </a:endParaRPr>
          </a:p>
          <a:p>
            <a:pPr indent="-282575" lvl="0" marL="457200" rtl="0" algn="l">
              <a:spcBef>
                <a:spcPts val="1200"/>
              </a:spcBef>
              <a:spcAft>
                <a:spcPts val="0"/>
              </a:spcAft>
              <a:buClr>
                <a:schemeClr val="lt1"/>
              </a:buClr>
              <a:buSzPts val="850"/>
              <a:buFont typeface="Arial"/>
              <a:buChar char="●"/>
            </a:pPr>
            <a:r>
              <a:rPr lang="es-419" sz="850">
                <a:latin typeface="Arial"/>
                <a:ea typeface="Arial"/>
                <a:cs typeface="Arial"/>
                <a:sym typeface="Arial"/>
              </a:rPr>
              <a:t>El dataset ocupa </a:t>
            </a:r>
            <a:r>
              <a:rPr b="1" lang="es-419" sz="850">
                <a:latin typeface="Arial"/>
                <a:ea typeface="Arial"/>
                <a:cs typeface="Arial"/>
                <a:sym typeface="Arial"/>
              </a:rPr>
              <a:t>672.5 KB</a:t>
            </a:r>
            <a:r>
              <a:rPr lang="es-419" sz="850">
                <a:latin typeface="Arial"/>
                <a:ea typeface="Arial"/>
                <a:cs typeface="Arial"/>
                <a:sym typeface="Arial"/>
              </a:rPr>
              <a:t> de memoria.</a:t>
            </a:r>
            <a:endParaRPr sz="850">
              <a:latin typeface="Arial"/>
              <a:ea typeface="Arial"/>
              <a:cs typeface="Arial"/>
              <a:sym typeface="Arial"/>
            </a:endParaRPr>
          </a:p>
          <a:p>
            <a:pPr indent="-282575" lvl="0" marL="457200" rtl="0" algn="l">
              <a:spcBef>
                <a:spcPts val="0"/>
              </a:spcBef>
              <a:spcAft>
                <a:spcPts val="0"/>
              </a:spcAft>
              <a:buClr>
                <a:schemeClr val="lt1"/>
              </a:buClr>
              <a:buSzPts val="850"/>
              <a:buFont typeface="Arial"/>
              <a:buChar char="●"/>
            </a:pPr>
            <a:r>
              <a:rPr lang="es-419" sz="850">
                <a:latin typeface="Arial"/>
                <a:ea typeface="Arial"/>
                <a:cs typeface="Arial"/>
                <a:sym typeface="Arial"/>
              </a:rPr>
              <a:t>Las columnas tienen distintos tipos de datos (int64, float64, object)</a:t>
            </a:r>
            <a:r>
              <a:rPr lang="es-419"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85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ph idx="1" type="body"/>
          </p:nvPr>
        </p:nvSpPr>
        <p:spPr>
          <a:xfrm>
            <a:off x="4716175" y="2139050"/>
            <a:ext cx="4427700" cy="30045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s-419" sz="1100">
                <a:latin typeface="Arial"/>
                <a:ea typeface="Arial"/>
                <a:cs typeface="Arial"/>
                <a:sym typeface="Arial"/>
              </a:rPr>
              <a:t>El Mejor Grado:</a:t>
            </a:r>
            <a:r>
              <a:rPr lang="es-419" sz="1100">
                <a:latin typeface="Arial"/>
                <a:ea typeface="Arial"/>
                <a:cs typeface="Arial"/>
                <a:sym typeface="Arial"/>
              </a:rPr>
              <a:t> El </a:t>
            </a:r>
            <a:r>
              <a:rPr b="1" lang="es-419" sz="1100">
                <a:latin typeface="Arial"/>
                <a:ea typeface="Arial"/>
                <a:cs typeface="Arial"/>
                <a:sym typeface="Arial"/>
              </a:rPr>
              <a:t>grado 3</a:t>
            </a:r>
            <a:r>
              <a:rPr lang="es-419" sz="1100">
                <a:latin typeface="Arial"/>
                <a:ea typeface="Arial"/>
                <a:cs typeface="Arial"/>
                <a:sym typeface="Arial"/>
              </a:rPr>
              <a:t> muestra los </a:t>
            </a:r>
            <a:r>
              <a:rPr b="1" lang="es-419" sz="1100">
                <a:latin typeface="Arial"/>
                <a:ea typeface="Arial"/>
                <a:cs typeface="Arial"/>
                <a:sym typeface="Arial"/>
              </a:rPr>
              <a:t>mejores resultados generales</a:t>
            </a:r>
            <a:r>
              <a:rPr lang="es-419" sz="1100">
                <a:latin typeface="Arial"/>
                <a:ea typeface="Arial"/>
                <a:cs typeface="Arial"/>
                <a:sym typeface="Arial"/>
              </a:rPr>
              <a:t>, con el </a:t>
            </a:r>
            <a:r>
              <a:rPr b="1" lang="es-419" sz="1100">
                <a:latin typeface="Arial"/>
                <a:ea typeface="Arial"/>
                <a:cs typeface="Arial"/>
                <a:sym typeface="Arial"/>
              </a:rPr>
              <a:t>MAE más bajo</a:t>
            </a:r>
            <a:r>
              <a:rPr lang="es-419" sz="1100">
                <a:latin typeface="Arial"/>
                <a:ea typeface="Arial"/>
                <a:cs typeface="Arial"/>
                <a:sym typeface="Arial"/>
              </a:rPr>
              <a:t> y el </a:t>
            </a:r>
            <a:r>
              <a:rPr b="1" lang="es-419" sz="1100">
                <a:latin typeface="Arial"/>
                <a:ea typeface="Arial"/>
                <a:cs typeface="Arial"/>
                <a:sym typeface="Arial"/>
              </a:rPr>
              <a:t>RMSE más bajo</a:t>
            </a:r>
            <a:r>
              <a:rPr lang="es-419" sz="1100">
                <a:latin typeface="Arial"/>
                <a:ea typeface="Arial"/>
                <a:cs typeface="Arial"/>
                <a:sym typeface="Arial"/>
              </a:rPr>
              <a:t>. También tiene el </a:t>
            </a:r>
            <a:r>
              <a:rPr b="1" lang="es-419" sz="1100">
                <a:latin typeface="Arial"/>
                <a:ea typeface="Arial"/>
                <a:cs typeface="Arial"/>
                <a:sym typeface="Arial"/>
              </a:rPr>
              <a:t>MSE más bajo</a:t>
            </a:r>
            <a:r>
              <a:rPr lang="es-419" sz="1100">
                <a:latin typeface="Arial"/>
                <a:ea typeface="Arial"/>
                <a:cs typeface="Arial"/>
                <a:sym typeface="Arial"/>
              </a:rPr>
              <a:t> de todos, lo que sugiere que este modelo proporciona el mejor </a:t>
            </a:r>
            <a:r>
              <a:rPr b="1" lang="es-419" sz="1100">
                <a:latin typeface="Arial"/>
                <a:ea typeface="Arial"/>
                <a:cs typeface="Arial"/>
                <a:sym typeface="Arial"/>
              </a:rPr>
              <a:t>ajuste</a:t>
            </a:r>
            <a:r>
              <a:rPr lang="es-419" sz="1100">
                <a:latin typeface="Arial"/>
                <a:ea typeface="Arial"/>
                <a:cs typeface="Arial"/>
                <a:sym typeface="Arial"/>
              </a:rPr>
              <a:t> sin </a:t>
            </a:r>
            <a:r>
              <a:rPr lang="es-419" sz="1100">
                <a:latin typeface="Arial"/>
                <a:ea typeface="Arial"/>
                <a:cs typeface="Arial"/>
                <a:sym typeface="Arial"/>
              </a:rPr>
              <a:t>sobre ajustarse</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400"/>
              </a:spcBef>
              <a:spcAft>
                <a:spcPts val="0"/>
              </a:spcAft>
              <a:buNone/>
            </a:pPr>
            <a:r>
              <a:rPr lang="es-419" sz="1100">
                <a:latin typeface="Arial"/>
                <a:ea typeface="Arial"/>
                <a:cs typeface="Arial"/>
                <a:sym typeface="Arial"/>
              </a:rPr>
              <a:t>A grados </a:t>
            </a:r>
            <a:r>
              <a:rPr lang="es-419" sz="1100">
                <a:latin typeface="Arial"/>
                <a:ea typeface="Arial"/>
                <a:cs typeface="Arial"/>
                <a:sym typeface="Arial"/>
              </a:rPr>
              <a:t>más</a:t>
            </a:r>
            <a:r>
              <a:rPr lang="es-419" sz="1100">
                <a:latin typeface="Arial"/>
                <a:ea typeface="Arial"/>
                <a:cs typeface="Arial"/>
                <a:sym typeface="Arial"/>
              </a:rPr>
              <a:t> grandes que el 5 el modelo presenta errores mayores.</a:t>
            </a:r>
            <a:endParaRPr sz="1100">
              <a:latin typeface="Arial"/>
              <a:ea typeface="Arial"/>
              <a:cs typeface="Arial"/>
              <a:sym typeface="Arial"/>
            </a:endParaRPr>
          </a:p>
          <a:p>
            <a:pPr indent="0" lvl="0" marL="0" rtl="0" algn="l">
              <a:spcBef>
                <a:spcPts val="400"/>
              </a:spcBef>
              <a:spcAft>
                <a:spcPts val="1200"/>
              </a:spcAft>
              <a:buNone/>
            </a:pPr>
            <a:r>
              <a:t/>
            </a:r>
            <a:endParaRPr sz="1150">
              <a:latin typeface="Arial"/>
              <a:ea typeface="Arial"/>
              <a:cs typeface="Arial"/>
              <a:sym typeface="Arial"/>
            </a:endParaRPr>
          </a:p>
        </p:txBody>
      </p:sp>
      <p:sp>
        <p:nvSpPr>
          <p:cNvPr id="349" name="Google Shape;349;p42"/>
          <p:cNvSpPr txBox="1"/>
          <p:nvPr/>
        </p:nvSpPr>
        <p:spPr>
          <a:xfrm>
            <a:off x="1398525" y="1072200"/>
            <a:ext cx="2898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con outliers reemplazados</a:t>
            </a:r>
            <a:endParaRPr sz="1300">
              <a:solidFill>
                <a:schemeClr val="lt1"/>
              </a:solidFill>
              <a:latin typeface="Lato"/>
              <a:ea typeface="Lato"/>
              <a:cs typeface="Lato"/>
              <a:sym typeface="Lato"/>
            </a:endParaRPr>
          </a:p>
        </p:txBody>
      </p:sp>
      <p:pic>
        <p:nvPicPr>
          <p:cNvPr id="350" name="Google Shape;350;p42"/>
          <p:cNvPicPr preferRelativeResize="0"/>
          <p:nvPr/>
        </p:nvPicPr>
        <p:blipFill>
          <a:blip r:embed="rId3">
            <a:alphaModFix/>
          </a:blip>
          <a:stretch>
            <a:fillRect/>
          </a:stretch>
        </p:blipFill>
        <p:spPr>
          <a:xfrm>
            <a:off x="4716175" y="1472300"/>
            <a:ext cx="2924175" cy="666750"/>
          </a:xfrm>
          <a:prstGeom prst="rect">
            <a:avLst/>
          </a:prstGeom>
          <a:noFill/>
          <a:ln>
            <a:noFill/>
          </a:ln>
        </p:spPr>
      </p:pic>
      <p:pic>
        <p:nvPicPr>
          <p:cNvPr id="351" name="Google Shape;351;p42"/>
          <p:cNvPicPr preferRelativeResize="0"/>
          <p:nvPr/>
        </p:nvPicPr>
        <p:blipFill>
          <a:blip r:embed="rId4">
            <a:alphaModFix/>
          </a:blip>
          <a:stretch>
            <a:fillRect/>
          </a:stretch>
        </p:blipFill>
        <p:spPr>
          <a:xfrm>
            <a:off x="490700" y="1472300"/>
            <a:ext cx="4225470" cy="346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Árboles</a:t>
            </a:r>
            <a:r>
              <a:rPr b="1" lang="es-419" u="sng"/>
              <a:t> de </a:t>
            </a:r>
            <a:r>
              <a:rPr b="1" lang="es-419" u="sng"/>
              <a:t>decisión</a:t>
            </a:r>
            <a:r>
              <a:rPr b="1" lang="es-419" u="sng"/>
              <a:t> y Random Forest</a:t>
            </a:r>
            <a:endParaRPr b="1" u="sng"/>
          </a:p>
        </p:txBody>
      </p:sp>
      <p:sp>
        <p:nvSpPr>
          <p:cNvPr id="357" name="Google Shape;357;p43"/>
          <p:cNvSpPr txBox="1"/>
          <p:nvPr>
            <p:ph idx="1" type="body"/>
          </p:nvPr>
        </p:nvSpPr>
        <p:spPr>
          <a:xfrm>
            <a:off x="4716075" y="2481650"/>
            <a:ext cx="4427700" cy="2661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Aunque los </a:t>
            </a:r>
            <a:r>
              <a:rPr b="1" lang="es-419" sz="1100">
                <a:latin typeface="Arial"/>
                <a:ea typeface="Arial"/>
                <a:cs typeface="Arial"/>
                <a:sym typeface="Arial"/>
              </a:rPr>
              <a:t>errores de predicción son bajos</a:t>
            </a:r>
            <a:r>
              <a:rPr lang="es-419" sz="1100">
                <a:latin typeface="Arial"/>
                <a:ea typeface="Arial"/>
                <a:cs typeface="Arial"/>
                <a:sym typeface="Arial"/>
              </a:rPr>
              <a:t>, lo cual es una buena señal, las puntuaciones de validación cruzada inconsistentes y la diferencia significativa entre el rendimiento en los datos de prueba y las puntuaciones de validación cruzada sugieren que el modelo de </a:t>
            </a:r>
            <a:r>
              <a:rPr b="1" lang="es-419" sz="1100">
                <a:latin typeface="Arial"/>
                <a:ea typeface="Arial"/>
                <a:cs typeface="Arial"/>
                <a:sym typeface="Arial"/>
              </a:rPr>
              <a:t>árbol de decisión podría estar </a:t>
            </a:r>
            <a:r>
              <a:rPr b="1" lang="es-419" sz="1100">
                <a:latin typeface="Arial"/>
                <a:ea typeface="Arial"/>
                <a:cs typeface="Arial"/>
                <a:sym typeface="Arial"/>
              </a:rPr>
              <a:t>sobre ajustándose</a:t>
            </a:r>
            <a:r>
              <a:rPr lang="es-419" sz="1100">
                <a:latin typeface="Arial"/>
                <a:ea typeface="Arial"/>
                <a:cs typeface="Arial"/>
                <a:sym typeface="Arial"/>
              </a:rPr>
              <a:t> a los datos.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Los árboles de decisión son propensos al sobreajuste, especialmente si no se han aplicado técnicas como la poda o la regularización adecuada. El </a:t>
            </a:r>
            <a:r>
              <a:rPr b="1" lang="es-419" sz="1100">
                <a:latin typeface="Arial"/>
                <a:ea typeface="Arial"/>
                <a:cs typeface="Arial"/>
                <a:sym typeface="Arial"/>
              </a:rPr>
              <a:t>sobreajuste</a:t>
            </a:r>
            <a:r>
              <a:rPr lang="es-419" sz="1100">
                <a:latin typeface="Arial"/>
                <a:ea typeface="Arial"/>
                <a:cs typeface="Arial"/>
                <a:sym typeface="Arial"/>
              </a:rPr>
              <a:t> puede estar ocurriendo aquí, ya que el modelo parece funcionar bien en el conjunto de prueba, pero no de manera consistente en la validación cruzada.</a:t>
            </a:r>
            <a:endParaRPr sz="1100">
              <a:latin typeface="Arial"/>
              <a:ea typeface="Arial"/>
              <a:cs typeface="Arial"/>
              <a:sym typeface="Arial"/>
            </a:endParaRPr>
          </a:p>
          <a:p>
            <a:pPr indent="0" lvl="0" marL="0" rtl="0" algn="l">
              <a:spcBef>
                <a:spcPts val="1400"/>
              </a:spcBef>
              <a:spcAft>
                <a:spcPts val="0"/>
              </a:spcAft>
              <a:buNone/>
            </a:pPr>
            <a:r>
              <a:t/>
            </a:r>
            <a:endParaRPr b="1"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358" name="Google Shape;358;p43"/>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con outliers (árboles de decisión)</a:t>
            </a:r>
            <a:endParaRPr sz="1300">
              <a:solidFill>
                <a:schemeClr val="lt1"/>
              </a:solidFill>
              <a:latin typeface="Lato"/>
              <a:ea typeface="Lato"/>
              <a:cs typeface="Lato"/>
              <a:sym typeface="Lato"/>
            </a:endParaRPr>
          </a:p>
        </p:txBody>
      </p:sp>
      <p:pic>
        <p:nvPicPr>
          <p:cNvPr id="359" name="Google Shape;359;p43"/>
          <p:cNvPicPr preferRelativeResize="0"/>
          <p:nvPr/>
        </p:nvPicPr>
        <p:blipFill>
          <a:blip r:embed="rId3">
            <a:alphaModFix/>
          </a:blip>
          <a:stretch>
            <a:fillRect/>
          </a:stretch>
        </p:blipFill>
        <p:spPr>
          <a:xfrm>
            <a:off x="288474" y="1567550"/>
            <a:ext cx="4427700" cy="3463500"/>
          </a:xfrm>
          <a:prstGeom prst="rect">
            <a:avLst/>
          </a:prstGeom>
          <a:noFill/>
          <a:ln>
            <a:noFill/>
          </a:ln>
        </p:spPr>
      </p:pic>
      <p:pic>
        <p:nvPicPr>
          <p:cNvPr id="360" name="Google Shape;360;p43"/>
          <p:cNvPicPr preferRelativeResize="0"/>
          <p:nvPr/>
        </p:nvPicPr>
        <p:blipFill>
          <a:blip r:embed="rId4">
            <a:alphaModFix/>
          </a:blip>
          <a:stretch>
            <a:fillRect/>
          </a:stretch>
        </p:blipFill>
        <p:spPr>
          <a:xfrm>
            <a:off x="4716171" y="1567546"/>
            <a:ext cx="3809862" cy="914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idx="1" type="body"/>
          </p:nvPr>
        </p:nvSpPr>
        <p:spPr>
          <a:xfrm>
            <a:off x="4572000" y="2006900"/>
            <a:ext cx="4572000" cy="31365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Los resultados indican que las profundidades más altas (a partir de </a:t>
            </a:r>
            <a:r>
              <a:rPr b="1" lang="es-419" sz="1100">
                <a:latin typeface="Arial"/>
                <a:ea typeface="Arial"/>
                <a:cs typeface="Arial"/>
                <a:sym typeface="Arial"/>
              </a:rPr>
              <a:t>7</a:t>
            </a:r>
            <a:r>
              <a:rPr lang="es-419" sz="1100">
                <a:latin typeface="Arial"/>
                <a:ea typeface="Arial"/>
                <a:cs typeface="Arial"/>
                <a:sym typeface="Arial"/>
              </a:rPr>
              <a:t>) tienden a mejorar el desempeño en el conjunto de prueba y en la validación cruzada, pero también hay una </a:t>
            </a:r>
            <a:r>
              <a:rPr b="1" lang="es-419" sz="1100">
                <a:latin typeface="Arial"/>
                <a:ea typeface="Arial"/>
                <a:cs typeface="Arial"/>
                <a:sym typeface="Arial"/>
              </a:rPr>
              <a:t>mayor variabilidad</a:t>
            </a:r>
            <a:r>
              <a:rPr lang="es-419" sz="1100">
                <a:latin typeface="Arial"/>
                <a:ea typeface="Arial"/>
                <a:cs typeface="Arial"/>
                <a:sym typeface="Arial"/>
              </a:rPr>
              <a:t> entre los pliegues de la validación cruzada a medida que la profundidad aumenta.</a:t>
            </a:r>
            <a:endParaRPr sz="11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En comparación con los resultados de </a:t>
            </a:r>
            <a:r>
              <a:rPr b="1" lang="es-419" sz="1100">
                <a:latin typeface="Arial"/>
                <a:ea typeface="Arial"/>
                <a:cs typeface="Arial"/>
                <a:sym typeface="Arial"/>
              </a:rPr>
              <a:t>Árboles de Decisión sin profundidad especificada</a:t>
            </a:r>
            <a:r>
              <a:rPr lang="es-419" sz="1100">
                <a:latin typeface="Arial"/>
                <a:ea typeface="Arial"/>
                <a:cs typeface="Arial"/>
                <a:sym typeface="Arial"/>
              </a:rPr>
              <a:t>, los </a:t>
            </a:r>
            <a:r>
              <a:rPr b="1" lang="es-419" sz="1100">
                <a:latin typeface="Arial"/>
                <a:ea typeface="Arial"/>
                <a:cs typeface="Arial"/>
                <a:sym typeface="Arial"/>
              </a:rPr>
              <a:t>modelos con profundidad específica</a:t>
            </a:r>
            <a:r>
              <a:rPr lang="es-419" sz="1100">
                <a:latin typeface="Arial"/>
                <a:ea typeface="Arial"/>
                <a:cs typeface="Arial"/>
                <a:sym typeface="Arial"/>
              </a:rPr>
              <a:t> tienden a tener un mejor desempeño en los datos de test en términos de </a:t>
            </a:r>
            <a:r>
              <a:rPr b="1" lang="es-419" sz="1100">
                <a:latin typeface="Arial"/>
                <a:ea typeface="Arial"/>
                <a:cs typeface="Arial"/>
                <a:sym typeface="Arial"/>
              </a:rPr>
              <a:t>MAE</a:t>
            </a:r>
            <a:r>
              <a:rPr lang="es-419" sz="1100">
                <a:latin typeface="Arial"/>
                <a:ea typeface="Arial"/>
                <a:cs typeface="Arial"/>
                <a:sym typeface="Arial"/>
              </a:rPr>
              <a:t> y </a:t>
            </a:r>
            <a:r>
              <a:rPr b="1" lang="es-419" sz="1100">
                <a:latin typeface="Arial"/>
                <a:ea typeface="Arial"/>
                <a:cs typeface="Arial"/>
                <a:sym typeface="Arial"/>
              </a:rPr>
              <a:t>RMSE</a:t>
            </a:r>
            <a:r>
              <a:rPr lang="es-419" sz="1100">
                <a:latin typeface="Arial"/>
                <a:ea typeface="Arial"/>
                <a:cs typeface="Arial"/>
                <a:sym typeface="Arial"/>
              </a:rPr>
              <a:t>. Sin embargo, también hay que considerar que con árboles más profundos existe un </a:t>
            </a:r>
            <a:r>
              <a:rPr b="1" lang="es-419" sz="1100">
                <a:latin typeface="Arial"/>
                <a:ea typeface="Arial"/>
                <a:cs typeface="Arial"/>
                <a:sym typeface="Arial"/>
              </a:rPr>
              <a:t>riesgo de sobreajuste</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400"/>
              </a:spcBef>
              <a:spcAft>
                <a:spcPts val="0"/>
              </a:spcAft>
              <a:buNone/>
            </a:pPr>
            <a:r>
              <a:t/>
            </a:r>
            <a:endParaRPr b="1"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366" name="Google Shape;366;p44"/>
          <p:cNvSpPr txBox="1"/>
          <p:nvPr/>
        </p:nvSpPr>
        <p:spPr>
          <a:xfrm>
            <a:off x="1398475" y="862425"/>
            <a:ext cx="3317700" cy="5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con outliers (árboles de decisión) con distintas profundidades</a:t>
            </a:r>
            <a:endParaRPr sz="1300">
              <a:solidFill>
                <a:schemeClr val="lt1"/>
              </a:solidFill>
              <a:latin typeface="Lato"/>
              <a:ea typeface="Lato"/>
              <a:cs typeface="Lato"/>
              <a:sym typeface="Lato"/>
            </a:endParaRPr>
          </a:p>
        </p:txBody>
      </p:sp>
      <p:pic>
        <p:nvPicPr>
          <p:cNvPr id="367" name="Google Shape;367;p44"/>
          <p:cNvPicPr preferRelativeResize="0"/>
          <p:nvPr/>
        </p:nvPicPr>
        <p:blipFill>
          <a:blip r:embed="rId3">
            <a:alphaModFix/>
          </a:blip>
          <a:stretch>
            <a:fillRect/>
          </a:stretch>
        </p:blipFill>
        <p:spPr>
          <a:xfrm>
            <a:off x="4571998" y="948273"/>
            <a:ext cx="4427700" cy="1058630"/>
          </a:xfrm>
          <a:prstGeom prst="rect">
            <a:avLst/>
          </a:prstGeom>
          <a:noFill/>
          <a:ln>
            <a:noFill/>
          </a:ln>
        </p:spPr>
      </p:pic>
      <p:pic>
        <p:nvPicPr>
          <p:cNvPr id="368" name="Google Shape;368;p44"/>
          <p:cNvPicPr preferRelativeResize="0"/>
          <p:nvPr/>
        </p:nvPicPr>
        <p:blipFill>
          <a:blip r:embed="rId4">
            <a:alphaModFix/>
          </a:blip>
          <a:stretch>
            <a:fillRect/>
          </a:stretch>
        </p:blipFill>
        <p:spPr>
          <a:xfrm>
            <a:off x="271924" y="1581900"/>
            <a:ext cx="4300075" cy="33858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idx="1" type="body"/>
          </p:nvPr>
        </p:nvSpPr>
        <p:spPr>
          <a:xfrm>
            <a:off x="4716075" y="2515700"/>
            <a:ext cx="4427700" cy="2628000"/>
          </a:xfrm>
          <a:prstGeom prst="rect">
            <a:avLst/>
          </a:prstGeom>
        </p:spPr>
        <p:txBody>
          <a:bodyPr anchorCtr="0" anchor="t" bIns="91425" lIns="91425" spcFirstLastPara="1" rIns="91425" wrap="square" tIns="91425">
            <a:noAutofit/>
          </a:bodyPr>
          <a:lstStyle/>
          <a:p>
            <a:pPr indent="-295275" lvl="0" marL="457200" rtl="0" algn="l">
              <a:spcBef>
                <a:spcPts val="1200"/>
              </a:spcBef>
              <a:spcAft>
                <a:spcPts val="0"/>
              </a:spcAft>
              <a:buSzPts val="1050"/>
              <a:buFont typeface="Arial"/>
              <a:buChar char="●"/>
            </a:pPr>
            <a:r>
              <a:rPr lang="es-419" sz="1050">
                <a:latin typeface="Arial"/>
                <a:ea typeface="Arial"/>
                <a:cs typeface="Arial"/>
                <a:sym typeface="Arial"/>
              </a:rPr>
              <a:t>El modelo de </a:t>
            </a:r>
            <a:r>
              <a:rPr b="1" lang="es-419" sz="1050">
                <a:latin typeface="Arial"/>
                <a:ea typeface="Arial"/>
                <a:cs typeface="Arial"/>
                <a:sym typeface="Arial"/>
              </a:rPr>
              <a:t>Random Forest</a:t>
            </a:r>
            <a:r>
              <a:rPr lang="es-419" sz="1050">
                <a:latin typeface="Arial"/>
                <a:ea typeface="Arial"/>
                <a:cs typeface="Arial"/>
                <a:sym typeface="Arial"/>
              </a:rPr>
              <a:t> con 300 estimadores tiene errores relativamente bajos, lo cual indica que el modelo está realizando una </a:t>
            </a:r>
            <a:r>
              <a:rPr b="1" lang="es-419" sz="1050">
                <a:latin typeface="Arial"/>
                <a:ea typeface="Arial"/>
                <a:cs typeface="Arial"/>
                <a:sym typeface="Arial"/>
              </a:rPr>
              <a:t>predicción precisa</a:t>
            </a:r>
            <a:r>
              <a:rPr lang="es-419" sz="1050">
                <a:latin typeface="Arial"/>
                <a:ea typeface="Arial"/>
                <a:cs typeface="Arial"/>
                <a:sym typeface="Arial"/>
              </a:rPr>
              <a:t>.</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El modelo es </a:t>
            </a:r>
            <a:r>
              <a:rPr b="1" lang="es-419" sz="1050">
                <a:latin typeface="Arial"/>
                <a:ea typeface="Arial"/>
                <a:cs typeface="Arial"/>
                <a:sym typeface="Arial"/>
              </a:rPr>
              <a:t>relativamente robusto</a:t>
            </a:r>
            <a:r>
              <a:rPr lang="es-419" sz="1050">
                <a:latin typeface="Arial"/>
                <a:ea typeface="Arial"/>
                <a:cs typeface="Arial"/>
                <a:sym typeface="Arial"/>
              </a:rPr>
              <a:t> y no muestra una gran variabilidad en su capacidad de generalización en los distintos subconjuntos de los datos.</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El </a:t>
            </a:r>
            <a:r>
              <a:rPr b="1" lang="es-419" sz="1050">
                <a:latin typeface="Arial"/>
                <a:ea typeface="Arial"/>
                <a:cs typeface="Arial"/>
                <a:sym typeface="Arial"/>
              </a:rPr>
              <a:t>score en el conjunto de prueba</a:t>
            </a:r>
            <a:r>
              <a:rPr lang="es-419" sz="1050">
                <a:latin typeface="Arial"/>
                <a:ea typeface="Arial"/>
                <a:cs typeface="Arial"/>
                <a:sym typeface="Arial"/>
              </a:rPr>
              <a:t> es de </a:t>
            </a:r>
            <a:r>
              <a:rPr b="1" lang="es-419" sz="1050">
                <a:latin typeface="Arial"/>
                <a:ea typeface="Arial"/>
                <a:cs typeface="Arial"/>
                <a:sym typeface="Arial"/>
              </a:rPr>
              <a:t>0.561</a:t>
            </a:r>
            <a:r>
              <a:rPr lang="es-419" sz="1050">
                <a:latin typeface="Arial"/>
                <a:ea typeface="Arial"/>
                <a:cs typeface="Arial"/>
                <a:sym typeface="Arial"/>
              </a:rPr>
              <a:t>, lo que también es un buen resultado y sugiere que el modelo tiene una capacidad adecuada de generalización a datos no vistos.</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La </a:t>
            </a:r>
            <a:r>
              <a:rPr b="1" lang="es-419" sz="1050">
                <a:latin typeface="Arial"/>
                <a:ea typeface="Arial"/>
                <a:cs typeface="Arial"/>
                <a:sym typeface="Arial"/>
              </a:rPr>
              <a:t>diferencia entre el puntaje de prueba y el puntaje promedio de la validación cruzada</a:t>
            </a:r>
            <a:r>
              <a:rPr lang="es-419" sz="1050">
                <a:latin typeface="Arial"/>
                <a:ea typeface="Arial"/>
                <a:cs typeface="Arial"/>
                <a:sym typeface="Arial"/>
              </a:rPr>
              <a:t> (0.051) es relativamente pequeña, lo que indica que no hay un gran sobreajuste (overfitting) en el modelo.</a:t>
            </a:r>
            <a:endParaRPr sz="1050">
              <a:latin typeface="Arial"/>
              <a:ea typeface="Arial"/>
              <a:cs typeface="Arial"/>
              <a:sym typeface="Arial"/>
            </a:endParaRPr>
          </a:p>
          <a:p>
            <a:pPr indent="0" lvl="0" marL="0" rtl="0" algn="l">
              <a:spcBef>
                <a:spcPts val="1400"/>
              </a:spcBef>
              <a:spcAft>
                <a:spcPts val="0"/>
              </a:spcAft>
              <a:buNone/>
            </a:pPr>
            <a:r>
              <a:t/>
            </a:r>
            <a:endParaRPr b="1"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374" name="Google Shape;374;p45"/>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con outliers (Random Forest)</a:t>
            </a:r>
            <a:endParaRPr sz="1300">
              <a:solidFill>
                <a:schemeClr val="lt1"/>
              </a:solidFill>
              <a:latin typeface="Lato"/>
              <a:ea typeface="Lato"/>
              <a:cs typeface="Lato"/>
              <a:sym typeface="Lato"/>
            </a:endParaRPr>
          </a:p>
        </p:txBody>
      </p:sp>
      <p:pic>
        <p:nvPicPr>
          <p:cNvPr id="375" name="Google Shape;375;p45"/>
          <p:cNvPicPr preferRelativeResize="0"/>
          <p:nvPr/>
        </p:nvPicPr>
        <p:blipFill>
          <a:blip r:embed="rId3">
            <a:alphaModFix/>
          </a:blip>
          <a:stretch>
            <a:fillRect/>
          </a:stretch>
        </p:blipFill>
        <p:spPr>
          <a:xfrm>
            <a:off x="288525" y="1567550"/>
            <a:ext cx="4427699" cy="3463500"/>
          </a:xfrm>
          <a:prstGeom prst="rect">
            <a:avLst/>
          </a:prstGeom>
          <a:noFill/>
          <a:ln>
            <a:noFill/>
          </a:ln>
        </p:spPr>
      </p:pic>
      <p:pic>
        <p:nvPicPr>
          <p:cNvPr id="376" name="Google Shape;376;p45"/>
          <p:cNvPicPr preferRelativeResize="0"/>
          <p:nvPr/>
        </p:nvPicPr>
        <p:blipFill>
          <a:blip r:embed="rId4">
            <a:alphaModFix/>
          </a:blip>
          <a:stretch>
            <a:fillRect/>
          </a:stretch>
        </p:blipFill>
        <p:spPr>
          <a:xfrm>
            <a:off x="4716075" y="1567550"/>
            <a:ext cx="4040300" cy="948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idx="1" type="body"/>
          </p:nvPr>
        </p:nvSpPr>
        <p:spPr>
          <a:xfrm>
            <a:off x="4716075" y="2481650"/>
            <a:ext cx="4427700" cy="2661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Los errores son relativamente bajos lo que sugiere que el modelo está cometiendo errores pequeños en promedio.</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Los resultados de </a:t>
            </a:r>
            <a:r>
              <a:rPr b="1" lang="es-419" sz="1100">
                <a:latin typeface="Arial"/>
                <a:ea typeface="Arial"/>
                <a:cs typeface="Arial"/>
                <a:sym typeface="Arial"/>
              </a:rPr>
              <a:t>cross-validation</a:t>
            </a:r>
            <a:r>
              <a:rPr lang="es-419" sz="1100">
                <a:latin typeface="Arial"/>
                <a:ea typeface="Arial"/>
                <a:cs typeface="Arial"/>
                <a:sym typeface="Arial"/>
              </a:rPr>
              <a:t> muestran </a:t>
            </a:r>
            <a:r>
              <a:rPr b="1" lang="es-419" sz="1100">
                <a:latin typeface="Arial"/>
                <a:ea typeface="Arial"/>
                <a:cs typeface="Arial"/>
                <a:sym typeface="Arial"/>
              </a:rPr>
              <a:t>valores negativos</a:t>
            </a:r>
            <a:r>
              <a:rPr lang="es-419" sz="1100">
                <a:latin typeface="Arial"/>
                <a:ea typeface="Arial"/>
                <a:cs typeface="Arial"/>
                <a:sym typeface="Arial"/>
              </a:rPr>
              <a:t>, lo cual es preocupante. Un puntaje negativo en cross-validation generalmente indica que el modelo está </a:t>
            </a:r>
            <a:r>
              <a:rPr b="1" lang="es-419" sz="1100">
                <a:latin typeface="Arial"/>
                <a:ea typeface="Arial"/>
                <a:cs typeface="Arial"/>
                <a:sym typeface="Arial"/>
              </a:rPr>
              <a:t>peor que un modelo base</a:t>
            </a:r>
            <a:r>
              <a:rPr lang="es-419" sz="1100">
                <a:latin typeface="Arial"/>
                <a:ea typeface="Arial"/>
                <a:cs typeface="Arial"/>
                <a:sym typeface="Arial"/>
              </a:rPr>
              <a:t>. Esto sugiere que, aunque el modelo parece estar bien en el conjunto de entrenamiento, su </a:t>
            </a:r>
            <a:r>
              <a:rPr b="1" lang="es-419" sz="1100">
                <a:latin typeface="Arial"/>
                <a:ea typeface="Arial"/>
                <a:cs typeface="Arial"/>
                <a:sym typeface="Arial"/>
              </a:rPr>
              <a:t>capacidad de generalización</a:t>
            </a:r>
            <a:r>
              <a:rPr lang="es-419" sz="1100">
                <a:latin typeface="Arial"/>
                <a:ea typeface="Arial"/>
                <a:cs typeface="Arial"/>
                <a:sym typeface="Arial"/>
              </a:rPr>
              <a:t> es muy pobre.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El </a:t>
            </a:r>
            <a:r>
              <a:rPr b="1" lang="es-419" sz="1100">
                <a:latin typeface="Arial"/>
                <a:ea typeface="Arial"/>
                <a:cs typeface="Arial"/>
                <a:sym typeface="Arial"/>
              </a:rPr>
              <a:t>score negativo en el conjunto de prueba</a:t>
            </a:r>
            <a:r>
              <a:rPr lang="es-419" sz="1100">
                <a:latin typeface="Arial"/>
                <a:ea typeface="Arial"/>
                <a:cs typeface="Arial"/>
                <a:sym typeface="Arial"/>
              </a:rPr>
              <a:t> de </a:t>
            </a:r>
            <a:r>
              <a:rPr b="1" lang="es-419" sz="1100">
                <a:latin typeface="Arial"/>
                <a:ea typeface="Arial"/>
                <a:cs typeface="Arial"/>
                <a:sym typeface="Arial"/>
              </a:rPr>
              <a:t>-0.400</a:t>
            </a:r>
            <a:r>
              <a:rPr lang="es-419" sz="1100">
                <a:latin typeface="Arial"/>
                <a:ea typeface="Arial"/>
                <a:cs typeface="Arial"/>
                <a:sym typeface="Arial"/>
              </a:rPr>
              <a:t> es un </a:t>
            </a:r>
            <a:r>
              <a:rPr b="1" lang="es-419" sz="1100">
                <a:latin typeface="Arial"/>
                <a:ea typeface="Arial"/>
                <a:cs typeface="Arial"/>
                <a:sym typeface="Arial"/>
              </a:rPr>
              <a:t>signo claro de sobreajuste (overfitting)</a:t>
            </a:r>
            <a:r>
              <a:rPr lang="es-419"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La </a:t>
            </a:r>
            <a:r>
              <a:rPr b="1" lang="es-419" sz="1100">
                <a:latin typeface="Arial"/>
                <a:ea typeface="Arial"/>
                <a:cs typeface="Arial"/>
                <a:sym typeface="Arial"/>
              </a:rPr>
              <a:t>gran diferencia</a:t>
            </a:r>
            <a:r>
              <a:rPr lang="es-419" sz="1100">
                <a:latin typeface="Arial"/>
                <a:ea typeface="Arial"/>
                <a:cs typeface="Arial"/>
                <a:sym typeface="Arial"/>
              </a:rPr>
              <a:t> de </a:t>
            </a:r>
            <a:r>
              <a:rPr b="1" lang="es-419" sz="1100">
                <a:latin typeface="Arial"/>
                <a:ea typeface="Arial"/>
                <a:cs typeface="Arial"/>
                <a:sym typeface="Arial"/>
              </a:rPr>
              <a:t>0.395</a:t>
            </a:r>
            <a:r>
              <a:rPr lang="es-419" sz="1100">
                <a:latin typeface="Arial"/>
                <a:ea typeface="Arial"/>
                <a:cs typeface="Arial"/>
                <a:sym typeface="Arial"/>
              </a:rPr>
              <a:t> entre el puntaje en el conjunto de prueba y el promedio de cross-validation confirma que el modelo está </a:t>
            </a:r>
            <a:r>
              <a:rPr lang="es-419" sz="1100">
                <a:latin typeface="Arial"/>
                <a:ea typeface="Arial"/>
                <a:cs typeface="Arial"/>
                <a:sym typeface="Arial"/>
              </a:rPr>
              <a:t>sobre ajustando</a:t>
            </a:r>
            <a:r>
              <a:rPr lang="es-419" sz="1100">
                <a:latin typeface="Arial"/>
                <a:ea typeface="Arial"/>
                <a:cs typeface="Arial"/>
                <a:sym typeface="Arial"/>
              </a:rPr>
              <a:t> los datos de entrenamiento.</a:t>
            </a:r>
            <a:endParaRPr b="1"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382" name="Google Shape;382;p46"/>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sin outliers (árboles de decisión)</a:t>
            </a:r>
            <a:endParaRPr sz="1300">
              <a:solidFill>
                <a:schemeClr val="lt1"/>
              </a:solidFill>
              <a:latin typeface="Lato"/>
              <a:ea typeface="Lato"/>
              <a:cs typeface="Lato"/>
              <a:sym typeface="Lato"/>
            </a:endParaRPr>
          </a:p>
        </p:txBody>
      </p:sp>
      <p:pic>
        <p:nvPicPr>
          <p:cNvPr id="383" name="Google Shape;383;p46"/>
          <p:cNvPicPr preferRelativeResize="0"/>
          <p:nvPr/>
        </p:nvPicPr>
        <p:blipFill>
          <a:blip r:embed="rId3">
            <a:alphaModFix/>
          </a:blip>
          <a:stretch>
            <a:fillRect/>
          </a:stretch>
        </p:blipFill>
        <p:spPr>
          <a:xfrm>
            <a:off x="288526" y="1567550"/>
            <a:ext cx="4427701" cy="3463501"/>
          </a:xfrm>
          <a:prstGeom prst="rect">
            <a:avLst/>
          </a:prstGeom>
          <a:noFill/>
          <a:ln>
            <a:noFill/>
          </a:ln>
        </p:spPr>
      </p:pic>
      <p:pic>
        <p:nvPicPr>
          <p:cNvPr id="384" name="Google Shape;384;p46"/>
          <p:cNvPicPr preferRelativeResize="0"/>
          <p:nvPr/>
        </p:nvPicPr>
        <p:blipFill>
          <a:blip r:embed="rId4">
            <a:alphaModFix/>
          </a:blip>
          <a:stretch>
            <a:fillRect/>
          </a:stretch>
        </p:blipFill>
        <p:spPr>
          <a:xfrm>
            <a:off x="4716225" y="1567550"/>
            <a:ext cx="4096519" cy="914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idx="1" type="body"/>
          </p:nvPr>
        </p:nvSpPr>
        <p:spPr>
          <a:xfrm>
            <a:off x="4716075" y="2571750"/>
            <a:ext cx="4427700" cy="2571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Los errores son mayores que con el árbol de decisión normal.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En la profundidad 3 hay una mejor generalización en validación cruzada.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La diferencia es mucho menor que con el árbol de decisión normal, indicando que no hay sobreajuste.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A mayor profundidad los valores de error disminuyen pero la diferencia aumenta indicando sobreajuste.</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390" name="Google Shape;390;p47"/>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sin outliers (árboles de decisión con profundidad)</a:t>
            </a:r>
            <a:endParaRPr sz="1300">
              <a:solidFill>
                <a:schemeClr val="lt1"/>
              </a:solidFill>
              <a:latin typeface="Lato"/>
              <a:ea typeface="Lato"/>
              <a:cs typeface="Lato"/>
              <a:sym typeface="Lato"/>
            </a:endParaRPr>
          </a:p>
        </p:txBody>
      </p:sp>
      <p:pic>
        <p:nvPicPr>
          <p:cNvPr id="391" name="Google Shape;391;p47"/>
          <p:cNvPicPr preferRelativeResize="0"/>
          <p:nvPr/>
        </p:nvPicPr>
        <p:blipFill>
          <a:blip r:embed="rId3">
            <a:alphaModFix/>
          </a:blip>
          <a:stretch>
            <a:fillRect/>
          </a:stretch>
        </p:blipFill>
        <p:spPr>
          <a:xfrm>
            <a:off x="4716072" y="1567550"/>
            <a:ext cx="4095702" cy="1004200"/>
          </a:xfrm>
          <a:prstGeom prst="rect">
            <a:avLst/>
          </a:prstGeom>
          <a:noFill/>
          <a:ln>
            <a:noFill/>
          </a:ln>
        </p:spPr>
      </p:pic>
      <p:pic>
        <p:nvPicPr>
          <p:cNvPr id="392" name="Google Shape;392;p47"/>
          <p:cNvPicPr preferRelativeResize="0"/>
          <p:nvPr/>
        </p:nvPicPr>
        <p:blipFill>
          <a:blip r:embed="rId4">
            <a:alphaModFix/>
          </a:blip>
          <a:stretch>
            <a:fillRect/>
          </a:stretch>
        </p:blipFill>
        <p:spPr>
          <a:xfrm>
            <a:off x="326325" y="1567550"/>
            <a:ext cx="4389901" cy="34634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8"/>
          <p:cNvSpPr txBox="1"/>
          <p:nvPr>
            <p:ph idx="1" type="body"/>
          </p:nvPr>
        </p:nvSpPr>
        <p:spPr>
          <a:xfrm>
            <a:off x="4716075" y="2571750"/>
            <a:ext cx="4427700" cy="2571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b="1" lang="es-419" sz="1100">
                <a:latin typeface="Arial"/>
                <a:ea typeface="Arial"/>
                <a:cs typeface="Arial"/>
                <a:sym typeface="Arial"/>
              </a:rPr>
              <a:t>Random Forest tiene menor error absoluto y cuadrático</a:t>
            </a:r>
            <a:r>
              <a:rPr lang="es-419" sz="1100">
                <a:latin typeface="Arial"/>
                <a:ea typeface="Arial"/>
                <a:cs typeface="Arial"/>
                <a:sym typeface="Arial"/>
              </a:rPr>
              <a:t> que los árboles de decisión con profundidad 3.</a:t>
            </a:r>
            <a:endParaRPr sz="11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Sin embargo, el </a:t>
            </a:r>
            <a:r>
              <a:rPr b="1" lang="es-419" sz="1100">
                <a:latin typeface="Arial"/>
                <a:ea typeface="Arial"/>
                <a:cs typeface="Arial"/>
                <a:sym typeface="Arial"/>
              </a:rPr>
              <a:t>cross-validation score es negativo</a:t>
            </a:r>
            <a:r>
              <a:rPr lang="es-419" sz="1100">
                <a:latin typeface="Arial"/>
                <a:ea typeface="Arial"/>
                <a:cs typeface="Arial"/>
                <a:sym typeface="Arial"/>
              </a:rPr>
              <a:t>, lo que sugiere que </a:t>
            </a:r>
            <a:r>
              <a:rPr b="1" lang="es-419" sz="1100">
                <a:latin typeface="Arial"/>
                <a:ea typeface="Arial"/>
                <a:cs typeface="Arial"/>
                <a:sym typeface="Arial"/>
              </a:rPr>
              <a:t>no generaliza tan bien como parecía en test</a:t>
            </a:r>
            <a:r>
              <a:rPr lang="es-419" sz="1100">
                <a:latin typeface="Arial"/>
                <a:ea typeface="Arial"/>
                <a:cs typeface="Arial"/>
                <a:sym typeface="Arial"/>
              </a:rPr>
              <a:t>.</a:t>
            </a:r>
            <a:endParaRPr sz="11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s-419" sz="1100">
                <a:latin typeface="Arial"/>
                <a:ea typeface="Arial"/>
                <a:cs typeface="Arial"/>
                <a:sym typeface="Arial"/>
              </a:rPr>
              <a:t>El árbol de decisión con profundidad 3 tenía un mejor cross-validation score</a:t>
            </a:r>
            <a:r>
              <a:rPr lang="es-419" sz="1100">
                <a:latin typeface="Arial"/>
                <a:ea typeface="Arial"/>
                <a:cs typeface="Arial"/>
                <a:sym typeface="Arial"/>
              </a:rPr>
              <a:t>, lo que indica que </a:t>
            </a:r>
            <a:r>
              <a:rPr lang="es-419" sz="1100">
                <a:latin typeface="Arial"/>
                <a:ea typeface="Arial"/>
                <a:cs typeface="Arial"/>
                <a:sym typeface="Arial"/>
              </a:rPr>
              <a:t>generaliza</a:t>
            </a:r>
            <a:r>
              <a:rPr lang="es-419" sz="1100">
                <a:latin typeface="Arial"/>
                <a:ea typeface="Arial"/>
                <a:cs typeface="Arial"/>
                <a:sym typeface="Arial"/>
              </a:rPr>
              <a:t> mejor.</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398" name="Google Shape;398;p48"/>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sin outliers (Random Forest)</a:t>
            </a:r>
            <a:endParaRPr sz="1300">
              <a:solidFill>
                <a:schemeClr val="lt1"/>
              </a:solidFill>
              <a:latin typeface="Lato"/>
              <a:ea typeface="Lato"/>
              <a:cs typeface="Lato"/>
              <a:sym typeface="Lato"/>
            </a:endParaRPr>
          </a:p>
        </p:txBody>
      </p:sp>
      <p:pic>
        <p:nvPicPr>
          <p:cNvPr id="399" name="Google Shape;399;p48"/>
          <p:cNvPicPr preferRelativeResize="0"/>
          <p:nvPr/>
        </p:nvPicPr>
        <p:blipFill>
          <a:blip r:embed="rId3">
            <a:alphaModFix/>
          </a:blip>
          <a:stretch>
            <a:fillRect/>
          </a:stretch>
        </p:blipFill>
        <p:spPr>
          <a:xfrm>
            <a:off x="288375" y="1567550"/>
            <a:ext cx="4427699" cy="3463499"/>
          </a:xfrm>
          <a:prstGeom prst="rect">
            <a:avLst/>
          </a:prstGeom>
          <a:noFill/>
          <a:ln>
            <a:noFill/>
          </a:ln>
        </p:spPr>
      </p:pic>
      <p:pic>
        <p:nvPicPr>
          <p:cNvPr id="400" name="Google Shape;400;p48"/>
          <p:cNvPicPr preferRelativeResize="0"/>
          <p:nvPr/>
        </p:nvPicPr>
        <p:blipFill>
          <a:blip r:embed="rId4">
            <a:alphaModFix/>
          </a:blip>
          <a:stretch>
            <a:fillRect/>
          </a:stretch>
        </p:blipFill>
        <p:spPr>
          <a:xfrm>
            <a:off x="4716225" y="1567547"/>
            <a:ext cx="4392472" cy="1004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9"/>
          <p:cNvSpPr txBox="1"/>
          <p:nvPr>
            <p:ph idx="1" type="body"/>
          </p:nvPr>
        </p:nvSpPr>
        <p:spPr>
          <a:xfrm>
            <a:off x="4716075" y="2571750"/>
            <a:ext cx="4427700" cy="2571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A medida que </a:t>
            </a:r>
            <a:r>
              <a:rPr b="1" lang="es-419" sz="1100">
                <a:latin typeface="Arial"/>
                <a:ea typeface="Arial"/>
                <a:cs typeface="Arial"/>
                <a:sym typeface="Arial"/>
              </a:rPr>
              <a:t>aumenta la profundidad</a:t>
            </a:r>
            <a:r>
              <a:rPr lang="es-419" sz="1100">
                <a:latin typeface="Arial"/>
                <a:ea typeface="Arial"/>
                <a:cs typeface="Arial"/>
                <a:sym typeface="Arial"/>
              </a:rPr>
              <a:t>, </a:t>
            </a:r>
            <a:r>
              <a:rPr b="1" lang="es-419" sz="1100">
                <a:latin typeface="Arial"/>
                <a:ea typeface="Arial"/>
                <a:cs typeface="Arial"/>
                <a:sym typeface="Arial"/>
              </a:rPr>
              <a:t>disminuyen los errores</a:t>
            </a:r>
            <a:r>
              <a:rPr lang="es-419" sz="1100">
                <a:latin typeface="Arial"/>
                <a:ea typeface="Arial"/>
                <a:cs typeface="Arial"/>
                <a:sym typeface="Arial"/>
              </a:rPr>
              <a:t>, lo que indica que el modelo mejora su ajuste a los datos.</a:t>
            </a:r>
            <a:endParaRPr sz="11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Pero a mayor profundidad también aumenta la diferencia, lo que indica sobreajuste. La profundidad con mejores resultados es la 5 con el menor </a:t>
            </a:r>
            <a:r>
              <a:rPr lang="es-419" sz="1100">
                <a:latin typeface="Arial"/>
                <a:ea typeface="Arial"/>
                <a:cs typeface="Arial"/>
                <a:sym typeface="Arial"/>
              </a:rPr>
              <a:t>índice</a:t>
            </a:r>
            <a:r>
              <a:rPr lang="es-419" sz="1100">
                <a:latin typeface="Arial"/>
                <a:ea typeface="Arial"/>
                <a:cs typeface="Arial"/>
                <a:sym typeface="Arial"/>
              </a:rPr>
              <a:t> de diferencia, aunque tenga mayores errores que Random Forest sin indicar profundidad.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406" name="Google Shape;406;p49"/>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sin outliers (Random Forest con profundidad)</a:t>
            </a:r>
            <a:endParaRPr sz="1300">
              <a:solidFill>
                <a:schemeClr val="lt1"/>
              </a:solidFill>
              <a:latin typeface="Lato"/>
              <a:ea typeface="Lato"/>
              <a:cs typeface="Lato"/>
              <a:sym typeface="Lato"/>
            </a:endParaRPr>
          </a:p>
        </p:txBody>
      </p:sp>
      <p:pic>
        <p:nvPicPr>
          <p:cNvPr id="407" name="Google Shape;407;p49"/>
          <p:cNvPicPr preferRelativeResize="0"/>
          <p:nvPr/>
        </p:nvPicPr>
        <p:blipFill>
          <a:blip r:embed="rId3">
            <a:alphaModFix/>
          </a:blip>
          <a:stretch>
            <a:fillRect/>
          </a:stretch>
        </p:blipFill>
        <p:spPr>
          <a:xfrm>
            <a:off x="4716072" y="1567550"/>
            <a:ext cx="4095702" cy="1004200"/>
          </a:xfrm>
          <a:prstGeom prst="rect">
            <a:avLst/>
          </a:prstGeom>
          <a:noFill/>
          <a:ln>
            <a:noFill/>
          </a:ln>
        </p:spPr>
      </p:pic>
      <p:pic>
        <p:nvPicPr>
          <p:cNvPr id="408" name="Google Shape;408;p49"/>
          <p:cNvPicPr preferRelativeResize="0"/>
          <p:nvPr/>
        </p:nvPicPr>
        <p:blipFill>
          <a:blip r:embed="rId4">
            <a:alphaModFix/>
          </a:blip>
          <a:stretch>
            <a:fillRect/>
          </a:stretch>
        </p:blipFill>
        <p:spPr>
          <a:xfrm>
            <a:off x="288376" y="1567550"/>
            <a:ext cx="4427699" cy="346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0"/>
          <p:cNvSpPr txBox="1"/>
          <p:nvPr>
            <p:ph idx="1" type="body"/>
          </p:nvPr>
        </p:nvSpPr>
        <p:spPr>
          <a:xfrm>
            <a:off x="4716075" y="2481650"/>
            <a:ext cx="4427700" cy="2661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El modelo de árboles de decisión entrenado en el dataset con outliers reemplazados demuestra una alta precisión y una excelente capacidad de generalización.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Los bajos valores de error y la mínima diferencia entre las métricas de validación cruzada y el score en el conjunto de test indican que la estrategia de reemplazar los outliers es efectiva en este caso.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Esto sugiere que, para este conjunto de datos, la sustitución de valores extremos por el valor medio mejora significativamente el rendimiento del modelo, manteniendo un buen balance entre ajuste y generalización.</a:t>
            </a:r>
            <a:endParaRPr b="1"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414" name="Google Shape;414;p50"/>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con outliers reemplazados (árboles de decisión)</a:t>
            </a:r>
            <a:endParaRPr sz="1300">
              <a:solidFill>
                <a:schemeClr val="lt1"/>
              </a:solidFill>
              <a:latin typeface="Lato"/>
              <a:ea typeface="Lato"/>
              <a:cs typeface="Lato"/>
              <a:sym typeface="Lato"/>
            </a:endParaRPr>
          </a:p>
        </p:txBody>
      </p:sp>
      <p:pic>
        <p:nvPicPr>
          <p:cNvPr id="415" name="Google Shape;415;p50"/>
          <p:cNvPicPr preferRelativeResize="0"/>
          <p:nvPr/>
        </p:nvPicPr>
        <p:blipFill>
          <a:blip r:embed="rId3">
            <a:alphaModFix/>
          </a:blip>
          <a:stretch>
            <a:fillRect/>
          </a:stretch>
        </p:blipFill>
        <p:spPr>
          <a:xfrm>
            <a:off x="288524" y="1567550"/>
            <a:ext cx="4427701" cy="3463500"/>
          </a:xfrm>
          <a:prstGeom prst="rect">
            <a:avLst/>
          </a:prstGeom>
          <a:noFill/>
          <a:ln>
            <a:noFill/>
          </a:ln>
        </p:spPr>
      </p:pic>
      <p:pic>
        <p:nvPicPr>
          <p:cNvPr id="416" name="Google Shape;416;p50"/>
          <p:cNvPicPr preferRelativeResize="0"/>
          <p:nvPr/>
        </p:nvPicPr>
        <p:blipFill>
          <a:blip r:embed="rId4">
            <a:alphaModFix/>
          </a:blip>
          <a:stretch>
            <a:fillRect/>
          </a:stretch>
        </p:blipFill>
        <p:spPr>
          <a:xfrm>
            <a:off x="4716225" y="1567550"/>
            <a:ext cx="3933400" cy="914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1"/>
          <p:cNvSpPr txBox="1"/>
          <p:nvPr>
            <p:ph idx="1" type="body"/>
          </p:nvPr>
        </p:nvSpPr>
        <p:spPr>
          <a:xfrm>
            <a:off x="4716075" y="2481650"/>
            <a:ext cx="4427700" cy="2661900"/>
          </a:xfrm>
          <a:prstGeom prst="rect">
            <a:avLst/>
          </a:prstGeom>
        </p:spPr>
        <p:txBody>
          <a:bodyPr anchorCtr="0" anchor="t" bIns="91425" lIns="91425" spcFirstLastPara="1" rIns="91425" wrap="square" tIns="91425">
            <a:noAutofit/>
          </a:bodyPr>
          <a:lstStyle/>
          <a:p>
            <a:pPr indent="-295275" lvl="0" marL="457200" rtl="0" algn="l">
              <a:spcBef>
                <a:spcPts val="1200"/>
              </a:spcBef>
              <a:spcAft>
                <a:spcPts val="0"/>
              </a:spcAft>
              <a:buSzPts val="1050"/>
              <a:buFont typeface="Arial"/>
              <a:buChar char="●"/>
            </a:pPr>
            <a:r>
              <a:rPr lang="es-419" sz="1050">
                <a:latin typeface="Arial"/>
                <a:ea typeface="Arial"/>
                <a:cs typeface="Arial"/>
                <a:sym typeface="Arial"/>
              </a:rPr>
              <a:t>El </a:t>
            </a:r>
            <a:r>
              <a:rPr b="1" lang="es-419" sz="1050">
                <a:latin typeface="Arial"/>
                <a:ea typeface="Arial"/>
                <a:cs typeface="Arial"/>
                <a:sym typeface="Arial"/>
              </a:rPr>
              <a:t>MAE</a:t>
            </a:r>
            <a:r>
              <a:rPr lang="es-419" sz="1050">
                <a:latin typeface="Arial"/>
                <a:ea typeface="Arial"/>
                <a:cs typeface="Arial"/>
                <a:sym typeface="Arial"/>
              </a:rPr>
              <a:t> y el </a:t>
            </a:r>
            <a:r>
              <a:rPr b="1" lang="es-419" sz="1050">
                <a:latin typeface="Arial"/>
                <a:ea typeface="Arial"/>
                <a:cs typeface="Arial"/>
                <a:sym typeface="Arial"/>
              </a:rPr>
              <a:t>RMSE </a:t>
            </a:r>
            <a:r>
              <a:rPr lang="es-419" sz="1050">
                <a:latin typeface="Arial"/>
                <a:ea typeface="Arial"/>
                <a:cs typeface="Arial"/>
                <a:sym typeface="Arial"/>
              </a:rPr>
              <a:t>tienen valores muy bajos, lo que indica que en promedio las predicciones se desvían poco de los valores reales.</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El </a:t>
            </a:r>
            <a:r>
              <a:rPr b="1" lang="es-419" sz="1050">
                <a:latin typeface="Arial"/>
                <a:ea typeface="Arial"/>
                <a:cs typeface="Arial"/>
                <a:sym typeface="Arial"/>
              </a:rPr>
              <a:t>MSE</a:t>
            </a:r>
            <a:r>
              <a:rPr lang="es-419" sz="1050">
                <a:latin typeface="Arial"/>
                <a:ea typeface="Arial"/>
                <a:cs typeface="Arial"/>
                <a:sym typeface="Arial"/>
              </a:rPr>
              <a:t> es bajo, lo que sugiere que los errores cuadráticos son pequeños y que no existen errores muy grandes en las predicciones.</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Los scores de validación es bastante consistente y la diferencia es pequeña. Esto indica que el modelo generaliza de manera adecuada y no sufre de sobreajuste, ya que el rendimiento en datos no vistos es comparable al obtenido en la validación.</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El modelo Random Forest en el dataset con outliers reemplazados muestra un rendimiento estable y una buena capacidad de generalización</a:t>
            </a:r>
            <a:endParaRPr sz="105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422" name="Google Shape;422;p51"/>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con outliers reemplazados (Random Forest)</a:t>
            </a:r>
            <a:endParaRPr sz="1300">
              <a:solidFill>
                <a:schemeClr val="lt1"/>
              </a:solidFill>
              <a:latin typeface="Lato"/>
              <a:ea typeface="Lato"/>
              <a:cs typeface="Lato"/>
              <a:sym typeface="Lato"/>
            </a:endParaRPr>
          </a:p>
        </p:txBody>
      </p:sp>
      <p:pic>
        <p:nvPicPr>
          <p:cNvPr id="423" name="Google Shape;423;p51"/>
          <p:cNvPicPr preferRelativeResize="0"/>
          <p:nvPr/>
        </p:nvPicPr>
        <p:blipFill>
          <a:blip r:embed="rId3">
            <a:alphaModFix/>
          </a:blip>
          <a:stretch>
            <a:fillRect/>
          </a:stretch>
        </p:blipFill>
        <p:spPr>
          <a:xfrm>
            <a:off x="4716225" y="1567550"/>
            <a:ext cx="3843235" cy="914100"/>
          </a:xfrm>
          <a:prstGeom prst="rect">
            <a:avLst/>
          </a:prstGeom>
          <a:noFill/>
          <a:ln>
            <a:noFill/>
          </a:ln>
        </p:spPr>
      </p:pic>
      <p:pic>
        <p:nvPicPr>
          <p:cNvPr id="424" name="Google Shape;424;p51"/>
          <p:cNvPicPr preferRelativeResize="0"/>
          <p:nvPr/>
        </p:nvPicPr>
        <p:blipFill>
          <a:blip r:embed="rId4">
            <a:alphaModFix/>
          </a:blip>
          <a:stretch>
            <a:fillRect/>
          </a:stretch>
        </p:blipFill>
        <p:spPr>
          <a:xfrm>
            <a:off x="288375" y="1567550"/>
            <a:ext cx="4427699" cy="346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u="sng"/>
              <a:t>Observación y eliminación de valores nulos</a:t>
            </a:r>
            <a:endParaRPr b="1" u="sng"/>
          </a:p>
        </p:txBody>
      </p:sp>
      <p:sp>
        <p:nvSpPr>
          <p:cNvPr id="152" name="Google Shape;152;p16"/>
          <p:cNvSpPr txBox="1"/>
          <p:nvPr>
            <p:ph idx="1" type="body"/>
          </p:nvPr>
        </p:nvSpPr>
        <p:spPr>
          <a:xfrm>
            <a:off x="4190225" y="1567550"/>
            <a:ext cx="4146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Se observa que la mayoría de los valores nulos en la columna </a:t>
            </a:r>
            <a:r>
              <a:rPr b="1" lang="es-419" sz="1100">
                <a:latin typeface="Arial"/>
                <a:ea typeface="Arial"/>
                <a:cs typeface="Arial"/>
                <a:sym typeface="Arial"/>
              </a:rPr>
              <a:t>rating</a:t>
            </a:r>
            <a:r>
              <a:rPr lang="es-419" sz="1100">
                <a:latin typeface="Arial"/>
                <a:ea typeface="Arial"/>
                <a:cs typeface="Arial"/>
                <a:sym typeface="Arial"/>
              </a:rPr>
              <a:t> se encuentran concentrados aproximadamente entre las filas </a:t>
            </a:r>
            <a:r>
              <a:rPr b="1" lang="es-419" sz="1100">
                <a:latin typeface="Arial"/>
                <a:ea typeface="Arial"/>
                <a:cs typeface="Arial"/>
                <a:sym typeface="Arial"/>
              </a:rPr>
              <a:t>10,800 y 11,400</a:t>
            </a:r>
            <a:r>
              <a:rPr lang="es-419"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De manera similar, la mayoría de los valores nulos en las columnas </a:t>
            </a:r>
            <a:r>
              <a:rPr b="1" lang="es-419" sz="1100">
                <a:latin typeface="Arial"/>
                <a:ea typeface="Arial"/>
                <a:cs typeface="Arial"/>
                <a:sym typeface="Arial"/>
              </a:rPr>
              <a:t>genre</a:t>
            </a:r>
            <a:r>
              <a:rPr lang="es-419" sz="1100">
                <a:latin typeface="Arial"/>
                <a:ea typeface="Arial"/>
                <a:cs typeface="Arial"/>
                <a:sym typeface="Arial"/>
              </a:rPr>
              <a:t> y </a:t>
            </a:r>
            <a:r>
              <a:rPr b="1" lang="es-419" sz="1100">
                <a:latin typeface="Arial"/>
                <a:ea typeface="Arial"/>
                <a:cs typeface="Arial"/>
                <a:sym typeface="Arial"/>
              </a:rPr>
              <a:t>type</a:t>
            </a:r>
            <a:r>
              <a:rPr lang="es-419" sz="1100">
                <a:latin typeface="Arial"/>
                <a:ea typeface="Arial"/>
                <a:cs typeface="Arial"/>
                <a:sym typeface="Arial"/>
              </a:rPr>
              <a:t> también se presentan dentro de este mismo rango de datos.</a:t>
            </a:r>
            <a:endParaRPr>
              <a:latin typeface="Arial"/>
              <a:ea typeface="Arial"/>
              <a:cs typeface="Arial"/>
              <a:sym typeface="Arial"/>
            </a:endParaRPr>
          </a:p>
        </p:txBody>
      </p:sp>
      <p:pic>
        <p:nvPicPr>
          <p:cNvPr id="153" name="Google Shape;153;p16"/>
          <p:cNvPicPr preferRelativeResize="0"/>
          <p:nvPr/>
        </p:nvPicPr>
        <p:blipFill>
          <a:blip r:embed="rId3">
            <a:alphaModFix/>
          </a:blip>
          <a:stretch>
            <a:fillRect/>
          </a:stretch>
        </p:blipFill>
        <p:spPr>
          <a:xfrm>
            <a:off x="1297500" y="1567550"/>
            <a:ext cx="2892725" cy="22240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2"/>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sz="3000" u="sng"/>
              <a:t>Conclusiones</a:t>
            </a:r>
            <a:endParaRPr b="1" sz="3000" u="sng"/>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idx="1" type="body"/>
          </p:nvPr>
        </p:nvSpPr>
        <p:spPr>
          <a:xfrm>
            <a:off x="1297500" y="683725"/>
            <a:ext cx="7038900" cy="4459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419" u="sng">
                <a:latin typeface="Arial"/>
                <a:ea typeface="Arial"/>
                <a:cs typeface="Arial"/>
                <a:sym typeface="Arial"/>
              </a:rPr>
              <a:t>Regresión Lineal</a:t>
            </a:r>
            <a:br>
              <a:rPr lang="es-419">
                <a:latin typeface="Arial"/>
                <a:ea typeface="Arial"/>
                <a:cs typeface="Arial"/>
                <a:sym typeface="Arial"/>
              </a:rPr>
            </a:br>
            <a:r>
              <a:rPr lang="es-419">
                <a:latin typeface="Arial"/>
                <a:ea typeface="Arial"/>
                <a:cs typeface="Arial"/>
                <a:sym typeface="Arial"/>
              </a:rPr>
              <a:t>El análisis revela que el mejor desempeño se obtiene utilizando el dataset que conserva los outliers. En contraste, el dataset sin outliers presenta errores significativos, lo que impide extraer conclusiones gráficas favorables. La reducción en la cantidad de datos en este caso limita la aplicabilidad de la Regresión Lineal. De igual forma, el dataset en el que se han reemplazado los outliers también muestra un nivel considerable de error y su comportamiento gráfico es comparable al del conjunto sin outliers, por lo que se descarta su uso para este tipo de análisis.</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b="1" lang="es-419" u="sng">
                <a:latin typeface="Arial"/>
                <a:ea typeface="Arial"/>
                <a:cs typeface="Arial"/>
                <a:sym typeface="Arial"/>
              </a:rPr>
              <a:t>Regresión Polinómica</a:t>
            </a:r>
            <a:br>
              <a:rPr lang="es-419">
                <a:latin typeface="Arial"/>
                <a:ea typeface="Arial"/>
                <a:cs typeface="Arial"/>
                <a:sym typeface="Arial"/>
              </a:rPr>
            </a:br>
            <a:r>
              <a:rPr lang="es-419">
                <a:latin typeface="Arial"/>
                <a:ea typeface="Arial"/>
                <a:cs typeface="Arial"/>
                <a:sym typeface="Arial"/>
              </a:rPr>
              <a:t>En todos los casos, los resultados óptimos se alcanzan con una regresión polinómica de grado 3. Aunque el dataset con outliers reemplazados presenta el mejor rendimiento, es importante considerar que la sustitución de los valores extremos puede haber alterado artificialmente la distribución de los datos. Por ello, estos resultados deben interpretarse con cautela y, de ser necesario, descartarse para evitar conclusiones erróneas.</a:t>
            </a:r>
            <a:endParaRPr>
              <a:latin typeface="Arial"/>
              <a:ea typeface="Arial"/>
              <a:cs typeface="Arial"/>
              <a:sym typeface="Arial"/>
            </a:endParaRPr>
          </a:p>
          <a:p>
            <a:pPr indent="0" lvl="0" marL="0" rtl="0" algn="l">
              <a:spcBef>
                <a:spcPts val="1200"/>
              </a:spcBef>
              <a:spcAft>
                <a:spcPts val="1200"/>
              </a:spcAft>
              <a:buNone/>
            </a:pPr>
            <a:r>
              <a:t/>
            </a:r>
            <a:endParaRPr b="1">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idx="1" type="body"/>
          </p:nvPr>
        </p:nvSpPr>
        <p:spPr>
          <a:xfrm>
            <a:off x="1297500" y="683725"/>
            <a:ext cx="7038900" cy="4459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419" u="sng">
                <a:latin typeface="Arial"/>
                <a:ea typeface="Arial"/>
                <a:cs typeface="Arial"/>
                <a:sym typeface="Arial"/>
              </a:rPr>
              <a:t>Árboles de Decisión</a:t>
            </a:r>
            <a:endParaRPr b="1" u="sng">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lang="es-419">
                <a:latin typeface="Arial"/>
                <a:ea typeface="Arial"/>
                <a:cs typeface="Arial"/>
                <a:sym typeface="Arial"/>
              </a:rPr>
              <a:t>Para el dataset que conserva los outliers, el mejor desempeño se alcanza con una profundidad de 7, evidenciado por una diferencia de 0.05.</a:t>
            </a:r>
            <a:endParaRPr>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s-419">
                <a:latin typeface="Arial"/>
                <a:ea typeface="Arial"/>
                <a:cs typeface="Arial"/>
                <a:sym typeface="Arial"/>
              </a:rPr>
              <a:t>En el caso del dataset sin outliers, el rendimiento óptimo se obtiene a una profundidad de 3, con una diferencia de 0.058.</a:t>
            </a:r>
            <a:endParaRPr>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s-419">
                <a:latin typeface="Arial"/>
                <a:ea typeface="Arial"/>
                <a:cs typeface="Arial"/>
                <a:sym typeface="Arial"/>
              </a:rPr>
              <a:t>Por último, el dataset en el que los outliers han sido reemplazados muestra su mejor rendimiento sin aplicar límite de profundidad, con una diferencia de -0.02.</a:t>
            </a:r>
            <a:endParaRPr>
              <a:latin typeface="Arial"/>
              <a:ea typeface="Arial"/>
              <a:cs typeface="Arial"/>
              <a:sym typeface="Arial"/>
            </a:endParaRPr>
          </a:p>
          <a:p>
            <a:pPr indent="0" lvl="0" marL="0" rtl="0" algn="l">
              <a:spcBef>
                <a:spcPts val="1200"/>
              </a:spcBef>
              <a:spcAft>
                <a:spcPts val="0"/>
              </a:spcAft>
              <a:buNone/>
            </a:pPr>
            <a:r>
              <a:rPr b="1" lang="es-419" u="sng">
                <a:latin typeface="Arial"/>
                <a:ea typeface="Arial"/>
                <a:cs typeface="Arial"/>
                <a:sym typeface="Arial"/>
              </a:rPr>
              <a:t>Random Forest</a:t>
            </a:r>
            <a:endParaRPr b="1" u="sng">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lang="es-419">
                <a:latin typeface="Arial"/>
                <a:ea typeface="Arial"/>
                <a:cs typeface="Arial"/>
                <a:sym typeface="Arial"/>
              </a:rPr>
              <a:t>Con outliers presentes, el mejor rendimiento se logra sin restringir la profundidad, presentando una diferencia de 0.051.</a:t>
            </a:r>
            <a:endParaRPr>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s-419">
                <a:latin typeface="Arial"/>
                <a:ea typeface="Arial"/>
                <a:cs typeface="Arial"/>
                <a:sym typeface="Arial"/>
              </a:rPr>
              <a:t>Para el dataset sin outliers, el rendimiento óptimo se alcanza a una profundidad de 5, con una diferencia de 0.07.</a:t>
            </a:r>
            <a:endParaRPr>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s-419">
                <a:latin typeface="Arial"/>
                <a:ea typeface="Arial"/>
                <a:cs typeface="Arial"/>
                <a:sym typeface="Arial"/>
              </a:rPr>
              <a:t>En el caso de los outliers reemplazados, el modelo obtiene su mejor rendimiento sin límite de profundidad, con una diferencia de 0.015.</a:t>
            </a:r>
            <a:endParaRPr>
              <a:latin typeface="Arial"/>
              <a:ea typeface="Arial"/>
              <a:cs typeface="Arial"/>
              <a:sym typeface="Arial"/>
            </a:endParaRPr>
          </a:p>
          <a:p>
            <a:pPr indent="0" lvl="0" marL="0" rtl="0" algn="l">
              <a:spcBef>
                <a:spcPts val="1200"/>
              </a:spcBef>
              <a:spcAft>
                <a:spcPts val="1200"/>
              </a:spcAft>
              <a:buNone/>
            </a:pPr>
            <a:r>
              <a:t/>
            </a:r>
            <a:endParaRPr b="1">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5"/>
          <p:cNvSpPr txBox="1"/>
          <p:nvPr>
            <p:ph idx="1" type="body"/>
          </p:nvPr>
        </p:nvSpPr>
        <p:spPr>
          <a:xfrm>
            <a:off x="1297500" y="295250"/>
            <a:ext cx="7038900" cy="4700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a:latin typeface="Arial"/>
                <a:ea typeface="Arial"/>
                <a:cs typeface="Arial"/>
                <a:sym typeface="Arial"/>
              </a:rPr>
              <a:t>Observamos que, en todas las regresiones excepto la lineal, el dataset con outliers reemplazados mostró el mejor desempeño. Sin embargo, dado que se reemplazó una gran cantidad de datos, los resultados de este conjunto presentan un sesgo evidente y una distribución artificial de la información, por lo que no se considerarán confiables.</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lang="es-419">
                <a:latin typeface="Arial"/>
                <a:ea typeface="Arial"/>
                <a:cs typeface="Arial"/>
                <a:sym typeface="Arial"/>
              </a:rPr>
              <a:t>Procederemos a evaluar únicamente el dataset con outliers y el que carece de ellos:</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lang="es-419">
                <a:latin typeface="Arial"/>
                <a:ea typeface="Arial"/>
                <a:cs typeface="Arial"/>
                <a:sym typeface="Arial"/>
              </a:rPr>
              <a:t>La regresión lineal resulta inapropiada para realizar predicciones en este contexto, ya que presenta un elevado valor de error, motivo por el cual será descartada de la comparación.</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lang="es-419">
                <a:latin typeface="Arial"/>
                <a:ea typeface="Arial"/>
                <a:cs typeface="Arial"/>
                <a:sym typeface="Arial"/>
              </a:rPr>
              <a:t>La regresión polinómica, aunque ofrece mejores resultados, exhibe un error considerablemente mayor, por lo que también será excluida de la comparación.</a:t>
            </a:r>
            <a:endParaRPr>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6"/>
          <p:cNvSpPr txBox="1"/>
          <p:nvPr>
            <p:ph idx="1" type="body"/>
          </p:nvPr>
        </p:nvSpPr>
        <p:spPr>
          <a:xfrm>
            <a:off x="1297500" y="295250"/>
            <a:ext cx="7038900" cy="48483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s-419">
                <a:latin typeface="Arial"/>
                <a:ea typeface="Arial"/>
                <a:cs typeface="Arial"/>
                <a:sym typeface="Arial"/>
              </a:rPr>
              <a:t>Al comparar las métricas de </a:t>
            </a:r>
            <a:r>
              <a:rPr b="1" lang="es-419">
                <a:latin typeface="Arial"/>
                <a:ea typeface="Arial"/>
                <a:cs typeface="Arial"/>
                <a:sym typeface="Arial"/>
              </a:rPr>
              <a:t>MAE</a:t>
            </a:r>
            <a:r>
              <a:rPr lang="es-419">
                <a:latin typeface="Arial"/>
                <a:ea typeface="Arial"/>
                <a:cs typeface="Arial"/>
                <a:sym typeface="Arial"/>
              </a:rPr>
              <a:t>, </a:t>
            </a:r>
            <a:r>
              <a:rPr b="1" lang="es-419">
                <a:latin typeface="Arial"/>
                <a:ea typeface="Arial"/>
                <a:cs typeface="Arial"/>
                <a:sym typeface="Arial"/>
              </a:rPr>
              <a:t>MSE</a:t>
            </a:r>
            <a:r>
              <a:rPr lang="es-419">
                <a:latin typeface="Arial"/>
                <a:ea typeface="Arial"/>
                <a:cs typeface="Arial"/>
                <a:sym typeface="Arial"/>
              </a:rPr>
              <a:t>, </a:t>
            </a:r>
            <a:r>
              <a:rPr b="1" lang="es-419">
                <a:latin typeface="Arial"/>
                <a:ea typeface="Arial"/>
                <a:cs typeface="Arial"/>
                <a:sym typeface="Arial"/>
              </a:rPr>
              <a:t>RMSE </a:t>
            </a:r>
            <a:r>
              <a:rPr lang="es-419">
                <a:latin typeface="Arial"/>
                <a:ea typeface="Arial"/>
                <a:cs typeface="Arial"/>
                <a:sym typeface="Arial"/>
              </a:rPr>
              <a:t>y la </a:t>
            </a:r>
            <a:r>
              <a:rPr b="1" lang="es-419">
                <a:latin typeface="Arial"/>
                <a:ea typeface="Arial"/>
                <a:cs typeface="Arial"/>
                <a:sym typeface="Arial"/>
              </a:rPr>
              <a:t>diferencia </a:t>
            </a:r>
            <a:r>
              <a:rPr lang="es-419">
                <a:latin typeface="Arial"/>
                <a:ea typeface="Arial"/>
                <a:cs typeface="Arial"/>
                <a:sym typeface="Arial"/>
              </a:rPr>
              <a:t>entre las predicciones, se concluye que el dataset que conserva los outliers presenta el mejor rendimiento. Esta superioridad podría explicarse, en parte, por la considerable cantidad de información que se retiene: mientras el dataset sin outliers contiene únicamente 1,832 registros, el dataset con outliers conserva 11,584 registros. La reducción drástica en el número de datos afecta negativamente la capacidad predictiva de los modelos, ya que con tan poca información resulta difícil capturar las relaciones subyacentes.</a:t>
            </a:r>
            <a:endParaRPr>
              <a:latin typeface="Arial"/>
              <a:ea typeface="Arial"/>
              <a:cs typeface="Arial"/>
              <a:sym typeface="Arial"/>
            </a:endParaRPr>
          </a:p>
          <a:p>
            <a:pPr indent="0" lvl="0" marL="0" rtl="0" algn="l">
              <a:spcBef>
                <a:spcPts val="1200"/>
              </a:spcBef>
              <a:spcAft>
                <a:spcPts val="0"/>
              </a:spcAft>
              <a:buNone/>
            </a:pPr>
            <a:r>
              <a:rPr lang="es-419">
                <a:latin typeface="Arial"/>
                <a:ea typeface="Arial"/>
                <a:cs typeface="Arial"/>
                <a:sym typeface="Arial"/>
              </a:rPr>
              <a:t>En este contexto, el modelo que obtuvo los mejores resultados fue </a:t>
            </a:r>
            <a:r>
              <a:rPr b="1" lang="es-419">
                <a:latin typeface="Arial"/>
                <a:ea typeface="Arial"/>
                <a:cs typeface="Arial"/>
                <a:sym typeface="Arial"/>
              </a:rPr>
              <a:t>Random Forest </a:t>
            </a:r>
            <a:r>
              <a:rPr lang="es-419">
                <a:latin typeface="Arial"/>
                <a:ea typeface="Arial"/>
                <a:cs typeface="Arial"/>
                <a:sym typeface="Arial"/>
              </a:rPr>
              <a:t>sin límite de profundidad aplicado al dataset sin modificar, alcanzando aproximadamente los siguientes valores:</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293211" lvl="0" marL="457200" rtl="0" algn="l">
              <a:spcBef>
                <a:spcPts val="1200"/>
              </a:spcBef>
              <a:spcAft>
                <a:spcPts val="0"/>
              </a:spcAft>
              <a:buClr>
                <a:schemeClr val="lt1"/>
              </a:buClr>
              <a:buSzPct val="84615"/>
              <a:buFont typeface="Arial"/>
              <a:buChar char="●"/>
            </a:pPr>
            <a:r>
              <a:rPr lang="es-419">
                <a:latin typeface="Arial"/>
                <a:ea typeface="Arial"/>
                <a:cs typeface="Arial"/>
                <a:sym typeface="Arial"/>
              </a:rPr>
              <a:t>MAE: 0.19</a:t>
            </a:r>
            <a:endParaRPr>
              <a:latin typeface="Arial"/>
              <a:ea typeface="Arial"/>
              <a:cs typeface="Arial"/>
              <a:sym typeface="Arial"/>
            </a:endParaRPr>
          </a:p>
          <a:p>
            <a:pPr indent="-293211" lvl="0" marL="457200" rtl="0" algn="l">
              <a:spcBef>
                <a:spcPts val="0"/>
              </a:spcBef>
              <a:spcAft>
                <a:spcPts val="0"/>
              </a:spcAft>
              <a:buClr>
                <a:schemeClr val="lt1"/>
              </a:buClr>
              <a:buSzPct val="84615"/>
              <a:buFont typeface="Arial"/>
              <a:buChar char="●"/>
            </a:pPr>
            <a:r>
              <a:rPr lang="es-419">
                <a:latin typeface="Arial"/>
                <a:ea typeface="Arial"/>
                <a:cs typeface="Arial"/>
                <a:sym typeface="Arial"/>
              </a:rPr>
              <a:t>MSE: 0.07</a:t>
            </a:r>
            <a:endParaRPr>
              <a:latin typeface="Arial"/>
              <a:ea typeface="Arial"/>
              <a:cs typeface="Arial"/>
              <a:sym typeface="Arial"/>
            </a:endParaRPr>
          </a:p>
          <a:p>
            <a:pPr indent="-293211" lvl="0" marL="457200" rtl="0" algn="l">
              <a:spcBef>
                <a:spcPts val="0"/>
              </a:spcBef>
              <a:spcAft>
                <a:spcPts val="0"/>
              </a:spcAft>
              <a:buClr>
                <a:schemeClr val="lt1"/>
              </a:buClr>
              <a:buSzPct val="84615"/>
              <a:buFont typeface="Arial"/>
              <a:buChar char="●"/>
            </a:pPr>
            <a:r>
              <a:rPr lang="es-419">
                <a:latin typeface="Arial"/>
                <a:ea typeface="Arial"/>
                <a:cs typeface="Arial"/>
                <a:sym typeface="Arial"/>
              </a:rPr>
              <a:t>RMSE: 0.27</a:t>
            </a:r>
            <a:endParaRPr>
              <a:latin typeface="Arial"/>
              <a:ea typeface="Arial"/>
              <a:cs typeface="Arial"/>
              <a:sym typeface="Arial"/>
            </a:endParaRPr>
          </a:p>
          <a:p>
            <a:pPr indent="-293211" lvl="0" marL="457200" rtl="0" algn="l">
              <a:spcBef>
                <a:spcPts val="0"/>
              </a:spcBef>
              <a:spcAft>
                <a:spcPts val="0"/>
              </a:spcAft>
              <a:buClr>
                <a:schemeClr val="lt1"/>
              </a:buClr>
              <a:buSzPct val="84615"/>
              <a:buFont typeface="Arial"/>
              <a:buChar char="●"/>
            </a:pPr>
            <a:r>
              <a:rPr lang="es-419">
                <a:latin typeface="Arial"/>
                <a:ea typeface="Arial"/>
                <a:cs typeface="Arial"/>
                <a:sym typeface="Arial"/>
              </a:rPr>
              <a:t>Diferencia: 0.05</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lang="es-419">
                <a:latin typeface="Arial"/>
                <a:ea typeface="Arial"/>
                <a:cs typeface="Arial"/>
                <a:sym typeface="Arial"/>
              </a:rPr>
              <a:t>Estos hallazgos resaltan la importancia de conservar la mayor cantidad de información posible para lograr un rendimiento óptimo en los modelos predictivos, evitando la eliminación excesiva de datos que, aunque puedan mejorar ciertos indicadores en el entrenamiento, generan un sesgo significativo en la distribución de la información.</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7"/>
          <p:cNvSpPr txBox="1"/>
          <p:nvPr>
            <p:ph type="title"/>
          </p:nvPr>
        </p:nvSpPr>
        <p:spPr>
          <a:xfrm>
            <a:off x="1297500" y="0"/>
            <a:ext cx="70389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419" sz="3000"/>
              <a:t>Gracias por su atención y por acompañarnos en este camino de conocimiento. ¡Hasta la próxima!</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4234450" y="518650"/>
            <a:ext cx="4101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análisis de los valores iniciales en las columnas </a:t>
            </a:r>
            <a:r>
              <a:rPr b="1" lang="es-419" sz="1100">
                <a:latin typeface="Arial"/>
                <a:ea typeface="Arial"/>
                <a:cs typeface="Arial"/>
                <a:sym typeface="Arial"/>
              </a:rPr>
              <a:t>genre</a:t>
            </a:r>
            <a:r>
              <a:rPr lang="es-419" sz="1100">
                <a:latin typeface="Arial"/>
                <a:ea typeface="Arial"/>
                <a:cs typeface="Arial"/>
                <a:sym typeface="Arial"/>
              </a:rPr>
              <a:t>, </a:t>
            </a:r>
            <a:r>
              <a:rPr b="1" lang="es-419" sz="1100">
                <a:latin typeface="Arial"/>
                <a:ea typeface="Arial"/>
                <a:cs typeface="Arial"/>
                <a:sym typeface="Arial"/>
              </a:rPr>
              <a:t>type</a:t>
            </a:r>
            <a:r>
              <a:rPr lang="es-419" sz="1100">
                <a:latin typeface="Arial"/>
                <a:ea typeface="Arial"/>
                <a:cs typeface="Arial"/>
                <a:sym typeface="Arial"/>
              </a:rPr>
              <a:t> y </a:t>
            </a:r>
            <a:r>
              <a:rPr b="1" lang="es-419" sz="1100">
                <a:latin typeface="Arial"/>
                <a:ea typeface="Arial"/>
                <a:cs typeface="Arial"/>
                <a:sym typeface="Arial"/>
              </a:rPr>
              <a:t>rating</a:t>
            </a:r>
            <a:r>
              <a:rPr lang="es-419" sz="1100">
                <a:latin typeface="Arial"/>
                <a:ea typeface="Arial"/>
                <a:cs typeface="Arial"/>
                <a:sym typeface="Arial"/>
              </a:rPr>
              <a:t>, donde se presentan valores nulos, indica que estos animes no corresponden a títulos desconocidos o de antigüedad considerable.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Entre los ejemplos identificados se encuentran </a:t>
            </a:r>
            <a:r>
              <a:rPr b="1" lang="es-419" sz="1100">
                <a:latin typeface="Arial"/>
                <a:ea typeface="Arial"/>
                <a:cs typeface="Arial"/>
                <a:sym typeface="Arial"/>
              </a:rPr>
              <a:t>"Steins;Gate 0"</a:t>
            </a:r>
            <a:r>
              <a:rPr lang="es-419" sz="1100">
                <a:latin typeface="Arial"/>
                <a:ea typeface="Arial"/>
                <a:cs typeface="Arial"/>
                <a:sym typeface="Arial"/>
              </a:rPr>
              <a:t>, </a:t>
            </a:r>
            <a:r>
              <a:rPr b="1" lang="es-419" sz="1100">
                <a:latin typeface="Arial"/>
                <a:ea typeface="Arial"/>
                <a:cs typeface="Arial"/>
                <a:sym typeface="Arial"/>
              </a:rPr>
              <a:t>"Code Geass: Fukkatsu no Lelouch"</a:t>
            </a:r>
            <a:r>
              <a:rPr lang="es-419" sz="1100">
                <a:latin typeface="Arial"/>
                <a:ea typeface="Arial"/>
                <a:cs typeface="Arial"/>
                <a:sym typeface="Arial"/>
              </a:rPr>
              <a:t>, </a:t>
            </a:r>
            <a:r>
              <a:rPr b="1" lang="es-419" sz="1100">
                <a:latin typeface="Arial"/>
                <a:ea typeface="Arial"/>
                <a:cs typeface="Arial"/>
                <a:sym typeface="Arial"/>
              </a:rPr>
              <a:t>"Violet Evergarden"</a:t>
            </a:r>
            <a:r>
              <a:rPr lang="es-419" sz="1100">
                <a:latin typeface="Arial"/>
                <a:ea typeface="Arial"/>
                <a:cs typeface="Arial"/>
                <a:sym typeface="Arial"/>
              </a:rPr>
              <a:t>, </a:t>
            </a:r>
            <a:r>
              <a:rPr b="1" lang="es-419" sz="1100">
                <a:latin typeface="Arial"/>
                <a:ea typeface="Arial"/>
                <a:cs typeface="Arial"/>
                <a:sym typeface="Arial"/>
              </a:rPr>
              <a:t>"Free! (Shinsaku)"</a:t>
            </a:r>
            <a:r>
              <a:rPr lang="es-419" sz="1100">
                <a:latin typeface="Arial"/>
                <a:ea typeface="Arial"/>
                <a:cs typeface="Arial"/>
                <a:sym typeface="Arial"/>
              </a:rPr>
              <a:t>, </a:t>
            </a:r>
            <a:r>
              <a:rPr b="1" lang="es-419" sz="1100">
                <a:latin typeface="Arial"/>
                <a:ea typeface="Arial"/>
                <a:cs typeface="Arial"/>
                <a:sym typeface="Arial"/>
              </a:rPr>
              <a:t>"IS: Infinite Stratos 2 - Infinite Wedding"</a:t>
            </a:r>
            <a:r>
              <a:rPr lang="es-419" sz="1100">
                <a:latin typeface="Arial"/>
                <a:ea typeface="Arial"/>
                <a:cs typeface="Arial"/>
                <a:sym typeface="Arial"/>
              </a:rPr>
              <a:t>, </a:t>
            </a:r>
            <a:r>
              <a:rPr b="1" lang="es-419" sz="1100">
                <a:latin typeface="Arial"/>
                <a:ea typeface="Arial"/>
                <a:cs typeface="Arial"/>
                <a:sym typeface="Arial"/>
              </a:rPr>
              <a:t>"One Punch Man 2"</a:t>
            </a:r>
            <a:r>
              <a:rPr lang="es-419" sz="1100">
                <a:latin typeface="Arial"/>
                <a:ea typeface="Arial"/>
                <a:cs typeface="Arial"/>
                <a:sym typeface="Arial"/>
              </a:rPr>
              <a:t> y </a:t>
            </a:r>
            <a:r>
              <a:rPr b="1" lang="es-419" sz="1100">
                <a:latin typeface="Arial"/>
                <a:ea typeface="Arial"/>
                <a:cs typeface="Arial"/>
                <a:sym typeface="Arial"/>
              </a:rPr>
              <a:t>"Gintama (2017)"</a:t>
            </a:r>
            <a:r>
              <a:rPr lang="es-419" sz="1100">
                <a:latin typeface="Arial"/>
                <a:ea typeface="Arial"/>
                <a:cs typeface="Arial"/>
                <a:sym typeface="Arial"/>
              </a:rPr>
              <a:t>, todos ampliamente reconocidos tanto en Japón como a nivel internacional.</a:t>
            </a:r>
            <a:endParaRPr>
              <a:latin typeface="Arial"/>
              <a:ea typeface="Arial"/>
              <a:cs typeface="Arial"/>
              <a:sym typeface="Arial"/>
            </a:endParaRPr>
          </a:p>
        </p:txBody>
      </p:sp>
      <p:pic>
        <p:nvPicPr>
          <p:cNvPr id="159" name="Google Shape;159;p17"/>
          <p:cNvPicPr preferRelativeResize="0"/>
          <p:nvPr/>
        </p:nvPicPr>
        <p:blipFill>
          <a:blip r:embed="rId3">
            <a:alphaModFix/>
          </a:blip>
          <a:stretch>
            <a:fillRect/>
          </a:stretch>
        </p:blipFill>
        <p:spPr>
          <a:xfrm>
            <a:off x="1297500" y="518650"/>
            <a:ext cx="2936950" cy="2484125"/>
          </a:xfrm>
          <a:prstGeom prst="rect">
            <a:avLst/>
          </a:prstGeom>
          <a:noFill/>
          <a:ln>
            <a:noFill/>
          </a:ln>
        </p:spPr>
      </p:pic>
      <p:sp>
        <p:nvSpPr>
          <p:cNvPr id="160" name="Google Shape;160;p17"/>
          <p:cNvSpPr txBox="1"/>
          <p:nvPr/>
        </p:nvSpPr>
        <p:spPr>
          <a:xfrm>
            <a:off x="1227600" y="3115625"/>
            <a:ext cx="7108800" cy="12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Dado que estos animes son populares, la presencia de valores nulos en sus registros no parece estar relacionada con factores como falta de visualización, desconocimiento o antigüedad del contenido.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Es más probable que estas ausencias sean consecuencia de errores en el proceso de ingreso de datos, posiblemente debido a omisiones o desconocimiento de información específica sobre el tipo o género del anime al momento de su registro en la base de datos.</a:t>
            </a:r>
            <a:endParaRPr sz="11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4506400" y="1567550"/>
            <a:ext cx="3830100" cy="2418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419" sz="1100">
                <a:latin typeface="Arial"/>
                <a:ea typeface="Arial"/>
                <a:cs typeface="Arial"/>
                <a:sym typeface="Arial"/>
              </a:rPr>
              <a:t>Como la cantidad de datos nulos en </a:t>
            </a:r>
            <a:r>
              <a:rPr lang="es-419" sz="1100">
                <a:latin typeface="Arial"/>
                <a:ea typeface="Arial"/>
                <a:cs typeface="Arial"/>
                <a:sym typeface="Arial"/>
              </a:rPr>
              <a:t>comparación</a:t>
            </a:r>
            <a:r>
              <a:rPr lang="es-419" sz="1100">
                <a:latin typeface="Arial"/>
                <a:ea typeface="Arial"/>
                <a:cs typeface="Arial"/>
                <a:sym typeface="Arial"/>
              </a:rPr>
              <a:t> con la cantidad de datos totales de la tabla es muy </a:t>
            </a:r>
            <a:r>
              <a:rPr lang="es-419" sz="1100">
                <a:latin typeface="Arial"/>
                <a:ea typeface="Arial"/>
                <a:cs typeface="Arial"/>
                <a:sym typeface="Arial"/>
              </a:rPr>
              <a:t>pequeña</a:t>
            </a:r>
            <a:r>
              <a:rPr lang="es-419" sz="1100">
                <a:latin typeface="Arial"/>
                <a:ea typeface="Arial"/>
                <a:cs typeface="Arial"/>
                <a:sym typeface="Arial"/>
              </a:rPr>
              <a:t>,</a:t>
            </a:r>
            <a:endParaRPr sz="1100">
              <a:latin typeface="Arial"/>
              <a:ea typeface="Arial"/>
              <a:cs typeface="Arial"/>
              <a:sym typeface="Arial"/>
            </a:endParaRPr>
          </a:p>
          <a:p>
            <a:pPr indent="0" lvl="0" marL="0" rtl="0" algn="l">
              <a:lnSpc>
                <a:spcPct val="135714"/>
              </a:lnSpc>
              <a:spcBef>
                <a:spcPts val="0"/>
              </a:spcBef>
              <a:spcAft>
                <a:spcPts val="0"/>
              </a:spcAft>
              <a:buNone/>
            </a:pPr>
            <a:r>
              <a:rPr lang="es-419" sz="1100">
                <a:latin typeface="Arial"/>
                <a:ea typeface="Arial"/>
                <a:cs typeface="Arial"/>
                <a:sym typeface="Arial"/>
              </a:rPr>
              <a:t>procederemos a eliminar estas filas con valores nulos.</a:t>
            </a:r>
            <a:endParaRPr sz="11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rPr lang="es-419" sz="1100">
                <a:latin typeface="Arial"/>
                <a:ea typeface="Arial"/>
                <a:cs typeface="Arial"/>
                <a:sym typeface="Arial"/>
              </a:rPr>
              <a:t>Una vez que el dataset </a:t>
            </a:r>
            <a:r>
              <a:rPr lang="es-419" sz="1100">
                <a:latin typeface="Arial"/>
                <a:ea typeface="Arial"/>
                <a:cs typeface="Arial"/>
                <a:sym typeface="Arial"/>
              </a:rPr>
              <a:t>está</a:t>
            </a:r>
            <a:r>
              <a:rPr lang="es-419" sz="1100">
                <a:latin typeface="Arial"/>
                <a:ea typeface="Arial"/>
                <a:cs typeface="Arial"/>
                <a:sym typeface="Arial"/>
              </a:rPr>
              <a:t> limpio procedemos con el </a:t>
            </a:r>
            <a:r>
              <a:rPr lang="es-419" sz="1100">
                <a:latin typeface="Arial"/>
                <a:ea typeface="Arial"/>
                <a:cs typeface="Arial"/>
                <a:sym typeface="Arial"/>
              </a:rPr>
              <a:t>análisis</a:t>
            </a:r>
            <a:r>
              <a:rPr lang="es-419" sz="1100">
                <a:latin typeface="Arial"/>
                <a:ea typeface="Arial"/>
                <a:cs typeface="Arial"/>
                <a:sym typeface="Arial"/>
              </a:rPr>
              <a:t> de los datos.</a:t>
            </a:r>
            <a:endParaRPr sz="1100">
              <a:latin typeface="Arial"/>
              <a:ea typeface="Arial"/>
              <a:cs typeface="Arial"/>
              <a:sym typeface="Arial"/>
            </a:endParaRPr>
          </a:p>
        </p:txBody>
      </p:sp>
      <p:pic>
        <p:nvPicPr>
          <p:cNvPr id="166" name="Google Shape;166;p18"/>
          <p:cNvPicPr preferRelativeResize="0"/>
          <p:nvPr/>
        </p:nvPicPr>
        <p:blipFill>
          <a:blip r:embed="rId3">
            <a:alphaModFix/>
          </a:blip>
          <a:stretch>
            <a:fillRect/>
          </a:stretch>
        </p:blipFill>
        <p:spPr>
          <a:xfrm>
            <a:off x="1297500" y="1567550"/>
            <a:ext cx="3208900" cy="2417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4607400" y="1491775"/>
            <a:ext cx="3729000" cy="2999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s-419" sz="1100">
                <a:latin typeface="Arial"/>
                <a:ea typeface="Arial"/>
                <a:cs typeface="Arial"/>
                <a:sym typeface="Arial"/>
              </a:rPr>
              <a:t>Se logró convertir todos los valores de la columna </a:t>
            </a:r>
            <a:r>
              <a:rPr b="1" lang="es-419" sz="1100">
                <a:latin typeface="Arial"/>
                <a:ea typeface="Arial"/>
                <a:cs typeface="Arial"/>
                <a:sym typeface="Arial"/>
              </a:rPr>
              <a:t>episodes</a:t>
            </a:r>
            <a:r>
              <a:rPr lang="es-419" sz="1100">
                <a:latin typeface="Arial"/>
                <a:ea typeface="Arial"/>
                <a:cs typeface="Arial"/>
                <a:sym typeface="Arial"/>
              </a:rPr>
              <a:t> a formato numérico. Sin embargo, durante este proceso se identificó la presencia de valores vacíos en la tabla, los cuales fueron convertidos automáticamente en </a:t>
            </a:r>
            <a:r>
              <a:rPr b="1" lang="es-419" sz="1100">
                <a:latin typeface="Arial"/>
                <a:ea typeface="Arial"/>
                <a:cs typeface="Arial"/>
                <a:sym typeface="Arial"/>
              </a:rPr>
              <a:t>ceros</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La presencia de estos valores en el dataset puede deberse a que, en el momento del registro, la persona encargada omitió ingresar la cantidad de episodios del anime. Otra posible explicación es que el anime aún se encontraba en emisión al momento de su incorporación en la base de datos, lo que imposibilitaba conocer su número total de episodios en ese momento.</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172" name="Google Shape;172;p19"/>
          <p:cNvPicPr preferRelativeResize="0"/>
          <p:nvPr/>
        </p:nvPicPr>
        <p:blipFill>
          <a:blip r:embed="rId3">
            <a:alphaModFix/>
          </a:blip>
          <a:stretch>
            <a:fillRect/>
          </a:stretch>
        </p:blipFill>
        <p:spPr>
          <a:xfrm>
            <a:off x="1297500" y="1567550"/>
            <a:ext cx="3309900" cy="2443425"/>
          </a:xfrm>
          <a:prstGeom prst="rect">
            <a:avLst/>
          </a:prstGeom>
          <a:noFill/>
          <a:ln>
            <a:noFill/>
          </a:ln>
        </p:spPr>
      </p:pic>
      <p:sp>
        <p:nvSpPr>
          <p:cNvPr id="173" name="Google Shape;173;p19"/>
          <p:cNvSpPr txBox="1"/>
          <p:nvPr/>
        </p:nvSpPr>
        <p:spPr>
          <a:xfrm>
            <a:off x="1297500" y="629350"/>
            <a:ext cx="7038900" cy="6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Se observa que la columna </a:t>
            </a:r>
            <a:r>
              <a:rPr b="1" lang="es-419" sz="1100">
                <a:solidFill>
                  <a:schemeClr val="lt1"/>
                </a:solidFill>
              </a:rPr>
              <a:t>episodes</a:t>
            </a:r>
            <a:r>
              <a:rPr lang="es-419" sz="1100">
                <a:solidFill>
                  <a:schemeClr val="lt1"/>
                </a:solidFill>
              </a:rPr>
              <a:t> está clasificada como una variable categórica, cuando en realidad debería representarse como una variable numérica. Por lo tanto, se procederá a convertir su tipo de dato a </a:t>
            </a:r>
            <a:r>
              <a:rPr b="1" lang="es-419" sz="1100">
                <a:solidFill>
                  <a:schemeClr val="lt1"/>
                </a:solidFill>
              </a:rPr>
              <a:t>entero</a:t>
            </a:r>
            <a:r>
              <a:rPr lang="es-419" sz="1100">
                <a:solidFill>
                  <a:schemeClr val="lt1"/>
                </a:solidFill>
              </a:rPr>
              <a:t> para garantizar una correcta manipulación y análisis de la información.</a:t>
            </a:r>
            <a:endParaRPr sz="1300">
              <a:solidFill>
                <a:schemeClr val="lt1"/>
              </a:solidFill>
            </a:endParaRPr>
          </a:p>
        </p:txBody>
      </p:sp>
      <p:sp>
        <p:nvSpPr>
          <p:cNvPr id="174" name="Google Shape;174;p19"/>
          <p:cNvSpPr txBox="1"/>
          <p:nvPr/>
        </p:nvSpPr>
        <p:spPr>
          <a:xfrm>
            <a:off x="1297525" y="4172300"/>
            <a:ext cx="6977100" cy="846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100">
                <a:solidFill>
                  <a:schemeClr val="lt1"/>
                </a:solidFill>
              </a:rPr>
              <a:t>Estos valores se encuentran mayoritariamente entre los valores 11800 hasta los 12000 aproximadamente. Como la cantidad de datos null en episodios es un 3.6% de la cantidad total de datos en la tabla, procederemos a eliminar estos datos.</a:t>
            </a:r>
            <a:endParaRPr sz="11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Análisis</a:t>
            </a:r>
            <a:r>
              <a:rPr b="1" lang="es-419" u="sng"/>
              <a:t> de datos</a:t>
            </a:r>
            <a:endParaRPr b="1" u="sng"/>
          </a:p>
        </p:txBody>
      </p:sp>
      <p:sp>
        <p:nvSpPr>
          <p:cNvPr id="180" name="Google Shape;180;p20"/>
          <p:cNvSpPr txBox="1"/>
          <p:nvPr>
            <p:ph idx="1" type="body"/>
          </p:nvPr>
        </p:nvSpPr>
        <p:spPr>
          <a:xfrm>
            <a:off x="3706125" y="1567550"/>
            <a:ext cx="46302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Se identificó un total de </a:t>
            </a:r>
            <a:r>
              <a:rPr b="1" lang="es-419" sz="1100">
                <a:latin typeface="Arial"/>
                <a:ea typeface="Arial"/>
                <a:cs typeface="Arial"/>
                <a:sym typeface="Arial"/>
              </a:rPr>
              <a:t>11,582 nombres únicos</a:t>
            </a:r>
            <a:r>
              <a:rPr lang="es-419" sz="1100">
                <a:latin typeface="Arial"/>
                <a:ea typeface="Arial"/>
                <a:cs typeface="Arial"/>
                <a:sym typeface="Arial"/>
              </a:rPr>
              <a:t>, </a:t>
            </a:r>
            <a:r>
              <a:rPr b="1" lang="es-419" sz="1100">
                <a:latin typeface="Arial"/>
                <a:ea typeface="Arial"/>
                <a:cs typeface="Arial"/>
                <a:sym typeface="Arial"/>
              </a:rPr>
              <a:t>3,182 combinaciones de géneros</a:t>
            </a:r>
            <a:r>
              <a:rPr lang="es-419" sz="1100">
                <a:latin typeface="Arial"/>
                <a:ea typeface="Arial"/>
                <a:cs typeface="Arial"/>
                <a:sym typeface="Arial"/>
              </a:rPr>
              <a:t> y </a:t>
            </a:r>
            <a:r>
              <a:rPr b="1" lang="es-419" sz="1100">
                <a:latin typeface="Arial"/>
                <a:ea typeface="Arial"/>
                <a:cs typeface="Arial"/>
                <a:sym typeface="Arial"/>
              </a:rPr>
              <a:t>6 tipos de anime</a:t>
            </a:r>
            <a:r>
              <a:rPr lang="es-419" sz="1100">
                <a:latin typeface="Arial"/>
                <a:ea typeface="Arial"/>
                <a:cs typeface="Arial"/>
                <a:sym typeface="Arial"/>
              </a:rPr>
              <a:t> dentro del dataset.</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Asimismo, se observa que la mayoría de los animes pertenecen a la categoría </a:t>
            </a:r>
            <a:r>
              <a:rPr b="1" lang="es-419" sz="1100">
                <a:latin typeface="Arial"/>
                <a:ea typeface="Arial"/>
                <a:cs typeface="Arial"/>
                <a:sym typeface="Arial"/>
              </a:rPr>
              <a:t>TV</a:t>
            </a:r>
            <a:r>
              <a:rPr lang="es-419" sz="1100">
                <a:latin typeface="Arial"/>
                <a:ea typeface="Arial"/>
                <a:cs typeface="Arial"/>
                <a:sym typeface="Arial"/>
              </a:rPr>
              <a:t>, es decir, son series. En cuanto a la distribución de géneros, el más frecuente es </a:t>
            </a:r>
            <a:r>
              <a:rPr b="1" lang="es-419" sz="1100">
                <a:latin typeface="Arial"/>
                <a:ea typeface="Arial"/>
                <a:cs typeface="Arial"/>
                <a:sym typeface="Arial"/>
              </a:rPr>
              <a:t>Hentai</a:t>
            </a:r>
            <a:r>
              <a:rPr lang="es-419" sz="1100">
                <a:latin typeface="Arial"/>
                <a:ea typeface="Arial"/>
                <a:cs typeface="Arial"/>
                <a:sym typeface="Arial"/>
              </a:rPr>
              <a:t>, con una aparición registrada en </a:t>
            </a:r>
            <a:r>
              <a:rPr b="1" lang="es-419" sz="1100">
                <a:latin typeface="Arial"/>
                <a:ea typeface="Arial"/>
                <a:cs typeface="Arial"/>
                <a:sym typeface="Arial"/>
              </a:rPr>
              <a:t>630 casos</a:t>
            </a:r>
            <a:r>
              <a:rPr lang="es-419" sz="1100">
                <a:latin typeface="Arial"/>
                <a:ea typeface="Arial"/>
                <a:cs typeface="Arial"/>
                <a:sym typeface="Arial"/>
              </a:rPr>
              <a:t>. Sin embargo, dado que los animes pueden pertenecer a múltiples géneros simultáneamente, este resultado podría no reflejar con precisión la prevalencia real del género en el conjunto de datos.</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181" name="Google Shape;181;p20"/>
          <p:cNvPicPr preferRelativeResize="0"/>
          <p:nvPr/>
        </p:nvPicPr>
        <p:blipFill>
          <a:blip r:embed="rId3">
            <a:alphaModFix/>
          </a:blip>
          <a:stretch>
            <a:fillRect/>
          </a:stretch>
        </p:blipFill>
        <p:spPr>
          <a:xfrm>
            <a:off x="1297497" y="1567550"/>
            <a:ext cx="2408625" cy="80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idx="1" type="body"/>
          </p:nvPr>
        </p:nvSpPr>
        <p:spPr>
          <a:xfrm>
            <a:off x="1297500" y="293325"/>
            <a:ext cx="7038900" cy="7866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s-419" sz="1100">
                <a:latin typeface="Arial"/>
                <a:ea typeface="Arial"/>
                <a:cs typeface="Arial"/>
                <a:sym typeface="Arial"/>
              </a:rPr>
              <a:t>Procederemos a mostrar los 5 animes con mayor rating, los 5 animes con mayor cantidad de miembros y los 5 animes con mayor cantidad de episodios, luego sacaremos conclusiones de lo visto.</a:t>
            </a:r>
            <a:endParaRPr sz="1100">
              <a:latin typeface="Arial"/>
              <a:ea typeface="Arial"/>
              <a:cs typeface="Arial"/>
              <a:sym typeface="Arial"/>
            </a:endParaRPr>
          </a:p>
          <a:p>
            <a:pPr indent="0" lvl="0" marL="0" rtl="0" algn="l">
              <a:spcBef>
                <a:spcPts val="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1390725" y="1079925"/>
            <a:ext cx="2416376" cy="1793100"/>
          </a:xfrm>
          <a:prstGeom prst="rect">
            <a:avLst/>
          </a:prstGeom>
          <a:noFill/>
          <a:ln>
            <a:noFill/>
          </a:ln>
        </p:spPr>
      </p:pic>
      <p:sp>
        <p:nvSpPr>
          <p:cNvPr id="188" name="Google Shape;188;p21"/>
          <p:cNvSpPr txBox="1"/>
          <p:nvPr/>
        </p:nvSpPr>
        <p:spPr>
          <a:xfrm>
            <a:off x="4685100" y="1079925"/>
            <a:ext cx="3643500" cy="39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lt1"/>
                </a:solidFill>
              </a:rPr>
              <a:t>Animes con Mayor Rating</a:t>
            </a:r>
            <a:endParaRPr b="1" sz="1100">
              <a:solidFill>
                <a:schemeClr val="lt1"/>
              </a:solidFill>
            </a:endParaRPr>
          </a:p>
          <a:p>
            <a:pPr indent="0" lvl="0" marL="0" rtl="0" algn="l">
              <a:spcBef>
                <a:spcPts val="0"/>
              </a:spcBef>
              <a:spcAft>
                <a:spcPts val="0"/>
              </a:spcAft>
              <a:buNone/>
            </a:pPr>
            <a:r>
              <a:rPr lang="es-419" sz="1100">
                <a:solidFill>
                  <a:schemeClr val="lt1"/>
                </a:solidFill>
              </a:rPr>
              <a:t>Se observa que, con excepción de </a:t>
            </a:r>
            <a:r>
              <a:rPr b="1" lang="es-419" sz="1100">
                <a:solidFill>
                  <a:schemeClr val="lt1"/>
                </a:solidFill>
              </a:rPr>
              <a:t>"Kimi no Na wa"</a:t>
            </a:r>
            <a:r>
              <a:rPr lang="es-419" sz="1100">
                <a:solidFill>
                  <a:schemeClr val="lt1"/>
                </a:solidFill>
              </a:rPr>
              <a:t>, los animes con las calificaciones más altas tienen un número relativamente bajo de miembros. Esto sugiere que muchos de los animes mejor valorados no son ampliamente conocidos, pero han sido altamente apreciados por quienes los han visto. Es probable que, si estos títulos </a:t>
            </a:r>
            <a:r>
              <a:rPr lang="es-419" sz="1100">
                <a:solidFill>
                  <a:schemeClr val="lt1"/>
                </a:solidFill>
              </a:rPr>
              <a:t>contarán</a:t>
            </a:r>
            <a:r>
              <a:rPr lang="es-419" sz="1100">
                <a:solidFill>
                  <a:schemeClr val="lt1"/>
                </a:solidFill>
              </a:rPr>
              <a:t> con una mayor cantidad de espectadores, sus calificaciones </a:t>
            </a:r>
            <a:r>
              <a:rPr lang="es-419" sz="1100">
                <a:solidFill>
                  <a:schemeClr val="lt1"/>
                </a:solidFill>
              </a:rPr>
              <a:t>variarán</a:t>
            </a:r>
            <a:r>
              <a:rPr lang="es-419" sz="1100">
                <a:solidFill>
                  <a:schemeClr val="lt1"/>
                </a:solidFill>
              </a:rPr>
              <a:t> debido a la diversidad de opiniones y preferencias del público.</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b="1" lang="es-419" sz="1100">
                <a:solidFill>
                  <a:schemeClr val="lt1"/>
                </a:solidFill>
              </a:rPr>
              <a:t>Animes con Mayor Cantidad de Miembros</a:t>
            </a:r>
            <a:endParaRPr b="1" sz="1100">
              <a:solidFill>
                <a:schemeClr val="lt1"/>
              </a:solidFill>
            </a:endParaRPr>
          </a:p>
          <a:p>
            <a:pPr indent="0" lvl="0" marL="0" rtl="0" algn="l">
              <a:spcBef>
                <a:spcPts val="0"/>
              </a:spcBef>
              <a:spcAft>
                <a:spcPts val="0"/>
              </a:spcAft>
              <a:buNone/>
            </a:pPr>
            <a:r>
              <a:rPr lang="es-419" sz="1100">
                <a:solidFill>
                  <a:schemeClr val="lt1"/>
                </a:solidFill>
              </a:rPr>
              <a:t>En esta categoría se encuentran los animes más populares, tanto en Japón como a nivel internacional. Se observa, además, que a medida que aumenta la cantidad de miembros, la variabilidad en las calificaciones también se incrementa, reflejando la diversidad de opiniones dentro de una audiencia más amplia.</a:t>
            </a:r>
            <a:endParaRPr sz="1100">
              <a:solidFill>
                <a:schemeClr val="lt1"/>
              </a:solidFill>
            </a:endParaRPr>
          </a:p>
        </p:txBody>
      </p:sp>
      <p:sp>
        <p:nvSpPr>
          <p:cNvPr id="189" name="Google Shape;189;p21"/>
          <p:cNvSpPr txBox="1"/>
          <p:nvPr/>
        </p:nvSpPr>
        <p:spPr>
          <a:xfrm>
            <a:off x="1297500" y="2919650"/>
            <a:ext cx="3387600" cy="21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lt1"/>
                </a:solidFill>
              </a:rPr>
              <a:t>Animes con Mayor Número de Episodios</a:t>
            </a:r>
            <a:endParaRPr b="1" sz="1100">
              <a:solidFill>
                <a:schemeClr val="lt1"/>
              </a:solidFill>
            </a:endParaRPr>
          </a:p>
          <a:p>
            <a:pPr indent="0" lvl="0" marL="0" rtl="0" algn="l">
              <a:spcBef>
                <a:spcPts val="0"/>
              </a:spcBef>
              <a:spcAft>
                <a:spcPts val="0"/>
              </a:spcAft>
              <a:buNone/>
            </a:pPr>
            <a:r>
              <a:rPr lang="es-419" sz="1100">
                <a:solidFill>
                  <a:schemeClr val="lt1"/>
                </a:solidFill>
              </a:rPr>
              <a:t>Los animes con una gran cantidad de episodios no presentan un alto número de miembros, lo que sugiere que no muchas personas están dispuestas a seguir series extremadamente largas. Además, sus calificaciones tienden a situarse en un rango promedio, lo que indica que un número elevado de episodios podría ser más perjudicial que beneficioso. Esto se debe a que muchas de estas series pueden caer en la repetitividad y la falta de innovación, lo que genera desinterés y desgaste en los espectadores.</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