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Lst>
  <p:sldSz cy="5143500" cx="9144000"/>
  <p:notesSz cx="6858000" cy="9144000"/>
  <p:embeddedFontLst>
    <p:embeddedFont>
      <p:font typeface="Montserrat"/>
      <p:regular r:id="rId76"/>
      <p:bold r:id="rId77"/>
      <p:italic r:id="rId78"/>
      <p:boldItalic r:id="rId79"/>
    </p:embeddedFont>
    <p:embeddedFont>
      <p:font typeface="Lato"/>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3" Type="http://schemas.openxmlformats.org/officeDocument/2006/relationships/font" Target="fonts/Lato-boldItalic.fntdata"/><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Lato-regular.fntdata"/><Relationship Id="rId82" Type="http://schemas.openxmlformats.org/officeDocument/2006/relationships/font" Target="fonts/Lato-italic.fntdata"/><Relationship Id="rId81"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Montserrat-bold.fntdata"/><Relationship Id="rId32" Type="http://schemas.openxmlformats.org/officeDocument/2006/relationships/slide" Target="slides/slide26.xml"/><Relationship Id="rId76" Type="http://schemas.openxmlformats.org/officeDocument/2006/relationships/font" Target="fonts/Montserrat-regular.fntdata"/><Relationship Id="rId35" Type="http://schemas.openxmlformats.org/officeDocument/2006/relationships/slide" Target="slides/slide29.xml"/><Relationship Id="rId79" Type="http://schemas.openxmlformats.org/officeDocument/2006/relationships/font" Target="fonts/Montserrat-boldItalic.fntdata"/><Relationship Id="rId34" Type="http://schemas.openxmlformats.org/officeDocument/2006/relationships/slide" Target="slides/slide28.xml"/><Relationship Id="rId78" Type="http://schemas.openxmlformats.org/officeDocument/2006/relationships/font" Target="fonts/Montserrat-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f9ceb7842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f9ceb7842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f9ceb7842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f9ceb7842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f9ceb7842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af9ceb7842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f9ceb7842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af9ceb7842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f9ceb7842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f9ceb7842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f9ceb7842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af9ceb7842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f9ceb7842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af9ceb7842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f9ceb7842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af9ceb7842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af9ceb7842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af9ceb7842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f9ceb7842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f9ceb7842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f9ceb7842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af9ceb7842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af9ceb7842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af9ceb7842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af9ceb7842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af9ceb7842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af9ceb7842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af9ceb7842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af9ceb7842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af9ceb7842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af9ceb7842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af9ceb7842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af9ceb7842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af9ceb7842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af9ceb7842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af9ceb7842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af9ceb7842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af9ceb7842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af9ceb7842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af9ceb7842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af9ceb7842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af9ceb7842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af9ceb7842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af9ceb7842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f9ceb7842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af9ceb7842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af9ceb7842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af9ceb7842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af9ceb7842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af9ceb7842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af9ceb7842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af9ceb7842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af9ceb7842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af9ceb7842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af9ceb7842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af9ceb7842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af9ceb7842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af9ceb7842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af9ceb7842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af9ceb7842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af9ceb7842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af9ceb7842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af9ceb7842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af9ceb7842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af9ceb7842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af9ceb7842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f9ceb7842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af9ceb7842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af9ceb7842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af9ceb7842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af9ceb7842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af9ceb7842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af9ceb7842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af9ceb7842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af9ceb7842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af9ceb7842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af9ceb7842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af9ceb7842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af9ceb7842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af9ceb7842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af9ceb7842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af9ceb7842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af9ceb7842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af9ceb7842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af9ceb7842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af9ceb7842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af9ceb7842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af9ceb7842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f9ceb7842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af9ceb7842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af9ceb7842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af9ceb7842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af9ceb7842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af9ceb7842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af9ceb7842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af9ceb7842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af9ceb7842_0_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af9ceb7842_0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af9ceb7842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af9ceb7842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af9ceb7842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af9ceb7842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af9ceb7842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af9ceb7842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af9ceb7842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af9ceb7842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af9ceb7842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af9ceb7842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af9ceb7842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af9ceb7842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f9ceb7842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af9ceb7842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af9ceb7842_0_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af9ceb7842_0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af9ceb7842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af9ceb7842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af9ceb7842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af9ceb7842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af9ceb7842_0_1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2af9ceb7842_0_1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af9ceb7842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af9ceb7842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af9ceb7842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2af9ceb7842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af9ceb7842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2af9ceb7842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af9ceb7842_0_1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af9ceb7842_0_1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2af9ceb7842_0_1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2af9ceb7842_0_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2af9ceb7842_0_1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2af9ceb7842_0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f9ceb7842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f9ceb7842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f9ceb7842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af9ceb7842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af9ceb7842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af9ceb7842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1.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23.png"/><Relationship Id="rId4" Type="http://schemas.openxmlformats.org/officeDocument/2006/relationships/image" Target="../media/image29.png"/><Relationship Id="rId5" Type="http://schemas.openxmlformats.org/officeDocument/2006/relationships/image" Target="../media/image44.png"/><Relationship Id="rId6"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56.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30.png"/><Relationship Id="rId4" Type="http://schemas.openxmlformats.org/officeDocument/2006/relationships/image" Target="../media/image32.png"/><Relationship Id="rId5" Type="http://schemas.openxmlformats.org/officeDocument/2006/relationships/image" Target="../media/image35.png"/><Relationship Id="rId6" Type="http://schemas.openxmlformats.org/officeDocument/2006/relationships/image" Target="../media/image5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43.png"/><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6.png"/><Relationship Id="rId6" Type="http://schemas.openxmlformats.org/officeDocument/2006/relationships/image" Target="../media/image3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42.png"/><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41.png"/><Relationship Id="rId4" Type="http://schemas.openxmlformats.org/officeDocument/2006/relationships/image" Target="../media/image45.png"/><Relationship Id="rId5" Type="http://schemas.openxmlformats.org/officeDocument/2006/relationships/image" Target="../media/image49.png"/><Relationship Id="rId6" Type="http://schemas.openxmlformats.org/officeDocument/2006/relationships/image" Target="../media/image9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46.png"/><Relationship Id="rId4" Type="http://schemas.openxmlformats.org/officeDocument/2006/relationships/image" Target="../media/image47.png"/><Relationship Id="rId10" Type="http://schemas.openxmlformats.org/officeDocument/2006/relationships/image" Target="../media/image53.png"/><Relationship Id="rId9"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74.png"/><Relationship Id="rId7" Type="http://schemas.openxmlformats.org/officeDocument/2006/relationships/image" Target="../media/image51.png"/><Relationship Id="rId8" Type="http://schemas.openxmlformats.org/officeDocument/2006/relationships/image" Target="../media/image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65.png"/><Relationship Id="rId4" Type="http://schemas.openxmlformats.org/officeDocument/2006/relationships/image" Target="../media/image57.png"/><Relationship Id="rId5" Type="http://schemas.openxmlformats.org/officeDocument/2006/relationships/image" Target="../media/image59.png"/><Relationship Id="rId6" Type="http://schemas.openxmlformats.org/officeDocument/2006/relationships/image" Target="../media/image5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82.png"/><Relationship Id="rId4" Type="http://schemas.openxmlformats.org/officeDocument/2006/relationships/image" Target="../media/image64.png"/><Relationship Id="rId5" Type="http://schemas.openxmlformats.org/officeDocument/2006/relationships/image" Target="../media/image60.png"/><Relationship Id="rId6" Type="http://schemas.openxmlformats.org/officeDocument/2006/relationships/image" Target="../media/image8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61.png"/><Relationship Id="rId4" Type="http://schemas.openxmlformats.org/officeDocument/2006/relationships/image" Target="../media/image62.png"/><Relationship Id="rId5" Type="http://schemas.openxmlformats.org/officeDocument/2006/relationships/image" Target="../media/image63.png"/><Relationship Id="rId6" Type="http://schemas.openxmlformats.org/officeDocument/2006/relationships/image" Target="../media/image6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66.png"/><Relationship Id="rId4" Type="http://schemas.openxmlformats.org/officeDocument/2006/relationships/image" Target="../media/image67.png"/><Relationship Id="rId5" Type="http://schemas.openxmlformats.org/officeDocument/2006/relationships/image" Target="../media/image71.png"/><Relationship Id="rId6" Type="http://schemas.openxmlformats.org/officeDocument/2006/relationships/image" Target="../media/image6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70.png"/><Relationship Id="rId4" Type="http://schemas.openxmlformats.org/officeDocument/2006/relationships/image" Target="../media/image78.png"/><Relationship Id="rId10" Type="http://schemas.openxmlformats.org/officeDocument/2006/relationships/image" Target="../media/image79.png"/><Relationship Id="rId9" Type="http://schemas.openxmlformats.org/officeDocument/2006/relationships/image" Target="../media/image77.png"/><Relationship Id="rId5" Type="http://schemas.openxmlformats.org/officeDocument/2006/relationships/image" Target="../media/image72.png"/><Relationship Id="rId6" Type="http://schemas.openxmlformats.org/officeDocument/2006/relationships/image" Target="../media/image73.png"/><Relationship Id="rId7" Type="http://schemas.openxmlformats.org/officeDocument/2006/relationships/image" Target="../media/image75.png"/><Relationship Id="rId8" Type="http://schemas.openxmlformats.org/officeDocument/2006/relationships/image" Target="../media/image7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100.png"/><Relationship Id="rId4" Type="http://schemas.openxmlformats.org/officeDocument/2006/relationships/image" Target="../media/image81.png"/><Relationship Id="rId5" Type="http://schemas.openxmlformats.org/officeDocument/2006/relationships/image" Target="../media/image86.png"/><Relationship Id="rId6" Type="http://schemas.openxmlformats.org/officeDocument/2006/relationships/image" Target="../media/image1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88.png"/><Relationship Id="rId4" Type="http://schemas.openxmlformats.org/officeDocument/2006/relationships/image" Target="../media/image87.png"/><Relationship Id="rId5" Type="http://schemas.openxmlformats.org/officeDocument/2006/relationships/image" Target="../media/image85.png"/><Relationship Id="rId6" Type="http://schemas.openxmlformats.org/officeDocument/2006/relationships/image" Target="../media/image8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84.png"/><Relationship Id="rId4" Type="http://schemas.openxmlformats.org/officeDocument/2006/relationships/image" Target="../media/image90.png"/><Relationship Id="rId5" Type="http://schemas.openxmlformats.org/officeDocument/2006/relationships/image" Target="../media/image89.png"/><Relationship Id="rId6" Type="http://schemas.openxmlformats.org/officeDocument/2006/relationships/image" Target="../media/image10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91.png"/><Relationship Id="rId4" Type="http://schemas.openxmlformats.org/officeDocument/2006/relationships/image" Target="../media/image113.png"/><Relationship Id="rId5" Type="http://schemas.openxmlformats.org/officeDocument/2006/relationships/image" Target="../media/image93.png"/><Relationship Id="rId6" Type="http://schemas.openxmlformats.org/officeDocument/2006/relationships/image" Target="../media/image9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94.png"/><Relationship Id="rId4" Type="http://schemas.openxmlformats.org/officeDocument/2006/relationships/image" Target="../media/image9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image" Target="../media/image98.png"/><Relationship Id="rId4" Type="http://schemas.openxmlformats.org/officeDocument/2006/relationships/image" Target="../media/image97.png"/><Relationship Id="rId5" Type="http://schemas.openxmlformats.org/officeDocument/2006/relationships/image" Target="../media/image99.png"/><Relationship Id="rId6" Type="http://schemas.openxmlformats.org/officeDocument/2006/relationships/image" Target="../media/image10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101.png"/><Relationship Id="rId4" Type="http://schemas.openxmlformats.org/officeDocument/2006/relationships/image" Target="../media/image10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123.png"/><Relationship Id="rId4" Type="http://schemas.openxmlformats.org/officeDocument/2006/relationships/image" Target="../media/image103.png"/><Relationship Id="rId5" Type="http://schemas.openxmlformats.org/officeDocument/2006/relationships/image" Target="../media/image104.png"/><Relationship Id="rId6" Type="http://schemas.openxmlformats.org/officeDocument/2006/relationships/image" Target="../media/image10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107.png"/><Relationship Id="rId4" Type="http://schemas.openxmlformats.org/officeDocument/2006/relationships/image" Target="../media/image10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111.png"/><Relationship Id="rId4" Type="http://schemas.openxmlformats.org/officeDocument/2006/relationships/image" Target="../media/image118.png"/><Relationship Id="rId5" Type="http://schemas.openxmlformats.org/officeDocument/2006/relationships/image" Target="../media/image110.png"/><Relationship Id="rId6" Type="http://schemas.openxmlformats.org/officeDocument/2006/relationships/image" Target="../media/image11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122.png"/><Relationship Id="rId4" Type="http://schemas.openxmlformats.org/officeDocument/2006/relationships/image" Target="../media/image1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114.png"/><Relationship Id="rId4" Type="http://schemas.openxmlformats.org/officeDocument/2006/relationships/image" Target="../media/image117.png"/><Relationship Id="rId5" Type="http://schemas.openxmlformats.org/officeDocument/2006/relationships/image" Target="../media/image116.png"/><Relationship Id="rId6" Type="http://schemas.openxmlformats.org/officeDocument/2006/relationships/image" Target="../media/image1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120.png"/><Relationship Id="rId4" Type="http://schemas.openxmlformats.org/officeDocument/2006/relationships/image" Target="../media/image1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124.png"/><Relationship Id="rId4" Type="http://schemas.openxmlformats.org/officeDocument/2006/relationships/image" Target="../media/image12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127.png"/><Relationship Id="rId4" Type="http://schemas.openxmlformats.org/officeDocument/2006/relationships/image" Target="../media/image130.png"/><Relationship Id="rId5" Type="http://schemas.openxmlformats.org/officeDocument/2006/relationships/image" Target="../media/image129.png"/><Relationship Id="rId6" Type="http://schemas.openxmlformats.org/officeDocument/2006/relationships/image" Target="../media/image12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134.png"/><Relationship Id="rId4" Type="http://schemas.openxmlformats.org/officeDocument/2006/relationships/image" Target="../media/image131.png"/><Relationship Id="rId5" Type="http://schemas.openxmlformats.org/officeDocument/2006/relationships/image" Target="../media/image132.png"/><Relationship Id="rId6" Type="http://schemas.openxmlformats.org/officeDocument/2006/relationships/image" Target="../media/image13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ctrTitle"/>
          </p:nvPr>
        </p:nvSpPr>
        <p:spPr>
          <a:xfrm>
            <a:off x="3537150" y="1578400"/>
            <a:ext cx="5017500" cy="304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Heart Disease Analysis Using Machine Learning (Classification)</a:t>
            </a:r>
            <a:endParaRPr b="1"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Distribution of numerical variables</a:t>
            </a:r>
            <a:endParaRPr b="1" u="sng"/>
          </a:p>
        </p:txBody>
      </p:sp>
      <p:pic>
        <p:nvPicPr>
          <p:cNvPr id="234" name="Google Shape;234;p34"/>
          <p:cNvPicPr preferRelativeResize="0"/>
          <p:nvPr/>
        </p:nvPicPr>
        <p:blipFill>
          <a:blip r:embed="rId3">
            <a:alphaModFix/>
          </a:blip>
          <a:stretch>
            <a:fillRect/>
          </a:stretch>
        </p:blipFill>
        <p:spPr>
          <a:xfrm>
            <a:off x="1808178" y="897175"/>
            <a:ext cx="6017549" cy="3349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5"/>
          <p:cNvPicPr preferRelativeResize="0"/>
          <p:nvPr/>
        </p:nvPicPr>
        <p:blipFill>
          <a:blip r:embed="rId3">
            <a:alphaModFix/>
          </a:blip>
          <a:stretch>
            <a:fillRect/>
          </a:stretch>
        </p:blipFill>
        <p:spPr>
          <a:xfrm>
            <a:off x="1304638" y="958825"/>
            <a:ext cx="6534724" cy="3225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latin typeface="Arial"/>
                <a:ea typeface="Arial"/>
                <a:cs typeface="Arial"/>
                <a:sym typeface="Arial"/>
              </a:rPr>
              <a:t>Univariate analysis</a:t>
            </a:r>
            <a:endParaRPr b="1" u="sng">
              <a:latin typeface="Arial"/>
              <a:ea typeface="Arial"/>
              <a:cs typeface="Arial"/>
              <a:sym typeface="Arial"/>
            </a:endParaRPr>
          </a:p>
        </p:txBody>
      </p:sp>
      <p:sp>
        <p:nvSpPr>
          <p:cNvPr id="245" name="Google Shape;245;p36"/>
          <p:cNvSpPr txBox="1"/>
          <p:nvPr/>
        </p:nvSpPr>
        <p:spPr>
          <a:xfrm>
            <a:off x="1375225" y="994525"/>
            <a:ext cx="43062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u="sng">
                <a:solidFill>
                  <a:schemeClr val="lt1"/>
                </a:solidFill>
              </a:rPr>
              <a:t>Measures of centralization</a:t>
            </a:r>
            <a:r>
              <a:rPr lang="es-419" sz="1300">
                <a:solidFill>
                  <a:schemeClr val="lt1"/>
                </a:solidFill>
              </a:rPr>
              <a:t>: mean, median and mode.</a:t>
            </a:r>
            <a:endParaRPr sz="1300">
              <a:solidFill>
                <a:schemeClr val="lt1"/>
              </a:solidFill>
            </a:endParaRPr>
          </a:p>
        </p:txBody>
      </p:sp>
      <p:pic>
        <p:nvPicPr>
          <p:cNvPr id="246" name="Google Shape;246;p36"/>
          <p:cNvPicPr preferRelativeResize="0"/>
          <p:nvPr/>
        </p:nvPicPr>
        <p:blipFill>
          <a:blip r:embed="rId3">
            <a:alphaModFix/>
          </a:blip>
          <a:stretch>
            <a:fillRect/>
          </a:stretch>
        </p:blipFill>
        <p:spPr>
          <a:xfrm>
            <a:off x="1297500" y="1507225"/>
            <a:ext cx="1663109" cy="3636275"/>
          </a:xfrm>
          <a:prstGeom prst="rect">
            <a:avLst/>
          </a:prstGeom>
          <a:noFill/>
          <a:ln>
            <a:noFill/>
          </a:ln>
        </p:spPr>
      </p:pic>
      <p:sp>
        <p:nvSpPr>
          <p:cNvPr id="247" name="Google Shape;247;p36"/>
          <p:cNvSpPr txBox="1"/>
          <p:nvPr/>
        </p:nvSpPr>
        <p:spPr>
          <a:xfrm>
            <a:off x="3123400" y="1538400"/>
            <a:ext cx="5213100" cy="3527400"/>
          </a:xfrm>
          <a:prstGeom prst="rect">
            <a:avLst/>
          </a:prstGeom>
          <a:noFill/>
          <a:ln>
            <a:noFill/>
          </a:ln>
        </p:spPr>
        <p:txBody>
          <a:bodyPr anchorCtr="0" anchor="t" bIns="91425" lIns="91425" spcFirstLastPara="1" rIns="91425" wrap="square" tIns="91425">
            <a:noAutofit/>
          </a:bodyPr>
          <a:lstStyle/>
          <a:p>
            <a:pPr indent="-298450" lvl="0" marL="457200" rtl="0" algn="l">
              <a:lnSpc>
                <a:spcPct val="135714"/>
              </a:lnSpc>
              <a:spcBef>
                <a:spcPts val="0"/>
              </a:spcBef>
              <a:spcAft>
                <a:spcPts val="0"/>
              </a:spcAft>
              <a:buClr>
                <a:schemeClr val="lt1"/>
              </a:buClr>
              <a:buSzPts val="1100"/>
              <a:buChar char="●"/>
            </a:pPr>
            <a:r>
              <a:rPr lang="es-419" sz="1100">
                <a:solidFill>
                  <a:schemeClr val="lt1"/>
                </a:solidFill>
              </a:rPr>
              <a:t>In age we have MEAN &lt; MEDIAN &lt; MODE, this means that there is a negatively skewed distribution of the data.</a:t>
            </a:r>
            <a:endParaRPr sz="1100">
              <a:solidFill>
                <a:schemeClr val="lt1"/>
              </a:solidFill>
            </a:endParaRPr>
          </a:p>
          <a:p>
            <a:pPr indent="0" lvl="0" marL="0" rtl="0" algn="l">
              <a:lnSpc>
                <a:spcPct val="135714"/>
              </a:lnSpc>
              <a:spcBef>
                <a:spcPts val="0"/>
              </a:spcBef>
              <a:spcAft>
                <a:spcPts val="0"/>
              </a:spcAft>
              <a:buNone/>
            </a:pPr>
            <a:r>
              <a:t/>
            </a:r>
            <a:endParaRPr sz="1100">
              <a:solidFill>
                <a:schemeClr val="lt1"/>
              </a:solidFill>
            </a:endParaRPr>
          </a:p>
          <a:p>
            <a:pPr indent="-298450" lvl="0" marL="457200" rtl="0" algn="l">
              <a:lnSpc>
                <a:spcPct val="135714"/>
              </a:lnSpc>
              <a:spcBef>
                <a:spcPts val="0"/>
              </a:spcBef>
              <a:spcAft>
                <a:spcPts val="0"/>
              </a:spcAft>
              <a:buClr>
                <a:schemeClr val="lt1"/>
              </a:buClr>
              <a:buSzPts val="1100"/>
              <a:buChar char="●"/>
            </a:pPr>
            <a:r>
              <a:rPr lang="es-419" sz="1100">
                <a:solidFill>
                  <a:schemeClr val="lt1"/>
                </a:solidFill>
              </a:rPr>
              <a:t>In sex we have MEAN &lt; MEDIAN = MODE, this means that there is a negatively skewed distribution.</a:t>
            </a:r>
            <a:endParaRPr sz="1100">
              <a:solidFill>
                <a:schemeClr val="lt1"/>
              </a:solidFill>
            </a:endParaRPr>
          </a:p>
          <a:p>
            <a:pPr indent="0" lvl="0" marL="0" rtl="0" algn="l">
              <a:lnSpc>
                <a:spcPct val="135714"/>
              </a:lnSpc>
              <a:spcBef>
                <a:spcPts val="0"/>
              </a:spcBef>
              <a:spcAft>
                <a:spcPts val="0"/>
              </a:spcAft>
              <a:buNone/>
            </a:pPr>
            <a:r>
              <a:t/>
            </a:r>
            <a:endParaRPr sz="1100">
              <a:solidFill>
                <a:schemeClr val="lt1"/>
              </a:solidFill>
            </a:endParaRPr>
          </a:p>
          <a:p>
            <a:pPr indent="-298450" lvl="0" marL="457200" rtl="0" algn="l">
              <a:lnSpc>
                <a:spcPct val="135714"/>
              </a:lnSpc>
              <a:spcBef>
                <a:spcPts val="0"/>
              </a:spcBef>
              <a:spcAft>
                <a:spcPts val="0"/>
              </a:spcAft>
              <a:buClr>
                <a:schemeClr val="lt1"/>
              </a:buClr>
              <a:buSzPts val="1100"/>
              <a:buChar char="●"/>
            </a:pPr>
            <a:r>
              <a:rPr lang="es-419" sz="1100">
                <a:solidFill>
                  <a:schemeClr val="lt1"/>
                </a:solidFill>
              </a:rPr>
              <a:t>In cp we have MEAN = MEDIAN &gt; MODE, this means that there is a positively skewed distribution.</a:t>
            </a:r>
            <a:endParaRPr sz="1100">
              <a:solidFill>
                <a:schemeClr val="lt1"/>
              </a:solidFill>
            </a:endParaRPr>
          </a:p>
          <a:p>
            <a:pPr indent="0" lvl="0" marL="0" rtl="0" algn="l">
              <a:lnSpc>
                <a:spcPct val="135714"/>
              </a:lnSpc>
              <a:spcBef>
                <a:spcPts val="0"/>
              </a:spcBef>
              <a:spcAft>
                <a:spcPts val="0"/>
              </a:spcAft>
              <a:buNone/>
            </a:pPr>
            <a:r>
              <a:t/>
            </a:r>
            <a:endParaRPr sz="1100">
              <a:solidFill>
                <a:schemeClr val="lt1"/>
              </a:solidFill>
            </a:endParaRPr>
          </a:p>
          <a:p>
            <a:pPr indent="-298450" lvl="0" marL="457200" rtl="0" algn="l">
              <a:lnSpc>
                <a:spcPct val="135714"/>
              </a:lnSpc>
              <a:spcBef>
                <a:spcPts val="0"/>
              </a:spcBef>
              <a:spcAft>
                <a:spcPts val="0"/>
              </a:spcAft>
              <a:buClr>
                <a:schemeClr val="lt1"/>
              </a:buClr>
              <a:buSzPts val="1100"/>
              <a:buChar char="●"/>
            </a:pPr>
            <a:r>
              <a:rPr lang="es-419" sz="1100">
                <a:solidFill>
                  <a:schemeClr val="lt1"/>
                </a:solidFill>
              </a:rPr>
              <a:t>In trestbps we have MEAN &gt; MEDIAN &gt; MODE, this means that there is a positively skewed distribution.</a:t>
            </a:r>
            <a:endParaRPr sz="1100">
              <a:solidFill>
                <a:schemeClr val="lt1"/>
              </a:solidFill>
            </a:endParaRPr>
          </a:p>
          <a:p>
            <a:pPr indent="0" lvl="0" marL="0" rtl="0" algn="l">
              <a:lnSpc>
                <a:spcPct val="135714"/>
              </a:lnSpc>
              <a:spcBef>
                <a:spcPts val="0"/>
              </a:spcBef>
              <a:spcAft>
                <a:spcPts val="0"/>
              </a:spcAft>
              <a:buNone/>
            </a:pPr>
            <a:r>
              <a:t/>
            </a:r>
            <a:endParaRPr sz="1100">
              <a:solidFill>
                <a:schemeClr val="lt1"/>
              </a:solidFill>
            </a:endParaRPr>
          </a:p>
          <a:p>
            <a:pPr indent="-298450" lvl="0" marL="457200" rtl="0" algn="l">
              <a:lnSpc>
                <a:spcPct val="135714"/>
              </a:lnSpc>
              <a:spcBef>
                <a:spcPts val="0"/>
              </a:spcBef>
              <a:spcAft>
                <a:spcPts val="0"/>
              </a:spcAft>
              <a:buClr>
                <a:schemeClr val="lt1"/>
              </a:buClr>
              <a:buSzPts val="1100"/>
              <a:buChar char="●"/>
            </a:pPr>
            <a:r>
              <a:rPr lang="es-419" sz="1100">
                <a:solidFill>
                  <a:schemeClr val="lt1"/>
                </a:solidFill>
              </a:rPr>
              <a:t>In chol we have MEAN &gt; MEDIAN &gt; MODE, this means that there is a positively skewed distribution.</a:t>
            </a:r>
            <a:endParaRPr sz="1100">
              <a:solidFill>
                <a:schemeClr val="lt1"/>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7"/>
          <p:cNvPicPr preferRelativeResize="0"/>
          <p:nvPr/>
        </p:nvPicPr>
        <p:blipFill>
          <a:blip r:embed="rId3">
            <a:alphaModFix/>
          </a:blip>
          <a:stretch>
            <a:fillRect/>
          </a:stretch>
        </p:blipFill>
        <p:spPr>
          <a:xfrm>
            <a:off x="1297501" y="393750"/>
            <a:ext cx="1808654" cy="4749750"/>
          </a:xfrm>
          <a:prstGeom prst="rect">
            <a:avLst/>
          </a:prstGeom>
          <a:noFill/>
          <a:ln>
            <a:noFill/>
          </a:ln>
        </p:spPr>
      </p:pic>
      <p:sp>
        <p:nvSpPr>
          <p:cNvPr id="253" name="Google Shape;253;p37"/>
          <p:cNvSpPr txBox="1"/>
          <p:nvPr/>
        </p:nvSpPr>
        <p:spPr>
          <a:xfrm>
            <a:off x="3038925" y="438575"/>
            <a:ext cx="4904100" cy="4767900"/>
          </a:xfrm>
          <a:prstGeom prst="rect">
            <a:avLst/>
          </a:prstGeom>
          <a:noFill/>
          <a:ln>
            <a:noFill/>
          </a:ln>
        </p:spPr>
        <p:txBody>
          <a:bodyPr anchorCtr="0" anchor="t" bIns="91425" lIns="91425" spcFirstLastPara="1" rIns="91425" wrap="square" tIns="91425">
            <a:noAutofit/>
          </a:bodyPr>
          <a:lstStyle/>
          <a:p>
            <a:pPr indent="-298450" lvl="0" marL="457200" rtl="0" algn="l">
              <a:lnSpc>
                <a:spcPct val="135714"/>
              </a:lnSpc>
              <a:spcBef>
                <a:spcPts val="0"/>
              </a:spcBef>
              <a:spcAft>
                <a:spcPts val="0"/>
              </a:spcAft>
              <a:buClr>
                <a:schemeClr val="lt1"/>
              </a:buClr>
              <a:buSzPts val="1100"/>
              <a:buChar char="●"/>
            </a:pPr>
            <a:r>
              <a:rPr lang="es-419" sz="1100">
                <a:solidFill>
                  <a:schemeClr val="lt1"/>
                </a:solidFill>
              </a:rPr>
              <a:t>In fbs we have MEAN &gt; MEDIAN = MODE, this means there is positively skewed distribution.</a:t>
            </a:r>
            <a:endParaRPr sz="1100">
              <a:solidFill>
                <a:schemeClr val="lt1"/>
              </a:solidFill>
            </a:endParaRPr>
          </a:p>
          <a:p>
            <a:pPr indent="0" lvl="0" marL="0" rtl="0" algn="l">
              <a:lnSpc>
                <a:spcPct val="135714"/>
              </a:lnSpc>
              <a:spcBef>
                <a:spcPts val="0"/>
              </a:spcBef>
              <a:spcAft>
                <a:spcPts val="0"/>
              </a:spcAft>
              <a:buNone/>
            </a:pPr>
            <a:r>
              <a:t/>
            </a:r>
            <a:endParaRPr sz="1100">
              <a:solidFill>
                <a:schemeClr val="lt1"/>
              </a:solidFill>
            </a:endParaRPr>
          </a:p>
          <a:p>
            <a:pPr indent="-298450" lvl="0" marL="457200" rtl="0" algn="l">
              <a:lnSpc>
                <a:spcPct val="135714"/>
              </a:lnSpc>
              <a:spcBef>
                <a:spcPts val="0"/>
              </a:spcBef>
              <a:spcAft>
                <a:spcPts val="0"/>
              </a:spcAft>
              <a:buClr>
                <a:schemeClr val="lt1"/>
              </a:buClr>
              <a:buSzPts val="1100"/>
              <a:buChar char="●"/>
            </a:pPr>
            <a:r>
              <a:rPr lang="es-419" sz="1100">
                <a:solidFill>
                  <a:schemeClr val="lt1"/>
                </a:solidFill>
              </a:rPr>
              <a:t>In restecg we have MEAN &lt; MEDIAN = MODE, this means there is negatively skewed distribution.</a:t>
            </a:r>
            <a:endParaRPr sz="1100">
              <a:solidFill>
                <a:schemeClr val="lt1"/>
              </a:solidFill>
            </a:endParaRPr>
          </a:p>
          <a:p>
            <a:pPr indent="0" lvl="0" marL="0" rtl="0" algn="l">
              <a:lnSpc>
                <a:spcPct val="135714"/>
              </a:lnSpc>
              <a:spcBef>
                <a:spcPts val="0"/>
              </a:spcBef>
              <a:spcAft>
                <a:spcPts val="0"/>
              </a:spcAft>
              <a:buNone/>
            </a:pPr>
            <a:r>
              <a:t/>
            </a:r>
            <a:endParaRPr sz="1100">
              <a:solidFill>
                <a:schemeClr val="lt1"/>
              </a:solidFill>
            </a:endParaRPr>
          </a:p>
          <a:p>
            <a:pPr indent="-298450" lvl="0" marL="457200" rtl="0" algn="l">
              <a:lnSpc>
                <a:spcPct val="135714"/>
              </a:lnSpc>
              <a:spcBef>
                <a:spcPts val="0"/>
              </a:spcBef>
              <a:spcAft>
                <a:spcPts val="0"/>
              </a:spcAft>
              <a:buClr>
                <a:schemeClr val="lt1"/>
              </a:buClr>
              <a:buSzPts val="1100"/>
              <a:buChar char="●"/>
            </a:pPr>
            <a:r>
              <a:rPr lang="es-419" sz="1100">
                <a:solidFill>
                  <a:schemeClr val="lt1"/>
                </a:solidFill>
              </a:rPr>
              <a:t>In thalach we have MEAN &lt; MEDIAN &lt; MODE, this means there is negatively skewed distribution.</a:t>
            </a:r>
            <a:endParaRPr sz="1100">
              <a:solidFill>
                <a:schemeClr val="lt1"/>
              </a:solidFill>
            </a:endParaRPr>
          </a:p>
          <a:p>
            <a:pPr indent="0" lvl="0" marL="0" rtl="0" algn="l">
              <a:lnSpc>
                <a:spcPct val="135714"/>
              </a:lnSpc>
              <a:spcBef>
                <a:spcPts val="0"/>
              </a:spcBef>
              <a:spcAft>
                <a:spcPts val="0"/>
              </a:spcAft>
              <a:buNone/>
            </a:pPr>
            <a:r>
              <a:t/>
            </a:r>
            <a:endParaRPr sz="1100">
              <a:solidFill>
                <a:schemeClr val="lt1"/>
              </a:solidFill>
            </a:endParaRPr>
          </a:p>
          <a:p>
            <a:pPr indent="-298450" lvl="0" marL="457200" rtl="0" algn="l">
              <a:lnSpc>
                <a:spcPct val="135714"/>
              </a:lnSpc>
              <a:spcBef>
                <a:spcPts val="0"/>
              </a:spcBef>
              <a:spcAft>
                <a:spcPts val="0"/>
              </a:spcAft>
              <a:buClr>
                <a:schemeClr val="lt1"/>
              </a:buClr>
              <a:buSzPts val="1100"/>
              <a:buChar char="●"/>
            </a:pPr>
            <a:r>
              <a:rPr lang="es-419" sz="1100">
                <a:solidFill>
                  <a:schemeClr val="lt1"/>
                </a:solidFill>
              </a:rPr>
              <a:t>In exang we have MEAN &gt; MEDIAN = MODE, this means there is positively skewed distribution.</a:t>
            </a:r>
            <a:endParaRPr sz="1100">
              <a:solidFill>
                <a:schemeClr val="lt1"/>
              </a:solidFill>
            </a:endParaRPr>
          </a:p>
          <a:p>
            <a:pPr indent="0" lvl="0" marL="0" rtl="0" algn="l">
              <a:lnSpc>
                <a:spcPct val="135714"/>
              </a:lnSpc>
              <a:spcBef>
                <a:spcPts val="0"/>
              </a:spcBef>
              <a:spcAft>
                <a:spcPts val="0"/>
              </a:spcAft>
              <a:buNone/>
            </a:pPr>
            <a:r>
              <a:t/>
            </a:r>
            <a:endParaRPr sz="1100">
              <a:solidFill>
                <a:schemeClr val="lt1"/>
              </a:solidFill>
            </a:endParaRPr>
          </a:p>
          <a:p>
            <a:pPr indent="-298450" lvl="0" marL="457200" rtl="0" algn="l">
              <a:lnSpc>
                <a:spcPct val="135714"/>
              </a:lnSpc>
              <a:spcBef>
                <a:spcPts val="0"/>
              </a:spcBef>
              <a:spcAft>
                <a:spcPts val="0"/>
              </a:spcAft>
              <a:buClr>
                <a:schemeClr val="lt1"/>
              </a:buClr>
              <a:buSzPts val="1100"/>
              <a:buChar char="●"/>
            </a:pPr>
            <a:r>
              <a:rPr lang="es-419" sz="1100">
                <a:solidFill>
                  <a:schemeClr val="lt1"/>
                </a:solidFill>
              </a:rPr>
              <a:t>In oldpeak we have MEAN &gt; MEDIAN &gt; MODE, this means there is positively skewed distribution.</a:t>
            </a:r>
            <a:endParaRPr sz="1100">
              <a:solidFill>
                <a:schemeClr val="lt1"/>
              </a:solidFill>
            </a:endParaRPr>
          </a:p>
          <a:p>
            <a:pPr indent="0" lvl="0" marL="0" rtl="0" algn="l">
              <a:lnSpc>
                <a:spcPct val="135714"/>
              </a:lnSpc>
              <a:spcBef>
                <a:spcPts val="0"/>
              </a:spcBef>
              <a:spcAft>
                <a:spcPts val="0"/>
              </a:spcAft>
              <a:buNone/>
            </a:pPr>
            <a:r>
              <a:t/>
            </a:r>
            <a:endParaRPr sz="1100">
              <a:solidFill>
                <a:schemeClr val="lt1"/>
              </a:solidFill>
            </a:endParaRPr>
          </a:p>
          <a:p>
            <a:pPr indent="-298450" lvl="0" marL="457200" rtl="0" algn="l">
              <a:lnSpc>
                <a:spcPct val="135714"/>
              </a:lnSpc>
              <a:spcBef>
                <a:spcPts val="0"/>
              </a:spcBef>
              <a:spcAft>
                <a:spcPts val="0"/>
              </a:spcAft>
              <a:buClr>
                <a:schemeClr val="lt1"/>
              </a:buClr>
              <a:buSzPts val="1100"/>
              <a:buChar char="●"/>
            </a:pPr>
            <a:r>
              <a:rPr lang="es-419" sz="1100">
                <a:solidFill>
                  <a:schemeClr val="lt1"/>
                </a:solidFill>
              </a:rPr>
              <a:t>In slope we have MEAN &gt; MEDIAN &lt; MODE and MODE &gt; MEAN, this means there is negatively skewed distribution.</a:t>
            </a:r>
            <a:endParaRPr sz="13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idx="1" type="body"/>
          </p:nvPr>
        </p:nvSpPr>
        <p:spPr>
          <a:xfrm>
            <a:off x="3473450" y="1567550"/>
            <a:ext cx="4863000" cy="2911200"/>
          </a:xfrm>
          <a:prstGeom prst="rect">
            <a:avLst/>
          </a:prstGeom>
        </p:spPr>
        <p:txBody>
          <a:bodyPr anchorCtr="0" anchor="t" bIns="91425" lIns="91425" spcFirstLastPara="1" rIns="91425" wrap="square" tIns="91425">
            <a:normAutofit/>
          </a:bodyPr>
          <a:lstStyle/>
          <a:p>
            <a:pPr indent="-298450" lvl="0" marL="457200" rtl="0" algn="l">
              <a:lnSpc>
                <a:spcPct val="135714"/>
              </a:lnSpc>
              <a:spcBef>
                <a:spcPts val="0"/>
              </a:spcBef>
              <a:spcAft>
                <a:spcPts val="0"/>
              </a:spcAft>
              <a:buSzPts val="1100"/>
              <a:buFont typeface="Arial"/>
              <a:buChar char="●"/>
            </a:pPr>
            <a:r>
              <a:rPr lang="es-419" sz="1100">
                <a:latin typeface="Arial"/>
                <a:ea typeface="Arial"/>
                <a:cs typeface="Arial"/>
                <a:sym typeface="Arial"/>
              </a:rPr>
              <a:t>In ca we have MEAN &gt; MEDIAN = MODE, this means that there is a positively skewed distribution.</a:t>
            </a:r>
            <a:endParaRPr sz="1100">
              <a:latin typeface="Arial"/>
              <a:ea typeface="Arial"/>
              <a:cs typeface="Arial"/>
              <a:sym typeface="Arial"/>
            </a:endParaRPr>
          </a:p>
          <a:p>
            <a:pPr indent="0" lvl="0" marL="0" rtl="0" algn="l">
              <a:lnSpc>
                <a:spcPct val="135714"/>
              </a:lnSpc>
              <a:spcBef>
                <a:spcPts val="0"/>
              </a:spcBef>
              <a:spcAft>
                <a:spcPts val="0"/>
              </a:spcAft>
              <a:buNone/>
            </a:pPr>
            <a:r>
              <a:t/>
            </a:r>
            <a:endParaRPr sz="1100">
              <a:latin typeface="Arial"/>
              <a:ea typeface="Arial"/>
              <a:cs typeface="Arial"/>
              <a:sym typeface="Arial"/>
            </a:endParaRPr>
          </a:p>
          <a:p>
            <a:pPr indent="-298450" lvl="0" marL="457200" rtl="0" algn="l">
              <a:lnSpc>
                <a:spcPct val="135714"/>
              </a:lnSpc>
              <a:spcBef>
                <a:spcPts val="0"/>
              </a:spcBef>
              <a:spcAft>
                <a:spcPts val="0"/>
              </a:spcAft>
              <a:buSzPts val="1100"/>
              <a:buFont typeface="Arial"/>
              <a:buChar char="●"/>
            </a:pPr>
            <a:r>
              <a:rPr lang="es-419" sz="1100">
                <a:latin typeface="Arial"/>
                <a:ea typeface="Arial"/>
                <a:cs typeface="Arial"/>
                <a:sym typeface="Arial"/>
              </a:rPr>
              <a:t>In thal we have MEAN &gt; MEDIAN = MODE, this means that there is a positively skewed distribution.</a:t>
            </a:r>
            <a:endParaRPr sz="1100">
              <a:latin typeface="Arial"/>
              <a:ea typeface="Arial"/>
              <a:cs typeface="Arial"/>
              <a:sym typeface="Arial"/>
            </a:endParaRPr>
          </a:p>
          <a:p>
            <a:pPr indent="0" lvl="0" marL="0" rtl="0" algn="l">
              <a:lnSpc>
                <a:spcPct val="135714"/>
              </a:lnSpc>
              <a:spcBef>
                <a:spcPts val="0"/>
              </a:spcBef>
              <a:spcAft>
                <a:spcPts val="0"/>
              </a:spcAft>
              <a:buNone/>
            </a:pPr>
            <a:r>
              <a:t/>
            </a:r>
            <a:endParaRPr sz="1100">
              <a:latin typeface="Arial"/>
              <a:ea typeface="Arial"/>
              <a:cs typeface="Arial"/>
              <a:sym typeface="Arial"/>
            </a:endParaRPr>
          </a:p>
          <a:p>
            <a:pPr indent="-298450" lvl="0" marL="457200" rtl="0" algn="l">
              <a:lnSpc>
                <a:spcPct val="135714"/>
              </a:lnSpc>
              <a:spcBef>
                <a:spcPts val="0"/>
              </a:spcBef>
              <a:spcAft>
                <a:spcPts val="0"/>
              </a:spcAft>
              <a:buSzPts val="1100"/>
              <a:buFont typeface="Arial"/>
              <a:buChar char="●"/>
            </a:pPr>
            <a:r>
              <a:rPr lang="es-419" sz="1100">
                <a:latin typeface="Arial"/>
                <a:ea typeface="Arial"/>
                <a:cs typeface="Arial"/>
                <a:sym typeface="Arial"/>
              </a:rPr>
              <a:t>In target we have MEAN &lt; MEDIAN = MODE, this means that there is a negatively skewed distribution.</a:t>
            </a:r>
            <a:endParaRPr/>
          </a:p>
        </p:txBody>
      </p:sp>
      <p:pic>
        <p:nvPicPr>
          <p:cNvPr id="259" name="Google Shape;259;p38"/>
          <p:cNvPicPr preferRelativeResize="0"/>
          <p:nvPr/>
        </p:nvPicPr>
        <p:blipFill>
          <a:blip r:embed="rId3">
            <a:alphaModFix/>
          </a:blip>
          <a:stretch>
            <a:fillRect/>
          </a:stretch>
        </p:blipFill>
        <p:spPr>
          <a:xfrm>
            <a:off x="1297500" y="1567550"/>
            <a:ext cx="2175948" cy="291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9"/>
          <p:cNvSpPr txBox="1"/>
          <p:nvPr>
            <p:ph idx="1" type="body"/>
          </p:nvPr>
        </p:nvSpPr>
        <p:spPr>
          <a:xfrm>
            <a:off x="3075425" y="1567550"/>
            <a:ext cx="52302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100">
                <a:latin typeface="Arial"/>
                <a:ea typeface="Arial"/>
                <a:cs typeface="Arial"/>
                <a:sym typeface="Arial"/>
              </a:rPr>
              <a:t>The analysis of the dataset shows that the columns “sex”, “cp”, “fbs”, “restecg”, “exang”, “oldpeak”, “slope”, “ca”, “thal” and “target” have a </a:t>
            </a:r>
            <a:r>
              <a:rPr b="1" lang="es-419" sz="1100">
                <a:latin typeface="Arial"/>
                <a:ea typeface="Arial"/>
                <a:cs typeface="Arial"/>
                <a:sym typeface="Arial"/>
              </a:rPr>
              <a:t>low variance</a:t>
            </a:r>
            <a:r>
              <a:rPr lang="es-419" sz="1100">
                <a:latin typeface="Arial"/>
                <a:ea typeface="Arial"/>
                <a:cs typeface="Arial"/>
                <a:sym typeface="Arial"/>
              </a:rPr>
              <a:t>, which translates into a reduced dispersion of their data. This behavior is due, in part, to the nature of these variables, since some, such as “sex”, only admit two values ​​(0 and 1).</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In contrast, the columns “age”, “trestbps”, “chol” and “thalach” show a high variance, indicating a greater dispersion of the data in these variables.</a:t>
            </a:r>
            <a:endParaRPr/>
          </a:p>
        </p:txBody>
      </p:sp>
      <p:sp>
        <p:nvSpPr>
          <p:cNvPr id="265" name="Google Shape;265;p39"/>
          <p:cNvSpPr txBox="1"/>
          <p:nvPr/>
        </p:nvSpPr>
        <p:spPr>
          <a:xfrm>
            <a:off x="1297500" y="675950"/>
            <a:ext cx="7008000" cy="6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u="sng">
                <a:solidFill>
                  <a:schemeClr val="lt1"/>
                </a:solidFill>
              </a:rPr>
              <a:t>Measures of dispersion</a:t>
            </a:r>
            <a:r>
              <a:rPr lang="es-419" sz="1300">
                <a:solidFill>
                  <a:schemeClr val="lt1"/>
                </a:solidFill>
              </a:rPr>
              <a:t>: standard deviation, range, IQR, coefficient of variation, mean deviation</a:t>
            </a:r>
            <a:endParaRPr sz="1300">
              <a:solidFill>
                <a:schemeClr val="lt1"/>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266" name="Google Shape;266;p39"/>
          <p:cNvPicPr preferRelativeResize="0"/>
          <p:nvPr/>
        </p:nvPicPr>
        <p:blipFill>
          <a:blip r:embed="rId3">
            <a:alphaModFix/>
          </a:blip>
          <a:stretch>
            <a:fillRect/>
          </a:stretch>
        </p:blipFill>
        <p:spPr>
          <a:xfrm>
            <a:off x="1297501" y="1567550"/>
            <a:ext cx="1777911" cy="2911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40"/>
          <p:cNvPicPr preferRelativeResize="0"/>
          <p:nvPr/>
        </p:nvPicPr>
        <p:blipFill>
          <a:blip r:embed="rId3">
            <a:alphaModFix/>
          </a:blip>
          <a:stretch>
            <a:fillRect/>
          </a:stretch>
        </p:blipFill>
        <p:spPr>
          <a:xfrm>
            <a:off x="1297497" y="1425675"/>
            <a:ext cx="1271034" cy="3194950"/>
          </a:xfrm>
          <a:prstGeom prst="rect">
            <a:avLst/>
          </a:prstGeom>
          <a:noFill/>
          <a:ln>
            <a:noFill/>
          </a:ln>
        </p:spPr>
      </p:pic>
      <p:pic>
        <p:nvPicPr>
          <p:cNvPr id="272" name="Google Shape;272;p40"/>
          <p:cNvPicPr preferRelativeResize="0"/>
          <p:nvPr/>
        </p:nvPicPr>
        <p:blipFill>
          <a:blip r:embed="rId4">
            <a:alphaModFix/>
          </a:blip>
          <a:stretch>
            <a:fillRect/>
          </a:stretch>
        </p:blipFill>
        <p:spPr>
          <a:xfrm>
            <a:off x="2718450" y="1425675"/>
            <a:ext cx="2093550" cy="3194950"/>
          </a:xfrm>
          <a:prstGeom prst="rect">
            <a:avLst/>
          </a:prstGeom>
          <a:noFill/>
          <a:ln>
            <a:noFill/>
          </a:ln>
        </p:spPr>
      </p:pic>
      <p:pic>
        <p:nvPicPr>
          <p:cNvPr id="273" name="Google Shape;273;p40"/>
          <p:cNvPicPr preferRelativeResize="0"/>
          <p:nvPr/>
        </p:nvPicPr>
        <p:blipFill>
          <a:blip r:embed="rId5">
            <a:alphaModFix/>
          </a:blip>
          <a:stretch>
            <a:fillRect/>
          </a:stretch>
        </p:blipFill>
        <p:spPr>
          <a:xfrm>
            <a:off x="4961923" y="1732525"/>
            <a:ext cx="1953050" cy="2581275"/>
          </a:xfrm>
          <a:prstGeom prst="rect">
            <a:avLst/>
          </a:prstGeom>
          <a:noFill/>
          <a:ln>
            <a:noFill/>
          </a:ln>
        </p:spPr>
      </p:pic>
      <p:pic>
        <p:nvPicPr>
          <p:cNvPr id="274" name="Google Shape;274;p40"/>
          <p:cNvPicPr preferRelativeResize="0"/>
          <p:nvPr/>
        </p:nvPicPr>
        <p:blipFill>
          <a:blip r:embed="rId6">
            <a:alphaModFix/>
          </a:blip>
          <a:stretch>
            <a:fillRect/>
          </a:stretch>
        </p:blipFill>
        <p:spPr>
          <a:xfrm>
            <a:off x="7064900" y="1732525"/>
            <a:ext cx="1900497" cy="2581275"/>
          </a:xfrm>
          <a:prstGeom prst="rect">
            <a:avLst/>
          </a:prstGeom>
          <a:noFill/>
          <a:ln>
            <a:noFill/>
          </a:ln>
        </p:spPr>
      </p:pic>
      <p:sp>
        <p:nvSpPr>
          <p:cNvPr id="275" name="Google Shape;275;p40"/>
          <p:cNvSpPr txBox="1"/>
          <p:nvPr/>
        </p:nvSpPr>
        <p:spPr>
          <a:xfrm>
            <a:off x="1297500" y="675950"/>
            <a:ext cx="7008000" cy="6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rPr>
              <a:t>The above can be verified with the values ​​of standard variation, the coefficient of variation, the range and the IQR.</a:t>
            </a:r>
            <a:endParaRPr sz="1300">
              <a:solidFill>
                <a:schemeClr val="lt1"/>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ph idx="1" type="body"/>
          </p:nvPr>
        </p:nvSpPr>
        <p:spPr>
          <a:xfrm>
            <a:off x="4907700" y="1567550"/>
            <a:ext cx="4236300" cy="3576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100">
                <a:latin typeface="Arial"/>
                <a:ea typeface="Arial"/>
                <a:cs typeface="Arial"/>
                <a:sym typeface="Arial"/>
              </a:rPr>
              <a:t>Analysis of the asymmetry measures reveals that all columns present values ​​close to zero, indicating approximately symmetrical distributions with slight inclinations towards positive or negative asymmetries.</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Regarding kurtosis, the columns "age", "sex", "cp", "restecg", "thalach", "exang", "slope", "thal" and "target" exhibit a </a:t>
            </a:r>
            <a:r>
              <a:rPr b="1" lang="es-419" sz="1100">
                <a:latin typeface="Arial"/>
                <a:ea typeface="Arial"/>
                <a:cs typeface="Arial"/>
                <a:sym typeface="Arial"/>
              </a:rPr>
              <a:t>platykurtic distribution</a:t>
            </a:r>
            <a:r>
              <a:rPr lang="es-419" sz="1100">
                <a:latin typeface="Arial"/>
                <a:ea typeface="Arial"/>
                <a:cs typeface="Arial"/>
                <a:sym typeface="Arial"/>
              </a:rPr>
              <a:t>, characterized by thinner tails and a lower concentration of data at the extremes. On the other hand, the remaining columns show a </a:t>
            </a:r>
            <a:r>
              <a:rPr b="1" lang="es-419" sz="1100">
                <a:latin typeface="Arial"/>
                <a:ea typeface="Arial"/>
                <a:cs typeface="Arial"/>
                <a:sym typeface="Arial"/>
              </a:rPr>
              <a:t>leptokurtic distribution</a:t>
            </a:r>
            <a:r>
              <a:rPr lang="es-419" sz="1100">
                <a:latin typeface="Arial"/>
                <a:ea typeface="Arial"/>
                <a:cs typeface="Arial"/>
                <a:sym typeface="Arial"/>
              </a:rPr>
              <a:t>, with thicker tails and a greater propensity to extreme values, being especially notable in "chol" and "fbs".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Most columns present kurtosis values ​​close to zero, suggesting a </a:t>
            </a:r>
            <a:r>
              <a:rPr b="1" lang="es-419" sz="1100">
                <a:latin typeface="Arial"/>
                <a:ea typeface="Arial"/>
                <a:cs typeface="Arial"/>
                <a:sym typeface="Arial"/>
              </a:rPr>
              <a:t>mesokurtic distribution</a:t>
            </a:r>
            <a:r>
              <a:rPr lang="es-419" sz="1100">
                <a:latin typeface="Arial"/>
                <a:ea typeface="Arial"/>
                <a:cs typeface="Arial"/>
                <a:sym typeface="Arial"/>
              </a:rPr>
              <a:t>, similar to the normal.</a:t>
            </a:r>
            <a:endParaRPr/>
          </a:p>
        </p:txBody>
      </p:sp>
      <p:sp>
        <p:nvSpPr>
          <p:cNvPr id="281" name="Google Shape;281;p41"/>
          <p:cNvSpPr txBox="1"/>
          <p:nvPr/>
        </p:nvSpPr>
        <p:spPr>
          <a:xfrm>
            <a:off x="1297500" y="675950"/>
            <a:ext cx="7008000" cy="6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u="sng">
                <a:solidFill>
                  <a:schemeClr val="lt1"/>
                </a:solidFill>
              </a:rPr>
              <a:t>Measures of asymmetry</a:t>
            </a:r>
            <a:endParaRPr sz="1300" u="sng">
              <a:solidFill>
                <a:schemeClr val="lt1"/>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282" name="Google Shape;282;p41"/>
          <p:cNvPicPr preferRelativeResize="0"/>
          <p:nvPr/>
        </p:nvPicPr>
        <p:blipFill>
          <a:blip r:embed="rId3">
            <a:alphaModFix/>
          </a:blip>
          <a:stretch>
            <a:fillRect/>
          </a:stretch>
        </p:blipFill>
        <p:spPr>
          <a:xfrm>
            <a:off x="1297500" y="1567550"/>
            <a:ext cx="1619250" cy="2571750"/>
          </a:xfrm>
          <a:prstGeom prst="rect">
            <a:avLst/>
          </a:prstGeom>
          <a:noFill/>
          <a:ln>
            <a:noFill/>
          </a:ln>
        </p:spPr>
      </p:pic>
      <p:pic>
        <p:nvPicPr>
          <p:cNvPr id="283" name="Google Shape;283;p41"/>
          <p:cNvPicPr preferRelativeResize="0"/>
          <p:nvPr/>
        </p:nvPicPr>
        <p:blipFill>
          <a:blip r:embed="rId4">
            <a:alphaModFix/>
          </a:blip>
          <a:stretch>
            <a:fillRect/>
          </a:stretch>
        </p:blipFill>
        <p:spPr>
          <a:xfrm>
            <a:off x="3126513" y="1558025"/>
            <a:ext cx="1781175" cy="2590800"/>
          </a:xfrm>
          <a:prstGeom prst="rect">
            <a:avLst/>
          </a:prstGeom>
          <a:noFill/>
          <a:ln>
            <a:noFill/>
          </a:ln>
        </p:spPr>
      </p:pic>
      <p:pic>
        <p:nvPicPr>
          <p:cNvPr id="284" name="Google Shape;284;p41"/>
          <p:cNvPicPr preferRelativeResize="0"/>
          <p:nvPr/>
        </p:nvPicPr>
        <p:blipFill>
          <a:blip r:embed="rId5">
            <a:alphaModFix/>
          </a:blip>
          <a:stretch>
            <a:fillRect/>
          </a:stretch>
        </p:blipFill>
        <p:spPr>
          <a:xfrm>
            <a:off x="5305000" y="358300"/>
            <a:ext cx="3441700" cy="1209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Detection and elimination of outliers</a:t>
            </a:r>
            <a:endParaRPr b="1" u="sng"/>
          </a:p>
        </p:txBody>
      </p:sp>
      <p:pic>
        <p:nvPicPr>
          <p:cNvPr id="290" name="Google Shape;290;p42"/>
          <p:cNvPicPr preferRelativeResize="0"/>
          <p:nvPr/>
        </p:nvPicPr>
        <p:blipFill>
          <a:blip r:embed="rId3">
            <a:alphaModFix/>
          </a:blip>
          <a:stretch>
            <a:fillRect/>
          </a:stretch>
        </p:blipFill>
        <p:spPr>
          <a:xfrm>
            <a:off x="1507388" y="1266453"/>
            <a:ext cx="6619126" cy="34944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Analysis of the data reveals the presence of several outliers in multiple columns; fortunately, most columns do not have outliers.</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After removing these outliers, the data set was reduced from </a:t>
            </a:r>
            <a:r>
              <a:rPr b="1" lang="es-419" sz="1100">
                <a:latin typeface="Arial"/>
                <a:ea typeface="Arial"/>
                <a:cs typeface="Arial"/>
                <a:sym typeface="Arial"/>
              </a:rPr>
              <a:t>303 to 226 records</a:t>
            </a:r>
            <a:r>
              <a:rPr lang="es-419" sz="1100">
                <a:latin typeface="Arial"/>
                <a:ea typeface="Arial"/>
                <a:cs typeface="Arial"/>
                <a:sym typeface="Arial"/>
              </a:rPr>
              <a:t>. Although we have most of the information, this reduction could introduce bias in future analyses.</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In addition, because several columns contain numerically coded categorical variables, replacing outliers with the mean could distort the results.</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Two data sets have been generated: </a:t>
            </a:r>
            <a:r>
              <a:rPr b="1" lang="es-419" sz="1100">
                <a:latin typeface="Arial"/>
                <a:ea typeface="Arial"/>
                <a:cs typeface="Arial"/>
                <a:sym typeface="Arial"/>
              </a:rPr>
              <a:t>one that includes all outliers and one in which they have been removed</a:t>
            </a:r>
            <a:r>
              <a:rPr lang="es-419" sz="1100">
                <a:latin typeface="Arial"/>
                <a:ea typeface="Arial"/>
                <a:cs typeface="Arial"/>
                <a:sym typeface="Arial"/>
              </a:rPr>
              <a:t>.</a:t>
            </a:r>
            <a:endParaRPr sz="11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s-419" sz="2400" u="sng">
                <a:solidFill>
                  <a:srgbClr val="FFFFFF"/>
                </a:solidFill>
                <a:latin typeface="Montserrat"/>
                <a:ea typeface="Montserrat"/>
                <a:cs typeface="Montserrat"/>
                <a:sym typeface="Montserrat"/>
              </a:rPr>
              <a:t>Objective</a:t>
            </a:r>
            <a:endParaRPr b="1" sz="2400" u="sng">
              <a:solidFill>
                <a:srgbClr val="FFFFFF"/>
              </a:solidFill>
              <a:latin typeface="Montserrat"/>
              <a:ea typeface="Montserrat"/>
              <a:cs typeface="Montserrat"/>
              <a:sym typeface="Montserrat"/>
            </a:endParaRPr>
          </a:p>
        </p:txBody>
      </p:sp>
      <p:sp>
        <p:nvSpPr>
          <p:cNvPr id="185" name="Google Shape;185;p26"/>
          <p:cNvSpPr txBox="1"/>
          <p:nvPr/>
        </p:nvSpPr>
        <p:spPr>
          <a:xfrm>
            <a:off x="1297500" y="1567550"/>
            <a:ext cx="7038900" cy="3576000"/>
          </a:xfrm>
          <a:prstGeom prst="rect">
            <a:avLst/>
          </a:prstGeom>
          <a:noFill/>
          <a:ln>
            <a:noFill/>
          </a:ln>
        </p:spPr>
        <p:txBody>
          <a:bodyPr anchorCtr="0" anchor="t" bIns="91425" lIns="91425" spcFirstLastPara="1" rIns="91425" wrap="square" tIns="91425">
            <a:normAutofit fontScale="25000"/>
          </a:bodyPr>
          <a:lstStyle/>
          <a:p>
            <a:pPr indent="0" lvl="0" marL="0" rtl="0" algn="l">
              <a:lnSpc>
                <a:spcPct val="115000"/>
              </a:lnSpc>
              <a:spcBef>
                <a:spcPts val="0"/>
              </a:spcBef>
              <a:spcAft>
                <a:spcPts val="0"/>
              </a:spcAft>
              <a:buNone/>
            </a:pPr>
            <a:r>
              <a:rPr lang="es-419" sz="5600">
                <a:solidFill>
                  <a:srgbClr val="FFFFFF"/>
                </a:solidFill>
              </a:rPr>
              <a:t>This project aims to analyze a dataset that indicates important information about heart diseases.</a:t>
            </a:r>
            <a:endParaRPr sz="5600">
              <a:solidFill>
                <a:srgbClr val="FFFFFF"/>
              </a:solidFill>
            </a:endParaRPr>
          </a:p>
          <a:p>
            <a:pPr indent="0" lvl="0" marL="0" rtl="0" algn="l">
              <a:lnSpc>
                <a:spcPct val="115000"/>
              </a:lnSpc>
              <a:spcBef>
                <a:spcPts val="1200"/>
              </a:spcBef>
              <a:spcAft>
                <a:spcPts val="0"/>
              </a:spcAft>
              <a:buNone/>
            </a:pPr>
            <a:r>
              <a:rPr lang="es-419" sz="5600">
                <a:solidFill>
                  <a:srgbClr val="FFFFFF"/>
                </a:solidFill>
              </a:rPr>
              <a:t>The tables we have in our dataset are: age, sex, cp (type of chest pain), trestbps (resting blood pressure), chol (serum cholesterol), fbs (fasting blood glucose), restecg (resting electrocardiogram), thalach (maximum heart rate achieved), exang (exercise-induced angina), oldpeak (exercise-induced ST depression relative to rest), slope (the slope of the ST segment at maximal exercise), ca (number of major vessels), thal (a blood disorder called thalassemia), target.</a:t>
            </a:r>
            <a:endParaRPr sz="5600">
              <a:solidFill>
                <a:srgbClr val="FFFFFF"/>
              </a:solidFill>
            </a:endParaRPr>
          </a:p>
          <a:p>
            <a:pPr indent="0" lvl="0" marL="0" rtl="0" algn="l">
              <a:lnSpc>
                <a:spcPct val="115000"/>
              </a:lnSpc>
              <a:spcBef>
                <a:spcPts val="1200"/>
              </a:spcBef>
              <a:spcAft>
                <a:spcPts val="0"/>
              </a:spcAft>
              <a:buNone/>
            </a:pPr>
            <a:r>
              <a:t/>
            </a:r>
            <a:endParaRPr sz="5600">
              <a:solidFill>
                <a:srgbClr val="FFFFFF"/>
              </a:solidFill>
            </a:endParaRPr>
          </a:p>
          <a:p>
            <a:pPr indent="0" lvl="0" marL="0" rtl="0" algn="l">
              <a:lnSpc>
                <a:spcPct val="115000"/>
              </a:lnSpc>
              <a:spcBef>
                <a:spcPts val="1200"/>
              </a:spcBef>
              <a:spcAft>
                <a:spcPts val="1200"/>
              </a:spcAft>
              <a:buNone/>
            </a:pPr>
            <a:r>
              <a:rPr lang="es-419" sz="5600">
                <a:solidFill>
                  <a:srgbClr val="FFFFFF"/>
                </a:solidFill>
              </a:rPr>
              <a:t>The next objective is to see which classification model is better at predicting the "target" variable.</a:t>
            </a:r>
            <a:endParaRPr sz="1300">
              <a:solidFill>
                <a:srgbClr val="FF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Categorical data analysis</a:t>
            </a:r>
            <a:endParaRPr b="1" u="sng"/>
          </a:p>
        </p:txBody>
      </p:sp>
      <p:sp>
        <p:nvSpPr>
          <p:cNvPr id="301" name="Google Shape;301;p4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100">
                <a:latin typeface="Arial"/>
                <a:ea typeface="Arial"/>
                <a:cs typeface="Arial"/>
                <a:sym typeface="Arial"/>
              </a:rPr>
              <a:t>Next, a graphical analysis of all columns in the dataset without outliers will be performed. However, some columns must be converted to categorical variables to facilitate the interpretation of their values.</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Once the dataset has been transformed into its categorical format, the corresponding visualizations will be generated. In addition to analyzing the individual graphs of each column, the percentages of the categorical variables will also be presented in order to improve the understanding of the distribution of the data.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5"/>
          <p:cNvSpPr txBox="1"/>
          <p:nvPr>
            <p:ph idx="1" type="body"/>
          </p:nvPr>
        </p:nvSpPr>
        <p:spPr>
          <a:xfrm>
            <a:off x="4928925" y="1567550"/>
            <a:ext cx="34074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s-419" sz="1100">
                <a:latin typeface="Arial"/>
                <a:ea typeface="Arial"/>
                <a:cs typeface="Arial"/>
                <a:sym typeface="Arial"/>
              </a:rPr>
              <a:t>We can see that there is a majority of people with heart disease, exceeding the number of healthy people by 16%.</a:t>
            </a:r>
            <a:endParaRPr/>
          </a:p>
        </p:txBody>
      </p:sp>
      <p:pic>
        <p:nvPicPr>
          <p:cNvPr id="307" name="Google Shape;307;p45"/>
          <p:cNvPicPr preferRelativeResize="0"/>
          <p:nvPr/>
        </p:nvPicPr>
        <p:blipFill>
          <a:blip r:embed="rId3">
            <a:alphaModFix/>
          </a:blip>
          <a:stretch>
            <a:fillRect/>
          </a:stretch>
        </p:blipFill>
        <p:spPr>
          <a:xfrm>
            <a:off x="1297497" y="1567550"/>
            <a:ext cx="3631419" cy="2911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6"/>
          <p:cNvSpPr txBox="1"/>
          <p:nvPr>
            <p:ph idx="1" type="body"/>
          </p:nvPr>
        </p:nvSpPr>
        <p:spPr>
          <a:xfrm>
            <a:off x="5136800" y="1567550"/>
            <a:ext cx="40071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It is observed that the prevalence of heart disease is higher in men than in women.</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However, within the dataset, the majority of men don’t have heart disease, while the majority of women do.</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In particular, only 5.31% of women in the dataset don’t have heart disease.</a:t>
            </a:r>
            <a:endParaRPr sz="1100">
              <a:latin typeface="Arial"/>
              <a:ea typeface="Arial"/>
              <a:cs typeface="Arial"/>
              <a:sym typeface="Arial"/>
            </a:endParaRPr>
          </a:p>
        </p:txBody>
      </p:sp>
      <p:pic>
        <p:nvPicPr>
          <p:cNvPr id="313" name="Google Shape;313;p46"/>
          <p:cNvPicPr preferRelativeResize="0"/>
          <p:nvPr/>
        </p:nvPicPr>
        <p:blipFill>
          <a:blip r:embed="rId3">
            <a:alphaModFix/>
          </a:blip>
          <a:stretch>
            <a:fillRect/>
          </a:stretch>
        </p:blipFill>
        <p:spPr>
          <a:xfrm>
            <a:off x="1297500" y="1567550"/>
            <a:ext cx="3839300" cy="2325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7"/>
          <p:cNvSpPr txBox="1"/>
          <p:nvPr>
            <p:ph idx="1" type="body"/>
          </p:nvPr>
        </p:nvSpPr>
        <p:spPr>
          <a:xfrm>
            <a:off x="5880900" y="1567550"/>
            <a:ext cx="3263100" cy="3576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s-419" sz="1102">
                <a:latin typeface="Arial"/>
                <a:ea typeface="Arial"/>
                <a:cs typeface="Arial"/>
                <a:sym typeface="Arial"/>
              </a:rPr>
              <a:t>When looking at the chart on types of chest pain, it can be seen that most asymptomatic patients have heart disease.</a:t>
            </a:r>
            <a:endParaRPr sz="1102">
              <a:latin typeface="Arial"/>
              <a:ea typeface="Arial"/>
              <a:cs typeface="Arial"/>
              <a:sym typeface="Arial"/>
            </a:endParaRPr>
          </a:p>
          <a:p>
            <a:pPr indent="0" lvl="0" marL="0" rtl="0" algn="l">
              <a:lnSpc>
                <a:spcPct val="95000"/>
              </a:lnSpc>
              <a:spcBef>
                <a:spcPts val="1200"/>
              </a:spcBef>
              <a:spcAft>
                <a:spcPts val="0"/>
              </a:spcAft>
              <a:buNone/>
            </a:pPr>
            <a:r>
              <a:rPr lang="es-419" sz="1102">
                <a:latin typeface="Arial"/>
                <a:ea typeface="Arial"/>
                <a:cs typeface="Arial"/>
                <a:sym typeface="Arial"/>
              </a:rPr>
              <a:t>In the case of those with atypical angina, a large proportion also have the disease. Most people with non-anginal pain have heart disease.</a:t>
            </a:r>
            <a:endParaRPr sz="1102">
              <a:latin typeface="Arial"/>
              <a:ea typeface="Arial"/>
              <a:cs typeface="Arial"/>
              <a:sym typeface="Arial"/>
            </a:endParaRPr>
          </a:p>
          <a:p>
            <a:pPr indent="0" lvl="0" marL="0" rtl="0" algn="l">
              <a:lnSpc>
                <a:spcPct val="95000"/>
              </a:lnSpc>
              <a:spcBef>
                <a:spcPts val="1200"/>
              </a:spcBef>
              <a:spcAft>
                <a:spcPts val="0"/>
              </a:spcAft>
              <a:buNone/>
            </a:pPr>
            <a:r>
              <a:rPr lang="es-419" sz="1102">
                <a:latin typeface="Arial"/>
                <a:ea typeface="Arial"/>
                <a:cs typeface="Arial"/>
                <a:sym typeface="Arial"/>
              </a:rPr>
              <a:t>In contrast, most patients with typical angina do not have the disease.</a:t>
            </a:r>
            <a:endParaRPr sz="1102">
              <a:latin typeface="Arial"/>
              <a:ea typeface="Arial"/>
              <a:cs typeface="Arial"/>
              <a:sym typeface="Arial"/>
            </a:endParaRPr>
          </a:p>
          <a:p>
            <a:pPr indent="0" lvl="0" marL="0" rtl="0" algn="l">
              <a:lnSpc>
                <a:spcPct val="95000"/>
              </a:lnSpc>
              <a:spcBef>
                <a:spcPts val="1200"/>
              </a:spcBef>
              <a:spcAft>
                <a:spcPts val="1200"/>
              </a:spcAft>
              <a:buNone/>
            </a:pPr>
            <a:r>
              <a:rPr lang="es-419" sz="1102">
                <a:latin typeface="Arial"/>
                <a:ea typeface="Arial"/>
                <a:cs typeface="Arial"/>
                <a:sym typeface="Arial"/>
              </a:rPr>
              <a:t>It should be noted that chest pain may have a subjective or psychological component in some cases, such as in situations of excessive stress or intense physical activity.</a:t>
            </a:r>
            <a:endParaRPr sz="1102">
              <a:latin typeface="Arial"/>
              <a:ea typeface="Arial"/>
              <a:cs typeface="Arial"/>
              <a:sym typeface="Arial"/>
            </a:endParaRPr>
          </a:p>
        </p:txBody>
      </p:sp>
      <p:pic>
        <p:nvPicPr>
          <p:cNvPr id="319" name="Google Shape;319;p47"/>
          <p:cNvPicPr preferRelativeResize="0"/>
          <p:nvPr/>
        </p:nvPicPr>
        <p:blipFill>
          <a:blip r:embed="rId3">
            <a:alphaModFix/>
          </a:blip>
          <a:stretch>
            <a:fillRect/>
          </a:stretch>
        </p:blipFill>
        <p:spPr>
          <a:xfrm>
            <a:off x="304800" y="1567550"/>
            <a:ext cx="5576099" cy="269210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8"/>
          <p:cNvSpPr txBox="1"/>
          <p:nvPr>
            <p:ph idx="1" type="body"/>
          </p:nvPr>
        </p:nvSpPr>
        <p:spPr>
          <a:xfrm>
            <a:off x="5000250" y="1567550"/>
            <a:ext cx="33363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When analyzing the distribution of blood glucose according to the variable fbs (fasting glucose level), it is observed that only data with the category "True" are found.</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This indicates that, during the elimination of outliers, records in which this value was "False" were also discarded.</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To resolve this situation, the original dataset, which includes the outliers, will be used in order to analyze this case in detail.</a:t>
            </a:r>
            <a:endParaRPr sz="1100">
              <a:latin typeface="Arial"/>
              <a:ea typeface="Arial"/>
              <a:cs typeface="Arial"/>
              <a:sym typeface="Arial"/>
            </a:endParaRPr>
          </a:p>
        </p:txBody>
      </p:sp>
      <p:pic>
        <p:nvPicPr>
          <p:cNvPr id="325" name="Google Shape;325;p48"/>
          <p:cNvPicPr preferRelativeResize="0"/>
          <p:nvPr/>
        </p:nvPicPr>
        <p:blipFill>
          <a:blip r:embed="rId3">
            <a:alphaModFix/>
          </a:blip>
          <a:stretch>
            <a:fillRect/>
          </a:stretch>
        </p:blipFill>
        <p:spPr>
          <a:xfrm>
            <a:off x="1340250" y="1567550"/>
            <a:ext cx="3660000" cy="2954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9"/>
          <p:cNvSpPr txBox="1"/>
          <p:nvPr>
            <p:ph idx="1" type="body"/>
          </p:nvPr>
        </p:nvSpPr>
        <p:spPr>
          <a:xfrm>
            <a:off x="5329975" y="1567550"/>
            <a:ext cx="3813900" cy="3576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100">
                <a:latin typeface="Arial"/>
                <a:ea typeface="Arial"/>
                <a:cs typeface="Arial"/>
                <a:sym typeface="Arial"/>
              </a:rPr>
              <a:t>We can now visualize the data more clearly. We see that a large number of people have blood glucose levels above 120 mg/dL, and within this group, the proportion of individuals with heart disease is higher than that of those without the disease. In contrast, people with glucose levels below 120 mg/dL have a significantly lower percentage of heart conditions.</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This analysis suggests that diabetes could be a relevant factor in the predisposition to cardiovascular diseases.</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In the data set, most people without diabetes have a lower incidence of heart disease.</a:t>
            </a:r>
            <a:endParaRPr/>
          </a:p>
        </p:txBody>
      </p:sp>
      <p:pic>
        <p:nvPicPr>
          <p:cNvPr id="331" name="Google Shape;331;p49"/>
          <p:cNvPicPr preferRelativeResize="0"/>
          <p:nvPr/>
        </p:nvPicPr>
        <p:blipFill>
          <a:blip r:embed="rId3">
            <a:alphaModFix/>
          </a:blip>
          <a:stretch>
            <a:fillRect/>
          </a:stretch>
        </p:blipFill>
        <p:spPr>
          <a:xfrm>
            <a:off x="1297500" y="1567550"/>
            <a:ext cx="4032474" cy="2682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0"/>
          <p:cNvSpPr txBox="1"/>
          <p:nvPr>
            <p:ph idx="1" type="body"/>
          </p:nvPr>
        </p:nvSpPr>
        <p:spPr>
          <a:xfrm>
            <a:off x="5637975" y="1567550"/>
            <a:ext cx="3506100" cy="35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When analyzing the distribution of ST-segment slope during maximal exercise, it is observed that the majority of patients exhibit a decreasing slope.</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Of this group, approximately 37.61% have heart disease, compared to 12.39% of patients without heart disease.</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On the other hand, although a significant proportion of patients show a flat slope, the majority of these don’t have heart disease.</a:t>
            </a:r>
            <a:endParaRPr sz="1100">
              <a:latin typeface="Arial"/>
              <a:ea typeface="Arial"/>
              <a:cs typeface="Arial"/>
              <a:sym typeface="Arial"/>
            </a:endParaRPr>
          </a:p>
        </p:txBody>
      </p:sp>
      <p:pic>
        <p:nvPicPr>
          <p:cNvPr id="337" name="Google Shape;337;p50"/>
          <p:cNvPicPr preferRelativeResize="0"/>
          <p:nvPr/>
        </p:nvPicPr>
        <p:blipFill>
          <a:blip r:embed="rId3">
            <a:alphaModFix/>
          </a:blip>
          <a:stretch>
            <a:fillRect/>
          </a:stretch>
        </p:blipFill>
        <p:spPr>
          <a:xfrm>
            <a:off x="304800" y="1567550"/>
            <a:ext cx="5333176" cy="25851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1"/>
          <p:cNvSpPr txBox="1"/>
          <p:nvPr>
            <p:ph idx="1" type="body"/>
          </p:nvPr>
        </p:nvSpPr>
        <p:spPr>
          <a:xfrm>
            <a:off x="5384350" y="1567550"/>
            <a:ext cx="3759600" cy="35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When looking at the relationship between exercise-induced angina and the presence of heart disease, it is observed that a significant proportion of patients with exercise-induced angina have heart disease.</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In contrast, the majority of patients without exercise-induced angina do not have heart disease. This suggests that the presence of chest pain during exercise is associated with heart problems.</a:t>
            </a:r>
            <a:endParaRPr sz="1100">
              <a:latin typeface="Arial"/>
              <a:ea typeface="Arial"/>
              <a:cs typeface="Arial"/>
              <a:sym typeface="Arial"/>
            </a:endParaRPr>
          </a:p>
        </p:txBody>
      </p:sp>
      <p:pic>
        <p:nvPicPr>
          <p:cNvPr id="343" name="Google Shape;343;p51"/>
          <p:cNvPicPr preferRelativeResize="0"/>
          <p:nvPr/>
        </p:nvPicPr>
        <p:blipFill>
          <a:blip r:embed="rId3">
            <a:alphaModFix/>
          </a:blip>
          <a:stretch>
            <a:fillRect/>
          </a:stretch>
        </p:blipFill>
        <p:spPr>
          <a:xfrm>
            <a:off x="1297500" y="1567550"/>
            <a:ext cx="4086850" cy="2185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2"/>
          <p:cNvSpPr txBox="1"/>
          <p:nvPr>
            <p:ph idx="1" type="body"/>
          </p:nvPr>
        </p:nvSpPr>
        <p:spPr>
          <a:xfrm>
            <a:off x="5423200" y="1567550"/>
            <a:ext cx="3720900" cy="35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When analyzing the distribution of myocardial perfusion defects, it is observed that the majority of patients have fixed defects, of which a significant proportion have cardiac disease.</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In contrast, patients with reversible defects show a more balanced distribution between those with and without heart disease.</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The majority of patients without myocardial perfusion defects don’t have heart disease.</a:t>
            </a:r>
            <a:endParaRPr sz="1100">
              <a:latin typeface="Arial"/>
              <a:ea typeface="Arial"/>
              <a:cs typeface="Arial"/>
              <a:sym typeface="Arial"/>
            </a:endParaRPr>
          </a:p>
        </p:txBody>
      </p:sp>
      <p:pic>
        <p:nvPicPr>
          <p:cNvPr id="349" name="Google Shape;349;p52"/>
          <p:cNvPicPr preferRelativeResize="0"/>
          <p:nvPr/>
        </p:nvPicPr>
        <p:blipFill>
          <a:blip r:embed="rId3">
            <a:alphaModFix/>
          </a:blip>
          <a:stretch>
            <a:fillRect/>
          </a:stretch>
        </p:blipFill>
        <p:spPr>
          <a:xfrm>
            <a:off x="304800" y="1567550"/>
            <a:ext cx="5118399" cy="248354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3"/>
          <p:cNvSpPr txBox="1"/>
          <p:nvPr>
            <p:ph type="title"/>
          </p:nvPr>
        </p:nvSpPr>
        <p:spPr>
          <a:xfrm>
            <a:off x="1297500" y="393750"/>
            <a:ext cx="7038900" cy="63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Correlation matrix</a:t>
            </a:r>
            <a:endParaRPr b="1" u="sng"/>
          </a:p>
        </p:txBody>
      </p:sp>
      <p:pic>
        <p:nvPicPr>
          <p:cNvPr id="355" name="Google Shape;355;p53"/>
          <p:cNvPicPr preferRelativeResize="0"/>
          <p:nvPr/>
        </p:nvPicPr>
        <p:blipFill>
          <a:blip r:embed="rId3">
            <a:alphaModFix/>
          </a:blip>
          <a:stretch>
            <a:fillRect/>
          </a:stretch>
        </p:blipFill>
        <p:spPr>
          <a:xfrm>
            <a:off x="1297500" y="1307850"/>
            <a:ext cx="3623546" cy="3530850"/>
          </a:xfrm>
          <a:prstGeom prst="rect">
            <a:avLst/>
          </a:prstGeom>
          <a:noFill/>
          <a:ln>
            <a:noFill/>
          </a:ln>
        </p:spPr>
      </p:pic>
      <p:pic>
        <p:nvPicPr>
          <p:cNvPr id="356" name="Google Shape;356;p53"/>
          <p:cNvPicPr preferRelativeResize="0"/>
          <p:nvPr/>
        </p:nvPicPr>
        <p:blipFill>
          <a:blip r:embed="rId4">
            <a:alphaModFix/>
          </a:blip>
          <a:stretch>
            <a:fillRect/>
          </a:stretch>
        </p:blipFill>
        <p:spPr>
          <a:xfrm>
            <a:off x="5123071" y="1307850"/>
            <a:ext cx="3501391" cy="3530850"/>
          </a:xfrm>
          <a:prstGeom prst="rect">
            <a:avLst/>
          </a:prstGeom>
          <a:noFill/>
          <a:ln>
            <a:noFill/>
          </a:ln>
        </p:spPr>
      </p:pic>
      <p:sp>
        <p:nvSpPr>
          <p:cNvPr id="357" name="Google Shape;357;p53"/>
          <p:cNvSpPr txBox="1"/>
          <p:nvPr/>
        </p:nvSpPr>
        <p:spPr>
          <a:xfrm>
            <a:off x="1476225" y="978975"/>
            <a:ext cx="15228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with outliers</a:t>
            </a:r>
            <a:endParaRPr sz="1100">
              <a:solidFill>
                <a:schemeClr val="lt1"/>
              </a:solidFill>
            </a:endParaRPr>
          </a:p>
        </p:txBody>
      </p:sp>
      <p:sp>
        <p:nvSpPr>
          <p:cNvPr id="358" name="Google Shape;358;p53"/>
          <p:cNvSpPr txBox="1"/>
          <p:nvPr/>
        </p:nvSpPr>
        <p:spPr>
          <a:xfrm>
            <a:off x="5326975" y="978975"/>
            <a:ext cx="19680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without outliers</a:t>
            </a:r>
            <a:endParaRPr sz="11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s-419" sz="2400" u="sng">
                <a:solidFill>
                  <a:srgbClr val="FFFFFF"/>
                </a:solidFill>
                <a:latin typeface="Montserrat"/>
                <a:ea typeface="Montserrat"/>
                <a:cs typeface="Montserrat"/>
                <a:sym typeface="Montserrat"/>
              </a:rPr>
              <a:t>Dataset Features</a:t>
            </a:r>
            <a:endParaRPr b="1" sz="2400" u="sng">
              <a:solidFill>
                <a:srgbClr val="FFFFFF"/>
              </a:solidFill>
              <a:latin typeface="Montserrat"/>
              <a:ea typeface="Montserrat"/>
              <a:cs typeface="Montserrat"/>
              <a:sym typeface="Montserrat"/>
            </a:endParaRPr>
          </a:p>
        </p:txBody>
      </p:sp>
      <p:sp>
        <p:nvSpPr>
          <p:cNvPr id="191" name="Google Shape;191;p27"/>
          <p:cNvSpPr txBox="1"/>
          <p:nvPr/>
        </p:nvSpPr>
        <p:spPr>
          <a:xfrm>
            <a:off x="1297500" y="1460700"/>
            <a:ext cx="3628500" cy="368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419" sz="850">
                <a:solidFill>
                  <a:schemeClr val="lt1"/>
                </a:solidFill>
              </a:rPr>
              <a:t>Statistical Summary of Table</a:t>
            </a:r>
            <a:endParaRPr b="1" sz="850">
              <a:solidFill>
                <a:schemeClr val="lt1"/>
              </a:solidFill>
            </a:endParaRPr>
          </a:p>
          <a:p>
            <a:pPr indent="-282575" lvl="0" marL="457200" rtl="0" algn="l">
              <a:lnSpc>
                <a:spcPct val="115000"/>
              </a:lnSpc>
              <a:spcBef>
                <a:spcPts val="1200"/>
              </a:spcBef>
              <a:spcAft>
                <a:spcPts val="0"/>
              </a:spcAft>
              <a:buClr>
                <a:schemeClr val="lt1"/>
              </a:buClr>
              <a:buSzPts val="850"/>
              <a:buChar char="●"/>
            </a:pPr>
            <a:r>
              <a:rPr lang="es-419" sz="850">
                <a:solidFill>
                  <a:schemeClr val="lt1"/>
                </a:solidFill>
              </a:rPr>
              <a:t>Number of records: 303 patients.</a:t>
            </a:r>
            <a:endParaRPr sz="850">
              <a:solidFill>
                <a:schemeClr val="lt1"/>
              </a:solidFill>
            </a:endParaRPr>
          </a:p>
          <a:p>
            <a:pPr indent="0" lvl="0" marL="0" rtl="0" algn="l">
              <a:lnSpc>
                <a:spcPct val="115000"/>
              </a:lnSpc>
              <a:spcBef>
                <a:spcPts val="1200"/>
              </a:spcBef>
              <a:spcAft>
                <a:spcPts val="0"/>
              </a:spcAft>
              <a:buNone/>
            </a:pPr>
            <a:r>
              <a:rPr b="1" lang="es-419" sz="850">
                <a:solidFill>
                  <a:schemeClr val="lt1"/>
                </a:solidFill>
              </a:rPr>
              <a:t>Main columns:</a:t>
            </a:r>
            <a:endParaRPr b="1" sz="850">
              <a:solidFill>
                <a:schemeClr val="lt1"/>
              </a:solidFill>
            </a:endParaRPr>
          </a:p>
          <a:p>
            <a:pPr indent="-282575" lvl="0" marL="457200" rtl="0" algn="l">
              <a:lnSpc>
                <a:spcPct val="115000"/>
              </a:lnSpc>
              <a:spcBef>
                <a:spcPts val="1200"/>
              </a:spcBef>
              <a:spcAft>
                <a:spcPts val="0"/>
              </a:spcAft>
              <a:buClr>
                <a:schemeClr val="lt1"/>
              </a:buClr>
              <a:buSzPts val="850"/>
              <a:buChar char="●"/>
            </a:pPr>
            <a:r>
              <a:rPr b="1" lang="es-419" sz="850">
                <a:solidFill>
                  <a:schemeClr val="lt1"/>
                </a:solidFill>
              </a:rPr>
              <a:t>age</a:t>
            </a:r>
            <a:r>
              <a:rPr lang="es-419" sz="850">
                <a:solidFill>
                  <a:schemeClr val="lt1"/>
                </a:solidFill>
              </a:rPr>
              <a:t>: Age of patient.</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sex</a:t>
            </a:r>
            <a:r>
              <a:rPr lang="es-419" sz="850">
                <a:solidFill>
                  <a:schemeClr val="lt1"/>
                </a:solidFill>
              </a:rPr>
              <a:t>: Sex.</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cp</a:t>
            </a:r>
            <a:r>
              <a:rPr lang="es-419" sz="850">
                <a:solidFill>
                  <a:schemeClr val="lt1"/>
                </a:solidFill>
              </a:rPr>
              <a:t>: Type of chest pain.</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trestbps</a:t>
            </a:r>
            <a:r>
              <a:rPr lang="es-419" sz="850">
                <a:solidFill>
                  <a:schemeClr val="lt1"/>
                </a:solidFill>
              </a:rPr>
              <a:t>: Resting blood pressure.</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chol</a:t>
            </a:r>
            <a:r>
              <a:rPr lang="es-419" sz="850">
                <a:solidFill>
                  <a:schemeClr val="lt1"/>
                </a:solidFill>
              </a:rPr>
              <a:t>: Cholesterol level.</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fbs</a:t>
            </a:r>
            <a:r>
              <a:rPr lang="es-419" sz="850">
                <a:solidFill>
                  <a:schemeClr val="lt1"/>
                </a:solidFill>
              </a:rPr>
              <a:t>: Fasting blood sugar.</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restecg</a:t>
            </a:r>
            <a:r>
              <a:rPr lang="es-419" sz="850">
                <a:solidFill>
                  <a:schemeClr val="lt1"/>
                </a:solidFill>
              </a:rPr>
              <a:t>: Resting electrocardiographic results.</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thalach</a:t>
            </a:r>
            <a:r>
              <a:rPr lang="es-419" sz="850">
                <a:solidFill>
                  <a:schemeClr val="lt1"/>
                </a:solidFill>
              </a:rPr>
              <a:t>: Maximum heart rate achieved.</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exang</a:t>
            </a:r>
            <a:r>
              <a:rPr lang="es-419" sz="850">
                <a:solidFill>
                  <a:schemeClr val="lt1"/>
                </a:solidFill>
              </a:rPr>
              <a:t>: Exercise-induced angina.</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oldpeak</a:t>
            </a:r>
            <a:r>
              <a:rPr lang="es-419" sz="850">
                <a:solidFill>
                  <a:schemeClr val="lt1"/>
                </a:solidFill>
              </a:rPr>
              <a:t>: Exercise-induced ST segment depression.</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slope</a:t>
            </a:r>
            <a:r>
              <a:rPr lang="es-419" sz="850">
                <a:solidFill>
                  <a:schemeClr val="lt1"/>
                </a:solidFill>
              </a:rPr>
              <a:t>: Exercise ST segment slope.</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ca</a:t>
            </a:r>
            <a:r>
              <a:rPr lang="es-419" sz="850">
                <a:solidFill>
                  <a:schemeClr val="lt1"/>
                </a:solidFill>
              </a:rPr>
              <a:t>: Number of major vessels.</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thal</a:t>
            </a:r>
            <a:r>
              <a:rPr lang="es-419" sz="850">
                <a:solidFill>
                  <a:schemeClr val="lt1"/>
                </a:solidFill>
              </a:rPr>
              <a:t>: Thiamine test result.</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target</a:t>
            </a:r>
            <a:r>
              <a:rPr lang="es-419" sz="850">
                <a:solidFill>
                  <a:schemeClr val="lt1"/>
                </a:solidFill>
              </a:rPr>
              <a:t>: Presence of heart disease.</a:t>
            </a:r>
            <a:endParaRPr sz="850">
              <a:solidFill>
                <a:schemeClr val="lt1"/>
              </a:solidFill>
            </a:endParaRPr>
          </a:p>
          <a:p>
            <a:pPr indent="0" lvl="0" marL="0" rtl="0" algn="l">
              <a:lnSpc>
                <a:spcPct val="95000"/>
              </a:lnSpc>
              <a:spcBef>
                <a:spcPts val="1200"/>
              </a:spcBef>
              <a:spcAft>
                <a:spcPts val="1200"/>
              </a:spcAft>
              <a:buNone/>
            </a:pPr>
            <a:r>
              <a:t/>
            </a:r>
            <a:endParaRPr sz="850">
              <a:solidFill>
                <a:srgbClr val="FFFFFF"/>
              </a:solidFill>
            </a:endParaRPr>
          </a:p>
        </p:txBody>
      </p:sp>
      <p:sp>
        <p:nvSpPr>
          <p:cNvPr id="192" name="Google Shape;192;p27"/>
          <p:cNvSpPr txBox="1"/>
          <p:nvPr/>
        </p:nvSpPr>
        <p:spPr>
          <a:xfrm>
            <a:off x="4926000" y="1460700"/>
            <a:ext cx="3744900" cy="368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419" sz="850">
                <a:solidFill>
                  <a:schemeClr val="lt1"/>
                </a:solidFill>
              </a:rPr>
              <a:t>Key Statistics:</a:t>
            </a:r>
            <a:endParaRPr b="1" sz="850">
              <a:solidFill>
                <a:schemeClr val="lt1"/>
              </a:solidFill>
            </a:endParaRPr>
          </a:p>
          <a:p>
            <a:pPr indent="-282575" lvl="0" marL="457200" rtl="0" algn="l">
              <a:lnSpc>
                <a:spcPct val="115000"/>
              </a:lnSpc>
              <a:spcBef>
                <a:spcPts val="1200"/>
              </a:spcBef>
              <a:spcAft>
                <a:spcPts val="0"/>
              </a:spcAft>
              <a:buClr>
                <a:schemeClr val="lt1"/>
              </a:buClr>
              <a:buSzPts val="850"/>
              <a:buChar char="●"/>
            </a:pPr>
            <a:r>
              <a:rPr b="1" lang="es-419" sz="850">
                <a:solidFill>
                  <a:schemeClr val="lt1"/>
                </a:solidFill>
              </a:rPr>
              <a:t>Age</a:t>
            </a:r>
            <a:r>
              <a:rPr lang="es-419" sz="850">
                <a:solidFill>
                  <a:schemeClr val="lt1"/>
                </a:solidFill>
              </a:rPr>
              <a:t>: Average 54.37 years, minimum 29, maximum 77.</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Resting blood pressure</a:t>
            </a:r>
            <a:r>
              <a:rPr lang="es-419" sz="850">
                <a:solidFill>
                  <a:schemeClr val="lt1"/>
                </a:solidFill>
              </a:rPr>
              <a:t>: Average 131.62 mm Hg, minimum 94, maximum 200.</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Cholesterol</a:t>
            </a:r>
            <a:r>
              <a:rPr lang="es-419" sz="850">
                <a:solidFill>
                  <a:schemeClr val="lt1"/>
                </a:solidFill>
              </a:rPr>
              <a:t>: Average 246.26 mg/dl, minimum 126, maximum 564.</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Maximum heart rate</a:t>
            </a:r>
            <a:r>
              <a:rPr lang="es-419" sz="850">
                <a:solidFill>
                  <a:schemeClr val="lt1"/>
                </a:solidFill>
              </a:rPr>
              <a:t>: Average 149.65, minimum 71, maximum 202.</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oldpeak</a:t>
            </a:r>
            <a:r>
              <a:rPr lang="es-419" sz="850">
                <a:solidFill>
                  <a:schemeClr val="lt1"/>
                </a:solidFill>
              </a:rPr>
              <a:t>: Average 1.04, with values ​​between 0 and 6.2.</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target</a:t>
            </a:r>
            <a:r>
              <a:rPr lang="es-419" sz="850">
                <a:solidFill>
                  <a:schemeClr val="lt1"/>
                </a:solidFill>
              </a:rPr>
              <a:t>: Average 0.54, indicating a distribution close to 50% in each class.</a:t>
            </a:r>
            <a:endParaRPr sz="850">
              <a:solidFill>
                <a:schemeClr val="lt1"/>
              </a:solidFill>
            </a:endParaRPr>
          </a:p>
          <a:p>
            <a:pPr indent="0" lvl="0" marL="0" rtl="0" algn="l">
              <a:lnSpc>
                <a:spcPct val="115000"/>
              </a:lnSpc>
              <a:spcBef>
                <a:spcPts val="1200"/>
              </a:spcBef>
              <a:spcAft>
                <a:spcPts val="0"/>
              </a:spcAft>
              <a:buNone/>
            </a:pPr>
            <a:r>
              <a:rPr b="1" lang="es-419" sz="850">
                <a:solidFill>
                  <a:schemeClr val="lt1"/>
                </a:solidFill>
              </a:rPr>
              <a:t>Table Structure:</a:t>
            </a:r>
            <a:endParaRPr b="1" sz="850">
              <a:solidFill>
                <a:schemeClr val="lt1"/>
              </a:solidFill>
            </a:endParaRPr>
          </a:p>
          <a:p>
            <a:pPr indent="0" lvl="0" marL="0" rtl="0" algn="l">
              <a:lnSpc>
                <a:spcPct val="115000"/>
              </a:lnSpc>
              <a:spcBef>
                <a:spcPts val="1200"/>
              </a:spcBef>
              <a:spcAft>
                <a:spcPts val="0"/>
              </a:spcAft>
              <a:buNone/>
            </a:pPr>
            <a:r>
              <a:rPr lang="es-419" sz="850">
                <a:solidFill>
                  <a:schemeClr val="lt1"/>
                </a:solidFill>
              </a:rPr>
              <a:t>The table contains 14 columns covering clinical and demographic characteristics relevant to assessing the presence of heart disease.</a:t>
            </a:r>
            <a:endParaRPr sz="850">
              <a:solidFill>
                <a:schemeClr val="lt1"/>
              </a:solidFill>
            </a:endParaRPr>
          </a:p>
          <a:p>
            <a:pPr indent="0" lvl="0" marL="0" rtl="0" algn="l">
              <a:lnSpc>
                <a:spcPct val="115000"/>
              </a:lnSpc>
              <a:spcBef>
                <a:spcPts val="1200"/>
              </a:spcBef>
              <a:spcAft>
                <a:spcPts val="0"/>
              </a:spcAft>
              <a:buNone/>
            </a:pPr>
            <a:r>
              <a:rPr b="1" lang="es-419" sz="850">
                <a:solidFill>
                  <a:schemeClr val="lt1"/>
                </a:solidFill>
              </a:rPr>
              <a:t>Memory Usage:</a:t>
            </a:r>
            <a:endParaRPr b="1" sz="850">
              <a:solidFill>
                <a:schemeClr val="lt1"/>
              </a:solidFill>
            </a:endParaRPr>
          </a:p>
          <a:p>
            <a:pPr indent="0" lvl="0" marL="0" rtl="0" algn="l">
              <a:lnSpc>
                <a:spcPct val="115000"/>
              </a:lnSpc>
              <a:spcBef>
                <a:spcPts val="1200"/>
              </a:spcBef>
              <a:spcAft>
                <a:spcPts val="0"/>
              </a:spcAft>
              <a:buNone/>
            </a:pPr>
            <a:r>
              <a:rPr lang="es-419" sz="850">
                <a:solidFill>
                  <a:schemeClr val="lt1"/>
                </a:solidFill>
              </a:rPr>
              <a:t>The dataset occupies 33.3 KB of memory. Most columns are of type int64, except "oldpeak", which is float64.</a:t>
            </a:r>
            <a:endParaRPr sz="850">
              <a:solidFill>
                <a:schemeClr val="lt1"/>
              </a:solidFill>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Statistical analysis</a:t>
            </a:r>
            <a:endParaRPr b="1" u="sng"/>
          </a:p>
        </p:txBody>
      </p:sp>
      <p:sp>
        <p:nvSpPr>
          <p:cNvPr id="364" name="Google Shape;364;p54"/>
          <p:cNvSpPr txBox="1"/>
          <p:nvPr/>
        </p:nvSpPr>
        <p:spPr>
          <a:xfrm>
            <a:off x="1297500" y="1307850"/>
            <a:ext cx="7038900" cy="350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419" sz="1100">
                <a:solidFill>
                  <a:schemeClr val="lt1"/>
                </a:solidFill>
              </a:rPr>
              <a:t>Due to the large number of variables in X, graphing them all is complicated. For practical purposes, we will choose to visualize only those non-categorical variables that show the highest correlation with the target variable.</a:t>
            </a:r>
            <a:endParaRPr sz="1100">
              <a:solidFill>
                <a:schemeClr val="lt1"/>
              </a:solidFill>
            </a:endParaRPr>
          </a:p>
          <a:p>
            <a:pPr indent="0" lvl="0" marL="0" rtl="0" algn="l">
              <a:lnSpc>
                <a:spcPct val="115000"/>
              </a:lnSpc>
              <a:spcBef>
                <a:spcPts val="1200"/>
              </a:spcBef>
              <a:spcAft>
                <a:spcPts val="0"/>
              </a:spcAft>
              <a:buNone/>
            </a:pPr>
            <a:r>
              <a:rPr lang="es-419" sz="1100">
                <a:solidFill>
                  <a:schemeClr val="lt1"/>
                </a:solidFill>
              </a:rPr>
              <a:t>In both data sets, it has been identified that the non-categorical variables with the highest correlation with target are age and oldpeak.</a:t>
            </a:r>
            <a:endParaRPr sz="1100">
              <a:solidFill>
                <a:schemeClr val="lt1"/>
              </a:solidFill>
            </a:endParaRPr>
          </a:p>
          <a:p>
            <a:pPr indent="0" lvl="0" marL="0" rtl="0" algn="l">
              <a:lnSpc>
                <a:spcPct val="115000"/>
              </a:lnSpc>
              <a:spcBef>
                <a:spcPts val="1200"/>
              </a:spcBef>
              <a:spcAft>
                <a:spcPts val="1200"/>
              </a:spcAft>
              <a:buNone/>
            </a:pPr>
            <a:r>
              <a:rPr lang="es-419" sz="1100">
                <a:solidFill>
                  <a:schemeClr val="lt1"/>
                </a:solidFill>
              </a:rPr>
              <a:t>From now on, 2 models are compared: </a:t>
            </a:r>
            <a:r>
              <a:rPr b="1" lang="es-419" sz="1100">
                <a:solidFill>
                  <a:schemeClr val="lt1"/>
                </a:solidFill>
              </a:rPr>
              <a:t>Dataset with categorical data and Dataset with non-categorical data</a:t>
            </a:r>
            <a:r>
              <a:rPr lang="es-419" sz="1100">
                <a:solidFill>
                  <a:schemeClr val="lt1"/>
                </a:solidFill>
              </a:rPr>
              <a:t>.</a:t>
            </a:r>
            <a:endParaRPr sz="11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5"/>
          <p:cNvSpPr txBox="1"/>
          <p:nvPr>
            <p:ph idx="1" type="body"/>
          </p:nvPr>
        </p:nvSpPr>
        <p:spPr>
          <a:xfrm>
            <a:off x="3906750" y="1567550"/>
            <a:ext cx="442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The confusion matrix plot for the dataset with outliers shows a total of 5 false negatives and 7 false positives, which is relatively low compared to the number of true positives and true negatives.</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This indicates that the model's predictions are quite accurate.</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Specifically, the model achieves a precision of 81%, an accuracy of 84%, a sensitivity of 86%, an F1 score of 83%, and an area under the ROC curve of 84%, supporting the robustness and reliability of its predictions.</a:t>
            </a:r>
            <a:endParaRPr sz="1100">
              <a:latin typeface="Arial"/>
              <a:ea typeface="Arial"/>
              <a:cs typeface="Arial"/>
              <a:sym typeface="Arial"/>
            </a:endParaRPr>
          </a:p>
        </p:txBody>
      </p:sp>
      <p:pic>
        <p:nvPicPr>
          <p:cNvPr id="370" name="Google Shape;370;p55"/>
          <p:cNvPicPr preferRelativeResize="0"/>
          <p:nvPr/>
        </p:nvPicPr>
        <p:blipFill>
          <a:blip r:embed="rId3">
            <a:alphaModFix/>
          </a:blip>
          <a:stretch>
            <a:fillRect/>
          </a:stretch>
        </p:blipFill>
        <p:spPr>
          <a:xfrm>
            <a:off x="1297500" y="1567549"/>
            <a:ext cx="2609250" cy="2146325"/>
          </a:xfrm>
          <a:prstGeom prst="rect">
            <a:avLst/>
          </a:prstGeom>
          <a:noFill/>
          <a:ln>
            <a:noFill/>
          </a:ln>
        </p:spPr>
      </p:pic>
      <p:sp>
        <p:nvSpPr>
          <p:cNvPr id="371" name="Google Shape;371;p55"/>
          <p:cNvSpPr txBox="1"/>
          <p:nvPr/>
        </p:nvSpPr>
        <p:spPr>
          <a:xfrm>
            <a:off x="1297500" y="1210250"/>
            <a:ext cx="26481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Categorical dataset with outliers:</a:t>
            </a:r>
            <a:endParaRPr sz="1100">
              <a:solidFill>
                <a:schemeClr val="lt1"/>
              </a:solidFill>
            </a:endParaRPr>
          </a:p>
        </p:txBody>
      </p:sp>
      <p:sp>
        <p:nvSpPr>
          <p:cNvPr id="372" name="Google Shape;372;p5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Linear logistic regression</a:t>
            </a:r>
            <a:endParaRPr b="1" u="sng"/>
          </a:p>
        </p:txBody>
      </p:sp>
      <p:pic>
        <p:nvPicPr>
          <p:cNvPr id="373" name="Google Shape;373;p55"/>
          <p:cNvPicPr preferRelativeResize="0"/>
          <p:nvPr/>
        </p:nvPicPr>
        <p:blipFill>
          <a:blip r:embed="rId4">
            <a:alphaModFix/>
          </a:blip>
          <a:stretch>
            <a:fillRect/>
          </a:stretch>
        </p:blipFill>
        <p:spPr>
          <a:xfrm>
            <a:off x="1297501" y="3713875"/>
            <a:ext cx="2609250" cy="764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6"/>
          <p:cNvSpPr txBox="1"/>
          <p:nvPr>
            <p:ph idx="1" type="body"/>
          </p:nvPr>
        </p:nvSpPr>
        <p:spPr>
          <a:xfrm>
            <a:off x="3883425" y="0"/>
            <a:ext cx="4429800" cy="2905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sz="1100">
                <a:latin typeface="Arial"/>
                <a:ea typeface="Arial"/>
                <a:cs typeface="Arial"/>
                <a:sym typeface="Arial"/>
              </a:rPr>
              <a:t>The confusion graph shows 16 false positives and 6 false negatives, indicating a high number of errors in the predictions.</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Compared to the model that uses the 9 variables with the highest correlation with the target variable, this model performs worse, with a precision of 64% and an accuracy of 70%.</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Although the sensitivity is relatively high (83%), the F1 score (73%) and the area under the ROC curve (71%) don’t compensate for the number of misclassifications.</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The distribution of the points in the graph (where numerous misclassified points are evident, with green in areas of wrong classification and vice versa) reinforces the conclusion that this model is not recommended for use.</a:t>
            </a:r>
            <a:endParaRPr sz="1100">
              <a:latin typeface="Arial"/>
              <a:ea typeface="Arial"/>
              <a:cs typeface="Arial"/>
              <a:sym typeface="Arial"/>
            </a:endParaRPr>
          </a:p>
        </p:txBody>
      </p:sp>
      <p:sp>
        <p:nvSpPr>
          <p:cNvPr id="379" name="Google Shape;379;p56"/>
          <p:cNvSpPr txBox="1"/>
          <p:nvPr/>
        </p:nvSpPr>
        <p:spPr>
          <a:xfrm>
            <a:off x="1274175" y="308975"/>
            <a:ext cx="26481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Non-categorical dataset with outliers:</a:t>
            </a:r>
            <a:endParaRPr sz="1100">
              <a:solidFill>
                <a:schemeClr val="lt1"/>
              </a:solidFill>
            </a:endParaRPr>
          </a:p>
        </p:txBody>
      </p:sp>
      <p:pic>
        <p:nvPicPr>
          <p:cNvPr id="380" name="Google Shape;380;p56"/>
          <p:cNvPicPr preferRelativeResize="0"/>
          <p:nvPr/>
        </p:nvPicPr>
        <p:blipFill>
          <a:blip r:embed="rId3">
            <a:alphaModFix/>
          </a:blip>
          <a:stretch>
            <a:fillRect/>
          </a:stretch>
        </p:blipFill>
        <p:spPr>
          <a:xfrm>
            <a:off x="1274175" y="666275"/>
            <a:ext cx="2609249" cy="2146325"/>
          </a:xfrm>
          <a:prstGeom prst="rect">
            <a:avLst/>
          </a:prstGeom>
          <a:noFill/>
          <a:ln>
            <a:noFill/>
          </a:ln>
        </p:spPr>
      </p:pic>
      <p:pic>
        <p:nvPicPr>
          <p:cNvPr id="381" name="Google Shape;381;p56"/>
          <p:cNvPicPr preferRelativeResize="0"/>
          <p:nvPr/>
        </p:nvPicPr>
        <p:blipFill>
          <a:blip r:embed="rId4">
            <a:alphaModFix/>
          </a:blip>
          <a:stretch>
            <a:fillRect/>
          </a:stretch>
        </p:blipFill>
        <p:spPr>
          <a:xfrm>
            <a:off x="1274174" y="2905825"/>
            <a:ext cx="2609250" cy="2045221"/>
          </a:xfrm>
          <a:prstGeom prst="rect">
            <a:avLst/>
          </a:prstGeom>
          <a:noFill/>
          <a:ln>
            <a:noFill/>
          </a:ln>
        </p:spPr>
      </p:pic>
      <p:pic>
        <p:nvPicPr>
          <p:cNvPr id="382" name="Google Shape;382;p56"/>
          <p:cNvPicPr preferRelativeResize="0"/>
          <p:nvPr/>
        </p:nvPicPr>
        <p:blipFill>
          <a:blip r:embed="rId5">
            <a:alphaModFix/>
          </a:blip>
          <a:stretch>
            <a:fillRect/>
          </a:stretch>
        </p:blipFill>
        <p:spPr>
          <a:xfrm>
            <a:off x="3970749" y="2905800"/>
            <a:ext cx="2606742" cy="2045225"/>
          </a:xfrm>
          <a:prstGeom prst="rect">
            <a:avLst/>
          </a:prstGeom>
          <a:noFill/>
          <a:ln>
            <a:noFill/>
          </a:ln>
        </p:spPr>
      </p:pic>
      <p:pic>
        <p:nvPicPr>
          <p:cNvPr id="383" name="Google Shape;383;p56"/>
          <p:cNvPicPr preferRelativeResize="0"/>
          <p:nvPr/>
        </p:nvPicPr>
        <p:blipFill>
          <a:blip r:embed="rId6">
            <a:alphaModFix/>
          </a:blip>
          <a:stretch>
            <a:fillRect/>
          </a:stretch>
        </p:blipFill>
        <p:spPr>
          <a:xfrm>
            <a:off x="6664816" y="2905800"/>
            <a:ext cx="2261709" cy="8366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7"/>
          <p:cNvSpPr txBox="1"/>
          <p:nvPr>
            <p:ph idx="1" type="body"/>
          </p:nvPr>
        </p:nvSpPr>
        <p:spPr>
          <a:xfrm>
            <a:off x="3906750" y="1567550"/>
            <a:ext cx="442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Analysis of the confusion matrix of the dataset without outliers reveals 9 false positives and 5 false negatives, which translates into a higher number of errors compared to the dataset with outliers.</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With a precision of 72% and an accuracy of 75%, the model exhibits moderate performance; although more correct predictions are obtained than incorrect ones, its performance is lower than that observed in the dataset with outliers.</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This could be explained by the reduction in data volume, suggesting that some records discarded as outliers contained relevant information for the analysis.</a:t>
            </a:r>
            <a:endParaRPr sz="1100">
              <a:latin typeface="Arial"/>
              <a:ea typeface="Arial"/>
              <a:cs typeface="Arial"/>
              <a:sym typeface="Arial"/>
            </a:endParaRPr>
          </a:p>
        </p:txBody>
      </p:sp>
      <p:sp>
        <p:nvSpPr>
          <p:cNvPr id="389" name="Google Shape;389;p57"/>
          <p:cNvSpPr txBox="1"/>
          <p:nvPr/>
        </p:nvSpPr>
        <p:spPr>
          <a:xfrm>
            <a:off x="1297500" y="1210250"/>
            <a:ext cx="26481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Categorical dataset without outliers:</a:t>
            </a:r>
            <a:endParaRPr sz="1100">
              <a:solidFill>
                <a:schemeClr val="lt1"/>
              </a:solidFill>
            </a:endParaRPr>
          </a:p>
        </p:txBody>
      </p:sp>
      <p:pic>
        <p:nvPicPr>
          <p:cNvPr id="390" name="Google Shape;390;p57"/>
          <p:cNvPicPr preferRelativeResize="0"/>
          <p:nvPr/>
        </p:nvPicPr>
        <p:blipFill>
          <a:blip r:embed="rId3">
            <a:alphaModFix/>
          </a:blip>
          <a:stretch>
            <a:fillRect/>
          </a:stretch>
        </p:blipFill>
        <p:spPr>
          <a:xfrm>
            <a:off x="1297500" y="1719950"/>
            <a:ext cx="2609249" cy="1993925"/>
          </a:xfrm>
          <a:prstGeom prst="rect">
            <a:avLst/>
          </a:prstGeom>
          <a:noFill/>
          <a:ln>
            <a:noFill/>
          </a:ln>
        </p:spPr>
      </p:pic>
      <p:pic>
        <p:nvPicPr>
          <p:cNvPr id="391" name="Google Shape;391;p57"/>
          <p:cNvPicPr preferRelativeResize="0"/>
          <p:nvPr/>
        </p:nvPicPr>
        <p:blipFill>
          <a:blip r:embed="rId4">
            <a:alphaModFix/>
          </a:blip>
          <a:stretch>
            <a:fillRect/>
          </a:stretch>
        </p:blipFill>
        <p:spPr>
          <a:xfrm>
            <a:off x="1297500" y="3713875"/>
            <a:ext cx="2609250" cy="828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8"/>
          <p:cNvSpPr txBox="1"/>
          <p:nvPr>
            <p:ph idx="1" type="body"/>
          </p:nvPr>
        </p:nvSpPr>
        <p:spPr>
          <a:xfrm>
            <a:off x="3883425" y="0"/>
            <a:ext cx="4429800" cy="290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The confusion graph shows that the model has 18 false positives and 7 false negatives, which indicates low precision.</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With a precision of 54% and an accuracy of 56%, the model's performance is inadequate to generate reliable predictions, being considerably lower than that obtained with the data set that includes outliers.</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In addition, a marked overlap of misclassified points is observed, with numerous false positives in areas expected for true negatives and vice versa.</a:t>
            </a:r>
            <a:endParaRPr sz="1100">
              <a:latin typeface="Arial"/>
              <a:ea typeface="Arial"/>
              <a:cs typeface="Arial"/>
              <a:sym typeface="Arial"/>
            </a:endParaRPr>
          </a:p>
        </p:txBody>
      </p:sp>
      <p:sp>
        <p:nvSpPr>
          <p:cNvPr id="397" name="Google Shape;397;p58"/>
          <p:cNvSpPr txBox="1"/>
          <p:nvPr/>
        </p:nvSpPr>
        <p:spPr>
          <a:xfrm>
            <a:off x="1274175" y="145675"/>
            <a:ext cx="26481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Non-categorical dataset without outliers:</a:t>
            </a:r>
            <a:endParaRPr sz="1100">
              <a:solidFill>
                <a:schemeClr val="lt1"/>
              </a:solidFill>
            </a:endParaRPr>
          </a:p>
        </p:txBody>
      </p:sp>
      <p:pic>
        <p:nvPicPr>
          <p:cNvPr id="398" name="Google Shape;398;p58"/>
          <p:cNvPicPr preferRelativeResize="0"/>
          <p:nvPr/>
        </p:nvPicPr>
        <p:blipFill>
          <a:blip r:embed="rId3">
            <a:alphaModFix/>
          </a:blip>
          <a:stretch>
            <a:fillRect/>
          </a:stretch>
        </p:blipFill>
        <p:spPr>
          <a:xfrm>
            <a:off x="1274175" y="666275"/>
            <a:ext cx="2606750" cy="2138575"/>
          </a:xfrm>
          <a:prstGeom prst="rect">
            <a:avLst/>
          </a:prstGeom>
          <a:noFill/>
          <a:ln>
            <a:noFill/>
          </a:ln>
        </p:spPr>
      </p:pic>
      <p:pic>
        <p:nvPicPr>
          <p:cNvPr id="399" name="Google Shape;399;p58"/>
          <p:cNvPicPr preferRelativeResize="0"/>
          <p:nvPr/>
        </p:nvPicPr>
        <p:blipFill>
          <a:blip r:embed="rId4">
            <a:alphaModFix/>
          </a:blip>
          <a:stretch>
            <a:fillRect/>
          </a:stretch>
        </p:blipFill>
        <p:spPr>
          <a:xfrm>
            <a:off x="1274175" y="2911475"/>
            <a:ext cx="2606750" cy="2033850"/>
          </a:xfrm>
          <a:prstGeom prst="rect">
            <a:avLst/>
          </a:prstGeom>
          <a:noFill/>
          <a:ln>
            <a:noFill/>
          </a:ln>
        </p:spPr>
      </p:pic>
      <p:pic>
        <p:nvPicPr>
          <p:cNvPr id="400" name="Google Shape;400;p58"/>
          <p:cNvPicPr preferRelativeResize="0"/>
          <p:nvPr/>
        </p:nvPicPr>
        <p:blipFill>
          <a:blip r:embed="rId5">
            <a:alphaModFix/>
          </a:blip>
          <a:stretch>
            <a:fillRect/>
          </a:stretch>
        </p:blipFill>
        <p:spPr>
          <a:xfrm>
            <a:off x="3971175" y="2905800"/>
            <a:ext cx="2491806" cy="2033850"/>
          </a:xfrm>
          <a:prstGeom prst="rect">
            <a:avLst/>
          </a:prstGeom>
          <a:noFill/>
          <a:ln>
            <a:noFill/>
          </a:ln>
        </p:spPr>
      </p:pic>
      <p:pic>
        <p:nvPicPr>
          <p:cNvPr id="401" name="Google Shape;401;p58"/>
          <p:cNvPicPr preferRelativeResize="0"/>
          <p:nvPr/>
        </p:nvPicPr>
        <p:blipFill>
          <a:blip r:embed="rId6">
            <a:alphaModFix/>
          </a:blip>
          <a:stretch>
            <a:fillRect/>
          </a:stretch>
        </p:blipFill>
        <p:spPr>
          <a:xfrm>
            <a:off x="6553231" y="2905800"/>
            <a:ext cx="2266950" cy="828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Logistic regression with KNN</a:t>
            </a:r>
            <a:endParaRPr b="1" u="sng"/>
          </a:p>
        </p:txBody>
      </p:sp>
      <p:sp>
        <p:nvSpPr>
          <p:cNvPr id="407" name="Google Shape;407;p59"/>
          <p:cNvSpPr txBox="1"/>
          <p:nvPr>
            <p:ph idx="1" type="body"/>
          </p:nvPr>
        </p:nvSpPr>
        <p:spPr>
          <a:xfrm>
            <a:off x="3906750" y="1567550"/>
            <a:ext cx="442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The analysis of the KNN model applied to the normal dataset reveals a precision of 82% and an accuracy of 88%.</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The low number of false positives and false negatives indicates that the model is capable of generating very reliable predictions.</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These results are complemented by a sensitivity of 94%, an F1 score of 88% and an ROC - AUC of 88%, which confirms the robustness and effectiveness of the model for the analysis of this dataset.</a:t>
            </a:r>
            <a:endParaRPr sz="1100">
              <a:latin typeface="Arial"/>
              <a:ea typeface="Arial"/>
              <a:cs typeface="Arial"/>
              <a:sym typeface="Arial"/>
            </a:endParaRPr>
          </a:p>
        </p:txBody>
      </p:sp>
      <p:sp>
        <p:nvSpPr>
          <p:cNvPr id="408" name="Google Shape;408;p59"/>
          <p:cNvSpPr txBox="1"/>
          <p:nvPr/>
        </p:nvSpPr>
        <p:spPr>
          <a:xfrm>
            <a:off x="1297500" y="1210250"/>
            <a:ext cx="28488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Categorical dataset with outliers (K = 9):</a:t>
            </a:r>
            <a:endParaRPr sz="1100">
              <a:solidFill>
                <a:schemeClr val="lt1"/>
              </a:solidFill>
            </a:endParaRPr>
          </a:p>
        </p:txBody>
      </p:sp>
      <p:pic>
        <p:nvPicPr>
          <p:cNvPr id="409" name="Google Shape;409;p59"/>
          <p:cNvPicPr preferRelativeResize="0"/>
          <p:nvPr/>
        </p:nvPicPr>
        <p:blipFill>
          <a:blip r:embed="rId3">
            <a:alphaModFix/>
          </a:blip>
          <a:stretch>
            <a:fillRect/>
          </a:stretch>
        </p:blipFill>
        <p:spPr>
          <a:xfrm>
            <a:off x="1297500" y="1567550"/>
            <a:ext cx="2609249" cy="2146325"/>
          </a:xfrm>
          <a:prstGeom prst="rect">
            <a:avLst/>
          </a:prstGeom>
          <a:noFill/>
          <a:ln>
            <a:noFill/>
          </a:ln>
        </p:spPr>
      </p:pic>
      <p:pic>
        <p:nvPicPr>
          <p:cNvPr id="410" name="Google Shape;410;p59"/>
          <p:cNvPicPr preferRelativeResize="0"/>
          <p:nvPr/>
        </p:nvPicPr>
        <p:blipFill>
          <a:blip r:embed="rId4">
            <a:alphaModFix/>
          </a:blip>
          <a:stretch>
            <a:fillRect/>
          </a:stretch>
        </p:blipFill>
        <p:spPr>
          <a:xfrm>
            <a:off x="1297500" y="3713875"/>
            <a:ext cx="2609250" cy="819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0"/>
          <p:cNvSpPr txBox="1"/>
          <p:nvPr>
            <p:ph idx="1" type="body"/>
          </p:nvPr>
        </p:nvSpPr>
        <p:spPr>
          <a:xfrm>
            <a:off x="3883425" y="0"/>
            <a:ext cx="4429800" cy="290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The graph shows a considerable number of false positives and false negatives, suggesting that the model isn’t particularly accurate.</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With a precision of 72% and an accuracy of 74%, the results aren’t deplorable, but an error rate close to 30% advises against its use.</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In addition, the graphical representation doesn’t show a clear separation between the classes, which reinforces the recommendation to look for a model with a higher performance.</a:t>
            </a:r>
            <a:endParaRPr sz="1100">
              <a:latin typeface="Arial"/>
              <a:ea typeface="Arial"/>
              <a:cs typeface="Arial"/>
              <a:sym typeface="Arial"/>
            </a:endParaRPr>
          </a:p>
        </p:txBody>
      </p:sp>
      <p:sp>
        <p:nvSpPr>
          <p:cNvPr id="416" name="Google Shape;416;p60"/>
          <p:cNvSpPr txBox="1"/>
          <p:nvPr/>
        </p:nvSpPr>
        <p:spPr>
          <a:xfrm>
            <a:off x="1274175" y="170925"/>
            <a:ext cx="2648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Non-categorical dataset with outliers</a:t>
            </a:r>
            <a:endParaRPr sz="1100">
              <a:solidFill>
                <a:schemeClr val="lt1"/>
              </a:solidFill>
            </a:endParaRPr>
          </a:p>
          <a:p>
            <a:pPr indent="0" lvl="0" marL="0" rtl="0" algn="l">
              <a:spcBef>
                <a:spcPts val="0"/>
              </a:spcBef>
              <a:spcAft>
                <a:spcPts val="0"/>
              </a:spcAft>
              <a:buNone/>
            </a:pPr>
            <a:r>
              <a:rPr lang="es-419" sz="1100">
                <a:solidFill>
                  <a:schemeClr val="lt1"/>
                </a:solidFill>
              </a:rPr>
              <a:t>(K = 6):</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pic>
        <p:nvPicPr>
          <p:cNvPr id="417" name="Google Shape;417;p60"/>
          <p:cNvPicPr preferRelativeResize="0"/>
          <p:nvPr/>
        </p:nvPicPr>
        <p:blipFill>
          <a:blip r:embed="rId3">
            <a:alphaModFix/>
          </a:blip>
          <a:stretch>
            <a:fillRect/>
          </a:stretch>
        </p:blipFill>
        <p:spPr>
          <a:xfrm>
            <a:off x="1274175" y="666225"/>
            <a:ext cx="2525175" cy="2139900"/>
          </a:xfrm>
          <a:prstGeom prst="rect">
            <a:avLst/>
          </a:prstGeom>
          <a:noFill/>
          <a:ln>
            <a:noFill/>
          </a:ln>
        </p:spPr>
      </p:pic>
      <p:pic>
        <p:nvPicPr>
          <p:cNvPr id="418" name="Google Shape;418;p60"/>
          <p:cNvPicPr preferRelativeResize="0"/>
          <p:nvPr/>
        </p:nvPicPr>
        <p:blipFill>
          <a:blip r:embed="rId4">
            <a:alphaModFix/>
          </a:blip>
          <a:stretch>
            <a:fillRect/>
          </a:stretch>
        </p:blipFill>
        <p:spPr>
          <a:xfrm>
            <a:off x="6664816" y="2905800"/>
            <a:ext cx="2261709" cy="828363"/>
          </a:xfrm>
          <a:prstGeom prst="rect">
            <a:avLst/>
          </a:prstGeom>
          <a:noFill/>
          <a:ln>
            <a:noFill/>
          </a:ln>
        </p:spPr>
      </p:pic>
      <p:pic>
        <p:nvPicPr>
          <p:cNvPr id="419" name="Google Shape;419;p60"/>
          <p:cNvPicPr preferRelativeResize="0"/>
          <p:nvPr/>
        </p:nvPicPr>
        <p:blipFill>
          <a:blip r:embed="rId5">
            <a:alphaModFix/>
          </a:blip>
          <a:stretch>
            <a:fillRect/>
          </a:stretch>
        </p:blipFill>
        <p:spPr>
          <a:xfrm>
            <a:off x="1274175" y="2905800"/>
            <a:ext cx="2510297" cy="2032575"/>
          </a:xfrm>
          <a:prstGeom prst="rect">
            <a:avLst/>
          </a:prstGeom>
          <a:noFill/>
          <a:ln>
            <a:noFill/>
          </a:ln>
        </p:spPr>
      </p:pic>
      <p:pic>
        <p:nvPicPr>
          <p:cNvPr id="420" name="Google Shape;420;p60"/>
          <p:cNvPicPr preferRelativeResize="0"/>
          <p:nvPr/>
        </p:nvPicPr>
        <p:blipFill>
          <a:blip r:embed="rId6">
            <a:alphaModFix/>
          </a:blip>
          <a:stretch>
            <a:fillRect/>
          </a:stretch>
        </p:blipFill>
        <p:spPr>
          <a:xfrm>
            <a:off x="3950788" y="2905800"/>
            <a:ext cx="2574987" cy="2032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1"/>
          <p:cNvSpPr txBox="1"/>
          <p:nvPr>
            <p:ph idx="1" type="body"/>
          </p:nvPr>
        </p:nvSpPr>
        <p:spPr>
          <a:xfrm>
            <a:off x="3906750" y="1567550"/>
            <a:ext cx="442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The confusion matrix of the dataset without outliers shows a relatively low number of false positives and false negatives, indicating that the model could achieve good accuracy.</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However, it is important to note that this dataset has a lower number of records. In this case, the model obtains an precision of 76%, an accuracy of 77%, a sensitivity of 79%, an F1 score of 77% and an ROC-AUC of 77%.</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Although these results show that more correct predictions are recorded than errors, the performance is lower than that observed in the dataset that includes outliers.</a:t>
            </a:r>
            <a:endParaRPr sz="1100">
              <a:latin typeface="Arial"/>
              <a:ea typeface="Arial"/>
              <a:cs typeface="Arial"/>
              <a:sym typeface="Arial"/>
            </a:endParaRPr>
          </a:p>
        </p:txBody>
      </p:sp>
      <p:sp>
        <p:nvSpPr>
          <p:cNvPr id="426" name="Google Shape;426;p61"/>
          <p:cNvSpPr txBox="1"/>
          <p:nvPr/>
        </p:nvSpPr>
        <p:spPr>
          <a:xfrm>
            <a:off x="1297500" y="1210250"/>
            <a:ext cx="30279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Categorical dataset without outliers (K = 4):</a:t>
            </a:r>
            <a:endParaRPr sz="1100">
              <a:solidFill>
                <a:schemeClr val="lt1"/>
              </a:solidFill>
            </a:endParaRPr>
          </a:p>
        </p:txBody>
      </p:sp>
      <p:pic>
        <p:nvPicPr>
          <p:cNvPr id="427" name="Google Shape;427;p61"/>
          <p:cNvPicPr preferRelativeResize="0"/>
          <p:nvPr/>
        </p:nvPicPr>
        <p:blipFill>
          <a:blip r:embed="rId3">
            <a:alphaModFix/>
          </a:blip>
          <a:stretch>
            <a:fillRect/>
          </a:stretch>
        </p:blipFill>
        <p:spPr>
          <a:xfrm>
            <a:off x="1297500" y="1567550"/>
            <a:ext cx="2609250" cy="2146325"/>
          </a:xfrm>
          <a:prstGeom prst="rect">
            <a:avLst/>
          </a:prstGeom>
          <a:noFill/>
          <a:ln>
            <a:noFill/>
          </a:ln>
        </p:spPr>
      </p:pic>
      <p:pic>
        <p:nvPicPr>
          <p:cNvPr id="428" name="Google Shape;428;p61"/>
          <p:cNvPicPr preferRelativeResize="0"/>
          <p:nvPr/>
        </p:nvPicPr>
        <p:blipFill>
          <a:blip r:embed="rId4">
            <a:alphaModFix/>
          </a:blip>
          <a:stretch>
            <a:fillRect/>
          </a:stretch>
        </p:blipFill>
        <p:spPr>
          <a:xfrm>
            <a:off x="1297500" y="3713875"/>
            <a:ext cx="2609250" cy="828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2"/>
          <p:cNvSpPr txBox="1"/>
          <p:nvPr>
            <p:ph idx="1" type="body"/>
          </p:nvPr>
        </p:nvSpPr>
        <p:spPr>
          <a:xfrm>
            <a:off x="3883425" y="0"/>
            <a:ext cx="4429800" cy="290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The graph reveals that the model has a considerable number of false positives and false negatives, which is reflected in a precision of 63% and an accuracy of 67%.</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These results indicate unsatisfactory performance, since the model isn’t able to generate reliable predictions, which makes its use inadvisable.</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The graphical representation clearly emphasizes the inaccuracy of the model.</a:t>
            </a:r>
            <a:endParaRPr sz="1100">
              <a:latin typeface="Arial"/>
              <a:ea typeface="Arial"/>
              <a:cs typeface="Arial"/>
              <a:sym typeface="Arial"/>
            </a:endParaRPr>
          </a:p>
        </p:txBody>
      </p:sp>
      <p:sp>
        <p:nvSpPr>
          <p:cNvPr id="434" name="Google Shape;434;p62"/>
          <p:cNvSpPr txBox="1"/>
          <p:nvPr/>
        </p:nvSpPr>
        <p:spPr>
          <a:xfrm>
            <a:off x="1274175" y="101000"/>
            <a:ext cx="2648100" cy="5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Non-categorical dataset without outliers</a:t>
            </a:r>
            <a:endParaRPr sz="1100">
              <a:solidFill>
                <a:schemeClr val="lt1"/>
              </a:solidFill>
            </a:endParaRPr>
          </a:p>
          <a:p>
            <a:pPr indent="0" lvl="0" marL="0" rtl="0" algn="l">
              <a:spcBef>
                <a:spcPts val="0"/>
              </a:spcBef>
              <a:spcAft>
                <a:spcPts val="0"/>
              </a:spcAft>
              <a:buNone/>
            </a:pPr>
            <a:r>
              <a:rPr lang="es-419" sz="1100">
                <a:solidFill>
                  <a:schemeClr val="lt1"/>
                </a:solidFill>
              </a:rPr>
              <a:t>(K = 5):</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pic>
        <p:nvPicPr>
          <p:cNvPr id="435" name="Google Shape;435;p62"/>
          <p:cNvPicPr preferRelativeResize="0"/>
          <p:nvPr/>
        </p:nvPicPr>
        <p:blipFill>
          <a:blip r:embed="rId3">
            <a:alphaModFix/>
          </a:blip>
          <a:stretch>
            <a:fillRect/>
          </a:stretch>
        </p:blipFill>
        <p:spPr>
          <a:xfrm>
            <a:off x="1274175" y="666200"/>
            <a:ext cx="2540350" cy="2131075"/>
          </a:xfrm>
          <a:prstGeom prst="rect">
            <a:avLst/>
          </a:prstGeom>
          <a:noFill/>
          <a:ln>
            <a:noFill/>
          </a:ln>
        </p:spPr>
      </p:pic>
      <p:pic>
        <p:nvPicPr>
          <p:cNvPr id="436" name="Google Shape;436;p62"/>
          <p:cNvPicPr preferRelativeResize="0"/>
          <p:nvPr/>
        </p:nvPicPr>
        <p:blipFill>
          <a:blip r:embed="rId4">
            <a:alphaModFix/>
          </a:blip>
          <a:stretch>
            <a:fillRect/>
          </a:stretch>
        </p:blipFill>
        <p:spPr>
          <a:xfrm>
            <a:off x="6553231" y="2905800"/>
            <a:ext cx="2295525" cy="828675"/>
          </a:xfrm>
          <a:prstGeom prst="rect">
            <a:avLst/>
          </a:prstGeom>
          <a:noFill/>
          <a:ln>
            <a:noFill/>
          </a:ln>
        </p:spPr>
      </p:pic>
      <p:pic>
        <p:nvPicPr>
          <p:cNvPr id="437" name="Google Shape;437;p62"/>
          <p:cNvPicPr preferRelativeResize="0"/>
          <p:nvPr/>
        </p:nvPicPr>
        <p:blipFill>
          <a:blip r:embed="rId5">
            <a:alphaModFix/>
          </a:blip>
          <a:stretch>
            <a:fillRect/>
          </a:stretch>
        </p:blipFill>
        <p:spPr>
          <a:xfrm>
            <a:off x="1274175" y="2902013"/>
            <a:ext cx="2540338" cy="2041425"/>
          </a:xfrm>
          <a:prstGeom prst="rect">
            <a:avLst/>
          </a:prstGeom>
          <a:noFill/>
          <a:ln>
            <a:noFill/>
          </a:ln>
        </p:spPr>
      </p:pic>
      <p:pic>
        <p:nvPicPr>
          <p:cNvPr id="438" name="Google Shape;438;p62"/>
          <p:cNvPicPr preferRelativeResize="0"/>
          <p:nvPr/>
        </p:nvPicPr>
        <p:blipFill>
          <a:blip r:embed="rId6">
            <a:alphaModFix/>
          </a:blip>
          <a:stretch>
            <a:fillRect/>
          </a:stretch>
        </p:blipFill>
        <p:spPr>
          <a:xfrm>
            <a:off x="3944287" y="2902025"/>
            <a:ext cx="2479167" cy="2041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Support vector machines</a:t>
            </a:r>
            <a:endParaRPr b="1" u="sng"/>
          </a:p>
        </p:txBody>
      </p:sp>
      <p:sp>
        <p:nvSpPr>
          <p:cNvPr id="444" name="Google Shape;444;p63"/>
          <p:cNvSpPr txBox="1"/>
          <p:nvPr/>
        </p:nvSpPr>
        <p:spPr>
          <a:xfrm>
            <a:off x="1036525" y="1307850"/>
            <a:ext cx="20169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Categorical dataset with outliers</a:t>
            </a:r>
            <a:endParaRPr sz="1100">
              <a:solidFill>
                <a:schemeClr val="lt1"/>
              </a:solidFill>
            </a:endParaRPr>
          </a:p>
          <a:p>
            <a:pPr indent="0" lvl="0" marL="0" rtl="0" algn="l">
              <a:spcBef>
                <a:spcPts val="0"/>
              </a:spcBef>
              <a:spcAft>
                <a:spcPts val="0"/>
              </a:spcAft>
              <a:buNone/>
            </a:pPr>
            <a:r>
              <a:rPr lang="es-419" sz="1100">
                <a:solidFill>
                  <a:schemeClr val="lt1"/>
                </a:solidFill>
              </a:rPr>
              <a:t>(kernel = “linear”):</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pic>
        <p:nvPicPr>
          <p:cNvPr id="445" name="Google Shape;445;p63"/>
          <p:cNvPicPr preferRelativeResize="0"/>
          <p:nvPr/>
        </p:nvPicPr>
        <p:blipFill>
          <a:blip r:embed="rId3">
            <a:alphaModFix/>
          </a:blip>
          <a:stretch>
            <a:fillRect/>
          </a:stretch>
        </p:blipFill>
        <p:spPr>
          <a:xfrm>
            <a:off x="1036525" y="1966350"/>
            <a:ext cx="2016949" cy="1861100"/>
          </a:xfrm>
          <a:prstGeom prst="rect">
            <a:avLst/>
          </a:prstGeom>
          <a:noFill/>
          <a:ln>
            <a:noFill/>
          </a:ln>
        </p:spPr>
      </p:pic>
      <p:pic>
        <p:nvPicPr>
          <p:cNvPr id="446" name="Google Shape;446;p63"/>
          <p:cNvPicPr preferRelativeResize="0"/>
          <p:nvPr/>
        </p:nvPicPr>
        <p:blipFill>
          <a:blip r:embed="rId4">
            <a:alphaModFix/>
          </a:blip>
          <a:stretch>
            <a:fillRect/>
          </a:stretch>
        </p:blipFill>
        <p:spPr>
          <a:xfrm>
            <a:off x="1036525" y="3827450"/>
            <a:ext cx="2016950" cy="759850"/>
          </a:xfrm>
          <a:prstGeom prst="rect">
            <a:avLst/>
          </a:prstGeom>
          <a:noFill/>
          <a:ln>
            <a:noFill/>
          </a:ln>
        </p:spPr>
      </p:pic>
      <p:sp>
        <p:nvSpPr>
          <p:cNvPr id="447" name="Google Shape;447;p63"/>
          <p:cNvSpPr txBox="1"/>
          <p:nvPr/>
        </p:nvSpPr>
        <p:spPr>
          <a:xfrm>
            <a:off x="3053475" y="1307850"/>
            <a:ext cx="20169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Categorical dataset with outliers</a:t>
            </a:r>
            <a:endParaRPr sz="1100">
              <a:solidFill>
                <a:schemeClr val="lt1"/>
              </a:solidFill>
            </a:endParaRPr>
          </a:p>
          <a:p>
            <a:pPr indent="0" lvl="0" marL="0" rtl="0" algn="l">
              <a:spcBef>
                <a:spcPts val="0"/>
              </a:spcBef>
              <a:spcAft>
                <a:spcPts val="0"/>
              </a:spcAft>
              <a:buNone/>
            </a:pPr>
            <a:r>
              <a:rPr lang="es-419" sz="1100">
                <a:solidFill>
                  <a:schemeClr val="lt1"/>
                </a:solidFill>
              </a:rPr>
              <a:t>(kernel = “poly”):</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
        <p:nvSpPr>
          <p:cNvPr id="448" name="Google Shape;448;p63"/>
          <p:cNvSpPr txBox="1"/>
          <p:nvPr/>
        </p:nvSpPr>
        <p:spPr>
          <a:xfrm>
            <a:off x="5070375" y="1307850"/>
            <a:ext cx="20169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Categorical dataset with outliers</a:t>
            </a:r>
            <a:endParaRPr sz="1100">
              <a:solidFill>
                <a:schemeClr val="lt1"/>
              </a:solidFill>
            </a:endParaRPr>
          </a:p>
          <a:p>
            <a:pPr indent="0" lvl="0" marL="0" rtl="0" algn="l">
              <a:spcBef>
                <a:spcPts val="0"/>
              </a:spcBef>
              <a:spcAft>
                <a:spcPts val="0"/>
              </a:spcAft>
              <a:buNone/>
            </a:pPr>
            <a:r>
              <a:rPr lang="es-419" sz="1100">
                <a:solidFill>
                  <a:schemeClr val="lt1"/>
                </a:solidFill>
              </a:rPr>
              <a:t>(kernel = “rbf”):</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
        <p:nvSpPr>
          <p:cNvPr id="449" name="Google Shape;449;p63"/>
          <p:cNvSpPr txBox="1"/>
          <p:nvPr/>
        </p:nvSpPr>
        <p:spPr>
          <a:xfrm>
            <a:off x="7087325" y="1307850"/>
            <a:ext cx="20169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Categorical dataset with outliers</a:t>
            </a:r>
            <a:endParaRPr sz="1100">
              <a:solidFill>
                <a:schemeClr val="lt1"/>
              </a:solidFill>
            </a:endParaRPr>
          </a:p>
          <a:p>
            <a:pPr indent="0" lvl="0" marL="0" rtl="0" algn="l">
              <a:spcBef>
                <a:spcPts val="0"/>
              </a:spcBef>
              <a:spcAft>
                <a:spcPts val="0"/>
              </a:spcAft>
              <a:buNone/>
            </a:pPr>
            <a:r>
              <a:rPr lang="es-419" sz="1100">
                <a:solidFill>
                  <a:schemeClr val="lt1"/>
                </a:solidFill>
              </a:rPr>
              <a:t>(kernel = “sigmoid”):</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pic>
        <p:nvPicPr>
          <p:cNvPr id="450" name="Google Shape;450;p63"/>
          <p:cNvPicPr preferRelativeResize="0"/>
          <p:nvPr/>
        </p:nvPicPr>
        <p:blipFill>
          <a:blip r:embed="rId5">
            <a:alphaModFix/>
          </a:blip>
          <a:stretch>
            <a:fillRect/>
          </a:stretch>
        </p:blipFill>
        <p:spPr>
          <a:xfrm>
            <a:off x="3053475" y="1966350"/>
            <a:ext cx="2016900" cy="1861100"/>
          </a:xfrm>
          <a:prstGeom prst="rect">
            <a:avLst/>
          </a:prstGeom>
          <a:noFill/>
          <a:ln>
            <a:noFill/>
          </a:ln>
        </p:spPr>
      </p:pic>
      <p:pic>
        <p:nvPicPr>
          <p:cNvPr id="451" name="Google Shape;451;p63"/>
          <p:cNvPicPr preferRelativeResize="0"/>
          <p:nvPr/>
        </p:nvPicPr>
        <p:blipFill>
          <a:blip r:embed="rId6">
            <a:alphaModFix/>
          </a:blip>
          <a:stretch>
            <a:fillRect/>
          </a:stretch>
        </p:blipFill>
        <p:spPr>
          <a:xfrm>
            <a:off x="3053475" y="3827450"/>
            <a:ext cx="2016900" cy="759850"/>
          </a:xfrm>
          <a:prstGeom prst="rect">
            <a:avLst/>
          </a:prstGeom>
          <a:noFill/>
          <a:ln>
            <a:noFill/>
          </a:ln>
        </p:spPr>
      </p:pic>
      <p:pic>
        <p:nvPicPr>
          <p:cNvPr id="452" name="Google Shape;452;p63"/>
          <p:cNvPicPr preferRelativeResize="0"/>
          <p:nvPr/>
        </p:nvPicPr>
        <p:blipFill>
          <a:blip r:embed="rId7">
            <a:alphaModFix/>
          </a:blip>
          <a:stretch>
            <a:fillRect/>
          </a:stretch>
        </p:blipFill>
        <p:spPr>
          <a:xfrm>
            <a:off x="5070425" y="1966350"/>
            <a:ext cx="2016900" cy="1861100"/>
          </a:xfrm>
          <a:prstGeom prst="rect">
            <a:avLst/>
          </a:prstGeom>
          <a:noFill/>
          <a:ln>
            <a:noFill/>
          </a:ln>
        </p:spPr>
      </p:pic>
      <p:pic>
        <p:nvPicPr>
          <p:cNvPr id="453" name="Google Shape;453;p63"/>
          <p:cNvPicPr preferRelativeResize="0"/>
          <p:nvPr/>
        </p:nvPicPr>
        <p:blipFill>
          <a:blip r:embed="rId8">
            <a:alphaModFix/>
          </a:blip>
          <a:stretch>
            <a:fillRect/>
          </a:stretch>
        </p:blipFill>
        <p:spPr>
          <a:xfrm>
            <a:off x="5070425" y="3827450"/>
            <a:ext cx="2016900" cy="759850"/>
          </a:xfrm>
          <a:prstGeom prst="rect">
            <a:avLst/>
          </a:prstGeom>
          <a:noFill/>
          <a:ln>
            <a:noFill/>
          </a:ln>
        </p:spPr>
      </p:pic>
      <p:pic>
        <p:nvPicPr>
          <p:cNvPr id="454" name="Google Shape;454;p63"/>
          <p:cNvPicPr preferRelativeResize="0"/>
          <p:nvPr/>
        </p:nvPicPr>
        <p:blipFill>
          <a:blip r:embed="rId9">
            <a:alphaModFix/>
          </a:blip>
          <a:stretch>
            <a:fillRect/>
          </a:stretch>
        </p:blipFill>
        <p:spPr>
          <a:xfrm>
            <a:off x="7087375" y="1966350"/>
            <a:ext cx="2016949" cy="1861100"/>
          </a:xfrm>
          <a:prstGeom prst="rect">
            <a:avLst/>
          </a:prstGeom>
          <a:noFill/>
          <a:ln>
            <a:noFill/>
          </a:ln>
        </p:spPr>
      </p:pic>
      <p:pic>
        <p:nvPicPr>
          <p:cNvPr id="455" name="Google Shape;455;p63"/>
          <p:cNvPicPr preferRelativeResize="0"/>
          <p:nvPr/>
        </p:nvPicPr>
        <p:blipFill>
          <a:blip r:embed="rId10">
            <a:alphaModFix/>
          </a:blip>
          <a:stretch>
            <a:fillRect/>
          </a:stretch>
        </p:blipFill>
        <p:spPr>
          <a:xfrm>
            <a:off x="7087375" y="3827450"/>
            <a:ext cx="2016950" cy="759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latin typeface="Arial"/>
                <a:ea typeface="Arial"/>
                <a:cs typeface="Arial"/>
                <a:sym typeface="Arial"/>
              </a:rPr>
              <a:t>Data analysis</a:t>
            </a:r>
            <a:endParaRPr b="1" u="sng">
              <a:latin typeface="Arial"/>
              <a:ea typeface="Arial"/>
              <a:cs typeface="Arial"/>
              <a:sym typeface="Arial"/>
            </a:endParaRPr>
          </a:p>
        </p:txBody>
      </p:sp>
      <p:sp>
        <p:nvSpPr>
          <p:cNvPr id="198" name="Google Shape;198;p28"/>
          <p:cNvSpPr txBox="1"/>
          <p:nvPr>
            <p:ph idx="1" type="body"/>
          </p:nvPr>
        </p:nvSpPr>
        <p:spPr>
          <a:xfrm>
            <a:off x="1297500" y="1567550"/>
            <a:ext cx="7038900" cy="35760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SzPts val="1100"/>
              <a:buFont typeface="Arial"/>
              <a:buChar char="●"/>
            </a:pPr>
            <a:r>
              <a:rPr lang="es-419" sz="1100">
                <a:latin typeface="Arial"/>
                <a:ea typeface="Arial"/>
                <a:cs typeface="Arial"/>
                <a:sym typeface="Arial"/>
              </a:rPr>
              <a:t>The average age of individuals is </a:t>
            </a:r>
            <a:r>
              <a:rPr b="1" lang="es-419" sz="1100">
                <a:latin typeface="Arial"/>
                <a:ea typeface="Arial"/>
                <a:cs typeface="Arial"/>
                <a:sym typeface="Arial"/>
              </a:rPr>
              <a:t>54 years</a:t>
            </a:r>
            <a:r>
              <a:rPr lang="es-419" sz="1100">
                <a:latin typeface="Arial"/>
                <a:ea typeface="Arial"/>
                <a:cs typeface="Arial"/>
                <a:sym typeface="Arial"/>
              </a:rPr>
              <a:t>, suggesting that most cases of heart problems occur around the age of 50. Although this age is not considered advanced, such problems may be related to additional factors, such as habits, lifestyle or genetic predisposition. It is worth noting that the minimum age recorded is 29 years and the maximum is 77 years.</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s-419" sz="1100">
                <a:latin typeface="Arial"/>
                <a:ea typeface="Arial"/>
                <a:cs typeface="Arial"/>
                <a:sym typeface="Arial"/>
              </a:rPr>
              <a:t>Regarding the variable “sex”, coded as 1 for men and 0 for women, the average close to 0.7 reveals that </a:t>
            </a:r>
            <a:r>
              <a:rPr b="1" lang="es-419" sz="1100">
                <a:latin typeface="Arial"/>
                <a:ea typeface="Arial"/>
                <a:cs typeface="Arial"/>
                <a:sym typeface="Arial"/>
              </a:rPr>
              <a:t>most records correspond to men</a:t>
            </a:r>
            <a:r>
              <a:rPr lang="es-419" sz="1100">
                <a:latin typeface="Arial"/>
                <a:ea typeface="Arial"/>
                <a:cs typeface="Arial"/>
                <a:sym typeface="Arial"/>
              </a:rPr>
              <a:t>. This could indicate a greater predisposition of men to suffer heart problems, possibly influenced by biological factors or by the physical demands of certain work activities. However, a larger number of records is needed to confirm this trend accurately.</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s-419" sz="1100">
                <a:latin typeface="Arial"/>
                <a:ea typeface="Arial"/>
                <a:cs typeface="Arial"/>
                <a:sym typeface="Arial"/>
              </a:rPr>
              <a:t>The “cp” column (type of chest pain) is classified into four categories: 0 for typical angina, 1 for atypical angina, 2 for non-anginal pain and 3 for asymptomatic. The mean value, close to 1, shows that most patients have </a:t>
            </a:r>
            <a:r>
              <a:rPr b="1" lang="es-419" sz="1100">
                <a:latin typeface="Arial"/>
                <a:ea typeface="Arial"/>
                <a:cs typeface="Arial"/>
                <a:sym typeface="Arial"/>
              </a:rPr>
              <a:t>atypical angina</a:t>
            </a:r>
            <a:r>
              <a:rPr lang="es-419" sz="1100">
                <a:latin typeface="Arial"/>
                <a:ea typeface="Arial"/>
                <a:cs typeface="Arial"/>
                <a:sym typeface="Arial"/>
              </a:rPr>
              <a:t>, that is chest pain that doesn’t fit the classic patterns of typical angina.</a:t>
            </a:r>
            <a:endParaRPr sz="1100">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4"/>
          <p:cNvSpPr txBox="1"/>
          <p:nvPr/>
        </p:nvSpPr>
        <p:spPr>
          <a:xfrm>
            <a:off x="1063950" y="637050"/>
            <a:ext cx="7016100" cy="45063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lt1"/>
              </a:buClr>
              <a:buSzPts val="1100"/>
              <a:buChar char="●"/>
            </a:pPr>
            <a:r>
              <a:rPr lang="es-419" sz="1100">
                <a:solidFill>
                  <a:schemeClr val="lt1"/>
                </a:solidFill>
              </a:rPr>
              <a:t>“linear”: The model shows a low number of false positives and false negatives, suggesting a good level of accuracy. It has an accuracy of 81% and an accuracy of 84%, indicating that it is capable of generating reliable and quality predictions.</a:t>
            </a: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lang="es-419" sz="1100">
                <a:solidFill>
                  <a:schemeClr val="lt1"/>
                </a:solidFill>
              </a:rPr>
              <a:t>“poly”: This model presents a higher number of false positives and false negatives compared to the linear SVM. With an accuracy of 76% and an accuracy of 80%, its performance is lower than that of the linear SVM, indicating a lower ability to make accurate predictions.</a:t>
            </a: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lang="es-419" sz="1100">
                <a:solidFill>
                  <a:schemeClr val="lt1"/>
                </a:solidFill>
              </a:rPr>
              <a:t>“rbf”: This model presents a similar number of false positives and false negatives to that of the linear SVC. With an accuracy of 79% and an accuracy of 82%, its results are comparable to those of the linear SVM and higher than those of the SVM with a polynomial kernel, indicating good prediction performance.</a:t>
            </a: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lang="es-419" sz="1100">
                <a:solidFill>
                  <a:schemeClr val="lt1"/>
                </a:solidFill>
              </a:rPr>
              <a:t>“sigmoid”: This model presents a similar number of false positives and false negatives to that of the linear SVM. With a precision of 80% and an accuracy of 85%, it is more accurate than </a:t>
            </a:r>
            <a:r>
              <a:rPr lang="es-419" sz="1100">
                <a:solidFill>
                  <a:schemeClr val="lt1"/>
                </a:solidFill>
              </a:rPr>
              <a:t>SVM</a:t>
            </a:r>
            <a:r>
              <a:rPr lang="es-419" sz="1100">
                <a:solidFill>
                  <a:schemeClr val="lt1"/>
                </a:solidFill>
              </a:rPr>
              <a:t> with RBF kernel, although slightly less accurate than linear SVM. Overall, it offers good prediction performance.</a:t>
            </a:r>
            <a:endParaRPr sz="1100">
              <a:solidFill>
                <a:schemeClr val="lt1"/>
              </a:solidFill>
            </a:endParaRPr>
          </a:p>
          <a:p>
            <a:pPr indent="0" lvl="0" marL="0" rtl="0" algn="l">
              <a:lnSpc>
                <a:spcPct val="115000"/>
              </a:lnSpc>
              <a:spcBef>
                <a:spcPts val="1200"/>
              </a:spcBef>
              <a:spcAft>
                <a:spcPts val="0"/>
              </a:spcAft>
              <a:buNone/>
            </a:pPr>
            <a:r>
              <a:t/>
            </a:r>
            <a:endParaRPr sz="1100">
              <a:solidFill>
                <a:schemeClr val="lt1"/>
              </a:solidFill>
            </a:endParaRPr>
          </a:p>
          <a:p>
            <a:pPr indent="0" lvl="0" marL="0" rtl="0" algn="l">
              <a:lnSpc>
                <a:spcPct val="115000"/>
              </a:lnSpc>
              <a:spcBef>
                <a:spcPts val="1200"/>
              </a:spcBef>
              <a:spcAft>
                <a:spcPts val="0"/>
              </a:spcAft>
              <a:buNone/>
            </a:pPr>
            <a:r>
              <a:rPr lang="es-419" sz="1100">
                <a:solidFill>
                  <a:schemeClr val="lt1"/>
                </a:solidFill>
              </a:rPr>
              <a:t>The best model is </a:t>
            </a:r>
            <a:r>
              <a:rPr b="1" lang="es-419" sz="1100">
                <a:solidFill>
                  <a:schemeClr val="lt1"/>
                </a:solidFill>
              </a:rPr>
              <a:t>Logistic Regression with </a:t>
            </a:r>
            <a:r>
              <a:rPr b="1" lang="es-419" sz="1100">
                <a:solidFill>
                  <a:schemeClr val="lt1"/>
                </a:solidFill>
              </a:rPr>
              <a:t>SVM</a:t>
            </a:r>
            <a:r>
              <a:rPr b="1" lang="es-419" sz="1100">
                <a:solidFill>
                  <a:schemeClr val="lt1"/>
                </a:solidFill>
              </a:rPr>
              <a:t> Sigmoid</a:t>
            </a:r>
            <a:r>
              <a:rPr lang="es-419" sz="1100">
                <a:solidFill>
                  <a:schemeClr val="lt1"/>
                </a:solidFill>
              </a:rPr>
              <a:t>, as it has the highest precision (80%), accuracy (85%) and sensitivity (91%), as well as having the best ROC-AUC (85%). This indicates that the model has a good balance between precision and sensitivity, as well as a good ability to discriminate between classes.</a:t>
            </a:r>
            <a:endParaRPr sz="1100">
              <a:solidFill>
                <a:schemeClr val="lt1"/>
              </a:solidFill>
            </a:endParaRPr>
          </a:p>
          <a:p>
            <a:pPr indent="0" lvl="0" marL="0" rtl="0" algn="l">
              <a:lnSpc>
                <a:spcPct val="115000"/>
              </a:lnSpc>
              <a:spcBef>
                <a:spcPts val="1200"/>
              </a:spcBef>
              <a:spcAft>
                <a:spcPts val="1200"/>
              </a:spcAft>
              <a:buNone/>
            </a:pPr>
            <a:r>
              <a:rPr lang="es-419" sz="1100">
                <a:solidFill>
                  <a:schemeClr val="lt1"/>
                </a:solidFill>
              </a:rPr>
              <a:t>The worst model is </a:t>
            </a:r>
            <a:r>
              <a:rPr b="1" lang="es-419" sz="1100">
                <a:solidFill>
                  <a:schemeClr val="lt1"/>
                </a:solidFill>
              </a:rPr>
              <a:t>Logistic Regression with </a:t>
            </a:r>
            <a:r>
              <a:rPr b="1" lang="es-419" sz="1100">
                <a:solidFill>
                  <a:schemeClr val="lt1"/>
                </a:solidFill>
              </a:rPr>
              <a:t>SVM</a:t>
            </a:r>
            <a:r>
              <a:rPr b="1" lang="es-419" sz="1100">
                <a:solidFill>
                  <a:schemeClr val="lt1"/>
                </a:solidFill>
              </a:rPr>
              <a:t> Poly</a:t>
            </a:r>
            <a:r>
              <a:rPr lang="es-419" sz="1100">
                <a:solidFill>
                  <a:schemeClr val="lt1"/>
                </a:solidFill>
              </a:rPr>
              <a:t>, with the lowest values.</a:t>
            </a:r>
            <a:endParaRPr sz="11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5"/>
          <p:cNvSpPr txBox="1"/>
          <p:nvPr>
            <p:ph idx="1" type="body"/>
          </p:nvPr>
        </p:nvSpPr>
        <p:spPr>
          <a:xfrm>
            <a:off x="3883425" y="666200"/>
            <a:ext cx="4429800" cy="22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A significant number of false positives and false negatives are observed, indicating low model accuracy.</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It has a precision of 63% and an accuracy of 69%, suggesting that its ability to make reliable predictions is limited.</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Due to its poor performance, this model is not recommended for use.</a:t>
            </a:r>
            <a:endParaRPr sz="1100">
              <a:latin typeface="Arial"/>
              <a:ea typeface="Arial"/>
              <a:cs typeface="Arial"/>
              <a:sym typeface="Arial"/>
            </a:endParaRPr>
          </a:p>
        </p:txBody>
      </p:sp>
      <p:sp>
        <p:nvSpPr>
          <p:cNvPr id="466" name="Google Shape;466;p65"/>
          <p:cNvSpPr txBox="1"/>
          <p:nvPr/>
        </p:nvSpPr>
        <p:spPr>
          <a:xfrm>
            <a:off x="1274175" y="101000"/>
            <a:ext cx="2648100" cy="5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Non-categorical dataset with outliers</a:t>
            </a:r>
            <a:endParaRPr sz="1100">
              <a:solidFill>
                <a:schemeClr val="lt1"/>
              </a:solidFill>
            </a:endParaRPr>
          </a:p>
          <a:p>
            <a:pPr indent="0" lvl="0" marL="0" rtl="0" algn="l">
              <a:spcBef>
                <a:spcPts val="0"/>
              </a:spcBef>
              <a:spcAft>
                <a:spcPts val="0"/>
              </a:spcAft>
              <a:buNone/>
            </a:pPr>
            <a:r>
              <a:rPr lang="es-419" sz="1100">
                <a:solidFill>
                  <a:schemeClr val="lt1"/>
                </a:solidFill>
              </a:rPr>
              <a:t>(kernel = “linear”):</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pic>
        <p:nvPicPr>
          <p:cNvPr id="467" name="Google Shape;467;p65"/>
          <p:cNvPicPr preferRelativeResize="0"/>
          <p:nvPr/>
        </p:nvPicPr>
        <p:blipFill>
          <a:blip r:embed="rId3">
            <a:alphaModFix/>
          </a:blip>
          <a:stretch>
            <a:fillRect/>
          </a:stretch>
        </p:blipFill>
        <p:spPr>
          <a:xfrm>
            <a:off x="1238850" y="666200"/>
            <a:ext cx="2575675" cy="2151650"/>
          </a:xfrm>
          <a:prstGeom prst="rect">
            <a:avLst/>
          </a:prstGeom>
          <a:noFill/>
          <a:ln>
            <a:noFill/>
          </a:ln>
        </p:spPr>
      </p:pic>
      <p:pic>
        <p:nvPicPr>
          <p:cNvPr id="468" name="Google Shape;468;p65"/>
          <p:cNvPicPr preferRelativeResize="0"/>
          <p:nvPr/>
        </p:nvPicPr>
        <p:blipFill>
          <a:blip r:embed="rId4">
            <a:alphaModFix/>
          </a:blip>
          <a:stretch>
            <a:fillRect/>
          </a:stretch>
        </p:blipFill>
        <p:spPr>
          <a:xfrm>
            <a:off x="1256494" y="2902025"/>
            <a:ext cx="2575681" cy="2020850"/>
          </a:xfrm>
          <a:prstGeom prst="rect">
            <a:avLst/>
          </a:prstGeom>
          <a:noFill/>
          <a:ln>
            <a:noFill/>
          </a:ln>
        </p:spPr>
      </p:pic>
      <p:pic>
        <p:nvPicPr>
          <p:cNvPr id="469" name="Google Shape;469;p65"/>
          <p:cNvPicPr preferRelativeResize="0"/>
          <p:nvPr/>
        </p:nvPicPr>
        <p:blipFill>
          <a:blip r:embed="rId5">
            <a:alphaModFix/>
          </a:blip>
          <a:stretch>
            <a:fillRect/>
          </a:stretch>
        </p:blipFill>
        <p:spPr>
          <a:xfrm>
            <a:off x="3904863" y="2898000"/>
            <a:ext cx="2575675" cy="2028901"/>
          </a:xfrm>
          <a:prstGeom prst="rect">
            <a:avLst/>
          </a:prstGeom>
          <a:noFill/>
          <a:ln>
            <a:noFill/>
          </a:ln>
        </p:spPr>
      </p:pic>
      <p:pic>
        <p:nvPicPr>
          <p:cNvPr id="470" name="Google Shape;470;p65"/>
          <p:cNvPicPr preferRelativeResize="0"/>
          <p:nvPr/>
        </p:nvPicPr>
        <p:blipFill>
          <a:blip r:embed="rId6">
            <a:alphaModFix/>
          </a:blip>
          <a:stretch>
            <a:fillRect/>
          </a:stretch>
        </p:blipFill>
        <p:spPr>
          <a:xfrm>
            <a:off x="6553237" y="2905800"/>
            <a:ext cx="2276475" cy="8667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6"/>
          <p:cNvSpPr txBox="1"/>
          <p:nvPr>
            <p:ph idx="1" type="body"/>
          </p:nvPr>
        </p:nvSpPr>
        <p:spPr>
          <a:xfrm>
            <a:off x="3883425" y="666200"/>
            <a:ext cx="4429800" cy="22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This model has significantly more false positives and false negatives compared to linear SVM.</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With a precision of 56% and an accuracy of 64%, it underperforms linear SVM, indicating a lower ability to make accurate predictions.</a:t>
            </a:r>
            <a:endParaRPr sz="1100">
              <a:latin typeface="Arial"/>
              <a:ea typeface="Arial"/>
              <a:cs typeface="Arial"/>
              <a:sym typeface="Arial"/>
            </a:endParaRPr>
          </a:p>
        </p:txBody>
      </p:sp>
      <p:sp>
        <p:nvSpPr>
          <p:cNvPr id="476" name="Google Shape;476;p66"/>
          <p:cNvSpPr txBox="1"/>
          <p:nvPr/>
        </p:nvSpPr>
        <p:spPr>
          <a:xfrm>
            <a:off x="1274175" y="101000"/>
            <a:ext cx="2648100" cy="5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Non-categorical dataset with outliers</a:t>
            </a:r>
            <a:endParaRPr sz="1100">
              <a:solidFill>
                <a:schemeClr val="lt1"/>
              </a:solidFill>
            </a:endParaRPr>
          </a:p>
          <a:p>
            <a:pPr indent="0" lvl="0" marL="0" rtl="0" algn="l">
              <a:spcBef>
                <a:spcPts val="0"/>
              </a:spcBef>
              <a:spcAft>
                <a:spcPts val="0"/>
              </a:spcAft>
              <a:buNone/>
            </a:pPr>
            <a:r>
              <a:rPr lang="es-419" sz="1100">
                <a:solidFill>
                  <a:schemeClr val="lt1"/>
                </a:solidFill>
              </a:rPr>
              <a:t>(kernel = “poly”):</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pic>
        <p:nvPicPr>
          <p:cNvPr id="477" name="Google Shape;477;p66"/>
          <p:cNvPicPr preferRelativeResize="0"/>
          <p:nvPr/>
        </p:nvPicPr>
        <p:blipFill>
          <a:blip r:embed="rId3">
            <a:alphaModFix/>
          </a:blip>
          <a:stretch>
            <a:fillRect/>
          </a:stretch>
        </p:blipFill>
        <p:spPr>
          <a:xfrm>
            <a:off x="1242625" y="666200"/>
            <a:ext cx="2589550" cy="2133225"/>
          </a:xfrm>
          <a:prstGeom prst="rect">
            <a:avLst/>
          </a:prstGeom>
          <a:noFill/>
          <a:ln>
            <a:noFill/>
          </a:ln>
        </p:spPr>
      </p:pic>
      <p:pic>
        <p:nvPicPr>
          <p:cNvPr id="478" name="Google Shape;478;p66"/>
          <p:cNvPicPr preferRelativeResize="0"/>
          <p:nvPr/>
        </p:nvPicPr>
        <p:blipFill>
          <a:blip r:embed="rId4">
            <a:alphaModFix/>
          </a:blip>
          <a:stretch>
            <a:fillRect/>
          </a:stretch>
        </p:blipFill>
        <p:spPr>
          <a:xfrm>
            <a:off x="6553237" y="2898000"/>
            <a:ext cx="2295525" cy="838200"/>
          </a:xfrm>
          <a:prstGeom prst="rect">
            <a:avLst/>
          </a:prstGeom>
          <a:noFill/>
          <a:ln>
            <a:noFill/>
          </a:ln>
        </p:spPr>
      </p:pic>
      <p:pic>
        <p:nvPicPr>
          <p:cNvPr id="479" name="Google Shape;479;p66"/>
          <p:cNvPicPr preferRelativeResize="0"/>
          <p:nvPr/>
        </p:nvPicPr>
        <p:blipFill>
          <a:blip r:embed="rId5">
            <a:alphaModFix/>
          </a:blip>
          <a:stretch>
            <a:fillRect/>
          </a:stretch>
        </p:blipFill>
        <p:spPr>
          <a:xfrm>
            <a:off x="1242625" y="2892813"/>
            <a:ext cx="2589555" cy="2039274"/>
          </a:xfrm>
          <a:prstGeom prst="rect">
            <a:avLst/>
          </a:prstGeom>
          <a:noFill/>
          <a:ln>
            <a:noFill/>
          </a:ln>
        </p:spPr>
      </p:pic>
      <p:pic>
        <p:nvPicPr>
          <p:cNvPr id="480" name="Google Shape;480;p66"/>
          <p:cNvPicPr preferRelativeResize="0"/>
          <p:nvPr/>
        </p:nvPicPr>
        <p:blipFill>
          <a:blip r:embed="rId6">
            <a:alphaModFix/>
          </a:blip>
          <a:stretch>
            <a:fillRect/>
          </a:stretch>
        </p:blipFill>
        <p:spPr>
          <a:xfrm>
            <a:off x="3897925" y="2888275"/>
            <a:ext cx="2589549" cy="20483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7"/>
          <p:cNvSpPr txBox="1"/>
          <p:nvPr>
            <p:ph idx="1" type="body"/>
          </p:nvPr>
        </p:nvSpPr>
        <p:spPr>
          <a:xfrm>
            <a:off x="3883425" y="666200"/>
            <a:ext cx="4429800" cy="22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This model exhibits fewer false positives and false negatives compared to SVM poly.</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With a precision of 61% and an accuracy of 68%, it shows better performance than SVM poly and similar results to linear SVM.</a:t>
            </a:r>
            <a:endParaRPr sz="1100">
              <a:latin typeface="Arial"/>
              <a:ea typeface="Arial"/>
              <a:cs typeface="Arial"/>
              <a:sym typeface="Arial"/>
            </a:endParaRPr>
          </a:p>
        </p:txBody>
      </p:sp>
      <p:sp>
        <p:nvSpPr>
          <p:cNvPr id="486" name="Google Shape;486;p67"/>
          <p:cNvSpPr txBox="1"/>
          <p:nvPr/>
        </p:nvSpPr>
        <p:spPr>
          <a:xfrm>
            <a:off x="1274175" y="101000"/>
            <a:ext cx="2648100" cy="5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Non-categorical dataset with outliers</a:t>
            </a:r>
            <a:endParaRPr sz="1100">
              <a:solidFill>
                <a:schemeClr val="lt1"/>
              </a:solidFill>
            </a:endParaRPr>
          </a:p>
          <a:p>
            <a:pPr indent="0" lvl="0" marL="0" rtl="0" algn="l">
              <a:spcBef>
                <a:spcPts val="0"/>
              </a:spcBef>
              <a:spcAft>
                <a:spcPts val="0"/>
              </a:spcAft>
              <a:buNone/>
            </a:pPr>
            <a:r>
              <a:rPr lang="es-419" sz="1100">
                <a:solidFill>
                  <a:schemeClr val="lt1"/>
                </a:solidFill>
              </a:rPr>
              <a:t>(kernel = “rbf”):</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pic>
        <p:nvPicPr>
          <p:cNvPr id="487" name="Google Shape;487;p67"/>
          <p:cNvPicPr preferRelativeResize="0"/>
          <p:nvPr/>
        </p:nvPicPr>
        <p:blipFill>
          <a:blip r:embed="rId3">
            <a:alphaModFix/>
          </a:blip>
          <a:stretch>
            <a:fillRect/>
          </a:stretch>
        </p:blipFill>
        <p:spPr>
          <a:xfrm>
            <a:off x="1274175" y="666200"/>
            <a:ext cx="2558000" cy="2153632"/>
          </a:xfrm>
          <a:prstGeom prst="rect">
            <a:avLst/>
          </a:prstGeom>
          <a:noFill/>
          <a:ln>
            <a:noFill/>
          </a:ln>
        </p:spPr>
      </p:pic>
      <p:pic>
        <p:nvPicPr>
          <p:cNvPr id="488" name="Google Shape;488;p67"/>
          <p:cNvPicPr preferRelativeResize="0"/>
          <p:nvPr/>
        </p:nvPicPr>
        <p:blipFill>
          <a:blip r:embed="rId4">
            <a:alphaModFix/>
          </a:blip>
          <a:stretch>
            <a:fillRect/>
          </a:stretch>
        </p:blipFill>
        <p:spPr>
          <a:xfrm>
            <a:off x="6553224" y="2888275"/>
            <a:ext cx="2286000" cy="828675"/>
          </a:xfrm>
          <a:prstGeom prst="rect">
            <a:avLst/>
          </a:prstGeom>
          <a:noFill/>
          <a:ln>
            <a:noFill/>
          </a:ln>
        </p:spPr>
      </p:pic>
      <p:pic>
        <p:nvPicPr>
          <p:cNvPr id="489" name="Google Shape;489;p67"/>
          <p:cNvPicPr preferRelativeResize="0"/>
          <p:nvPr/>
        </p:nvPicPr>
        <p:blipFill>
          <a:blip r:embed="rId5">
            <a:alphaModFix/>
          </a:blip>
          <a:stretch>
            <a:fillRect/>
          </a:stretch>
        </p:blipFill>
        <p:spPr>
          <a:xfrm>
            <a:off x="1246200" y="2888282"/>
            <a:ext cx="2585966" cy="2018868"/>
          </a:xfrm>
          <a:prstGeom prst="rect">
            <a:avLst/>
          </a:prstGeom>
          <a:noFill/>
          <a:ln>
            <a:noFill/>
          </a:ln>
        </p:spPr>
      </p:pic>
      <p:pic>
        <p:nvPicPr>
          <p:cNvPr id="490" name="Google Shape;490;p67"/>
          <p:cNvPicPr preferRelativeResize="0"/>
          <p:nvPr/>
        </p:nvPicPr>
        <p:blipFill>
          <a:blip r:embed="rId6">
            <a:alphaModFix/>
          </a:blip>
          <a:stretch>
            <a:fillRect/>
          </a:stretch>
        </p:blipFill>
        <p:spPr>
          <a:xfrm>
            <a:off x="3913700" y="2883162"/>
            <a:ext cx="2558000" cy="202909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8"/>
          <p:cNvSpPr txBox="1"/>
          <p:nvPr>
            <p:ph idx="1" type="body"/>
          </p:nvPr>
        </p:nvSpPr>
        <p:spPr>
          <a:xfrm>
            <a:off x="3883425" y="666200"/>
            <a:ext cx="4429800" cy="22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In this model, the number of false positives and false negatives is higher compared to </a:t>
            </a:r>
            <a:r>
              <a:rPr lang="es-419" sz="1100">
                <a:latin typeface="Arial"/>
                <a:ea typeface="Arial"/>
                <a:cs typeface="Arial"/>
                <a:sym typeface="Arial"/>
              </a:rPr>
              <a:t>SVM</a:t>
            </a:r>
            <a:r>
              <a:rPr lang="es-419" sz="1100">
                <a:latin typeface="Arial"/>
                <a:ea typeface="Arial"/>
                <a:cs typeface="Arial"/>
                <a:sym typeface="Arial"/>
              </a:rPr>
              <a:t> RBF.</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With a precision of 55% and an accuracy of 59%, it underperforms SVM poly.</a:t>
            </a:r>
            <a:endParaRPr sz="1100">
              <a:latin typeface="Arial"/>
              <a:ea typeface="Arial"/>
              <a:cs typeface="Arial"/>
              <a:sym typeface="Arial"/>
            </a:endParaRPr>
          </a:p>
        </p:txBody>
      </p:sp>
      <p:sp>
        <p:nvSpPr>
          <p:cNvPr id="496" name="Google Shape;496;p68"/>
          <p:cNvSpPr txBox="1"/>
          <p:nvPr/>
        </p:nvSpPr>
        <p:spPr>
          <a:xfrm>
            <a:off x="1274175" y="101000"/>
            <a:ext cx="2648100" cy="5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Non-categorical dataset with outliers</a:t>
            </a:r>
            <a:endParaRPr sz="1100">
              <a:solidFill>
                <a:schemeClr val="lt1"/>
              </a:solidFill>
            </a:endParaRPr>
          </a:p>
          <a:p>
            <a:pPr indent="0" lvl="0" marL="0" rtl="0" algn="l">
              <a:spcBef>
                <a:spcPts val="0"/>
              </a:spcBef>
              <a:spcAft>
                <a:spcPts val="0"/>
              </a:spcAft>
              <a:buNone/>
            </a:pPr>
            <a:r>
              <a:rPr lang="es-419" sz="1100">
                <a:solidFill>
                  <a:schemeClr val="lt1"/>
                </a:solidFill>
              </a:rPr>
              <a:t>(kernel = “sigmoid”):</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pic>
        <p:nvPicPr>
          <p:cNvPr id="497" name="Google Shape;497;p68"/>
          <p:cNvPicPr preferRelativeResize="0"/>
          <p:nvPr/>
        </p:nvPicPr>
        <p:blipFill>
          <a:blip r:embed="rId3">
            <a:alphaModFix/>
          </a:blip>
          <a:stretch>
            <a:fillRect/>
          </a:stretch>
        </p:blipFill>
        <p:spPr>
          <a:xfrm>
            <a:off x="1274175" y="666200"/>
            <a:ext cx="2558000" cy="2131575"/>
          </a:xfrm>
          <a:prstGeom prst="rect">
            <a:avLst/>
          </a:prstGeom>
          <a:noFill/>
          <a:ln>
            <a:noFill/>
          </a:ln>
        </p:spPr>
      </p:pic>
      <p:pic>
        <p:nvPicPr>
          <p:cNvPr id="498" name="Google Shape;498;p68"/>
          <p:cNvPicPr preferRelativeResize="0"/>
          <p:nvPr/>
        </p:nvPicPr>
        <p:blipFill>
          <a:blip r:embed="rId4">
            <a:alphaModFix/>
          </a:blip>
          <a:stretch>
            <a:fillRect/>
          </a:stretch>
        </p:blipFill>
        <p:spPr>
          <a:xfrm>
            <a:off x="6553226" y="2883175"/>
            <a:ext cx="2266950" cy="857250"/>
          </a:xfrm>
          <a:prstGeom prst="rect">
            <a:avLst/>
          </a:prstGeom>
          <a:noFill/>
          <a:ln>
            <a:noFill/>
          </a:ln>
        </p:spPr>
      </p:pic>
      <p:pic>
        <p:nvPicPr>
          <p:cNvPr id="499" name="Google Shape;499;p68"/>
          <p:cNvPicPr preferRelativeResize="0"/>
          <p:nvPr/>
        </p:nvPicPr>
        <p:blipFill>
          <a:blip r:embed="rId5">
            <a:alphaModFix/>
          </a:blip>
          <a:stretch>
            <a:fillRect/>
          </a:stretch>
        </p:blipFill>
        <p:spPr>
          <a:xfrm>
            <a:off x="1226664" y="2905700"/>
            <a:ext cx="2605512" cy="2029075"/>
          </a:xfrm>
          <a:prstGeom prst="rect">
            <a:avLst/>
          </a:prstGeom>
          <a:noFill/>
          <a:ln>
            <a:noFill/>
          </a:ln>
        </p:spPr>
      </p:pic>
      <p:pic>
        <p:nvPicPr>
          <p:cNvPr id="500" name="Google Shape;500;p68"/>
          <p:cNvPicPr preferRelativeResize="0"/>
          <p:nvPr/>
        </p:nvPicPr>
        <p:blipFill>
          <a:blip r:embed="rId6">
            <a:alphaModFix/>
          </a:blip>
          <a:stretch>
            <a:fillRect/>
          </a:stretch>
        </p:blipFill>
        <p:spPr>
          <a:xfrm>
            <a:off x="3889950" y="2896150"/>
            <a:ext cx="2605500" cy="204816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9"/>
          <p:cNvSpPr txBox="1"/>
          <p:nvPr>
            <p:ph idx="1" type="body"/>
          </p:nvPr>
        </p:nvSpPr>
        <p:spPr>
          <a:xfrm>
            <a:off x="1297500" y="365175"/>
            <a:ext cx="7038900" cy="4778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s-419" sz="1150">
                <a:latin typeface="Arial"/>
                <a:ea typeface="Arial"/>
                <a:cs typeface="Arial"/>
                <a:sym typeface="Arial"/>
              </a:rPr>
              <a:t>The best model is:</a:t>
            </a:r>
            <a:endParaRPr sz="1150">
              <a:latin typeface="Arial"/>
              <a:ea typeface="Arial"/>
              <a:cs typeface="Arial"/>
              <a:sym typeface="Arial"/>
            </a:endParaRPr>
          </a:p>
          <a:p>
            <a:pPr indent="0" lvl="0" marL="0" rtl="0" algn="l">
              <a:spcBef>
                <a:spcPts val="1200"/>
              </a:spcBef>
              <a:spcAft>
                <a:spcPts val="0"/>
              </a:spcAft>
              <a:buNone/>
            </a:pPr>
            <a:r>
              <a:rPr b="1" lang="es-419" sz="1150">
                <a:latin typeface="Arial"/>
                <a:ea typeface="Arial"/>
                <a:cs typeface="Arial"/>
                <a:sym typeface="Arial"/>
              </a:rPr>
              <a:t>Logistic regression with “linear” SVM</a:t>
            </a:r>
            <a:r>
              <a:rPr lang="es-419" sz="1150">
                <a:latin typeface="Arial"/>
                <a:ea typeface="Arial"/>
                <a:cs typeface="Arial"/>
                <a:sym typeface="Arial"/>
              </a:rPr>
              <a:t>:</a:t>
            </a:r>
            <a:endParaRPr sz="1150">
              <a:latin typeface="Arial"/>
              <a:ea typeface="Arial"/>
              <a:cs typeface="Arial"/>
              <a:sym typeface="Arial"/>
            </a:endParaRPr>
          </a:p>
          <a:p>
            <a:pPr indent="-301625" lvl="0" marL="457200" rtl="0" algn="l">
              <a:spcBef>
                <a:spcPts val="1200"/>
              </a:spcBef>
              <a:spcAft>
                <a:spcPts val="0"/>
              </a:spcAft>
              <a:buSzPts val="1150"/>
              <a:buFont typeface="Arial"/>
              <a:buChar char="●"/>
            </a:pPr>
            <a:r>
              <a:rPr lang="es-419" sz="1150">
                <a:latin typeface="Arial"/>
                <a:ea typeface="Arial"/>
                <a:cs typeface="Arial"/>
                <a:sym typeface="Arial"/>
              </a:rPr>
              <a:t>Precision: 0.63</a:t>
            </a:r>
            <a:endParaRPr sz="1150">
              <a:latin typeface="Arial"/>
              <a:ea typeface="Arial"/>
              <a:cs typeface="Arial"/>
              <a:sym typeface="Arial"/>
            </a:endParaRPr>
          </a:p>
          <a:p>
            <a:pPr indent="-301625" lvl="0" marL="457200" rtl="0" algn="l">
              <a:spcBef>
                <a:spcPts val="0"/>
              </a:spcBef>
              <a:spcAft>
                <a:spcPts val="0"/>
              </a:spcAft>
              <a:buSzPts val="1150"/>
              <a:buFont typeface="Arial"/>
              <a:buChar char="●"/>
            </a:pPr>
            <a:r>
              <a:rPr lang="es-419" sz="1150">
                <a:latin typeface="Arial"/>
                <a:ea typeface="Arial"/>
                <a:cs typeface="Arial"/>
                <a:sym typeface="Arial"/>
              </a:rPr>
              <a:t>Accuracy: 0.69</a:t>
            </a:r>
            <a:endParaRPr sz="1150">
              <a:latin typeface="Arial"/>
              <a:ea typeface="Arial"/>
              <a:cs typeface="Arial"/>
              <a:sym typeface="Arial"/>
            </a:endParaRPr>
          </a:p>
          <a:p>
            <a:pPr indent="-301625" lvl="0" marL="457200" rtl="0" algn="l">
              <a:spcBef>
                <a:spcPts val="0"/>
              </a:spcBef>
              <a:spcAft>
                <a:spcPts val="0"/>
              </a:spcAft>
              <a:buSzPts val="1150"/>
              <a:buFont typeface="Arial"/>
              <a:buChar char="●"/>
            </a:pPr>
            <a:r>
              <a:rPr lang="es-419" sz="1150">
                <a:latin typeface="Arial"/>
                <a:ea typeface="Arial"/>
                <a:cs typeface="Arial"/>
                <a:sym typeface="Arial"/>
              </a:rPr>
              <a:t>Sensitivity: 0.83</a:t>
            </a:r>
            <a:endParaRPr sz="1150">
              <a:latin typeface="Arial"/>
              <a:ea typeface="Arial"/>
              <a:cs typeface="Arial"/>
              <a:sym typeface="Arial"/>
            </a:endParaRPr>
          </a:p>
          <a:p>
            <a:pPr indent="-301625" lvl="0" marL="457200" rtl="0" algn="l">
              <a:spcBef>
                <a:spcPts val="0"/>
              </a:spcBef>
              <a:spcAft>
                <a:spcPts val="0"/>
              </a:spcAft>
              <a:buSzPts val="1150"/>
              <a:buFont typeface="Arial"/>
              <a:buChar char="●"/>
            </a:pPr>
            <a:r>
              <a:rPr lang="es-419" sz="1150">
                <a:latin typeface="Arial"/>
                <a:ea typeface="Arial"/>
                <a:cs typeface="Arial"/>
                <a:sym typeface="Arial"/>
              </a:rPr>
              <a:t>F1 score: 0.72</a:t>
            </a:r>
            <a:endParaRPr sz="1150">
              <a:latin typeface="Arial"/>
              <a:ea typeface="Arial"/>
              <a:cs typeface="Arial"/>
              <a:sym typeface="Arial"/>
            </a:endParaRPr>
          </a:p>
          <a:p>
            <a:pPr indent="-301625" lvl="0" marL="457200" rtl="0" algn="l">
              <a:spcBef>
                <a:spcPts val="0"/>
              </a:spcBef>
              <a:spcAft>
                <a:spcPts val="0"/>
              </a:spcAft>
              <a:buSzPts val="1150"/>
              <a:buFont typeface="Arial"/>
              <a:buChar char="●"/>
            </a:pPr>
            <a:r>
              <a:rPr lang="es-419" sz="1150">
                <a:latin typeface="Arial"/>
                <a:ea typeface="Arial"/>
                <a:cs typeface="Arial"/>
                <a:sym typeface="Arial"/>
              </a:rPr>
              <a:t>ROC - AUC curve: 0.70</a:t>
            </a:r>
            <a:endParaRPr sz="1150">
              <a:latin typeface="Arial"/>
              <a:ea typeface="Arial"/>
              <a:cs typeface="Arial"/>
              <a:sym typeface="Arial"/>
            </a:endParaRPr>
          </a:p>
          <a:p>
            <a:pPr indent="0" lvl="0" marL="0" rtl="0" algn="l">
              <a:spcBef>
                <a:spcPts val="1200"/>
              </a:spcBef>
              <a:spcAft>
                <a:spcPts val="0"/>
              </a:spcAft>
              <a:buNone/>
            </a:pPr>
            <a:r>
              <a:rPr lang="es-419" sz="1150">
                <a:latin typeface="Arial"/>
                <a:ea typeface="Arial"/>
                <a:cs typeface="Arial"/>
                <a:sym typeface="Arial"/>
              </a:rPr>
              <a:t>This model has the highest precision, accuracy and F1 score compared to the others, indicating better balance between classes and higher overall performance.</a:t>
            </a:r>
            <a:endParaRPr sz="1150">
              <a:latin typeface="Arial"/>
              <a:ea typeface="Arial"/>
              <a:cs typeface="Arial"/>
              <a:sym typeface="Arial"/>
            </a:endParaRPr>
          </a:p>
          <a:p>
            <a:pPr indent="0" lvl="0" marL="0" rtl="0" algn="l">
              <a:spcBef>
                <a:spcPts val="1200"/>
              </a:spcBef>
              <a:spcAft>
                <a:spcPts val="0"/>
              </a:spcAft>
              <a:buNone/>
            </a:pPr>
            <a:r>
              <a:rPr lang="es-419" sz="1150">
                <a:latin typeface="Arial"/>
                <a:ea typeface="Arial"/>
                <a:cs typeface="Arial"/>
                <a:sym typeface="Arial"/>
              </a:rPr>
              <a:t>The worst model is:</a:t>
            </a:r>
            <a:endParaRPr sz="1150">
              <a:latin typeface="Arial"/>
              <a:ea typeface="Arial"/>
              <a:cs typeface="Arial"/>
              <a:sym typeface="Arial"/>
            </a:endParaRPr>
          </a:p>
          <a:p>
            <a:pPr indent="0" lvl="0" marL="0" rtl="0" algn="l">
              <a:spcBef>
                <a:spcPts val="1200"/>
              </a:spcBef>
              <a:spcAft>
                <a:spcPts val="0"/>
              </a:spcAft>
              <a:buNone/>
            </a:pPr>
            <a:r>
              <a:rPr b="1" lang="es-419" sz="1150">
                <a:latin typeface="Arial"/>
                <a:ea typeface="Arial"/>
                <a:cs typeface="Arial"/>
                <a:sym typeface="Arial"/>
              </a:rPr>
              <a:t>Logistic regression with </a:t>
            </a:r>
            <a:r>
              <a:rPr b="1" lang="es-419" sz="1150">
                <a:latin typeface="Arial"/>
                <a:ea typeface="Arial"/>
                <a:cs typeface="Arial"/>
                <a:sym typeface="Arial"/>
              </a:rPr>
              <a:t>SVM</a:t>
            </a:r>
            <a:r>
              <a:rPr b="1" lang="es-419" sz="1150">
                <a:latin typeface="Arial"/>
                <a:ea typeface="Arial"/>
                <a:cs typeface="Arial"/>
                <a:sym typeface="Arial"/>
              </a:rPr>
              <a:t> “sigmoid”</a:t>
            </a:r>
            <a:r>
              <a:rPr lang="es-419" sz="1150">
                <a:latin typeface="Arial"/>
                <a:ea typeface="Arial"/>
                <a:cs typeface="Arial"/>
                <a:sym typeface="Arial"/>
              </a:rPr>
              <a:t>:</a:t>
            </a:r>
            <a:endParaRPr sz="1150">
              <a:latin typeface="Arial"/>
              <a:ea typeface="Arial"/>
              <a:cs typeface="Arial"/>
              <a:sym typeface="Arial"/>
            </a:endParaRPr>
          </a:p>
          <a:p>
            <a:pPr indent="-301625" lvl="0" marL="457200" rtl="0" algn="l">
              <a:spcBef>
                <a:spcPts val="1200"/>
              </a:spcBef>
              <a:spcAft>
                <a:spcPts val="0"/>
              </a:spcAft>
              <a:buSzPts val="1150"/>
              <a:buFont typeface="Arial"/>
              <a:buChar char="●"/>
            </a:pPr>
            <a:r>
              <a:rPr lang="es-419" sz="1150">
                <a:latin typeface="Arial"/>
                <a:ea typeface="Arial"/>
                <a:cs typeface="Arial"/>
                <a:sym typeface="Arial"/>
              </a:rPr>
              <a:t>Precision: 0.55</a:t>
            </a:r>
            <a:endParaRPr sz="1150">
              <a:latin typeface="Arial"/>
              <a:ea typeface="Arial"/>
              <a:cs typeface="Arial"/>
              <a:sym typeface="Arial"/>
            </a:endParaRPr>
          </a:p>
          <a:p>
            <a:pPr indent="-301625" lvl="0" marL="457200" rtl="0" algn="l">
              <a:spcBef>
                <a:spcPts val="0"/>
              </a:spcBef>
              <a:spcAft>
                <a:spcPts val="0"/>
              </a:spcAft>
              <a:buSzPts val="1150"/>
              <a:buFont typeface="Arial"/>
              <a:buChar char="●"/>
            </a:pPr>
            <a:r>
              <a:rPr lang="es-419" sz="1150">
                <a:latin typeface="Arial"/>
                <a:ea typeface="Arial"/>
                <a:cs typeface="Arial"/>
                <a:sym typeface="Arial"/>
              </a:rPr>
              <a:t>Accuracy: 0.59</a:t>
            </a:r>
            <a:endParaRPr sz="1150">
              <a:latin typeface="Arial"/>
              <a:ea typeface="Arial"/>
              <a:cs typeface="Arial"/>
              <a:sym typeface="Arial"/>
            </a:endParaRPr>
          </a:p>
          <a:p>
            <a:pPr indent="-301625" lvl="0" marL="457200" rtl="0" algn="l">
              <a:spcBef>
                <a:spcPts val="0"/>
              </a:spcBef>
              <a:spcAft>
                <a:spcPts val="0"/>
              </a:spcAft>
              <a:buSzPts val="1150"/>
              <a:buFont typeface="Arial"/>
              <a:buChar char="●"/>
            </a:pPr>
            <a:r>
              <a:rPr lang="es-419" sz="1150">
                <a:latin typeface="Arial"/>
                <a:ea typeface="Arial"/>
                <a:cs typeface="Arial"/>
                <a:sym typeface="Arial"/>
              </a:rPr>
              <a:t>Sensitivity: 0.83</a:t>
            </a:r>
            <a:endParaRPr sz="1150">
              <a:latin typeface="Arial"/>
              <a:ea typeface="Arial"/>
              <a:cs typeface="Arial"/>
              <a:sym typeface="Arial"/>
            </a:endParaRPr>
          </a:p>
          <a:p>
            <a:pPr indent="-301625" lvl="0" marL="457200" rtl="0" algn="l">
              <a:spcBef>
                <a:spcPts val="0"/>
              </a:spcBef>
              <a:spcAft>
                <a:spcPts val="0"/>
              </a:spcAft>
              <a:buSzPts val="1150"/>
              <a:buFont typeface="Arial"/>
              <a:buChar char="●"/>
            </a:pPr>
            <a:r>
              <a:rPr lang="es-419" sz="1150">
                <a:latin typeface="Arial"/>
                <a:ea typeface="Arial"/>
                <a:cs typeface="Arial"/>
                <a:sym typeface="Arial"/>
              </a:rPr>
              <a:t>F1 score: 0.66</a:t>
            </a:r>
            <a:endParaRPr sz="1150">
              <a:latin typeface="Arial"/>
              <a:ea typeface="Arial"/>
              <a:cs typeface="Arial"/>
              <a:sym typeface="Arial"/>
            </a:endParaRPr>
          </a:p>
          <a:p>
            <a:pPr indent="-301625" lvl="0" marL="457200" rtl="0" algn="l">
              <a:spcBef>
                <a:spcPts val="0"/>
              </a:spcBef>
              <a:spcAft>
                <a:spcPts val="0"/>
              </a:spcAft>
              <a:buSzPts val="1150"/>
              <a:buFont typeface="Arial"/>
              <a:buChar char="●"/>
            </a:pPr>
            <a:r>
              <a:rPr lang="es-419" sz="1150">
                <a:latin typeface="Arial"/>
                <a:ea typeface="Arial"/>
                <a:cs typeface="Arial"/>
                <a:sym typeface="Arial"/>
              </a:rPr>
              <a:t>ROC - AUC curve: 0.61</a:t>
            </a:r>
            <a:endParaRPr sz="1150">
              <a:latin typeface="Arial"/>
              <a:ea typeface="Arial"/>
              <a:cs typeface="Arial"/>
              <a:sym typeface="Arial"/>
            </a:endParaRPr>
          </a:p>
          <a:p>
            <a:pPr indent="0" lvl="0" marL="0" rtl="0" algn="l">
              <a:spcBef>
                <a:spcPts val="1200"/>
              </a:spcBef>
              <a:spcAft>
                <a:spcPts val="1200"/>
              </a:spcAft>
              <a:buNone/>
            </a:pPr>
            <a:r>
              <a:rPr lang="es-419" sz="1150">
                <a:latin typeface="Arial"/>
                <a:ea typeface="Arial"/>
                <a:cs typeface="Arial"/>
                <a:sym typeface="Arial"/>
              </a:rPr>
              <a:t>This model has the lowest precision, accuracy, and ROC - AUC curve, making it less reliable for predictions. Although it has acceptable sensitivity, its overall performance is not as robust as the other models.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0"/>
          <p:cNvSpPr txBox="1"/>
          <p:nvPr/>
        </p:nvSpPr>
        <p:spPr>
          <a:xfrm>
            <a:off x="1036525" y="1307850"/>
            <a:ext cx="20169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Categorical dataset without outliers</a:t>
            </a:r>
            <a:endParaRPr sz="1100">
              <a:solidFill>
                <a:schemeClr val="lt1"/>
              </a:solidFill>
            </a:endParaRPr>
          </a:p>
          <a:p>
            <a:pPr indent="0" lvl="0" marL="0" rtl="0" algn="l">
              <a:spcBef>
                <a:spcPts val="0"/>
              </a:spcBef>
              <a:spcAft>
                <a:spcPts val="0"/>
              </a:spcAft>
              <a:buNone/>
            </a:pPr>
            <a:r>
              <a:rPr lang="es-419" sz="1100">
                <a:solidFill>
                  <a:schemeClr val="lt1"/>
                </a:solidFill>
              </a:rPr>
              <a:t>(kernel = “linear”):</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
        <p:nvSpPr>
          <p:cNvPr id="511" name="Google Shape;511;p70"/>
          <p:cNvSpPr txBox="1"/>
          <p:nvPr/>
        </p:nvSpPr>
        <p:spPr>
          <a:xfrm>
            <a:off x="3053475" y="1307850"/>
            <a:ext cx="20169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Categorical dataset without outliers</a:t>
            </a:r>
            <a:endParaRPr sz="1100">
              <a:solidFill>
                <a:schemeClr val="lt1"/>
              </a:solidFill>
            </a:endParaRPr>
          </a:p>
          <a:p>
            <a:pPr indent="0" lvl="0" marL="0" rtl="0" algn="l">
              <a:spcBef>
                <a:spcPts val="0"/>
              </a:spcBef>
              <a:spcAft>
                <a:spcPts val="0"/>
              </a:spcAft>
              <a:buNone/>
            </a:pPr>
            <a:r>
              <a:rPr lang="es-419" sz="1100">
                <a:solidFill>
                  <a:schemeClr val="lt1"/>
                </a:solidFill>
              </a:rPr>
              <a:t>(kernel = “poly”):</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
        <p:nvSpPr>
          <p:cNvPr id="512" name="Google Shape;512;p70"/>
          <p:cNvSpPr txBox="1"/>
          <p:nvPr/>
        </p:nvSpPr>
        <p:spPr>
          <a:xfrm>
            <a:off x="5070375" y="1307850"/>
            <a:ext cx="20169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Categorical dataset without outliers</a:t>
            </a:r>
            <a:endParaRPr sz="1100">
              <a:solidFill>
                <a:schemeClr val="lt1"/>
              </a:solidFill>
            </a:endParaRPr>
          </a:p>
          <a:p>
            <a:pPr indent="0" lvl="0" marL="0" rtl="0" algn="l">
              <a:spcBef>
                <a:spcPts val="0"/>
              </a:spcBef>
              <a:spcAft>
                <a:spcPts val="0"/>
              </a:spcAft>
              <a:buNone/>
            </a:pPr>
            <a:r>
              <a:rPr lang="es-419" sz="1100">
                <a:solidFill>
                  <a:schemeClr val="lt1"/>
                </a:solidFill>
              </a:rPr>
              <a:t>(kernel = “rbf”):</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
        <p:nvSpPr>
          <p:cNvPr id="513" name="Google Shape;513;p70"/>
          <p:cNvSpPr txBox="1"/>
          <p:nvPr/>
        </p:nvSpPr>
        <p:spPr>
          <a:xfrm>
            <a:off x="7087325" y="1307850"/>
            <a:ext cx="20169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Categorical dataset without outliers</a:t>
            </a:r>
            <a:endParaRPr sz="1100">
              <a:solidFill>
                <a:schemeClr val="lt1"/>
              </a:solidFill>
            </a:endParaRPr>
          </a:p>
          <a:p>
            <a:pPr indent="0" lvl="0" marL="0" rtl="0" algn="l">
              <a:spcBef>
                <a:spcPts val="0"/>
              </a:spcBef>
              <a:spcAft>
                <a:spcPts val="0"/>
              </a:spcAft>
              <a:buNone/>
            </a:pPr>
            <a:r>
              <a:rPr lang="es-419" sz="1100">
                <a:solidFill>
                  <a:schemeClr val="lt1"/>
                </a:solidFill>
              </a:rPr>
              <a:t>(kernel = “sigmoid”):</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pic>
        <p:nvPicPr>
          <p:cNvPr id="514" name="Google Shape;514;p70"/>
          <p:cNvPicPr preferRelativeResize="0"/>
          <p:nvPr/>
        </p:nvPicPr>
        <p:blipFill>
          <a:blip r:embed="rId3">
            <a:alphaModFix/>
          </a:blip>
          <a:stretch>
            <a:fillRect/>
          </a:stretch>
        </p:blipFill>
        <p:spPr>
          <a:xfrm>
            <a:off x="1036525" y="1966350"/>
            <a:ext cx="2016900" cy="1861100"/>
          </a:xfrm>
          <a:prstGeom prst="rect">
            <a:avLst/>
          </a:prstGeom>
          <a:noFill/>
          <a:ln>
            <a:noFill/>
          </a:ln>
        </p:spPr>
      </p:pic>
      <p:pic>
        <p:nvPicPr>
          <p:cNvPr id="515" name="Google Shape;515;p70"/>
          <p:cNvPicPr preferRelativeResize="0"/>
          <p:nvPr/>
        </p:nvPicPr>
        <p:blipFill>
          <a:blip r:embed="rId4">
            <a:alphaModFix/>
          </a:blip>
          <a:stretch>
            <a:fillRect/>
          </a:stretch>
        </p:blipFill>
        <p:spPr>
          <a:xfrm>
            <a:off x="1036525" y="3827450"/>
            <a:ext cx="2016950" cy="759850"/>
          </a:xfrm>
          <a:prstGeom prst="rect">
            <a:avLst/>
          </a:prstGeom>
          <a:noFill/>
          <a:ln>
            <a:noFill/>
          </a:ln>
        </p:spPr>
      </p:pic>
      <p:pic>
        <p:nvPicPr>
          <p:cNvPr id="516" name="Google Shape;516;p70"/>
          <p:cNvPicPr preferRelativeResize="0"/>
          <p:nvPr/>
        </p:nvPicPr>
        <p:blipFill>
          <a:blip r:embed="rId5">
            <a:alphaModFix/>
          </a:blip>
          <a:stretch>
            <a:fillRect/>
          </a:stretch>
        </p:blipFill>
        <p:spPr>
          <a:xfrm>
            <a:off x="3053475" y="1966350"/>
            <a:ext cx="2016949" cy="1861101"/>
          </a:xfrm>
          <a:prstGeom prst="rect">
            <a:avLst/>
          </a:prstGeom>
          <a:noFill/>
          <a:ln>
            <a:noFill/>
          </a:ln>
        </p:spPr>
      </p:pic>
      <p:pic>
        <p:nvPicPr>
          <p:cNvPr id="517" name="Google Shape;517;p70"/>
          <p:cNvPicPr preferRelativeResize="0"/>
          <p:nvPr/>
        </p:nvPicPr>
        <p:blipFill>
          <a:blip r:embed="rId6">
            <a:alphaModFix/>
          </a:blip>
          <a:stretch>
            <a:fillRect/>
          </a:stretch>
        </p:blipFill>
        <p:spPr>
          <a:xfrm>
            <a:off x="3053425" y="3827450"/>
            <a:ext cx="2016900" cy="759850"/>
          </a:xfrm>
          <a:prstGeom prst="rect">
            <a:avLst/>
          </a:prstGeom>
          <a:noFill/>
          <a:ln>
            <a:noFill/>
          </a:ln>
        </p:spPr>
      </p:pic>
      <p:pic>
        <p:nvPicPr>
          <p:cNvPr id="518" name="Google Shape;518;p70"/>
          <p:cNvPicPr preferRelativeResize="0"/>
          <p:nvPr/>
        </p:nvPicPr>
        <p:blipFill>
          <a:blip r:embed="rId7">
            <a:alphaModFix/>
          </a:blip>
          <a:stretch>
            <a:fillRect/>
          </a:stretch>
        </p:blipFill>
        <p:spPr>
          <a:xfrm>
            <a:off x="5070325" y="1966350"/>
            <a:ext cx="2016950" cy="1861101"/>
          </a:xfrm>
          <a:prstGeom prst="rect">
            <a:avLst/>
          </a:prstGeom>
          <a:noFill/>
          <a:ln>
            <a:noFill/>
          </a:ln>
        </p:spPr>
      </p:pic>
      <p:pic>
        <p:nvPicPr>
          <p:cNvPr id="519" name="Google Shape;519;p70"/>
          <p:cNvPicPr preferRelativeResize="0"/>
          <p:nvPr/>
        </p:nvPicPr>
        <p:blipFill>
          <a:blip r:embed="rId8">
            <a:alphaModFix/>
          </a:blip>
          <a:stretch>
            <a:fillRect/>
          </a:stretch>
        </p:blipFill>
        <p:spPr>
          <a:xfrm>
            <a:off x="5070425" y="3827450"/>
            <a:ext cx="2016950" cy="759850"/>
          </a:xfrm>
          <a:prstGeom prst="rect">
            <a:avLst/>
          </a:prstGeom>
          <a:noFill/>
          <a:ln>
            <a:noFill/>
          </a:ln>
        </p:spPr>
      </p:pic>
      <p:pic>
        <p:nvPicPr>
          <p:cNvPr id="520" name="Google Shape;520;p70"/>
          <p:cNvPicPr preferRelativeResize="0"/>
          <p:nvPr/>
        </p:nvPicPr>
        <p:blipFill>
          <a:blip r:embed="rId9">
            <a:alphaModFix/>
          </a:blip>
          <a:stretch>
            <a:fillRect/>
          </a:stretch>
        </p:blipFill>
        <p:spPr>
          <a:xfrm>
            <a:off x="7087275" y="1966350"/>
            <a:ext cx="2016951" cy="1861100"/>
          </a:xfrm>
          <a:prstGeom prst="rect">
            <a:avLst/>
          </a:prstGeom>
          <a:noFill/>
          <a:ln>
            <a:noFill/>
          </a:ln>
        </p:spPr>
      </p:pic>
      <p:pic>
        <p:nvPicPr>
          <p:cNvPr id="521" name="Google Shape;521;p70"/>
          <p:cNvPicPr preferRelativeResize="0"/>
          <p:nvPr/>
        </p:nvPicPr>
        <p:blipFill>
          <a:blip r:embed="rId10">
            <a:alphaModFix/>
          </a:blip>
          <a:stretch>
            <a:fillRect/>
          </a:stretch>
        </p:blipFill>
        <p:spPr>
          <a:xfrm>
            <a:off x="7087275" y="3827450"/>
            <a:ext cx="2026267" cy="759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1"/>
          <p:cNvSpPr txBox="1"/>
          <p:nvPr/>
        </p:nvSpPr>
        <p:spPr>
          <a:xfrm>
            <a:off x="1063950" y="0"/>
            <a:ext cx="7016100" cy="51435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Char char="●"/>
            </a:pPr>
            <a:r>
              <a:rPr lang="es-419" sz="1100">
                <a:solidFill>
                  <a:schemeClr val="lt1"/>
                </a:solidFill>
              </a:rPr>
              <a:t>“linear”: The model has a low number of false positives and negatives, suggesting reasonably accurate performance. With a precision of 75% and an accuracy of 79%, the model has the potential to generate good predictions. However, since the accuracy is not within optimal levels, it is not recommended for use in environments where a high degree of precision is required.</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298450" lvl="0" marL="457200" rtl="0" algn="l">
              <a:spcBef>
                <a:spcPts val="0"/>
              </a:spcBef>
              <a:spcAft>
                <a:spcPts val="0"/>
              </a:spcAft>
              <a:buClr>
                <a:schemeClr val="lt1"/>
              </a:buClr>
              <a:buSzPts val="1100"/>
              <a:buChar char="●"/>
            </a:pPr>
            <a:r>
              <a:rPr lang="es-419" sz="1100">
                <a:solidFill>
                  <a:schemeClr val="lt1"/>
                </a:solidFill>
              </a:rPr>
              <a:t>“poly”: The model has a considerable number of false positives and negatives, indicating limited precision. With a precision of 63% and an accuracy of 68%, this model is less accurate compared to linear SVM. Given its performance, it isn’t suitable for generating reliable predictions.</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298450" lvl="0" marL="457200" rtl="0" algn="l">
              <a:spcBef>
                <a:spcPts val="0"/>
              </a:spcBef>
              <a:spcAft>
                <a:spcPts val="0"/>
              </a:spcAft>
              <a:buClr>
                <a:schemeClr val="lt1"/>
              </a:buClr>
              <a:buSzPts val="1100"/>
              <a:buChar char="●"/>
            </a:pPr>
            <a:r>
              <a:rPr lang="es-419" sz="1100">
                <a:solidFill>
                  <a:schemeClr val="lt1"/>
                </a:solidFill>
              </a:rPr>
              <a:t>“rbf”: The model has a lower number of false positives and negatives compared to poly SVM, achieving a precision of 69% and an accuracy of 72%. Although it is more accurate than poly SVM, its performance is still inferior to linear SVM. Due to its limited performance, it isn’t suitable for generating reliable predictions.</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298450" lvl="0" marL="457200" rtl="0" algn="l">
              <a:spcBef>
                <a:spcPts val="0"/>
              </a:spcBef>
              <a:spcAft>
                <a:spcPts val="0"/>
              </a:spcAft>
              <a:buClr>
                <a:schemeClr val="lt1"/>
              </a:buClr>
              <a:buSzPts val="1100"/>
              <a:buChar char="●"/>
            </a:pPr>
            <a:r>
              <a:rPr lang="es-419" sz="1100">
                <a:solidFill>
                  <a:schemeClr val="lt1"/>
                </a:solidFill>
              </a:rPr>
              <a:t>“sigmoid”: The model shows a slight reduction in the number of false positives and negatives, with a precision of 71% and accuracy of 77%. Although it outperforms rbf SVM, its performance is still inferior to linear SVM. Since it does not meet acceptable standards for generating accurate predictions, it is not recommended for use.</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s-419" sz="1100">
                <a:solidFill>
                  <a:schemeClr val="lt1"/>
                </a:solidFill>
              </a:rPr>
              <a:t>The best model is the </a:t>
            </a:r>
            <a:r>
              <a:rPr b="1" lang="es-419" sz="1100">
                <a:solidFill>
                  <a:schemeClr val="lt1"/>
                </a:solidFill>
              </a:rPr>
              <a:t>linear SVM</a:t>
            </a:r>
            <a:r>
              <a:rPr lang="es-419" sz="1100">
                <a:solidFill>
                  <a:schemeClr val="lt1"/>
                </a:solidFill>
              </a:rPr>
              <a:t>, this model has the best combination of precision, accuracy, sensitivity, F1 score and ROC-AUC curve.</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s-419" sz="1100">
                <a:solidFill>
                  <a:schemeClr val="lt1"/>
                </a:solidFill>
              </a:rPr>
              <a:t>The worst model is the </a:t>
            </a:r>
            <a:r>
              <a:rPr b="1" lang="es-419" sz="1100">
                <a:solidFill>
                  <a:schemeClr val="lt1"/>
                </a:solidFill>
              </a:rPr>
              <a:t>poly SVM</a:t>
            </a:r>
            <a:r>
              <a:rPr lang="es-419" sz="1100">
                <a:solidFill>
                  <a:schemeClr val="lt1"/>
                </a:solidFill>
              </a:rPr>
              <a:t>, this model has the lowest precision and accuracy, although it has a relatively high sensitivity. However, the combination of other metrics indicates that this model isn’t as effective compared to the others.</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2"/>
          <p:cNvSpPr txBox="1"/>
          <p:nvPr>
            <p:ph idx="1" type="body"/>
          </p:nvPr>
        </p:nvSpPr>
        <p:spPr>
          <a:xfrm>
            <a:off x="3883425" y="666200"/>
            <a:ext cx="4429800" cy="22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The model exhibits a significant number of false positives and false negatives, indicating low accuracy.</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With a precision of 53% and an accuracy of 54%, it isn’t able to generate reliable predictions.</a:t>
            </a:r>
            <a:endParaRPr sz="1100">
              <a:latin typeface="Arial"/>
              <a:ea typeface="Arial"/>
              <a:cs typeface="Arial"/>
              <a:sym typeface="Arial"/>
            </a:endParaRPr>
          </a:p>
        </p:txBody>
      </p:sp>
      <p:sp>
        <p:nvSpPr>
          <p:cNvPr id="532" name="Google Shape;532;p72"/>
          <p:cNvSpPr txBox="1"/>
          <p:nvPr/>
        </p:nvSpPr>
        <p:spPr>
          <a:xfrm>
            <a:off x="1274175" y="101000"/>
            <a:ext cx="2648100" cy="5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Non-categorical dataset without outliers</a:t>
            </a:r>
            <a:endParaRPr sz="1100">
              <a:solidFill>
                <a:schemeClr val="lt1"/>
              </a:solidFill>
            </a:endParaRPr>
          </a:p>
          <a:p>
            <a:pPr indent="0" lvl="0" marL="0" rtl="0" algn="l">
              <a:spcBef>
                <a:spcPts val="0"/>
              </a:spcBef>
              <a:spcAft>
                <a:spcPts val="0"/>
              </a:spcAft>
              <a:buNone/>
            </a:pPr>
            <a:r>
              <a:rPr lang="es-419" sz="1100">
                <a:solidFill>
                  <a:schemeClr val="lt1"/>
                </a:solidFill>
              </a:rPr>
              <a:t>(kernel = “linear”):</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pic>
        <p:nvPicPr>
          <p:cNvPr id="533" name="Google Shape;533;p72"/>
          <p:cNvPicPr preferRelativeResize="0"/>
          <p:nvPr/>
        </p:nvPicPr>
        <p:blipFill>
          <a:blip r:embed="rId3">
            <a:alphaModFix/>
          </a:blip>
          <a:stretch>
            <a:fillRect/>
          </a:stretch>
        </p:blipFill>
        <p:spPr>
          <a:xfrm>
            <a:off x="1274175" y="666200"/>
            <a:ext cx="2457001" cy="2162624"/>
          </a:xfrm>
          <a:prstGeom prst="rect">
            <a:avLst/>
          </a:prstGeom>
          <a:noFill/>
          <a:ln>
            <a:noFill/>
          </a:ln>
        </p:spPr>
      </p:pic>
      <p:pic>
        <p:nvPicPr>
          <p:cNvPr id="534" name="Google Shape;534;p72"/>
          <p:cNvPicPr preferRelativeResize="0"/>
          <p:nvPr/>
        </p:nvPicPr>
        <p:blipFill>
          <a:blip r:embed="rId4">
            <a:alphaModFix/>
          </a:blip>
          <a:stretch>
            <a:fillRect/>
          </a:stretch>
        </p:blipFill>
        <p:spPr>
          <a:xfrm>
            <a:off x="1274175" y="2898009"/>
            <a:ext cx="2456995" cy="2009866"/>
          </a:xfrm>
          <a:prstGeom prst="rect">
            <a:avLst/>
          </a:prstGeom>
          <a:noFill/>
          <a:ln>
            <a:noFill/>
          </a:ln>
        </p:spPr>
      </p:pic>
      <p:pic>
        <p:nvPicPr>
          <p:cNvPr id="535" name="Google Shape;535;p72"/>
          <p:cNvPicPr preferRelativeResize="0"/>
          <p:nvPr/>
        </p:nvPicPr>
        <p:blipFill>
          <a:blip r:embed="rId5">
            <a:alphaModFix/>
          </a:blip>
          <a:stretch>
            <a:fillRect/>
          </a:stretch>
        </p:blipFill>
        <p:spPr>
          <a:xfrm>
            <a:off x="3889362" y="2898000"/>
            <a:ext cx="2505683" cy="2009875"/>
          </a:xfrm>
          <a:prstGeom prst="rect">
            <a:avLst/>
          </a:prstGeom>
          <a:noFill/>
          <a:ln>
            <a:noFill/>
          </a:ln>
        </p:spPr>
      </p:pic>
      <p:pic>
        <p:nvPicPr>
          <p:cNvPr id="536" name="Google Shape;536;p72"/>
          <p:cNvPicPr preferRelativeResize="0"/>
          <p:nvPr/>
        </p:nvPicPr>
        <p:blipFill>
          <a:blip r:embed="rId6">
            <a:alphaModFix/>
          </a:blip>
          <a:stretch>
            <a:fillRect/>
          </a:stretch>
        </p:blipFill>
        <p:spPr>
          <a:xfrm>
            <a:off x="6553221" y="2905700"/>
            <a:ext cx="2276475" cy="8477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3"/>
          <p:cNvSpPr txBox="1"/>
          <p:nvPr>
            <p:ph idx="1" type="body"/>
          </p:nvPr>
        </p:nvSpPr>
        <p:spPr>
          <a:xfrm>
            <a:off x="3883425" y="666200"/>
            <a:ext cx="4429800" cy="22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The model has fewer false positives and false negatives, but still exhibits limited accuracy.</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With 59% precision and 65% accuracy, it is superior to linear SVM, but is still not suitable for generating reliable predictions.</a:t>
            </a:r>
            <a:endParaRPr sz="1100">
              <a:latin typeface="Arial"/>
              <a:ea typeface="Arial"/>
              <a:cs typeface="Arial"/>
              <a:sym typeface="Arial"/>
            </a:endParaRPr>
          </a:p>
        </p:txBody>
      </p:sp>
      <p:sp>
        <p:nvSpPr>
          <p:cNvPr id="542" name="Google Shape;542;p73"/>
          <p:cNvSpPr txBox="1"/>
          <p:nvPr/>
        </p:nvSpPr>
        <p:spPr>
          <a:xfrm>
            <a:off x="1274175" y="101000"/>
            <a:ext cx="2648100" cy="5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Non-categorical dataset without outliers</a:t>
            </a:r>
            <a:endParaRPr sz="1100">
              <a:solidFill>
                <a:schemeClr val="lt1"/>
              </a:solidFill>
            </a:endParaRPr>
          </a:p>
          <a:p>
            <a:pPr indent="0" lvl="0" marL="0" rtl="0" algn="l">
              <a:spcBef>
                <a:spcPts val="0"/>
              </a:spcBef>
              <a:spcAft>
                <a:spcPts val="0"/>
              </a:spcAft>
              <a:buNone/>
            </a:pPr>
            <a:r>
              <a:rPr lang="es-419" sz="1100">
                <a:solidFill>
                  <a:schemeClr val="lt1"/>
                </a:solidFill>
              </a:rPr>
              <a:t>(kernel = “poly”):</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pic>
        <p:nvPicPr>
          <p:cNvPr id="543" name="Google Shape;543;p73"/>
          <p:cNvPicPr preferRelativeResize="0"/>
          <p:nvPr/>
        </p:nvPicPr>
        <p:blipFill>
          <a:blip r:embed="rId3">
            <a:alphaModFix/>
          </a:blip>
          <a:stretch>
            <a:fillRect/>
          </a:stretch>
        </p:blipFill>
        <p:spPr>
          <a:xfrm>
            <a:off x="1274175" y="666200"/>
            <a:ext cx="2558000" cy="2122999"/>
          </a:xfrm>
          <a:prstGeom prst="rect">
            <a:avLst/>
          </a:prstGeom>
          <a:noFill/>
          <a:ln>
            <a:noFill/>
          </a:ln>
        </p:spPr>
      </p:pic>
      <p:pic>
        <p:nvPicPr>
          <p:cNvPr id="544" name="Google Shape;544;p73"/>
          <p:cNvPicPr preferRelativeResize="0"/>
          <p:nvPr/>
        </p:nvPicPr>
        <p:blipFill>
          <a:blip r:embed="rId4">
            <a:alphaModFix/>
          </a:blip>
          <a:stretch>
            <a:fillRect/>
          </a:stretch>
        </p:blipFill>
        <p:spPr>
          <a:xfrm>
            <a:off x="1242625" y="2907175"/>
            <a:ext cx="2589550" cy="2010543"/>
          </a:xfrm>
          <a:prstGeom prst="rect">
            <a:avLst/>
          </a:prstGeom>
          <a:noFill/>
          <a:ln>
            <a:noFill/>
          </a:ln>
        </p:spPr>
      </p:pic>
      <p:pic>
        <p:nvPicPr>
          <p:cNvPr id="545" name="Google Shape;545;p73"/>
          <p:cNvPicPr preferRelativeResize="0"/>
          <p:nvPr/>
        </p:nvPicPr>
        <p:blipFill>
          <a:blip r:embed="rId5">
            <a:alphaModFix/>
          </a:blip>
          <a:stretch>
            <a:fillRect/>
          </a:stretch>
        </p:blipFill>
        <p:spPr>
          <a:xfrm>
            <a:off x="3913700" y="2911400"/>
            <a:ext cx="2558000" cy="2002110"/>
          </a:xfrm>
          <a:prstGeom prst="rect">
            <a:avLst/>
          </a:prstGeom>
          <a:noFill/>
          <a:ln>
            <a:noFill/>
          </a:ln>
        </p:spPr>
      </p:pic>
      <p:pic>
        <p:nvPicPr>
          <p:cNvPr id="546" name="Google Shape;546;p73"/>
          <p:cNvPicPr preferRelativeResize="0"/>
          <p:nvPr/>
        </p:nvPicPr>
        <p:blipFill>
          <a:blip r:embed="rId6">
            <a:alphaModFix/>
          </a:blip>
          <a:stretch>
            <a:fillRect/>
          </a:stretch>
        </p:blipFill>
        <p:spPr>
          <a:xfrm>
            <a:off x="6553225" y="2911400"/>
            <a:ext cx="2257425" cy="828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idx="1" type="body"/>
          </p:nvPr>
        </p:nvSpPr>
        <p:spPr>
          <a:xfrm>
            <a:off x="1297500" y="613800"/>
            <a:ext cx="7038900" cy="45297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lang="es-419" sz="1100">
                <a:latin typeface="Arial"/>
                <a:ea typeface="Arial"/>
                <a:cs typeface="Arial"/>
                <a:sym typeface="Arial"/>
              </a:rPr>
              <a:t>The “trestbps” column, which measures resting blood pressure in millimeters of mercury (mmHg), reveals an average value of approximately </a:t>
            </a:r>
            <a:r>
              <a:rPr b="1" lang="es-419" sz="1100">
                <a:latin typeface="Arial"/>
                <a:ea typeface="Arial"/>
                <a:cs typeface="Arial"/>
                <a:sym typeface="Arial"/>
              </a:rPr>
              <a:t>131 mmHg</a:t>
            </a:r>
            <a:r>
              <a:rPr lang="es-419" sz="1100">
                <a:latin typeface="Arial"/>
                <a:ea typeface="Arial"/>
                <a:cs typeface="Arial"/>
                <a:sym typeface="Arial"/>
              </a:rPr>
              <a:t>. This indicates that, on average, patients have a pressure slightly above the normal range (120 mmHg), although it is within acceptable limits. It is observed that the minimum value is 94 mmHg —</a:t>
            </a:r>
            <a:r>
              <a:rPr b="1" lang="es-419" sz="1100">
                <a:latin typeface="Arial"/>
                <a:ea typeface="Arial"/>
                <a:cs typeface="Arial"/>
                <a:sym typeface="Arial"/>
              </a:rPr>
              <a:t>suggestive of hypotension</a:t>
            </a:r>
            <a:r>
              <a:rPr lang="es-419" sz="1100">
                <a:latin typeface="Arial"/>
                <a:ea typeface="Arial"/>
                <a:cs typeface="Arial"/>
                <a:sym typeface="Arial"/>
              </a:rPr>
              <a:t>—, while the maximum reaches 200 mmHg, which corresponds to a state of </a:t>
            </a:r>
            <a:r>
              <a:rPr b="1" lang="es-419" sz="1100">
                <a:latin typeface="Arial"/>
                <a:ea typeface="Arial"/>
                <a:cs typeface="Arial"/>
                <a:sym typeface="Arial"/>
              </a:rPr>
              <a:t>hypertension</a:t>
            </a:r>
            <a:r>
              <a:rPr lang="es-419" sz="1100">
                <a:latin typeface="Arial"/>
                <a:ea typeface="Arial"/>
                <a:cs typeface="Arial"/>
                <a:sym typeface="Arial"/>
              </a:rPr>
              <a:t>.</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s-419" sz="1100">
                <a:latin typeface="Arial"/>
                <a:ea typeface="Arial"/>
                <a:cs typeface="Arial"/>
                <a:sym typeface="Arial"/>
              </a:rPr>
              <a:t>As for the “chol” column, which represents serum cholesterol in milligrams per deciliter (mg/dl), the average recorded is around </a:t>
            </a:r>
            <a:r>
              <a:rPr b="1" lang="es-419" sz="1100">
                <a:latin typeface="Arial"/>
                <a:ea typeface="Arial"/>
                <a:cs typeface="Arial"/>
                <a:sym typeface="Arial"/>
              </a:rPr>
              <a:t>246 mg/dl</a:t>
            </a:r>
            <a:r>
              <a:rPr lang="es-419" sz="1100">
                <a:latin typeface="Arial"/>
                <a:ea typeface="Arial"/>
                <a:cs typeface="Arial"/>
                <a:sym typeface="Arial"/>
              </a:rPr>
              <a:t>. This result shows that most patients have cholesterol levels above the normal threshold of </a:t>
            </a:r>
            <a:r>
              <a:rPr b="1" lang="es-419" sz="1100">
                <a:latin typeface="Arial"/>
                <a:ea typeface="Arial"/>
                <a:cs typeface="Arial"/>
                <a:sym typeface="Arial"/>
              </a:rPr>
              <a:t>200 mg/dl</a:t>
            </a:r>
            <a:r>
              <a:rPr lang="es-419" sz="1100">
                <a:latin typeface="Arial"/>
                <a:ea typeface="Arial"/>
                <a:cs typeface="Arial"/>
                <a:sym typeface="Arial"/>
              </a:rPr>
              <a:t>. Factors such as genetic predisposition, poor diet, physical inactivity, obesity or even conditions associated with diabetes could be influencing these levels. It is noted that the </a:t>
            </a:r>
            <a:r>
              <a:rPr b="1" lang="es-419" sz="1100">
                <a:latin typeface="Arial"/>
                <a:ea typeface="Arial"/>
                <a:cs typeface="Arial"/>
                <a:sym typeface="Arial"/>
              </a:rPr>
              <a:t>minimum value is 126 mg/dl</a:t>
            </a:r>
            <a:r>
              <a:rPr lang="es-419" sz="1100">
                <a:latin typeface="Arial"/>
                <a:ea typeface="Arial"/>
                <a:cs typeface="Arial"/>
                <a:sym typeface="Arial"/>
              </a:rPr>
              <a:t>, considered normal, and the </a:t>
            </a:r>
            <a:r>
              <a:rPr b="1" lang="es-419" sz="1100">
                <a:latin typeface="Arial"/>
                <a:ea typeface="Arial"/>
                <a:cs typeface="Arial"/>
                <a:sym typeface="Arial"/>
              </a:rPr>
              <a:t>maximum value reaches 564 mg/dl</a:t>
            </a:r>
            <a:r>
              <a:rPr lang="es-419" sz="1100">
                <a:latin typeface="Arial"/>
                <a:ea typeface="Arial"/>
                <a:cs typeface="Arial"/>
                <a:sym typeface="Arial"/>
              </a:rPr>
              <a:t>, indicating extremely high levels.</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s-419" sz="1100">
                <a:latin typeface="Arial"/>
                <a:ea typeface="Arial"/>
                <a:cs typeface="Arial"/>
                <a:sym typeface="Arial"/>
              </a:rPr>
              <a:t>The “fbs” column (fasting blood glucose &gt;120 mg/dl) uses binary coding (0 for “true” and 1 for “false”). With a mean close to 0, it can be deduced that most patients have fasting blood glucose above 120 mg/dl. Since normal values ​​are between 70 and 100 mg/dl, these data suggest that most patients in the dataset show signs of </a:t>
            </a:r>
            <a:r>
              <a:rPr b="1" lang="es-419" sz="1100">
                <a:latin typeface="Arial"/>
                <a:ea typeface="Arial"/>
                <a:cs typeface="Arial"/>
                <a:sym typeface="Arial"/>
              </a:rPr>
              <a:t>diabetes</a:t>
            </a:r>
            <a:r>
              <a:rPr lang="es-419" sz="1100">
                <a:latin typeface="Arial"/>
                <a:ea typeface="Arial"/>
                <a:cs typeface="Arial"/>
                <a:sym typeface="Arial"/>
              </a:rPr>
              <a:t>.</a:t>
            </a:r>
            <a:endParaRPr sz="11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74"/>
          <p:cNvSpPr txBox="1"/>
          <p:nvPr>
            <p:ph idx="1" type="body"/>
          </p:nvPr>
        </p:nvSpPr>
        <p:spPr>
          <a:xfrm>
            <a:off x="3883425" y="666200"/>
            <a:ext cx="4429800" cy="22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The model has a considerable amount of false positives and false negatives.</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With a precision of 54% and an accuracy of 56%, the results are similar to those of the linear SVM, but lower than those of the poly SVM. It isn’t considered suitable for generating accurate predictions.</a:t>
            </a:r>
            <a:endParaRPr sz="1100">
              <a:latin typeface="Arial"/>
              <a:ea typeface="Arial"/>
              <a:cs typeface="Arial"/>
              <a:sym typeface="Arial"/>
            </a:endParaRPr>
          </a:p>
        </p:txBody>
      </p:sp>
      <p:sp>
        <p:nvSpPr>
          <p:cNvPr id="552" name="Google Shape;552;p74"/>
          <p:cNvSpPr txBox="1"/>
          <p:nvPr/>
        </p:nvSpPr>
        <p:spPr>
          <a:xfrm>
            <a:off x="1274175" y="101000"/>
            <a:ext cx="2648100" cy="5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Non-categorical dataset without outliers</a:t>
            </a:r>
            <a:endParaRPr sz="1100">
              <a:solidFill>
                <a:schemeClr val="lt1"/>
              </a:solidFill>
            </a:endParaRPr>
          </a:p>
          <a:p>
            <a:pPr indent="0" lvl="0" marL="0" rtl="0" algn="l">
              <a:spcBef>
                <a:spcPts val="0"/>
              </a:spcBef>
              <a:spcAft>
                <a:spcPts val="0"/>
              </a:spcAft>
              <a:buNone/>
            </a:pPr>
            <a:r>
              <a:rPr lang="es-419" sz="1100">
                <a:solidFill>
                  <a:schemeClr val="lt1"/>
                </a:solidFill>
              </a:rPr>
              <a:t>(kernel = “rbf”):</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pic>
        <p:nvPicPr>
          <p:cNvPr id="553" name="Google Shape;553;p74"/>
          <p:cNvPicPr preferRelativeResize="0"/>
          <p:nvPr/>
        </p:nvPicPr>
        <p:blipFill>
          <a:blip r:embed="rId3">
            <a:alphaModFix/>
          </a:blip>
          <a:stretch>
            <a:fillRect/>
          </a:stretch>
        </p:blipFill>
        <p:spPr>
          <a:xfrm>
            <a:off x="1274175" y="666200"/>
            <a:ext cx="2558000" cy="2115150"/>
          </a:xfrm>
          <a:prstGeom prst="rect">
            <a:avLst/>
          </a:prstGeom>
          <a:noFill/>
          <a:ln>
            <a:noFill/>
          </a:ln>
        </p:spPr>
      </p:pic>
      <p:pic>
        <p:nvPicPr>
          <p:cNvPr id="554" name="Google Shape;554;p74"/>
          <p:cNvPicPr preferRelativeResize="0"/>
          <p:nvPr/>
        </p:nvPicPr>
        <p:blipFill>
          <a:blip r:embed="rId4">
            <a:alphaModFix/>
          </a:blip>
          <a:stretch>
            <a:fillRect/>
          </a:stretch>
        </p:blipFill>
        <p:spPr>
          <a:xfrm>
            <a:off x="1294750" y="2894438"/>
            <a:ext cx="2537419" cy="2006550"/>
          </a:xfrm>
          <a:prstGeom prst="rect">
            <a:avLst/>
          </a:prstGeom>
          <a:noFill/>
          <a:ln>
            <a:noFill/>
          </a:ln>
        </p:spPr>
      </p:pic>
      <p:pic>
        <p:nvPicPr>
          <p:cNvPr id="555" name="Google Shape;555;p74"/>
          <p:cNvPicPr preferRelativeResize="0"/>
          <p:nvPr/>
        </p:nvPicPr>
        <p:blipFill>
          <a:blip r:embed="rId5">
            <a:alphaModFix/>
          </a:blip>
          <a:stretch>
            <a:fillRect/>
          </a:stretch>
        </p:blipFill>
        <p:spPr>
          <a:xfrm>
            <a:off x="3895038" y="2894450"/>
            <a:ext cx="2595328" cy="2006525"/>
          </a:xfrm>
          <a:prstGeom prst="rect">
            <a:avLst/>
          </a:prstGeom>
          <a:noFill/>
          <a:ln>
            <a:noFill/>
          </a:ln>
        </p:spPr>
      </p:pic>
      <p:pic>
        <p:nvPicPr>
          <p:cNvPr id="556" name="Google Shape;556;p74"/>
          <p:cNvPicPr preferRelativeResize="0"/>
          <p:nvPr/>
        </p:nvPicPr>
        <p:blipFill>
          <a:blip r:embed="rId6">
            <a:alphaModFix/>
          </a:blip>
          <a:stretch>
            <a:fillRect/>
          </a:stretch>
        </p:blipFill>
        <p:spPr>
          <a:xfrm>
            <a:off x="6553241" y="2894450"/>
            <a:ext cx="2295525" cy="8572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5"/>
          <p:cNvSpPr txBox="1"/>
          <p:nvPr>
            <p:ph idx="1" type="body"/>
          </p:nvPr>
        </p:nvSpPr>
        <p:spPr>
          <a:xfrm>
            <a:off x="3883425" y="666200"/>
            <a:ext cx="4429800" cy="22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The model presents a considerable amount of false positives and false negatives.</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With a precision of 45% and an accuracy of 44%, it is considered the worst model among those evaluated, since it isn’t capable of generating reliable predictions.</a:t>
            </a:r>
            <a:endParaRPr sz="1100">
              <a:latin typeface="Arial"/>
              <a:ea typeface="Arial"/>
              <a:cs typeface="Arial"/>
              <a:sym typeface="Arial"/>
            </a:endParaRPr>
          </a:p>
        </p:txBody>
      </p:sp>
      <p:sp>
        <p:nvSpPr>
          <p:cNvPr id="562" name="Google Shape;562;p75"/>
          <p:cNvSpPr txBox="1"/>
          <p:nvPr/>
        </p:nvSpPr>
        <p:spPr>
          <a:xfrm>
            <a:off x="1274175" y="101000"/>
            <a:ext cx="2648100" cy="5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Non-categorical dataset without outliers</a:t>
            </a:r>
            <a:endParaRPr sz="1100">
              <a:solidFill>
                <a:schemeClr val="lt1"/>
              </a:solidFill>
            </a:endParaRPr>
          </a:p>
          <a:p>
            <a:pPr indent="0" lvl="0" marL="0" rtl="0" algn="l">
              <a:spcBef>
                <a:spcPts val="0"/>
              </a:spcBef>
              <a:spcAft>
                <a:spcPts val="0"/>
              </a:spcAft>
              <a:buNone/>
            </a:pPr>
            <a:r>
              <a:rPr lang="es-419" sz="1100">
                <a:solidFill>
                  <a:schemeClr val="lt1"/>
                </a:solidFill>
              </a:rPr>
              <a:t>(kernel = “sigmoid”):</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pic>
        <p:nvPicPr>
          <p:cNvPr id="563" name="Google Shape;563;p75"/>
          <p:cNvPicPr preferRelativeResize="0"/>
          <p:nvPr/>
        </p:nvPicPr>
        <p:blipFill>
          <a:blip r:embed="rId3">
            <a:alphaModFix/>
          </a:blip>
          <a:stretch>
            <a:fillRect/>
          </a:stretch>
        </p:blipFill>
        <p:spPr>
          <a:xfrm>
            <a:off x="1274175" y="666200"/>
            <a:ext cx="2558000" cy="2137450"/>
          </a:xfrm>
          <a:prstGeom prst="rect">
            <a:avLst/>
          </a:prstGeom>
          <a:noFill/>
          <a:ln>
            <a:noFill/>
          </a:ln>
        </p:spPr>
      </p:pic>
      <p:pic>
        <p:nvPicPr>
          <p:cNvPr id="564" name="Google Shape;564;p75"/>
          <p:cNvPicPr preferRelativeResize="0"/>
          <p:nvPr/>
        </p:nvPicPr>
        <p:blipFill>
          <a:blip r:embed="rId4">
            <a:alphaModFix/>
          </a:blip>
          <a:stretch>
            <a:fillRect/>
          </a:stretch>
        </p:blipFill>
        <p:spPr>
          <a:xfrm>
            <a:off x="1251350" y="2902712"/>
            <a:ext cx="2580814" cy="2035051"/>
          </a:xfrm>
          <a:prstGeom prst="rect">
            <a:avLst/>
          </a:prstGeom>
          <a:noFill/>
          <a:ln>
            <a:noFill/>
          </a:ln>
        </p:spPr>
      </p:pic>
      <p:pic>
        <p:nvPicPr>
          <p:cNvPr id="565" name="Google Shape;565;p75"/>
          <p:cNvPicPr preferRelativeResize="0"/>
          <p:nvPr/>
        </p:nvPicPr>
        <p:blipFill>
          <a:blip r:embed="rId5">
            <a:alphaModFix/>
          </a:blip>
          <a:stretch>
            <a:fillRect/>
          </a:stretch>
        </p:blipFill>
        <p:spPr>
          <a:xfrm>
            <a:off x="3913701" y="2907025"/>
            <a:ext cx="2558000" cy="2026418"/>
          </a:xfrm>
          <a:prstGeom prst="rect">
            <a:avLst/>
          </a:prstGeom>
          <a:noFill/>
          <a:ln>
            <a:noFill/>
          </a:ln>
        </p:spPr>
      </p:pic>
      <p:pic>
        <p:nvPicPr>
          <p:cNvPr id="566" name="Google Shape;566;p75"/>
          <p:cNvPicPr preferRelativeResize="0"/>
          <p:nvPr/>
        </p:nvPicPr>
        <p:blipFill>
          <a:blip r:embed="rId6">
            <a:alphaModFix/>
          </a:blip>
          <a:stretch>
            <a:fillRect/>
          </a:stretch>
        </p:blipFill>
        <p:spPr>
          <a:xfrm>
            <a:off x="6553226" y="2902700"/>
            <a:ext cx="2286000" cy="8191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7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100">
                <a:latin typeface="Arial"/>
                <a:ea typeface="Arial"/>
                <a:cs typeface="Arial"/>
                <a:sym typeface="Arial"/>
              </a:rPr>
              <a:t>The best model is:</a:t>
            </a:r>
            <a:endParaRPr sz="1100">
              <a:latin typeface="Arial"/>
              <a:ea typeface="Arial"/>
              <a:cs typeface="Arial"/>
              <a:sym typeface="Arial"/>
            </a:endParaRPr>
          </a:p>
          <a:p>
            <a:pPr indent="0" lvl="0" marL="0" rtl="0" algn="l">
              <a:spcBef>
                <a:spcPts val="1200"/>
              </a:spcBef>
              <a:spcAft>
                <a:spcPts val="0"/>
              </a:spcAft>
              <a:buNone/>
            </a:pPr>
            <a:r>
              <a:rPr b="1" lang="es-419" sz="1100">
                <a:latin typeface="Arial"/>
                <a:ea typeface="Arial"/>
                <a:cs typeface="Arial"/>
                <a:sym typeface="Arial"/>
              </a:rPr>
              <a:t>Logistic Regression </a:t>
            </a:r>
            <a:r>
              <a:rPr b="1" lang="es-419" sz="1100">
                <a:latin typeface="Arial"/>
                <a:ea typeface="Arial"/>
                <a:cs typeface="Arial"/>
                <a:sym typeface="Arial"/>
              </a:rPr>
              <a:t>SVM</a:t>
            </a:r>
            <a:r>
              <a:rPr b="1" lang="es-419" sz="1100">
                <a:latin typeface="Arial"/>
                <a:ea typeface="Arial"/>
                <a:cs typeface="Arial"/>
                <a:sym typeface="Arial"/>
              </a:rPr>
              <a:t> poly</a:t>
            </a:r>
            <a:r>
              <a:rPr lang="es-419" sz="1100">
                <a:latin typeface="Arial"/>
                <a:ea typeface="Arial"/>
                <a:cs typeface="Arial"/>
                <a:sym typeface="Arial"/>
              </a:rPr>
              <a:t> for the dataset with non-categorical data without outlier, as it has the highest precision (59%), accuracy (65%), sensitivity (96%) and F1 score (73%). Its overall performance is the strongest and, despite its ROC - AUC of 0.65, it is still the most robust model in this set.</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The worst model is:</a:t>
            </a:r>
            <a:endParaRPr sz="1100">
              <a:latin typeface="Arial"/>
              <a:ea typeface="Arial"/>
              <a:cs typeface="Arial"/>
              <a:sym typeface="Arial"/>
            </a:endParaRPr>
          </a:p>
          <a:p>
            <a:pPr indent="0" lvl="0" marL="0" rtl="0" algn="l">
              <a:spcBef>
                <a:spcPts val="1200"/>
              </a:spcBef>
              <a:spcAft>
                <a:spcPts val="0"/>
              </a:spcAft>
              <a:buNone/>
            </a:pPr>
            <a:r>
              <a:rPr b="1" lang="es-419" sz="1100">
                <a:latin typeface="Arial"/>
                <a:ea typeface="Arial"/>
                <a:cs typeface="Arial"/>
                <a:sym typeface="Arial"/>
              </a:rPr>
              <a:t>Logistic Regression </a:t>
            </a:r>
            <a:r>
              <a:rPr b="1" lang="es-419" sz="1100">
                <a:latin typeface="Arial"/>
                <a:ea typeface="Arial"/>
                <a:cs typeface="Arial"/>
                <a:sym typeface="Arial"/>
              </a:rPr>
              <a:t>SVM</a:t>
            </a:r>
            <a:r>
              <a:rPr b="1" lang="es-419" sz="1100">
                <a:latin typeface="Arial"/>
                <a:ea typeface="Arial"/>
                <a:cs typeface="Arial"/>
                <a:sym typeface="Arial"/>
              </a:rPr>
              <a:t> sigmoid</a:t>
            </a:r>
            <a:r>
              <a:rPr lang="es-419" sz="1100">
                <a:latin typeface="Arial"/>
                <a:ea typeface="Arial"/>
                <a:cs typeface="Arial"/>
                <a:sym typeface="Arial"/>
              </a:rPr>
              <a:t> for the dataset with non-categorical data without outlier, with a precision of 45%, accuracy of 44% and a ROC - AUC of 44%. This model shows considerably poor performance compared to the other models, suggesting that it isn’t suitable for this dataset.</a:t>
            </a:r>
            <a:endParaRPr sz="11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7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Naive Bayes</a:t>
            </a:r>
            <a:endParaRPr b="1" u="sng"/>
          </a:p>
        </p:txBody>
      </p:sp>
      <p:sp>
        <p:nvSpPr>
          <p:cNvPr id="577" name="Google Shape;577;p77"/>
          <p:cNvSpPr txBox="1"/>
          <p:nvPr>
            <p:ph idx="1" type="body"/>
          </p:nvPr>
        </p:nvSpPr>
        <p:spPr>
          <a:xfrm>
            <a:off x="3906750" y="1567550"/>
            <a:ext cx="442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Analysis of this model reveals a low number of false positives and false negatives, indicating a high degree of accuracy.</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With a precision of 81%, an accuracy of 82%, a sensitivity of 83%, an F1 score of 82%, and an ROC-AUC of 82%, the model is expected to provide reliable and quality predictions.</a:t>
            </a:r>
            <a:endParaRPr sz="1100">
              <a:latin typeface="Arial"/>
              <a:ea typeface="Arial"/>
              <a:cs typeface="Arial"/>
              <a:sym typeface="Arial"/>
            </a:endParaRPr>
          </a:p>
        </p:txBody>
      </p:sp>
      <p:sp>
        <p:nvSpPr>
          <p:cNvPr id="578" name="Google Shape;578;p77"/>
          <p:cNvSpPr txBox="1"/>
          <p:nvPr/>
        </p:nvSpPr>
        <p:spPr>
          <a:xfrm>
            <a:off x="1297500" y="1210250"/>
            <a:ext cx="26481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Categorical dataset with outliers:</a:t>
            </a:r>
            <a:endParaRPr sz="1100">
              <a:solidFill>
                <a:schemeClr val="lt1"/>
              </a:solidFill>
            </a:endParaRPr>
          </a:p>
        </p:txBody>
      </p:sp>
      <p:pic>
        <p:nvPicPr>
          <p:cNvPr id="579" name="Google Shape;579;p77"/>
          <p:cNvPicPr preferRelativeResize="0"/>
          <p:nvPr/>
        </p:nvPicPr>
        <p:blipFill>
          <a:blip r:embed="rId3">
            <a:alphaModFix/>
          </a:blip>
          <a:stretch>
            <a:fillRect/>
          </a:stretch>
        </p:blipFill>
        <p:spPr>
          <a:xfrm>
            <a:off x="1297500" y="1567550"/>
            <a:ext cx="2609250" cy="2146326"/>
          </a:xfrm>
          <a:prstGeom prst="rect">
            <a:avLst/>
          </a:prstGeom>
          <a:noFill/>
          <a:ln>
            <a:noFill/>
          </a:ln>
        </p:spPr>
      </p:pic>
      <p:pic>
        <p:nvPicPr>
          <p:cNvPr id="580" name="Google Shape;580;p77"/>
          <p:cNvPicPr preferRelativeResize="0"/>
          <p:nvPr/>
        </p:nvPicPr>
        <p:blipFill>
          <a:blip r:embed="rId4">
            <a:alphaModFix/>
          </a:blip>
          <a:stretch>
            <a:fillRect/>
          </a:stretch>
        </p:blipFill>
        <p:spPr>
          <a:xfrm>
            <a:off x="1297500" y="3713875"/>
            <a:ext cx="2609250" cy="8572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78"/>
          <p:cNvSpPr txBox="1"/>
          <p:nvPr>
            <p:ph idx="1" type="body"/>
          </p:nvPr>
        </p:nvSpPr>
        <p:spPr>
          <a:xfrm>
            <a:off x="3883425" y="326325"/>
            <a:ext cx="4429800" cy="2579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sz="1100">
                <a:latin typeface="Arial"/>
                <a:ea typeface="Arial"/>
                <a:cs typeface="Arial"/>
                <a:sym typeface="Arial"/>
              </a:rPr>
              <a:t>The analysis of this model shows a considerable number of false positives and false negatives, which translates into limited precision.</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With a precision of 61% and an accuracy of 68%, the model isn’t capable of generating reliable predictions and is therefore not recommended for use in applications where high predictive performance is required.</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Although the sensitivity is relatively high (86%) and the F1 score reaches 71%, these indicators do not compensate for the low precision and accuracy, and the ROC-AUC of 68% reinforces the conclusion that the overall performance of the model is insufficient for practical applications.</a:t>
            </a:r>
            <a:endParaRPr sz="1100">
              <a:latin typeface="Arial"/>
              <a:ea typeface="Arial"/>
              <a:cs typeface="Arial"/>
              <a:sym typeface="Arial"/>
            </a:endParaRPr>
          </a:p>
        </p:txBody>
      </p:sp>
      <p:sp>
        <p:nvSpPr>
          <p:cNvPr id="586" name="Google Shape;586;p78"/>
          <p:cNvSpPr txBox="1"/>
          <p:nvPr/>
        </p:nvSpPr>
        <p:spPr>
          <a:xfrm>
            <a:off x="1274175" y="326325"/>
            <a:ext cx="26481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Non-categorical dataset with outliers:</a:t>
            </a:r>
            <a:endParaRPr sz="1100">
              <a:solidFill>
                <a:schemeClr val="lt1"/>
              </a:solidFill>
            </a:endParaRPr>
          </a:p>
        </p:txBody>
      </p:sp>
      <p:pic>
        <p:nvPicPr>
          <p:cNvPr id="587" name="Google Shape;587;p78"/>
          <p:cNvPicPr preferRelativeResize="0"/>
          <p:nvPr/>
        </p:nvPicPr>
        <p:blipFill>
          <a:blip r:embed="rId3">
            <a:alphaModFix/>
          </a:blip>
          <a:stretch>
            <a:fillRect/>
          </a:stretch>
        </p:blipFill>
        <p:spPr>
          <a:xfrm>
            <a:off x="1274175" y="666225"/>
            <a:ext cx="2558000" cy="2109900"/>
          </a:xfrm>
          <a:prstGeom prst="rect">
            <a:avLst/>
          </a:prstGeom>
          <a:noFill/>
          <a:ln>
            <a:noFill/>
          </a:ln>
        </p:spPr>
      </p:pic>
      <p:pic>
        <p:nvPicPr>
          <p:cNvPr id="588" name="Google Shape;588;p78"/>
          <p:cNvPicPr preferRelativeResize="0"/>
          <p:nvPr/>
        </p:nvPicPr>
        <p:blipFill>
          <a:blip r:embed="rId4">
            <a:alphaModFix/>
          </a:blip>
          <a:stretch>
            <a:fillRect/>
          </a:stretch>
        </p:blipFill>
        <p:spPr>
          <a:xfrm>
            <a:off x="6553226" y="2902700"/>
            <a:ext cx="2295525" cy="838200"/>
          </a:xfrm>
          <a:prstGeom prst="rect">
            <a:avLst/>
          </a:prstGeom>
          <a:noFill/>
          <a:ln>
            <a:noFill/>
          </a:ln>
        </p:spPr>
      </p:pic>
      <p:pic>
        <p:nvPicPr>
          <p:cNvPr id="589" name="Google Shape;589;p78"/>
          <p:cNvPicPr preferRelativeResize="0"/>
          <p:nvPr/>
        </p:nvPicPr>
        <p:blipFill>
          <a:blip r:embed="rId5">
            <a:alphaModFix/>
          </a:blip>
          <a:stretch>
            <a:fillRect/>
          </a:stretch>
        </p:blipFill>
        <p:spPr>
          <a:xfrm>
            <a:off x="1274175" y="2907025"/>
            <a:ext cx="2557999" cy="2031092"/>
          </a:xfrm>
          <a:prstGeom prst="rect">
            <a:avLst/>
          </a:prstGeom>
          <a:noFill/>
          <a:ln>
            <a:noFill/>
          </a:ln>
        </p:spPr>
      </p:pic>
      <p:pic>
        <p:nvPicPr>
          <p:cNvPr id="590" name="Google Shape;590;p78"/>
          <p:cNvPicPr preferRelativeResize="0"/>
          <p:nvPr/>
        </p:nvPicPr>
        <p:blipFill>
          <a:blip r:embed="rId6">
            <a:alphaModFix/>
          </a:blip>
          <a:stretch>
            <a:fillRect/>
          </a:stretch>
        </p:blipFill>
        <p:spPr>
          <a:xfrm>
            <a:off x="3913700" y="2906575"/>
            <a:ext cx="2558001" cy="203200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9"/>
          <p:cNvSpPr txBox="1"/>
          <p:nvPr>
            <p:ph idx="1" type="body"/>
          </p:nvPr>
        </p:nvSpPr>
        <p:spPr>
          <a:xfrm>
            <a:off x="3906750" y="1567550"/>
            <a:ext cx="442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It is observed that this model presents a slightly higher number of false positives and negatives compared to the normal dataset.</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With a precision of 70% and an accuracy of 74%, the performance of the model is lower than that obtained with the normal dataset, indicating that its predictions aren’t reliable enough for critical applications.</a:t>
            </a:r>
            <a:endParaRPr sz="1100">
              <a:latin typeface="Arial"/>
              <a:ea typeface="Arial"/>
              <a:cs typeface="Arial"/>
              <a:sym typeface="Arial"/>
            </a:endParaRPr>
          </a:p>
        </p:txBody>
      </p:sp>
      <p:sp>
        <p:nvSpPr>
          <p:cNvPr id="596" name="Google Shape;596;p79"/>
          <p:cNvSpPr txBox="1"/>
          <p:nvPr/>
        </p:nvSpPr>
        <p:spPr>
          <a:xfrm>
            <a:off x="1297500" y="1210250"/>
            <a:ext cx="26481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Categorical dataset without outliers:</a:t>
            </a:r>
            <a:endParaRPr sz="1100">
              <a:solidFill>
                <a:schemeClr val="lt1"/>
              </a:solidFill>
            </a:endParaRPr>
          </a:p>
        </p:txBody>
      </p:sp>
      <p:pic>
        <p:nvPicPr>
          <p:cNvPr id="597" name="Google Shape;597;p79"/>
          <p:cNvPicPr preferRelativeResize="0"/>
          <p:nvPr/>
        </p:nvPicPr>
        <p:blipFill>
          <a:blip r:embed="rId3">
            <a:alphaModFix/>
          </a:blip>
          <a:stretch>
            <a:fillRect/>
          </a:stretch>
        </p:blipFill>
        <p:spPr>
          <a:xfrm>
            <a:off x="1297500" y="1567550"/>
            <a:ext cx="2609249" cy="2146325"/>
          </a:xfrm>
          <a:prstGeom prst="rect">
            <a:avLst/>
          </a:prstGeom>
          <a:noFill/>
          <a:ln>
            <a:noFill/>
          </a:ln>
        </p:spPr>
      </p:pic>
      <p:pic>
        <p:nvPicPr>
          <p:cNvPr id="598" name="Google Shape;598;p79"/>
          <p:cNvPicPr preferRelativeResize="0"/>
          <p:nvPr/>
        </p:nvPicPr>
        <p:blipFill>
          <a:blip r:embed="rId4">
            <a:alphaModFix/>
          </a:blip>
          <a:stretch>
            <a:fillRect/>
          </a:stretch>
        </p:blipFill>
        <p:spPr>
          <a:xfrm>
            <a:off x="1297500" y="3713875"/>
            <a:ext cx="2609250" cy="8382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80"/>
          <p:cNvSpPr txBox="1"/>
          <p:nvPr>
            <p:ph idx="1" type="body"/>
          </p:nvPr>
        </p:nvSpPr>
        <p:spPr>
          <a:xfrm>
            <a:off x="3883425" y="326325"/>
            <a:ext cx="4429800" cy="25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The model presents a considerable amount of false positives and false negatives, which translates into limited precision.</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With a precision of 54% and an accuracy of 56%, its results are inferior to those obtained with the normal dataset, which makes it unsuitable for critical applications.</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In addition, the ROC-AUC of 56% and an F1 score of 63% reinforce the conclusion that the overall performance of the model is poor.</a:t>
            </a:r>
            <a:endParaRPr sz="1100">
              <a:latin typeface="Arial"/>
              <a:ea typeface="Arial"/>
              <a:cs typeface="Arial"/>
              <a:sym typeface="Arial"/>
            </a:endParaRPr>
          </a:p>
        </p:txBody>
      </p:sp>
      <p:sp>
        <p:nvSpPr>
          <p:cNvPr id="604" name="Google Shape;604;p80"/>
          <p:cNvSpPr txBox="1"/>
          <p:nvPr/>
        </p:nvSpPr>
        <p:spPr>
          <a:xfrm>
            <a:off x="1274175" y="326325"/>
            <a:ext cx="27600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Non-categorical dataset without outliers:</a:t>
            </a:r>
            <a:endParaRPr sz="1100">
              <a:solidFill>
                <a:schemeClr val="lt1"/>
              </a:solidFill>
            </a:endParaRPr>
          </a:p>
        </p:txBody>
      </p:sp>
      <p:pic>
        <p:nvPicPr>
          <p:cNvPr id="605" name="Google Shape;605;p80"/>
          <p:cNvPicPr preferRelativeResize="0"/>
          <p:nvPr/>
        </p:nvPicPr>
        <p:blipFill>
          <a:blip r:embed="rId3">
            <a:alphaModFix/>
          </a:blip>
          <a:stretch>
            <a:fillRect/>
          </a:stretch>
        </p:blipFill>
        <p:spPr>
          <a:xfrm>
            <a:off x="1274175" y="666225"/>
            <a:ext cx="2558000" cy="2141345"/>
          </a:xfrm>
          <a:prstGeom prst="rect">
            <a:avLst/>
          </a:prstGeom>
          <a:noFill/>
          <a:ln>
            <a:noFill/>
          </a:ln>
        </p:spPr>
      </p:pic>
      <p:pic>
        <p:nvPicPr>
          <p:cNvPr id="606" name="Google Shape;606;p80"/>
          <p:cNvPicPr preferRelativeResize="0"/>
          <p:nvPr/>
        </p:nvPicPr>
        <p:blipFill>
          <a:blip r:embed="rId4">
            <a:alphaModFix/>
          </a:blip>
          <a:stretch>
            <a:fillRect/>
          </a:stretch>
        </p:blipFill>
        <p:spPr>
          <a:xfrm>
            <a:off x="1274175" y="2907000"/>
            <a:ext cx="2558000" cy="2017348"/>
          </a:xfrm>
          <a:prstGeom prst="rect">
            <a:avLst/>
          </a:prstGeom>
          <a:noFill/>
          <a:ln>
            <a:noFill/>
          </a:ln>
        </p:spPr>
      </p:pic>
      <p:pic>
        <p:nvPicPr>
          <p:cNvPr id="607" name="Google Shape;607;p80"/>
          <p:cNvPicPr preferRelativeResize="0"/>
          <p:nvPr/>
        </p:nvPicPr>
        <p:blipFill>
          <a:blip r:embed="rId5">
            <a:alphaModFix/>
          </a:blip>
          <a:stretch>
            <a:fillRect/>
          </a:stretch>
        </p:blipFill>
        <p:spPr>
          <a:xfrm>
            <a:off x="3928475" y="2907000"/>
            <a:ext cx="2528452" cy="2017351"/>
          </a:xfrm>
          <a:prstGeom prst="rect">
            <a:avLst/>
          </a:prstGeom>
          <a:noFill/>
          <a:ln>
            <a:noFill/>
          </a:ln>
        </p:spPr>
      </p:pic>
      <p:pic>
        <p:nvPicPr>
          <p:cNvPr id="608" name="Google Shape;608;p80"/>
          <p:cNvPicPr preferRelativeResize="0"/>
          <p:nvPr/>
        </p:nvPicPr>
        <p:blipFill>
          <a:blip r:embed="rId6">
            <a:alphaModFix/>
          </a:blip>
          <a:stretch>
            <a:fillRect/>
          </a:stretch>
        </p:blipFill>
        <p:spPr>
          <a:xfrm>
            <a:off x="6553227" y="2905725"/>
            <a:ext cx="2295525" cy="8572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8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Decision trees</a:t>
            </a:r>
            <a:endParaRPr b="1" u="sng"/>
          </a:p>
        </p:txBody>
      </p:sp>
      <p:sp>
        <p:nvSpPr>
          <p:cNvPr id="614" name="Google Shape;614;p81"/>
          <p:cNvSpPr txBox="1"/>
          <p:nvPr>
            <p:ph idx="1" type="body"/>
          </p:nvPr>
        </p:nvSpPr>
        <p:spPr>
          <a:xfrm>
            <a:off x="3906750" y="1567550"/>
            <a:ext cx="442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The analysis of the model reveals a moderate amount of false positives and false negatives.</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With a precision of 74% and an accuracy of 77%, the performance of the model is acceptable but not optimal.</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This could be because the decision tree requires a larger volume of data to improve its accuracy and robustness in prediction.</a:t>
            </a:r>
            <a:endParaRPr sz="1100">
              <a:latin typeface="Arial"/>
              <a:ea typeface="Arial"/>
              <a:cs typeface="Arial"/>
              <a:sym typeface="Arial"/>
            </a:endParaRPr>
          </a:p>
        </p:txBody>
      </p:sp>
      <p:sp>
        <p:nvSpPr>
          <p:cNvPr id="615" name="Google Shape;615;p81"/>
          <p:cNvSpPr txBox="1"/>
          <p:nvPr/>
        </p:nvSpPr>
        <p:spPr>
          <a:xfrm>
            <a:off x="1297500" y="1210250"/>
            <a:ext cx="26481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Categorical dataset with outliers:</a:t>
            </a:r>
            <a:endParaRPr sz="1100">
              <a:solidFill>
                <a:schemeClr val="lt1"/>
              </a:solidFill>
            </a:endParaRPr>
          </a:p>
        </p:txBody>
      </p:sp>
      <p:pic>
        <p:nvPicPr>
          <p:cNvPr id="616" name="Google Shape;616;p81"/>
          <p:cNvPicPr preferRelativeResize="0"/>
          <p:nvPr/>
        </p:nvPicPr>
        <p:blipFill>
          <a:blip r:embed="rId3">
            <a:alphaModFix/>
          </a:blip>
          <a:stretch>
            <a:fillRect/>
          </a:stretch>
        </p:blipFill>
        <p:spPr>
          <a:xfrm>
            <a:off x="1297500" y="1567550"/>
            <a:ext cx="2609250" cy="2146324"/>
          </a:xfrm>
          <a:prstGeom prst="rect">
            <a:avLst/>
          </a:prstGeom>
          <a:noFill/>
          <a:ln>
            <a:noFill/>
          </a:ln>
        </p:spPr>
      </p:pic>
      <p:pic>
        <p:nvPicPr>
          <p:cNvPr id="617" name="Google Shape;617;p81"/>
          <p:cNvPicPr preferRelativeResize="0"/>
          <p:nvPr/>
        </p:nvPicPr>
        <p:blipFill>
          <a:blip r:embed="rId4">
            <a:alphaModFix/>
          </a:blip>
          <a:stretch>
            <a:fillRect/>
          </a:stretch>
        </p:blipFill>
        <p:spPr>
          <a:xfrm>
            <a:off x="1297500" y="3713875"/>
            <a:ext cx="2609250" cy="8667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82"/>
          <p:cNvSpPr txBox="1"/>
          <p:nvPr>
            <p:ph idx="1" type="body"/>
          </p:nvPr>
        </p:nvSpPr>
        <p:spPr>
          <a:xfrm>
            <a:off x="3883425" y="326325"/>
            <a:ext cx="4429800" cy="25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The analysis of the model shows a significant number of false positives and false negatives, which translates into limited precision.</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With a precision of 52%, an accuracy of 55%, a sensitivity of 63%, an F1 score of 57% and an ROC-AUC of 56%, the overall performance of the model is insufficient to generate reliable predictions.</a:t>
            </a:r>
            <a:endParaRPr sz="1100">
              <a:latin typeface="Arial"/>
              <a:ea typeface="Arial"/>
              <a:cs typeface="Arial"/>
              <a:sym typeface="Arial"/>
            </a:endParaRPr>
          </a:p>
        </p:txBody>
      </p:sp>
      <p:sp>
        <p:nvSpPr>
          <p:cNvPr id="623" name="Google Shape;623;p82"/>
          <p:cNvSpPr txBox="1"/>
          <p:nvPr/>
        </p:nvSpPr>
        <p:spPr>
          <a:xfrm>
            <a:off x="1274175" y="326325"/>
            <a:ext cx="26481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Non-categorical dataset with outliers:</a:t>
            </a:r>
            <a:endParaRPr sz="1100">
              <a:solidFill>
                <a:schemeClr val="lt1"/>
              </a:solidFill>
            </a:endParaRPr>
          </a:p>
        </p:txBody>
      </p:sp>
      <p:pic>
        <p:nvPicPr>
          <p:cNvPr id="624" name="Google Shape;624;p82"/>
          <p:cNvPicPr preferRelativeResize="0"/>
          <p:nvPr/>
        </p:nvPicPr>
        <p:blipFill>
          <a:blip r:embed="rId3">
            <a:alphaModFix/>
          </a:blip>
          <a:stretch>
            <a:fillRect/>
          </a:stretch>
        </p:blipFill>
        <p:spPr>
          <a:xfrm>
            <a:off x="1274175" y="666225"/>
            <a:ext cx="2558000" cy="2150831"/>
          </a:xfrm>
          <a:prstGeom prst="rect">
            <a:avLst/>
          </a:prstGeom>
          <a:noFill/>
          <a:ln>
            <a:noFill/>
          </a:ln>
        </p:spPr>
      </p:pic>
      <p:pic>
        <p:nvPicPr>
          <p:cNvPr id="625" name="Google Shape;625;p82"/>
          <p:cNvPicPr preferRelativeResize="0"/>
          <p:nvPr/>
        </p:nvPicPr>
        <p:blipFill>
          <a:blip r:embed="rId4">
            <a:alphaModFix/>
          </a:blip>
          <a:stretch>
            <a:fillRect/>
          </a:stretch>
        </p:blipFill>
        <p:spPr>
          <a:xfrm>
            <a:off x="1274175" y="2902700"/>
            <a:ext cx="2558000" cy="2049123"/>
          </a:xfrm>
          <a:prstGeom prst="rect">
            <a:avLst/>
          </a:prstGeom>
          <a:noFill/>
          <a:ln>
            <a:noFill/>
          </a:ln>
        </p:spPr>
      </p:pic>
      <p:pic>
        <p:nvPicPr>
          <p:cNvPr id="626" name="Google Shape;626;p82"/>
          <p:cNvPicPr preferRelativeResize="0"/>
          <p:nvPr/>
        </p:nvPicPr>
        <p:blipFill>
          <a:blip r:embed="rId5">
            <a:alphaModFix/>
          </a:blip>
          <a:stretch>
            <a:fillRect/>
          </a:stretch>
        </p:blipFill>
        <p:spPr>
          <a:xfrm>
            <a:off x="3878388" y="2902700"/>
            <a:ext cx="2628633" cy="2049125"/>
          </a:xfrm>
          <a:prstGeom prst="rect">
            <a:avLst/>
          </a:prstGeom>
          <a:noFill/>
          <a:ln>
            <a:noFill/>
          </a:ln>
        </p:spPr>
      </p:pic>
      <p:pic>
        <p:nvPicPr>
          <p:cNvPr id="627" name="Google Shape;627;p82"/>
          <p:cNvPicPr preferRelativeResize="0"/>
          <p:nvPr/>
        </p:nvPicPr>
        <p:blipFill>
          <a:blip r:embed="rId6">
            <a:alphaModFix/>
          </a:blip>
          <a:stretch>
            <a:fillRect/>
          </a:stretch>
        </p:blipFill>
        <p:spPr>
          <a:xfrm>
            <a:off x="6553246" y="2902700"/>
            <a:ext cx="2286000" cy="8477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83"/>
          <p:cNvSpPr txBox="1"/>
          <p:nvPr>
            <p:ph idx="1" type="body"/>
          </p:nvPr>
        </p:nvSpPr>
        <p:spPr>
          <a:xfrm>
            <a:off x="3906750" y="1567550"/>
            <a:ext cx="442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The analysis of the model reveals a moderate amount of false positives and false negatives, suggesting acceptable performance.</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With a precision of 70% and an accuracy of 74%, the model performs worse than the one trained with the normal dataset, probably due to the smaller amount of data available in this set.</a:t>
            </a:r>
            <a:endParaRPr sz="1100">
              <a:latin typeface="Arial"/>
              <a:ea typeface="Arial"/>
              <a:cs typeface="Arial"/>
              <a:sym typeface="Arial"/>
            </a:endParaRPr>
          </a:p>
        </p:txBody>
      </p:sp>
      <p:sp>
        <p:nvSpPr>
          <p:cNvPr id="633" name="Google Shape;633;p83"/>
          <p:cNvSpPr txBox="1"/>
          <p:nvPr/>
        </p:nvSpPr>
        <p:spPr>
          <a:xfrm>
            <a:off x="1297500" y="1210250"/>
            <a:ext cx="26481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Categorical dataset without outliers:</a:t>
            </a:r>
            <a:endParaRPr sz="1100">
              <a:solidFill>
                <a:schemeClr val="lt1"/>
              </a:solidFill>
            </a:endParaRPr>
          </a:p>
        </p:txBody>
      </p:sp>
      <p:pic>
        <p:nvPicPr>
          <p:cNvPr id="634" name="Google Shape;634;p83"/>
          <p:cNvPicPr preferRelativeResize="0"/>
          <p:nvPr/>
        </p:nvPicPr>
        <p:blipFill>
          <a:blip r:embed="rId3">
            <a:alphaModFix/>
          </a:blip>
          <a:stretch>
            <a:fillRect/>
          </a:stretch>
        </p:blipFill>
        <p:spPr>
          <a:xfrm>
            <a:off x="1297500" y="1567550"/>
            <a:ext cx="2609250" cy="2146325"/>
          </a:xfrm>
          <a:prstGeom prst="rect">
            <a:avLst/>
          </a:prstGeom>
          <a:noFill/>
          <a:ln>
            <a:noFill/>
          </a:ln>
        </p:spPr>
      </p:pic>
      <p:pic>
        <p:nvPicPr>
          <p:cNvPr id="635" name="Google Shape;635;p83"/>
          <p:cNvPicPr preferRelativeResize="0"/>
          <p:nvPr/>
        </p:nvPicPr>
        <p:blipFill>
          <a:blip r:embed="rId4">
            <a:alphaModFix/>
          </a:blip>
          <a:stretch>
            <a:fillRect/>
          </a:stretch>
        </p:blipFill>
        <p:spPr>
          <a:xfrm>
            <a:off x="1297500" y="3713875"/>
            <a:ext cx="2609250" cy="828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idx="1" type="body"/>
          </p:nvPr>
        </p:nvSpPr>
        <p:spPr>
          <a:xfrm>
            <a:off x="1297500" y="380700"/>
            <a:ext cx="7038900" cy="47628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SzPts val="1100"/>
              <a:buFont typeface="Arial"/>
              <a:buChar char="●"/>
            </a:pPr>
            <a:r>
              <a:rPr lang="es-419" sz="1100">
                <a:latin typeface="Arial"/>
                <a:ea typeface="Arial"/>
                <a:cs typeface="Arial"/>
                <a:sym typeface="Arial"/>
              </a:rPr>
              <a:t>The “restecg” column classifies the results into three categories: 0 indicates the presence of probable or definite left </a:t>
            </a:r>
            <a:r>
              <a:rPr b="1" lang="es-419" sz="1100">
                <a:latin typeface="Arial"/>
                <a:ea typeface="Arial"/>
                <a:cs typeface="Arial"/>
                <a:sym typeface="Arial"/>
              </a:rPr>
              <a:t>ventricular hypertrophy</a:t>
            </a:r>
            <a:r>
              <a:rPr lang="es-419" sz="1100">
                <a:latin typeface="Arial"/>
                <a:ea typeface="Arial"/>
                <a:cs typeface="Arial"/>
                <a:sym typeface="Arial"/>
              </a:rPr>
              <a:t>, 1 represents a normal electrocardiogram, and 2 indicates abnormalities in the ST-T wave. With a mean value close to 0.5, it can be inferred that a considerable part of the patients show a normal result, while another group presents signs of </a:t>
            </a:r>
            <a:r>
              <a:rPr b="1" lang="es-419" sz="1100">
                <a:latin typeface="Arial"/>
                <a:ea typeface="Arial"/>
                <a:cs typeface="Arial"/>
                <a:sym typeface="Arial"/>
              </a:rPr>
              <a:t>left ventricular hypertrophy</a:t>
            </a:r>
            <a:r>
              <a:rPr lang="es-419" sz="1100">
                <a:latin typeface="Arial"/>
                <a:ea typeface="Arial"/>
                <a:cs typeface="Arial"/>
                <a:sym typeface="Arial"/>
              </a:rPr>
              <a:t>.</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s-419" sz="1100">
                <a:latin typeface="Arial"/>
                <a:ea typeface="Arial"/>
                <a:cs typeface="Arial"/>
                <a:sym typeface="Arial"/>
              </a:rPr>
              <a:t>The “thalach” column, which reflects the maximum heart rate achieved, has an approximate mean value of 149. According to the general formula (220 minus the patient's age), this average would suggest an age of around </a:t>
            </a:r>
            <a:r>
              <a:rPr b="1" lang="es-419" sz="1100">
                <a:latin typeface="Arial"/>
                <a:ea typeface="Arial"/>
                <a:cs typeface="Arial"/>
                <a:sym typeface="Arial"/>
              </a:rPr>
              <a:t>71 years</a:t>
            </a:r>
            <a:r>
              <a:rPr lang="es-419" sz="1100">
                <a:latin typeface="Arial"/>
                <a:ea typeface="Arial"/>
                <a:cs typeface="Arial"/>
                <a:sym typeface="Arial"/>
              </a:rPr>
              <a:t> (220 – 149 = 71); however, since most of the patients in the dataset are around 50 years old, it follows that the maximum heart rate is significantly lower than expected. This finding could be related to the presence of </a:t>
            </a:r>
            <a:r>
              <a:rPr b="1" lang="es-419" sz="1100">
                <a:latin typeface="Arial"/>
                <a:ea typeface="Arial"/>
                <a:cs typeface="Arial"/>
                <a:sym typeface="Arial"/>
              </a:rPr>
              <a:t>heart disease</a:t>
            </a:r>
            <a:r>
              <a:rPr lang="es-419" sz="1100">
                <a:latin typeface="Arial"/>
                <a:ea typeface="Arial"/>
                <a:cs typeface="Arial"/>
                <a:sym typeface="Arial"/>
              </a:rPr>
              <a:t>, which limits the ability to perform physical activity. In addition, there is a </a:t>
            </a:r>
            <a:r>
              <a:rPr b="1" lang="es-419" sz="1100">
                <a:latin typeface="Arial"/>
                <a:ea typeface="Arial"/>
                <a:cs typeface="Arial"/>
                <a:sym typeface="Arial"/>
              </a:rPr>
              <a:t>minimum value of 71</a:t>
            </a:r>
            <a:r>
              <a:rPr lang="es-419" sz="1100">
                <a:latin typeface="Arial"/>
                <a:ea typeface="Arial"/>
                <a:cs typeface="Arial"/>
                <a:sym typeface="Arial"/>
              </a:rPr>
              <a:t>, which for a healthy person would be unusually low and could reflect a serious heart problem, while the maximum value of 202 could correspond to both good physical fitness and responses to high levels of stress or anxiety.</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s-419" sz="1100">
                <a:latin typeface="Arial"/>
                <a:ea typeface="Arial"/>
                <a:cs typeface="Arial"/>
                <a:sym typeface="Arial"/>
              </a:rPr>
              <a:t>The “exang” column uses binary coding (1 for “no” and 0 for “yes”) to indicate the presence of exercise-induced angina. With a mean value of approximately </a:t>
            </a:r>
            <a:r>
              <a:rPr b="1" lang="es-419" sz="1100">
                <a:latin typeface="Arial"/>
                <a:ea typeface="Arial"/>
                <a:cs typeface="Arial"/>
                <a:sym typeface="Arial"/>
              </a:rPr>
              <a:t>0.3</a:t>
            </a:r>
            <a:r>
              <a:rPr lang="es-419" sz="1100">
                <a:latin typeface="Arial"/>
                <a:ea typeface="Arial"/>
                <a:cs typeface="Arial"/>
                <a:sym typeface="Arial"/>
              </a:rPr>
              <a:t>, it is concluded that most patients experience exercise-induced angina.</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84"/>
          <p:cNvSpPr txBox="1"/>
          <p:nvPr>
            <p:ph idx="1" type="body"/>
          </p:nvPr>
        </p:nvSpPr>
        <p:spPr>
          <a:xfrm>
            <a:off x="3883425" y="326325"/>
            <a:ext cx="4429800" cy="25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The analysis reveals a high number of false positives and false negatives.</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The model has a precision of 57% and an accuracy of 56%, with a sensitivity of 46% and an F1 score of 51%, as well as an ROC-AUC of 56%.</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Although its performance is slightly higher than that obtained with the normal dataset, these results don’t allow for generating reliable predictions, so its use isn’t recommended.</a:t>
            </a:r>
            <a:endParaRPr sz="1100">
              <a:latin typeface="Arial"/>
              <a:ea typeface="Arial"/>
              <a:cs typeface="Arial"/>
              <a:sym typeface="Arial"/>
            </a:endParaRPr>
          </a:p>
        </p:txBody>
      </p:sp>
      <p:sp>
        <p:nvSpPr>
          <p:cNvPr id="641" name="Google Shape;641;p84"/>
          <p:cNvSpPr txBox="1"/>
          <p:nvPr/>
        </p:nvSpPr>
        <p:spPr>
          <a:xfrm>
            <a:off x="1274175" y="326325"/>
            <a:ext cx="27723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Non-categorical dataset without outliers:</a:t>
            </a:r>
            <a:endParaRPr sz="1100">
              <a:solidFill>
                <a:schemeClr val="lt1"/>
              </a:solidFill>
            </a:endParaRPr>
          </a:p>
        </p:txBody>
      </p:sp>
      <p:pic>
        <p:nvPicPr>
          <p:cNvPr id="642" name="Google Shape;642;p84"/>
          <p:cNvPicPr preferRelativeResize="0"/>
          <p:nvPr/>
        </p:nvPicPr>
        <p:blipFill>
          <a:blip r:embed="rId3">
            <a:alphaModFix/>
          </a:blip>
          <a:stretch>
            <a:fillRect/>
          </a:stretch>
        </p:blipFill>
        <p:spPr>
          <a:xfrm>
            <a:off x="1274175" y="666225"/>
            <a:ext cx="2558000" cy="2171896"/>
          </a:xfrm>
          <a:prstGeom prst="rect">
            <a:avLst/>
          </a:prstGeom>
          <a:noFill/>
          <a:ln>
            <a:noFill/>
          </a:ln>
        </p:spPr>
      </p:pic>
      <p:pic>
        <p:nvPicPr>
          <p:cNvPr id="643" name="Google Shape;643;p84"/>
          <p:cNvPicPr preferRelativeResize="0"/>
          <p:nvPr/>
        </p:nvPicPr>
        <p:blipFill>
          <a:blip r:embed="rId4">
            <a:alphaModFix/>
          </a:blip>
          <a:stretch>
            <a:fillRect/>
          </a:stretch>
        </p:blipFill>
        <p:spPr>
          <a:xfrm>
            <a:off x="1271625" y="2902696"/>
            <a:ext cx="2560561" cy="2000579"/>
          </a:xfrm>
          <a:prstGeom prst="rect">
            <a:avLst/>
          </a:prstGeom>
          <a:noFill/>
          <a:ln>
            <a:noFill/>
          </a:ln>
        </p:spPr>
      </p:pic>
      <p:pic>
        <p:nvPicPr>
          <p:cNvPr id="644" name="Google Shape;644;p84"/>
          <p:cNvPicPr preferRelativeResize="0"/>
          <p:nvPr/>
        </p:nvPicPr>
        <p:blipFill>
          <a:blip r:embed="rId5">
            <a:alphaModFix/>
          </a:blip>
          <a:stretch>
            <a:fillRect/>
          </a:stretch>
        </p:blipFill>
        <p:spPr>
          <a:xfrm>
            <a:off x="3922500" y="2902700"/>
            <a:ext cx="2540434" cy="2000574"/>
          </a:xfrm>
          <a:prstGeom prst="rect">
            <a:avLst/>
          </a:prstGeom>
          <a:noFill/>
          <a:ln>
            <a:noFill/>
          </a:ln>
        </p:spPr>
      </p:pic>
      <p:pic>
        <p:nvPicPr>
          <p:cNvPr id="645" name="Google Shape;645;p84"/>
          <p:cNvPicPr preferRelativeResize="0"/>
          <p:nvPr/>
        </p:nvPicPr>
        <p:blipFill>
          <a:blip r:embed="rId6">
            <a:alphaModFix/>
          </a:blip>
          <a:stretch>
            <a:fillRect/>
          </a:stretch>
        </p:blipFill>
        <p:spPr>
          <a:xfrm>
            <a:off x="6553259" y="2902700"/>
            <a:ext cx="2305050" cy="8286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8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Random Forest</a:t>
            </a:r>
            <a:endParaRPr b="1" u="sng"/>
          </a:p>
        </p:txBody>
      </p:sp>
      <p:sp>
        <p:nvSpPr>
          <p:cNvPr id="651" name="Google Shape;651;p85"/>
          <p:cNvSpPr txBox="1"/>
          <p:nvPr>
            <p:ph idx="1" type="body"/>
          </p:nvPr>
        </p:nvSpPr>
        <p:spPr>
          <a:xfrm>
            <a:off x="3906750" y="1567550"/>
            <a:ext cx="442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The optimal depth for this dataset is observed to be 3, and the false positive and false negative graph reveals a reduced number of errors.</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The model achieves a precision of 81% and an accuracy of 82%, complemented by a sensitivity of 83%, an F1 score of 82% and an ROC-AUC of 82%.</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These results indicate that the model is robust and capable of generating reliable predictions.</a:t>
            </a:r>
            <a:endParaRPr sz="1100">
              <a:latin typeface="Arial"/>
              <a:ea typeface="Arial"/>
              <a:cs typeface="Arial"/>
              <a:sym typeface="Arial"/>
            </a:endParaRPr>
          </a:p>
        </p:txBody>
      </p:sp>
      <p:sp>
        <p:nvSpPr>
          <p:cNvPr id="652" name="Google Shape;652;p85"/>
          <p:cNvSpPr txBox="1"/>
          <p:nvPr/>
        </p:nvSpPr>
        <p:spPr>
          <a:xfrm>
            <a:off x="1297500" y="1103300"/>
            <a:ext cx="26481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Categorical dataset with outliers </a:t>
            </a:r>
            <a:endParaRPr sz="1100">
              <a:solidFill>
                <a:schemeClr val="lt1"/>
              </a:solidFill>
            </a:endParaRPr>
          </a:p>
          <a:p>
            <a:pPr indent="0" lvl="0" marL="0" rtl="0" algn="l">
              <a:spcBef>
                <a:spcPts val="0"/>
              </a:spcBef>
              <a:spcAft>
                <a:spcPts val="0"/>
              </a:spcAft>
              <a:buNone/>
            </a:pPr>
            <a:r>
              <a:rPr lang="es-419" sz="1100">
                <a:solidFill>
                  <a:schemeClr val="lt1"/>
                </a:solidFill>
              </a:rPr>
              <a:t>(depth = 3):</a:t>
            </a:r>
            <a:endParaRPr sz="1100">
              <a:solidFill>
                <a:schemeClr val="lt1"/>
              </a:solidFill>
            </a:endParaRPr>
          </a:p>
        </p:txBody>
      </p:sp>
      <p:pic>
        <p:nvPicPr>
          <p:cNvPr id="653" name="Google Shape;653;p85"/>
          <p:cNvPicPr preferRelativeResize="0"/>
          <p:nvPr/>
        </p:nvPicPr>
        <p:blipFill>
          <a:blip r:embed="rId3">
            <a:alphaModFix/>
          </a:blip>
          <a:stretch>
            <a:fillRect/>
          </a:stretch>
        </p:blipFill>
        <p:spPr>
          <a:xfrm>
            <a:off x="1297500" y="1567550"/>
            <a:ext cx="2609250" cy="2146325"/>
          </a:xfrm>
          <a:prstGeom prst="rect">
            <a:avLst/>
          </a:prstGeom>
          <a:noFill/>
          <a:ln>
            <a:noFill/>
          </a:ln>
        </p:spPr>
      </p:pic>
      <p:pic>
        <p:nvPicPr>
          <p:cNvPr id="654" name="Google Shape;654;p85"/>
          <p:cNvPicPr preferRelativeResize="0"/>
          <p:nvPr/>
        </p:nvPicPr>
        <p:blipFill>
          <a:blip r:embed="rId4">
            <a:alphaModFix/>
          </a:blip>
          <a:stretch>
            <a:fillRect/>
          </a:stretch>
        </p:blipFill>
        <p:spPr>
          <a:xfrm>
            <a:off x="1297500" y="3714025"/>
            <a:ext cx="2609250" cy="8286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86"/>
          <p:cNvSpPr txBox="1"/>
          <p:nvPr>
            <p:ph idx="1" type="body"/>
          </p:nvPr>
        </p:nvSpPr>
        <p:spPr>
          <a:xfrm>
            <a:off x="3906750" y="1567550"/>
            <a:ext cx="442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On the other hand, in the dataset without outliers, the optimal depth was determined to be 6.</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This suggests that, despite the smaller number of records, the model requires a higher level of complexity to adequately capture the characteristics of the data.</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However, a considerable number of false positives and false negatives are observed, which translates into a precision of 65% and an accuracy of 68%.</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Consequently, the performance of the model isn’t optimal and its ability to generate reliable predictions is limited.</a:t>
            </a:r>
            <a:endParaRPr sz="1100">
              <a:latin typeface="Arial"/>
              <a:ea typeface="Arial"/>
              <a:cs typeface="Arial"/>
              <a:sym typeface="Arial"/>
            </a:endParaRPr>
          </a:p>
        </p:txBody>
      </p:sp>
      <p:sp>
        <p:nvSpPr>
          <p:cNvPr id="660" name="Google Shape;660;p86"/>
          <p:cNvSpPr txBox="1"/>
          <p:nvPr/>
        </p:nvSpPr>
        <p:spPr>
          <a:xfrm>
            <a:off x="1297500" y="1103300"/>
            <a:ext cx="26481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Categorical dataset without outliers (depth = 6):</a:t>
            </a:r>
            <a:endParaRPr sz="1100">
              <a:solidFill>
                <a:schemeClr val="lt1"/>
              </a:solidFill>
            </a:endParaRPr>
          </a:p>
        </p:txBody>
      </p:sp>
      <p:pic>
        <p:nvPicPr>
          <p:cNvPr id="661" name="Google Shape;661;p86"/>
          <p:cNvPicPr preferRelativeResize="0"/>
          <p:nvPr/>
        </p:nvPicPr>
        <p:blipFill>
          <a:blip r:embed="rId3">
            <a:alphaModFix/>
          </a:blip>
          <a:stretch>
            <a:fillRect/>
          </a:stretch>
        </p:blipFill>
        <p:spPr>
          <a:xfrm>
            <a:off x="1297500" y="3714025"/>
            <a:ext cx="2609250" cy="798500"/>
          </a:xfrm>
          <a:prstGeom prst="rect">
            <a:avLst/>
          </a:prstGeom>
          <a:noFill/>
          <a:ln>
            <a:noFill/>
          </a:ln>
        </p:spPr>
      </p:pic>
      <p:pic>
        <p:nvPicPr>
          <p:cNvPr id="662" name="Google Shape;662;p86"/>
          <p:cNvPicPr preferRelativeResize="0"/>
          <p:nvPr/>
        </p:nvPicPr>
        <p:blipFill>
          <a:blip r:embed="rId4">
            <a:alphaModFix/>
          </a:blip>
          <a:stretch>
            <a:fillRect/>
          </a:stretch>
        </p:blipFill>
        <p:spPr>
          <a:xfrm>
            <a:off x="1297500" y="1567550"/>
            <a:ext cx="2609250" cy="21464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87"/>
          <p:cNvSpPr txBox="1"/>
          <p:nvPr>
            <p:ph idx="1" type="body"/>
          </p:nvPr>
        </p:nvSpPr>
        <p:spPr>
          <a:xfrm>
            <a:off x="3883425" y="326325"/>
            <a:ext cx="4429800" cy="25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For this model, the optimal depth is 1, indicating a limited ability to capture complex patterns in the data.</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This is reflected in the high number of false positives and false negatives.</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With a precision of 61% and an accuracy of 68%, the model underperforms and isn’t suitable for generating reliable predictions.</a:t>
            </a:r>
            <a:endParaRPr sz="1100">
              <a:latin typeface="Arial"/>
              <a:ea typeface="Arial"/>
              <a:cs typeface="Arial"/>
              <a:sym typeface="Arial"/>
            </a:endParaRPr>
          </a:p>
        </p:txBody>
      </p:sp>
      <p:sp>
        <p:nvSpPr>
          <p:cNvPr id="668" name="Google Shape;668;p87"/>
          <p:cNvSpPr txBox="1"/>
          <p:nvPr/>
        </p:nvSpPr>
        <p:spPr>
          <a:xfrm>
            <a:off x="1274175" y="186475"/>
            <a:ext cx="26481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Non-categorical dataset with outliers</a:t>
            </a:r>
            <a:endParaRPr sz="1100">
              <a:solidFill>
                <a:schemeClr val="lt1"/>
              </a:solidFill>
            </a:endParaRPr>
          </a:p>
          <a:p>
            <a:pPr indent="0" lvl="0" marL="0" rtl="0" algn="l">
              <a:spcBef>
                <a:spcPts val="0"/>
              </a:spcBef>
              <a:spcAft>
                <a:spcPts val="0"/>
              </a:spcAft>
              <a:buNone/>
            </a:pPr>
            <a:r>
              <a:rPr lang="es-419" sz="1100">
                <a:solidFill>
                  <a:schemeClr val="lt1"/>
                </a:solidFill>
              </a:rPr>
              <a:t>(depth = 1):</a:t>
            </a:r>
            <a:endParaRPr sz="1100">
              <a:solidFill>
                <a:schemeClr val="lt1"/>
              </a:solidFill>
            </a:endParaRPr>
          </a:p>
        </p:txBody>
      </p:sp>
      <p:pic>
        <p:nvPicPr>
          <p:cNvPr id="669" name="Google Shape;669;p87"/>
          <p:cNvPicPr preferRelativeResize="0"/>
          <p:nvPr/>
        </p:nvPicPr>
        <p:blipFill>
          <a:blip r:embed="rId3">
            <a:alphaModFix/>
          </a:blip>
          <a:stretch>
            <a:fillRect/>
          </a:stretch>
        </p:blipFill>
        <p:spPr>
          <a:xfrm>
            <a:off x="1274175" y="666225"/>
            <a:ext cx="2540425" cy="2188525"/>
          </a:xfrm>
          <a:prstGeom prst="rect">
            <a:avLst/>
          </a:prstGeom>
          <a:noFill/>
          <a:ln>
            <a:noFill/>
          </a:ln>
        </p:spPr>
      </p:pic>
      <p:pic>
        <p:nvPicPr>
          <p:cNvPr id="670" name="Google Shape;670;p87"/>
          <p:cNvPicPr preferRelativeResize="0"/>
          <p:nvPr/>
        </p:nvPicPr>
        <p:blipFill>
          <a:blip r:embed="rId4">
            <a:alphaModFix/>
          </a:blip>
          <a:stretch>
            <a:fillRect/>
          </a:stretch>
        </p:blipFill>
        <p:spPr>
          <a:xfrm>
            <a:off x="1284313" y="2911013"/>
            <a:ext cx="2520152" cy="1983950"/>
          </a:xfrm>
          <a:prstGeom prst="rect">
            <a:avLst/>
          </a:prstGeom>
          <a:noFill/>
          <a:ln>
            <a:noFill/>
          </a:ln>
        </p:spPr>
      </p:pic>
      <p:pic>
        <p:nvPicPr>
          <p:cNvPr id="671" name="Google Shape;671;p87"/>
          <p:cNvPicPr preferRelativeResize="0"/>
          <p:nvPr/>
        </p:nvPicPr>
        <p:blipFill>
          <a:blip r:embed="rId5">
            <a:alphaModFix/>
          </a:blip>
          <a:stretch>
            <a:fillRect/>
          </a:stretch>
        </p:blipFill>
        <p:spPr>
          <a:xfrm>
            <a:off x="3918788" y="2905237"/>
            <a:ext cx="2520150" cy="1995509"/>
          </a:xfrm>
          <a:prstGeom prst="rect">
            <a:avLst/>
          </a:prstGeom>
          <a:noFill/>
          <a:ln>
            <a:noFill/>
          </a:ln>
        </p:spPr>
      </p:pic>
      <p:pic>
        <p:nvPicPr>
          <p:cNvPr id="672" name="Google Shape;672;p87"/>
          <p:cNvPicPr preferRelativeResize="0"/>
          <p:nvPr/>
        </p:nvPicPr>
        <p:blipFill>
          <a:blip r:embed="rId6">
            <a:alphaModFix/>
          </a:blip>
          <a:stretch>
            <a:fillRect/>
          </a:stretch>
        </p:blipFill>
        <p:spPr>
          <a:xfrm>
            <a:off x="6553263" y="2905250"/>
            <a:ext cx="2286000" cy="8572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88"/>
          <p:cNvSpPr txBox="1"/>
          <p:nvPr>
            <p:ph idx="1" type="body"/>
          </p:nvPr>
        </p:nvSpPr>
        <p:spPr>
          <a:xfrm>
            <a:off x="3883425" y="326325"/>
            <a:ext cx="4429800" cy="25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In this model, the optimal depth is 2, slightly higher than in the previous case.</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However, a high number of false positives and false negatives are observed, which affects its performance.</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Despite achieving a precision of 55% and an accuracy of 58%, the model performs poorly and isn’t suitable for making reliable predictions.</a:t>
            </a:r>
            <a:endParaRPr sz="1100">
              <a:latin typeface="Arial"/>
              <a:ea typeface="Arial"/>
              <a:cs typeface="Arial"/>
              <a:sym typeface="Arial"/>
            </a:endParaRPr>
          </a:p>
        </p:txBody>
      </p:sp>
      <p:sp>
        <p:nvSpPr>
          <p:cNvPr id="678" name="Google Shape;678;p88"/>
          <p:cNvSpPr txBox="1"/>
          <p:nvPr/>
        </p:nvSpPr>
        <p:spPr>
          <a:xfrm>
            <a:off x="1274175" y="186475"/>
            <a:ext cx="26481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Non-categorical dataset without outliers</a:t>
            </a:r>
            <a:endParaRPr sz="1100">
              <a:solidFill>
                <a:schemeClr val="lt1"/>
              </a:solidFill>
            </a:endParaRPr>
          </a:p>
          <a:p>
            <a:pPr indent="0" lvl="0" marL="0" rtl="0" algn="l">
              <a:spcBef>
                <a:spcPts val="0"/>
              </a:spcBef>
              <a:spcAft>
                <a:spcPts val="0"/>
              </a:spcAft>
              <a:buNone/>
            </a:pPr>
            <a:r>
              <a:rPr lang="es-419" sz="1100">
                <a:solidFill>
                  <a:schemeClr val="lt1"/>
                </a:solidFill>
              </a:rPr>
              <a:t>(depth = 2):</a:t>
            </a:r>
            <a:endParaRPr sz="1100">
              <a:solidFill>
                <a:schemeClr val="lt1"/>
              </a:solidFill>
            </a:endParaRPr>
          </a:p>
        </p:txBody>
      </p:sp>
      <p:pic>
        <p:nvPicPr>
          <p:cNvPr id="679" name="Google Shape;679;p88"/>
          <p:cNvPicPr preferRelativeResize="0"/>
          <p:nvPr/>
        </p:nvPicPr>
        <p:blipFill>
          <a:blip r:embed="rId3">
            <a:alphaModFix/>
          </a:blip>
          <a:stretch>
            <a:fillRect/>
          </a:stretch>
        </p:blipFill>
        <p:spPr>
          <a:xfrm>
            <a:off x="1284325" y="666175"/>
            <a:ext cx="2520150" cy="2140001"/>
          </a:xfrm>
          <a:prstGeom prst="rect">
            <a:avLst/>
          </a:prstGeom>
          <a:noFill/>
          <a:ln>
            <a:noFill/>
          </a:ln>
        </p:spPr>
      </p:pic>
      <p:pic>
        <p:nvPicPr>
          <p:cNvPr id="680" name="Google Shape;680;p88"/>
          <p:cNvPicPr preferRelativeResize="0"/>
          <p:nvPr/>
        </p:nvPicPr>
        <p:blipFill>
          <a:blip r:embed="rId4">
            <a:alphaModFix/>
          </a:blip>
          <a:stretch>
            <a:fillRect/>
          </a:stretch>
        </p:blipFill>
        <p:spPr>
          <a:xfrm>
            <a:off x="6553263" y="2905250"/>
            <a:ext cx="2266950" cy="828675"/>
          </a:xfrm>
          <a:prstGeom prst="rect">
            <a:avLst/>
          </a:prstGeom>
          <a:noFill/>
          <a:ln>
            <a:noFill/>
          </a:ln>
        </p:spPr>
      </p:pic>
      <p:pic>
        <p:nvPicPr>
          <p:cNvPr id="681" name="Google Shape;681;p88"/>
          <p:cNvPicPr preferRelativeResize="0"/>
          <p:nvPr/>
        </p:nvPicPr>
        <p:blipFill>
          <a:blip r:embed="rId5">
            <a:alphaModFix/>
          </a:blip>
          <a:stretch>
            <a:fillRect/>
          </a:stretch>
        </p:blipFill>
        <p:spPr>
          <a:xfrm>
            <a:off x="1284325" y="2886750"/>
            <a:ext cx="2520150" cy="2032500"/>
          </a:xfrm>
          <a:prstGeom prst="rect">
            <a:avLst/>
          </a:prstGeom>
          <a:noFill/>
          <a:ln>
            <a:noFill/>
          </a:ln>
        </p:spPr>
      </p:pic>
      <p:pic>
        <p:nvPicPr>
          <p:cNvPr id="682" name="Google Shape;682;p88"/>
          <p:cNvPicPr preferRelativeResize="0"/>
          <p:nvPr/>
        </p:nvPicPr>
        <p:blipFill>
          <a:blip r:embed="rId6">
            <a:alphaModFix/>
          </a:blip>
          <a:stretch>
            <a:fillRect/>
          </a:stretch>
        </p:blipFill>
        <p:spPr>
          <a:xfrm>
            <a:off x="3918800" y="2896000"/>
            <a:ext cx="2520149" cy="20140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89"/>
          <p:cNvSpPr txBox="1"/>
          <p:nvPr/>
        </p:nvSpPr>
        <p:spPr>
          <a:xfrm>
            <a:off x="1052550" y="2114700"/>
            <a:ext cx="7038900" cy="9141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s-419" sz="3000" u="sng">
                <a:solidFill>
                  <a:srgbClr val="FFFFFF"/>
                </a:solidFill>
                <a:latin typeface="Montserrat"/>
                <a:ea typeface="Montserrat"/>
                <a:cs typeface="Montserrat"/>
                <a:sym typeface="Montserrat"/>
              </a:rPr>
              <a:t>Conclusions</a:t>
            </a:r>
            <a:endParaRPr b="1" sz="3000" u="sng">
              <a:solidFill>
                <a:srgbClr val="FFFFFF"/>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90"/>
          <p:cNvSpPr txBox="1"/>
          <p:nvPr>
            <p:ph idx="1" type="body"/>
          </p:nvPr>
        </p:nvSpPr>
        <p:spPr>
          <a:xfrm>
            <a:off x="1297500" y="125"/>
            <a:ext cx="7038900" cy="5143500"/>
          </a:xfrm>
          <a:prstGeom prst="rect">
            <a:avLst/>
          </a:prstGeom>
        </p:spPr>
        <p:txBody>
          <a:bodyPr anchorCtr="0" anchor="t" bIns="91425" lIns="91425" spcFirstLastPara="1" rIns="91425" wrap="square" tIns="91425">
            <a:normAutofit lnSpcReduction="20000"/>
          </a:bodyPr>
          <a:lstStyle/>
          <a:p>
            <a:pPr indent="0" lvl="0" marL="0" rtl="0" algn="l">
              <a:spcBef>
                <a:spcPts val="1800"/>
              </a:spcBef>
              <a:spcAft>
                <a:spcPts val="0"/>
              </a:spcAft>
              <a:buNone/>
            </a:pPr>
            <a:r>
              <a:rPr b="1" lang="es-419" sz="1100" u="sng">
                <a:latin typeface="Arial"/>
                <a:ea typeface="Arial"/>
                <a:cs typeface="Arial"/>
                <a:sym typeface="Arial"/>
              </a:rPr>
              <a:t>Best model</a:t>
            </a:r>
            <a:endParaRPr b="1" sz="1100" u="sng">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The </a:t>
            </a:r>
            <a:r>
              <a:rPr b="1" lang="es-419" sz="1100">
                <a:latin typeface="Arial"/>
                <a:ea typeface="Arial"/>
                <a:cs typeface="Arial"/>
                <a:sym typeface="Arial"/>
              </a:rPr>
              <a:t>Logistic Regression with KNN for the normal dataset</a:t>
            </a:r>
            <a:r>
              <a:rPr lang="es-419" sz="1100">
                <a:latin typeface="Arial"/>
                <a:ea typeface="Arial"/>
                <a:cs typeface="Arial"/>
                <a:sym typeface="Arial"/>
              </a:rPr>
              <a:t> is the best model according to the results. Its metrics are the highest in almost all aspects:</a:t>
            </a:r>
            <a:endParaRPr sz="1100">
              <a:latin typeface="Arial"/>
              <a:ea typeface="Arial"/>
              <a:cs typeface="Arial"/>
              <a:sym typeface="Arial"/>
            </a:endParaRPr>
          </a:p>
          <a:p>
            <a:pPr indent="-298450" lvl="0" marL="457200" rtl="0" algn="l">
              <a:spcBef>
                <a:spcPts val="1200"/>
              </a:spcBef>
              <a:spcAft>
                <a:spcPts val="0"/>
              </a:spcAft>
              <a:buClr>
                <a:schemeClr val="lt1"/>
              </a:buClr>
              <a:buSzPts val="1100"/>
              <a:buFont typeface="Arial"/>
              <a:buChar char="●"/>
            </a:pPr>
            <a:r>
              <a:rPr b="1" lang="es-419" sz="1100">
                <a:latin typeface="Arial"/>
                <a:ea typeface="Arial"/>
                <a:cs typeface="Arial"/>
                <a:sym typeface="Arial"/>
              </a:rPr>
              <a:t>Precision</a:t>
            </a:r>
            <a:r>
              <a:rPr lang="es-419" sz="1100">
                <a:latin typeface="Arial"/>
                <a:ea typeface="Arial"/>
                <a:cs typeface="Arial"/>
                <a:sym typeface="Arial"/>
              </a:rPr>
              <a:t>: 0.82</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b="1" lang="es-419" sz="1100">
                <a:latin typeface="Arial"/>
                <a:ea typeface="Arial"/>
                <a:cs typeface="Arial"/>
                <a:sym typeface="Arial"/>
              </a:rPr>
              <a:t>Accuracy</a:t>
            </a:r>
            <a:r>
              <a:rPr lang="es-419" sz="1100">
                <a:latin typeface="Arial"/>
                <a:ea typeface="Arial"/>
                <a:cs typeface="Arial"/>
                <a:sym typeface="Arial"/>
              </a:rPr>
              <a:t>: 0.88</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b="1" lang="es-419" sz="1100">
                <a:latin typeface="Arial"/>
                <a:ea typeface="Arial"/>
                <a:cs typeface="Arial"/>
                <a:sym typeface="Arial"/>
              </a:rPr>
              <a:t>Sensitivity</a:t>
            </a:r>
            <a:r>
              <a:rPr lang="es-419" sz="1100">
                <a:latin typeface="Arial"/>
                <a:ea typeface="Arial"/>
                <a:cs typeface="Arial"/>
                <a:sym typeface="Arial"/>
              </a:rPr>
              <a:t>: 0.94</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b="1" lang="es-419" sz="1100">
                <a:latin typeface="Arial"/>
                <a:ea typeface="Arial"/>
                <a:cs typeface="Arial"/>
                <a:sym typeface="Arial"/>
              </a:rPr>
              <a:t>F1 Score</a:t>
            </a:r>
            <a:r>
              <a:rPr lang="es-419" sz="1100">
                <a:latin typeface="Arial"/>
                <a:ea typeface="Arial"/>
                <a:cs typeface="Arial"/>
                <a:sym typeface="Arial"/>
              </a:rPr>
              <a:t>: 0.88</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b="1" lang="es-419" sz="1100">
                <a:latin typeface="Arial"/>
                <a:ea typeface="Arial"/>
                <a:cs typeface="Arial"/>
                <a:sym typeface="Arial"/>
              </a:rPr>
              <a:t>ROC-AUC</a:t>
            </a:r>
            <a:r>
              <a:rPr lang="es-419" sz="1100">
                <a:latin typeface="Arial"/>
                <a:ea typeface="Arial"/>
                <a:cs typeface="Arial"/>
                <a:sym typeface="Arial"/>
              </a:rPr>
              <a:t>: 0.88</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This model outperforms the logistic regression and SVM versions in terms of accuracy and balance between precision and sensitivity.</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800"/>
              </a:spcBef>
              <a:spcAft>
                <a:spcPts val="0"/>
              </a:spcAft>
              <a:buNone/>
            </a:pPr>
            <a:r>
              <a:rPr b="1" lang="es-419" sz="1100" u="sng">
                <a:latin typeface="Arial"/>
                <a:ea typeface="Arial"/>
                <a:cs typeface="Arial"/>
                <a:sym typeface="Arial"/>
              </a:rPr>
              <a:t>Worst model</a:t>
            </a:r>
            <a:endParaRPr b="1" sz="1100" u="sng">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The </a:t>
            </a:r>
            <a:r>
              <a:rPr b="1" lang="es-419" sz="1100">
                <a:latin typeface="Arial"/>
                <a:ea typeface="Arial"/>
                <a:cs typeface="Arial"/>
                <a:sym typeface="Arial"/>
              </a:rPr>
              <a:t>SVM sigmoid logistic regression with non-categorical data and no outliers</a:t>
            </a:r>
            <a:r>
              <a:rPr lang="es-419" sz="1100">
                <a:latin typeface="Arial"/>
                <a:ea typeface="Arial"/>
                <a:cs typeface="Arial"/>
                <a:sym typeface="Arial"/>
              </a:rPr>
              <a:t> is the worst model evaluated. Its metrics are remarkably low:</a:t>
            </a:r>
            <a:endParaRPr sz="1100">
              <a:latin typeface="Arial"/>
              <a:ea typeface="Arial"/>
              <a:cs typeface="Arial"/>
              <a:sym typeface="Arial"/>
            </a:endParaRPr>
          </a:p>
          <a:p>
            <a:pPr indent="-298450" lvl="0" marL="457200" rtl="0" algn="l">
              <a:spcBef>
                <a:spcPts val="1200"/>
              </a:spcBef>
              <a:spcAft>
                <a:spcPts val="0"/>
              </a:spcAft>
              <a:buClr>
                <a:schemeClr val="lt1"/>
              </a:buClr>
              <a:buSzPts val="1100"/>
              <a:buFont typeface="Arial"/>
              <a:buChar char="●"/>
            </a:pPr>
            <a:r>
              <a:rPr b="1" lang="es-419" sz="1100">
                <a:latin typeface="Arial"/>
                <a:ea typeface="Arial"/>
                <a:cs typeface="Arial"/>
                <a:sym typeface="Arial"/>
              </a:rPr>
              <a:t>Precision</a:t>
            </a:r>
            <a:r>
              <a:rPr lang="es-419" sz="1100">
                <a:latin typeface="Arial"/>
                <a:ea typeface="Arial"/>
                <a:cs typeface="Arial"/>
                <a:sym typeface="Arial"/>
              </a:rPr>
              <a:t>: 0.45</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b="1" lang="es-419" sz="1100">
                <a:latin typeface="Arial"/>
                <a:ea typeface="Arial"/>
                <a:cs typeface="Arial"/>
                <a:sym typeface="Arial"/>
              </a:rPr>
              <a:t>Accuracy</a:t>
            </a:r>
            <a:r>
              <a:rPr lang="es-419" sz="1100">
                <a:latin typeface="Arial"/>
                <a:ea typeface="Arial"/>
                <a:cs typeface="Arial"/>
                <a:sym typeface="Arial"/>
              </a:rPr>
              <a:t>: 0.44</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b="1" lang="es-419" sz="1100">
                <a:latin typeface="Arial"/>
                <a:ea typeface="Arial"/>
                <a:cs typeface="Arial"/>
                <a:sym typeface="Arial"/>
              </a:rPr>
              <a:t>Sensitivity</a:t>
            </a:r>
            <a:r>
              <a:rPr lang="es-419" sz="1100">
                <a:latin typeface="Arial"/>
                <a:ea typeface="Arial"/>
                <a:cs typeface="Arial"/>
                <a:sym typeface="Arial"/>
              </a:rPr>
              <a:t>: 0.64</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b="1" lang="es-419" sz="1100">
                <a:latin typeface="Arial"/>
                <a:ea typeface="Arial"/>
                <a:cs typeface="Arial"/>
                <a:sym typeface="Arial"/>
              </a:rPr>
              <a:t>F1 Score</a:t>
            </a:r>
            <a:r>
              <a:rPr lang="es-419" sz="1100">
                <a:latin typeface="Arial"/>
                <a:ea typeface="Arial"/>
                <a:cs typeface="Arial"/>
                <a:sym typeface="Arial"/>
              </a:rPr>
              <a:t>: 0.53</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b="1" lang="es-419" sz="1100">
                <a:latin typeface="Arial"/>
                <a:ea typeface="Arial"/>
                <a:cs typeface="Arial"/>
                <a:sym typeface="Arial"/>
              </a:rPr>
              <a:t>ROC-AUC</a:t>
            </a:r>
            <a:r>
              <a:rPr lang="es-419" sz="1100">
                <a:latin typeface="Arial"/>
                <a:ea typeface="Arial"/>
                <a:cs typeface="Arial"/>
                <a:sym typeface="Arial"/>
              </a:rPr>
              <a:t>: 0.44</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This model has the worst accuracy and ROC-AUC, indicating low discrimination ability.</a:t>
            </a:r>
            <a:endParaRPr sz="110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91"/>
          <p:cNvSpPr txBox="1"/>
          <p:nvPr>
            <p:ph idx="1" type="body"/>
          </p:nvPr>
        </p:nvSpPr>
        <p:spPr>
          <a:xfrm>
            <a:off x="1313050" y="0"/>
            <a:ext cx="7038900" cy="5143500"/>
          </a:xfrm>
          <a:prstGeom prst="rect">
            <a:avLst/>
          </a:prstGeom>
        </p:spPr>
        <p:txBody>
          <a:bodyPr anchorCtr="0" anchor="t" bIns="91425" lIns="91425" spcFirstLastPara="1" rIns="91425" wrap="square" tIns="91425">
            <a:normAutofit fontScale="92500" lnSpcReduction="20000"/>
          </a:bodyPr>
          <a:lstStyle/>
          <a:p>
            <a:pPr indent="0" lvl="0" marL="0" rtl="0" algn="l">
              <a:spcBef>
                <a:spcPts val="1800"/>
              </a:spcBef>
              <a:spcAft>
                <a:spcPts val="0"/>
              </a:spcAft>
              <a:buNone/>
            </a:pPr>
            <a:r>
              <a:rPr b="1" lang="es-419" sz="1050" u="sng">
                <a:latin typeface="Arial"/>
                <a:ea typeface="Arial"/>
                <a:cs typeface="Arial"/>
                <a:sym typeface="Arial"/>
              </a:rPr>
              <a:t>Analysis by technique</a:t>
            </a:r>
            <a:endParaRPr b="1" sz="1050" u="sng">
              <a:latin typeface="Arial"/>
              <a:ea typeface="Arial"/>
              <a:cs typeface="Arial"/>
              <a:sym typeface="Arial"/>
            </a:endParaRPr>
          </a:p>
          <a:p>
            <a:pPr indent="-290274" lvl="0" marL="457200" rtl="0" algn="l">
              <a:spcBef>
                <a:spcPts val="1200"/>
              </a:spcBef>
              <a:spcAft>
                <a:spcPts val="0"/>
              </a:spcAft>
              <a:buClr>
                <a:schemeClr val="lt1"/>
              </a:buClr>
              <a:buSzPct val="100000"/>
              <a:buFont typeface="Arial"/>
              <a:buAutoNum type="arabicPeriod"/>
            </a:pPr>
            <a:r>
              <a:rPr b="1" lang="es-419" sz="1050">
                <a:latin typeface="Arial"/>
                <a:ea typeface="Arial"/>
                <a:cs typeface="Arial"/>
                <a:sym typeface="Arial"/>
              </a:rPr>
              <a:t>Logistic Regression</a:t>
            </a:r>
            <a:endParaRPr b="1" sz="1050">
              <a:latin typeface="Arial"/>
              <a:ea typeface="Arial"/>
              <a:cs typeface="Arial"/>
              <a:sym typeface="Arial"/>
            </a:endParaRPr>
          </a:p>
          <a:p>
            <a:pPr indent="-290274" lvl="0" marL="914400" rtl="0" algn="l">
              <a:spcBef>
                <a:spcPts val="0"/>
              </a:spcBef>
              <a:spcAft>
                <a:spcPts val="0"/>
              </a:spcAft>
              <a:buSzPct val="100000"/>
              <a:buFont typeface="Arial"/>
              <a:buChar char="●"/>
            </a:pPr>
            <a:r>
              <a:rPr lang="es-419" sz="1050">
                <a:latin typeface="Arial"/>
                <a:ea typeface="Arial"/>
                <a:cs typeface="Arial"/>
                <a:sym typeface="Arial"/>
              </a:rPr>
              <a:t>The metrics are better with normal data, but its performance decreases with non-categorical data or removing outliers.</a:t>
            </a:r>
            <a:endParaRPr sz="1050">
              <a:latin typeface="Arial"/>
              <a:ea typeface="Arial"/>
              <a:cs typeface="Arial"/>
              <a:sym typeface="Arial"/>
            </a:endParaRPr>
          </a:p>
          <a:p>
            <a:pPr indent="-290274" lvl="0" marL="914400" rtl="0" algn="l">
              <a:spcBef>
                <a:spcPts val="0"/>
              </a:spcBef>
              <a:spcAft>
                <a:spcPts val="0"/>
              </a:spcAft>
              <a:buSzPct val="100000"/>
              <a:buFont typeface="Arial"/>
              <a:buChar char="●"/>
            </a:pPr>
            <a:r>
              <a:rPr lang="es-419" sz="1050">
                <a:latin typeface="Arial"/>
                <a:ea typeface="Arial"/>
                <a:cs typeface="Arial"/>
                <a:sym typeface="Arial"/>
              </a:rPr>
              <a:t>The version with the normal dataset had a solid performance (</a:t>
            </a:r>
            <a:r>
              <a:rPr b="1" lang="es-419" sz="1050">
                <a:latin typeface="Arial"/>
                <a:ea typeface="Arial"/>
                <a:cs typeface="Arial"/>
                <a:sym typeface="Arial"/>
              </a:rPr>
              <a:t>Accuracy: 0.84, F1: 0.83</a:t>
            </a:r>
            <a:r>
              <a:rPr lang="es-419" sz="1050">
                <a:latin typeface="Arial"/>
                <a:ea typeface="Arial"/>
                <a:cs typeface="Arial"/>
                <a:sym typeface="Arial"/>
              </a:rPr>
              <a:t>).</a:t>
            </a:r>
            <a:endParaRPr sz="1050">
              <a:latin typeface="Arial"/>
              <a:ea typeface="Arial"/>
              <a:cs typeface="Arial"/>
              <a:sym typeface="Arial"/>
            </a:endParaRPr>
          </a:p>
          <a:p>
            <a:pPr indent="-290274" lvl="0" marL="914400" rtl="0" algn="l">
              <a:spcBef>
                <a:spcPts val="0"/>
              </a:spcBef>
              <a:spcAft>
                <a:spcPts val="0"/>
              </a:spcAft>
              <a:buSzPct val="100000"/>
              <a:buFont typeface="Arial"/>
              <a:buChar char="●"/>
            </a:pPr>
            <a:r>
              <a:rPr lang="es-419" sz="1050">
                <a:latin typeface="Arial"/>
                <a:ea typeface="Arial"/>
                <a:cs typeface="Arial"/>
                <a:sym typeface="Arial"/>
              </a:rPr>
              <a:t>It is negatively affected by the removal of outliers and the loss of categorical information.</a:t>
            </a:r>
            <a:endParaRPr sz="1050">
              <a:latin typeface="Arial"/>
              <a:ea typeface="Arial"/>
              <a:cs typeface="Arial"/>
              <a:sym typeface="Arial"/>
            </a:endParaRPr>
          </a:p>
          <a:p>
            <a:pPr indent="-290274" lvl="0" marL="457200" rtl="0" algn="l">
              <a:spcBef>
                <a:spcPts val="0"/>
              </a:spcBef>
              <a:spcAft>
                <a:spcPts val="0"/>
              </a:spcAft>
              <a:buClr>
                <a:schemeClr val="lt1"/>
              </a:buClr>
              <a:buSzPct val="100000"/>
              <a:buFont typeface="Arial"/>
              <a:buAutoNum type="arabicPeriod"/>
            </a:pPr>
            <a:r>
              <a:rPr b="1" lang="es-419" sz="1050">
                <a:latin typeface="Arial"/>
                <a:ea typeface="Arial"/>
                <a:cs typeface="Arial"/>
                <a:sym typeface="Arial"/>
              </a:rPr>
              <a:t>KNN</a:t>
            </a:r>
            <a:endParaRPr b="1" sz="1050">
              <a:latin typeface="Arial"/>
              <a:ea typeface="Arial"/>
              <a:cs typeface="Arial"/>
              <a:sym typeface="Arial"/>
            </a:endParaRPr>
          </a:p>
          <a:p>
            <a:pPr indent="-290274" lvl="0" marL="914400" rtl="0" algn="l">
              <a:spcBef>
                <a:spcPts val="0"/>
              </a:spcBef>
              <a:spcAft>
                <a:spcPts val="0"/>
              </a:spcAft>
              <a:buSzPct val="100000"/>
              <a:buFont typeface="Arial"/>
              <a:buChar char="●"/>
            </a:pPr>
            <a:r>
              <a:rPr lang="es-419" sz="1050">
                <a:latin typeface="Arial"/>
                <a:ea typeface="Arial"/>
                <a:cs typeface="Arial"/>
                <a:sym typeface="Arial"/>
              </a:rPr>
              <a:t>It outperforms logistic regression in almost all cases with the categorical dataset.</a:t>
            </a:r>
            <a:endParaRPr sz="1050">
              <a:latin typeface="Arial"/>
              <a:ea typeface="Arial"/>
              <a:cs typeface="Arial"/>
              <a:sym typeface="Arial"/>
            </a:endParaRPr>
          </a:p>
          <a:p>
            <a:pPr indent="-290274" lvl="0" marL="914400" rtl="0" algn="l">
              <a:spcBef>
                <a:spcPts val="0"/>
              </a:spcBef>
              <a:spcAft>
                <a:spcPts val="0"/>
              </a:spcAft>
              <a:buSzPct val="100000"/>
              <a:buFont typeface="Arial"/>
              <a:buChar char="●"/>
            </a:pPr>
            <a:r>
              <a:rPr lang="es-419" sz="1050">
                <a:latin typeface="Arial"/>
                <a:ea typeface="Arial"/>
                <a:cs typeface="Arial"/>
                <a:sym typeface="Arial"/>
              </a:rPr>
              <a:t>K=9 for the normal dataset was the best fit, reaching 0.88 accuracy.</a:t>
            </a:r>
            <a:endParaRPr sz="1050">
              <a:latin typeface="Arial"/>
              <a:ea typeface="Arial"/>
              <a:cs typeface="Arial"/>
              <a:sym typeface="Arial"/>
            </a:endParaRPr>
          </a:p>
          <a:p>
            <a:pPr indent="-290274" lvl="0" marL="914400" rtl="0" algn="l">
              <a:spcBef>
                <a:spcPts val="0"/>
              </a:spcBef>
              <a:spcAft>
                <a:spcPts val="0"/>
              </a:spcAft>
              <a:buSzPct val="100000"/>
              <a:buFont typeface="Arial"/>
              <a:buChar char="●"/>
            </a:pPr>
            <a:r>
              <a:rPr lang="es-419" sz="1050">
                <a:latin typeface="Arial"/>
                <a:ea typeface="Arial"/>
                <a:cs typeface="Arial"/>
                <a:sym typeface="Arial"/>
              </a:rPr>
              <a:t>It has better generalization capacity, although its performance drops with non-categorical data.</a:t>
            </a:r>
            <a:endParaRPr sz="1050">
              <a:latin typeface="Arial"/>
              <a:ea typeface="Arial"/>
              <a:cs typeface="Arial"/>
              <a:sym typeface="Arial"/>
            </a:endParaRPr>
          </a:p>
          <a:p>
            <a:pPr indent="-290274" lvl="0" marL="457200" rtl="0" algn="l">
              <a:spcBef>
                <a:spcPts val="0"/>
              </a:spcBef>
              <a:spcAft>
                <a:spcPts val="0"/>
              </a:spcAft>
              <a:buClr>
                <a:schemeClr val="lt1"/>
              </a:buClr>
              <a:buSzPct val="100000"/>
              <a:buFont typeface="Arial"/>
              <a:buAutoNum type="arabicPeriod"/>
            </a:pPr>
            <a:r>
              <a:rPr b="1" lang="es-419" sz="1050">
                <a:latin typeface="Arial"/>
                <a:ea typeface="Arial"/>
                <a:cs typeface="Arial"/>
                <a:sym typeface="Arial"/>
              </a:rPr>
              <a:t>SVM</a:t>
            </a:r>
            <a:endParaRPr b="1" sz="1050">
              <a:latin typeface="Arial"/>
              <a:ea typeface="Arial"/>
              <a:cs typeface="Arial"/>
              <a:sym typeface="Arial"/>
            </a:endParaRPr>
          </a:p>
          <a:p>
            <a:pPr indent="-290274" lvl="0" marL="914400" rtl="0" algn="l">
              <a:spcBef>
                <a:spcPts val="0"/>
              </a:spcBef>
              <a:spcAft>
                <a:spcPts val="0"/>
              </a:spcAft>
              <a:buSzPct val="100000"/>
              <a:buFont typeface="Arial"/>
              <a:buChar char="●"/>
            </a:pPr>
            <a:r>
              <a:rPr lang="es-419" sz="1050">
                <a:latin typeface="Arial"/>
                <a:ea typeface="Arial"/>
                <a:cs typeface="Arial"/>
                <a:sym typeface="Arial"/>
              </a:rPr>
              <a:t>The </a:t>
            </a:r>
            <a:r>
              <a:rPr b="1" lang="es-419" sz="1050">
                <a:latin typeface="Arial"/>
                <a:ea typeface="Arial"/>
                <a:cs typeface="Arial"/>
                <a:sym typeface="Arial"/>
              </a:rPr>
              <a:t>sigmoid kernel</a:t>
            </a:r>
            <a:r>
              <a:rPr lang="es-419" sz="1050">
                <a:latin typeface="Arial"/>
                <a:ea typeface="Arial"/>
                <a:cs typeface="Arial"/>
                <a:sym typeface="Arial"/>
              </a:rPr>
              <a:t> was the best overall on the categorical dataset with outliers (</a:t>
            </a:r>
            <a:r>
              <a:rPr b="1" lang="es-419" sz="1050">
                <a:latin typeface="Arial"/>
                <a:ea typeface="Arial"/>
                <a:cs typeface="Arial"/>
                <a:sym typeface="Arial"/>
              </a:rPr>
              <a:t>Accuracy: 0.85, F1: 0.85</a:t>
            </a:r>
            <a:r>
              <a:rPr lang="es-419" sz="1050">
                <a:latin typeface="Arial"/>
                <a:ea typeface="Arial"/>
                <a:cs typeface="Arial"/>
                <a:sym typeface="Arial"/>
              </a:rPr>
              <a:t>).</a:t>
            </a:r>
            <a:endParaRPr sz="1050">
              <a:latin typeface="Arial"/>
              <a:ea typeface="Arial"/>
              <a:cs typeface="Arial"/>
              <a:sym typeface="Arial"/>
            </a:endParaRPr>
          </a:p>
          <a:p>
            <a:pPr indent="-290274" lvl="0" marL="914400" rtl="0" algn="l">
              <a:spcBef>
                <a:spcPts val="0"/>
              </a:spcBef>
              <a:spcAft>
                <a:spcPts val="0"/>
              </a:spcAft>
              <a:buSzPct val="100000"/>
              <a:buFont typeface="Arial"/>
              <a:buChar char="●"/>
            </a:pPr>
            <a:r>
              <a:rPr lang="es-419" sz="1050">
                <a:latin typeface="Arial"/>
                <a:ea typeface="Arial"/>
                <a:cs typeface="Arial"/>
                <a:sym typeface="Arial"/>
              </a:rPr>
              <a:t>The </a:t>
            </a:r>
            <a:r>
              <a:rPr b="1" lang="es-419" sz="1050">
                <a:latin typeface="Arial"/>
                <a:ea typeface="Arial"/>
                <a:cs typeface="Arial"/>
                <a:sym typeface="Arial"/>
              </a:rPr>
              <a:t>linear kernel</a:t>
            </a:r>
            <a:r>
              <a:rPr lang="es-419" sz="1050">
                <a:latin typeface="Arial"/>
                <a:ea typeface="Arial"/>
                <a:cs typeface="Arial"/>
                <a:sym typeface="Arial"/>
              </a:rPr>
              <a:t> performed similarly to logistic regression.</a:t>
            </a:r>
            <a:endParaRPr sz="1050">
              <a:latin typeface="Arial"/>
              <a:ea typeface="Arial"/>
              <a:cs typeface="Arial"/>
              <a:sym typeface="Arial"/>
            </a:endParaRPr>
          </a:p>
          <a:p>
            <a:pPr indent="-290274" lvl="0" marL="914400" rtl="0" algn="l">
              <a:spcBef>
                <a:spcPts val="0"/>
              </a:spcBef>
              <a:spcAft>
                <a:spcPts val="0"/>
              </a:spcAft>
              <a:buSzPct val="100000"/>
              <a:buFont typeface="Arial"/>
              <a:buChar char="●"/>
            </a:pPr>
            <a:r>
              <a:rPr lang="es-419" sz="1050">
                <a:latin typeface="Arial"/>
                <a:ea typeface="Arial"/>
                <a:cs typeface="Arial"/>
                <a:sym typeface="Arial"/>
              </a:rPr>
              <a:t>It suffers when used with non-categorical data or removing outliers.</a:t>
            </a:r>
            <a:endParaRPr sz="1050">
              <a:latin typeface="Arial"/>
              <a:ea typeface="Arial"/>
              <a:cs typeface="Arial"/>
              <a:sym typeface="Arial"/>
            </a:endParaRPr>
          </a:p>
          <a:p>
            <a:pPr indent="-290274" lvl="0" marL="457200" rtl="0" algn="l">
              <a:spcBef>
                <a:spcPts val="0"/>
              </a:spcBef>
              <a:spcAft>
                <a:spcPts val="0"/>
              </a:spcAft>
              <a:buClr>
                <a:schemeClr val="lt1"/>
              </a:buClr>
              <a:buSzPct val="100000"/>
              <a:buFont typeface="Arial"/>
              <a:buAutoNum type="arabicPeriod"/>
            </a:pPr>
            <a:r>
              <a:rPr b="1" lang="es-419" sz="1050">
                <a:latin typeface="Arial"/>
                <a:ea typeface="Arial"/>
                <a:cs typeface="Arial"/>
                <a:sym typeface="Arial"/>
              </a:rPr>
              <a:t>Decision Trees</a:t>
            </a:r>
            <a:endParaRPr b="1" sz="1050">
              <a:latin typeface="Arial"/>
              <a:ea typeface="Arial"/>
              <a:cs typeface="Arial"/>
              <a:sym typeface="Arial"/>
            </a:endParaRPr>
          </a:p>
          <a:p>
            <a:pPr indent="-290274" lvl="0" marL="914400" rtl="0" algn="l">
              <a:spcBef>
                <a:spcPts val="0"/>
              </a:spcBef>
              <a:spcAft>
                <a:spcPts val="0"/>
              </a:spcAft>
              <a:buClr>
                <a:schemeClr val="lt1"/>
              </a:buClr>
              <a:buSzPct val="100000"/>
              <a:buFont typeface="Arial"/>
              <a:buChar char="●"/>
            </a:pPr>
            <a:r>
              <a:rPr lang="es-419" sz="1050">
                <a:latin typeface="Arial"/>
                <a:ea typeface="Arial"/>
                <a:cs typeface="Arial"/>
                <a:sym typeface="Arial"/>
              </a:rPr>
              <a:t>They work well with normal data, but their performance drops significantly on datasets without categories or outliers.</a:t>
            </a:r>
            <a:endParaRPr sz="1050">
              <a:latin typeface="Arial"/>
              <a:ea typeface="Arial"/>
              <a:cs typeface="Arial"/>
              <a:sym typeface="Arial"/>
            </a:endParaRPr>
          </a:p>
          <a:p>
            <a:pPr indent="-290274" lvl="0" marL="914400" rtl="0" algn="l">
              <a:spcBef>
                <a:spcPts val="0"/>
              </a:spcBef>
              <a:spcAft>
                <a:spcPts val="0"/>
              </a:spcAft>
              <a:buClr>
                <a:schemeClr val="lt1"/>
              </a:buClr>
              <a:buSzPct val="100000"/>
              <a:buFont typeface="Arial"/>
              <a:buChar char="●"/>
            </a:pPr>
            <a:r>
              <a:rPr lang="es-419" sz="1050">
                <a:latin typeface="Arial"/>
                <a:ea typeface="Arial"/>
                <a:cs typeface="Arial"/>
                <a:sym typeface="Arial"/>
              </a:rPr>
              <a:t>The combination with logistic regression achieved </a:t>
            </a:r>
            <a:r>
              <a:rPr b="1" lang="es-419" sz="1050">
                <a:latin typeface="Arial"/>
                <a:ea typeface="Arial"/>
                <a:cs typeface="Arial"/>
                <a:sym typeface="Arial"/>
              </a:rPr>
              <a:t>0.77 accuracy and F1-score</a:t>
            </a:r>
            <a:r>
              <a:rPr lang="es-419" sz="1050">
                <a:latin typeface="Arial"/>
                <a:ea typeface="Arial"/>
                <a:cs typeface="Arial"/>
                <a:sym typeface="Arial"/>
              </a:rPr>
              <a:t> on normal data, but dropped to 0.55 on non-categorical data.</a:t>
            </a:r>
            <a:endParaRPr sz="1050">
              <a:latin typeface="Arial"/>
              <a:ea typeface="Arial"/>
              <a:cs typeface="Arial"/>
              <a:sym typeface="Arial"/>
            </a:endParaRPr>
          </a:p>
          <a:p>
            <a:pPr indent="-290274" lvl="0" marL="914400" rtl="0" algn="l">
              <a:spcBef>
                <a:spcPts val="0"/>
              </a:spcBef>
              <a:spcAft>
                <a:spcPts val="0"/>
              </a:spcAft>
              <a:buClr>
                <a:schemeClr val="lt1"/>
              </a:buClr>
              <a:buSzPct val="100000"/>
              <a:buFont typeface="Arial"/>
              <a:buChar char="●"/>
            </a:pPr>
            <a:r>
              <a:rPr lang="es-419" sz="1050">
                <a:latin typeface="Arial"/>
                <a:ea typeface="Arial"/>
                <a:cs typeface="Arial"/>
                <a:sym typeface="Arial"/>
              </a:rPr>
              <a:t>It is more sensitive to outliers than other models, which affects its stability.</a:t>
            </a:r>
            <a:endParaRPr sz="1050">
              <a:latin typeface="Arial"/>
              <a:ea typeface="Arial"/>
              <a:cs typeface="Arial"/>
              <a:sym typeface="Arial"/>
            </a:endParaRPr>
          </a:p>
          <a:p>
            <a:pPr indent="-290274" lvl="0" marL="457200" rtl="0" algn="l">
              <a:spcBef>
                <a:spcPts val="0"/>
              </a:spcBef>
              <a:spcAft>
                <a:spcPts val="0"/>
              </a:spcAft>
              <a:buClr>
                <a:schemeClr val="lt1"/>
              </a:buClr>
              <a:buSzPct val="100000"/>
              <a:buFont typeface="Arial"/>
              <a:buAutoNum type="arabicPeriod"/>
            </a:pPr>
            <a:r>
              <a:rPr b="1" lang="es-419" sz="1050">
                <a:latin typeface="Arial"/>
                <a:ea typeface="Arial"/>
                <a:cs typeface="Arial"/>
                <a:sym typeface="Arial"/>
              </a:rPr>
              <a:t>Random Forest</a:t>
            </a:r>
            <a:endParaRPr b="1" sz="1050">
              <a:latin typeface="Arial"/>
              <a:ea typeface="Arial"/>
              <a:cs typeface="Arial"/>
              <a:sym typeface="Arial"/>
            </a:endParaRPr>
          </a:p>
          <a:p>
            <a:pPr indent="-290274" lvl="0" marL="914400" rtl="0" algn="l">
              <a:spcBef>
                <a:spcPts val="0"/>
              </a:spcBef>
              <a:spcAft>
                <a:spcPts val="0"/>
              </a:spcAft>
              <a:buClr>
                <a:schemeClr val="lt1"/>
              </a:buClr>
              <a:buSzPct val="100000"/>
              <a:buFont typeface="Arial"/>
              <a:buChar char="●"/>
            </a:pPr>
            <a:r>
              <a:rPr lang="es-419" sz="1050">
                <a:latin typeface="Arial"/>
                <a:ea typeface="Arial"/>
                <a:cs typeface="Arial"/>
                <a:sym typeface="Arial"/>
              </a:rPr>
              <a:t>It was the </a:t>
            </a:r>
            <a:r>
              <a:rPr b="1" lang="es-419" sz="1050">
                <a:latin typeface="Arial"/>
                <a:ea typeface="Arial"/>
                <a:cs typeface="Arial"/>
                <a:sym typeface="Arial"/>
              </a:rPr>
              <a:t>most robust model</a:t>
            </a:r>
            <a:r>
              <a:rPr lang="es-419" sz="1050">
                <a:latin typeface="Arial"/>
                <a:ea typeface="Arial"/>
                <a:cs typeface="Arial"/>
                <a:sym typeface="Arial"/>
              </a:rPr>
              <a:t> in the presence of outliers, achieving 0.82 accuracy and F1-score with the original dataset.</a:t>
            </a:r>
            <a:endParaRPr sz="1050">
              <a:latin typeface="Arial"/>
              <a:ea typeface="Arial"/>
              <a:cs typeface="Arial"/>
              <a:sym typeface="Arial"/>
            </a:endParaRPr>
          </a:p>
          <a:p>
            <a:pPr indent="-290274" lvl="0" marL="914400" rtl="0" algn="l">
              <a:spcBef>
                <a:spcPts val="0"/>
              </a:spcBef>
              <a:spcAft>
                <a:spcPts val="0"/>
              </a:spcAft>
              <a:buClr>
                <a:schemeClr val="lt1"/>
              </a:buClr>
              <a:buSzPct val="100000"/>
              <a:buFont typeface="Arial"/>
              <a:buChar char="●"/>
            </a:pPr>
            <a:r>
              <a:rPr lang="es-419" sz="1050">
                <a:latin typeface="Arial"/>
                <a:ea typeface="Arial"/>
                <a:cs typeface="Arial"/>
                <a:sym typeface="Arial"/>
              </a:rPr>
              <a:t>Without outliers, its performance dropped to 0.67 accuracy and F1-score, suggesting that it was exploiting useful information in extreme values.</a:t>
            </a:r>
            <a:endParaRPr sz="1050">
              <a:latin typeface="Arial"/>
              <a:ea typeface="Arial"/>
              <a:cs typeface="Arial"/>
              <a:sym typeface="Arial"/>
            </a:endParaRPr>
          </a:p>
          <a:p>
            <a:pPr indent="-290274" lvl="0" marL="914400" rtl="0" algn="l">
              <a:spcBef>
                <a:spcPts val="0"/>
              </a:spcBef>
              <a:spcAft>
                <a:spcPts val="0"/>
              </a:spcAft>
              <a:buClr>
                <a:schemeClr val="lt1"/>
              </a:buClr>
              <a:buSzPct val="100000"/>
              <a:buFont typeface="Arial"/>
              <a:buChar char="●"/>
            </a:pPr>
            <a:r>
              <a:rPr lang="es-419" sz="1050">
                <a:latin typeface="Arial"/>
                <a:ea typeface="Arial"/>
                <a:cs typeface="Arial"/>
                <a:sym typeface="Arial"/>
              </a:rPr>
              <a:t>Its generalization ability is affected in non-categorical data, obtaining 0.58 accuracy in this case.</a:t>
            </a:r>
            <a:endParaRPr sz="1050">
              <a:latin typeface="Arial"/>
              <a:ea typeface="Arial"/>
              <a:cs typeface="Arial"/>
              <a:sym typeface="Arial"/>
            </a:endParaRPr>
          </a:p>
          <a:p>
            <a:pPr indent="-290274" lvl="0" marL="914400" rtl="0" algn="l">
              <a:spcBef>
                <a:spcPts val="0"/>
              </a:spcBef>
              <a:spcAft>
                <a:spcPts val="0"/>
              </a:spcAft>
              <a:buClr>
                <a:schemeClr val="lt1"/>
              </a:buClr>
              <a:buSzPct val="100000"/>
              <a:buFont typeface="Arial"/>
              <a:buChar char="●"/>
            </a:pPr>
            <a:r>
              <a:rPr lang="es-419" sz="1050">
                <a:latin typeface="Arial"/>
                <a:ea typeface="Arial"/>
                <a:cs typeface="Arial"/>
                <a:sym typeface="Arial"/>
              </a:rPr>
              <a:t>Cross-validation determined that </a:t>
            </a:r>
            <a:r>
              <a:rPr b="1" lang="es-419" sz="1050">
                <a:latin typeface="Arial"/>
                <a:ea typeface="Arial"/>
                <a:cs typeface="Arial"/>
                <a:sym typeface="Arial"/>
              </a:rPr>
              <a:t>max_depth=6</a:t>
            </a:r>
            <a:r>
              <a:rPr lang="es-419" sz="1050">
                <a:latin typeface="Arial"/>
                <a:ea typeface="Arial"/>
                <a:cs typeface="Arial"/>
                <a:sym typeface="Arial"/>
              </a:rPr>
              <a:t> was optimal without outliers, but </a:t>
            </a:r>
            <a:r>
              <a:rPr b="1" lang="es-419" sz="1050">
                <a:latin typeface="Arial"/>
                <a:ea typeface="Arial"/>
                <a:cs typeface="Arial"/>
                <a:sym typeface="Arial"/>
              </a:rPr>
              <a:t>max_depth=2</a:t>
            </a:r>
            <a:r>
              <a:rPr lang="es-419" sz="1050">
                <a:latin typeface="Arial"/>
                <a:ea typeface="Arial"/>
                <a:cs typeface="Arial"/>
                <a:sym typeface="Arial"/>
              </a:rPr>
              <a:t> on non-categorical data without outliers, which may explain the drop in performance.</a:t>
            </a:r>
            <a:endParaRPr sz="1050">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9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200">
                <a:latin typeface="Arial"/>
                <a:ea typeface="Arial"/>
                <a:cs typeface="Arial"/>
                <a:sym typeface="Arial"/>
              </a:rPr>
              <a:t>KNN (K=9) is still the best model</a:t>
            </a:r>
            <a:r>
              <a:rPr lang="es-419" sz="1100">
                <a:latin typeface="Arial"/>
                <a:ea typeface="Arial"/>
                <a:cs typeface="Arial"/>
                <a:sym typeface="Arial"/>
              </a:rPr>
              <a:t>, especially with the normal dataset.</a:t>
            </a:r>
            <a:endParaRPr sz="1100">
              <a:latin typeface="Arial"/>
              <a:ea typeface="Arial"/>
              <a:cs typeface="Arial"/>
              <a:sym typeface="Arial"/>
            </a:endParaRPr>
          </a:p>
          <a:p>
            <a:pPr indent="0" lvl="0" marL="0" rtl="0" algn="l">
              <a:spcBef>
                <a:spcPts val="1200"/>
              </a:spcBef>
              <a:spcAft>
                <a:spcPts val="0"/>
              </a:spcAft>
              <a:buNone/>
            </a:pPr>
            <a:r>
              <a:rPr b="1" lang="es-419" sz="1100">
                <a:latin typeface="Arial"/>
                <a:ea typeface="Arial"/>
                <a:cs typeface="Arial"/>
                <a:sym typeface="Arial"/>
              </a:rPr>
              <a:t>Random Forest is the best choice if outliers are present</a:t>
            </a:r>
            <a:r>
              <a:rPr lang="es-419" sz="1100">
                <a:latin typeface="Arial"/>
                <a:ea typeface="Arial"/>
                <a:cs typeface="Arial"/>
                <a:sym typeface="Arial"/>
              </a:rPr>
              <a:t>, but its performance drops without them or with non-categorical data.</a:t>
            </a:r>
            <a:endParaRPr sz="1100">
              <a:latin typeface="Arial"/>
              <a:ea typeface="Arial"/>
              <a:cs typeface="Arial"/>
              <a:sym typeface="Arial"/>
            </a:endParaRPr>
          </a:p>
          <a:p>
            <a:pPr indent="0" lvl="0" marL="0" rtl="0" algn="l">
              <a:spcBef>
                <a:spcPts val="1200"/>
              </a:spcBef>
              <a:spcAft>
                <a:spcPts val="0"/>
              </a:spcAft>
              <a:buNone/>
            </a:pPr>
            <a:r>
              <a:rPr b="1" lang="es-419" sz="1100">
                <a:latin typeface="Arial"/>
                <a:ea typeface="Arial"/>
                <a:cs typeface="Arial"/>
                <a:sym typeface="Arial"/>
              </a:rPr>
              <a:t>Decision Trees work well on normal data</a:t>
            </a:r>
            <a:r>
              <a:rPr lang="es-419" sz="1100">
                <a:latin typeface="Arial"/>
                <a:ea typeface="Arial"/>
                <a:cs typeface="Arial"/>
                <a:sym typeface="Arial"/>
              </a:rPr>
              <a:t>, but lose performance without outliers.</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Logistic Regression and SVM are solid options, but less effective with non-categorical data or without outliers.</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Removing outliers and losing categorical information reduces the predictive ability of most models, except in specific cases.</a:t>
            </a:r>
            <a:endParaRPr sz="1100">
              <a:latin typeface="Arial"/>
              <a:ea typeface="Arial"/>
              <a:cs typeface="Arial"/>
              <a:sym typeface="Arial"/>
            </a:endParaRPr>
          </a:p>
          <a:p>
            <a:pPr indent="0" lvl="0" marL="0" rtl="0" algn="l">
              <a:spcBef>
                <a:spcPts val="1200"/>
              </a:spcBef>
              <a:spcAft>
                <a:spcPts val="1200"/>
              </a:spcAft>
              <a:buNone/>
            </a:pPr>
            <a:r>
              <a:t/>
            </a:r>
            <a:endParaRPr/>
          </a:p>
        </p:txBody>
      </p:sp>
      <p:sp>
        <p:nvSpPr>
          <p:cNvPr id="703" name="Google Shape;703;p9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Final Conclusion</a:t>
            </a:r>
            <a:endParaRPr b="1" u="sng"/>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93"/>
          <p:cNvSpPr txBox="1"/>
          <p:nvPr/>
        </p:nvSpPr>
        <p:spPr>
          <a:xfrm>
            <a:off x="1297500" y="0"/>
            <a:ext cx="7038900" cy="51435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s-419" sz="3000">
                <a:solidFill>
                  <a:srgbClr val="FFFFFF"/>
                </a:solidFill>
                <a:latin typeface="Montserrat"/>
                <a:ea typeface="Montserrat"/>
                <a:cs typeface="Montserrat"/>
                <a:sym typeface="Montserrat"/>
              </a:rPr>
              <a:t>Thank you for your attention and for accompanying us on this journey of knowledge. Until next time!</a:t>
            </a:r>
            <a:endParaRPr b="1" sz="3000">
              <a:solidFill>
                <a:srgbClr val="FFFFFF"/>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idx="1" type="body"/>
          </p:nvPr>
        </p:nvSpPr>
        <p:spPr>
          <a:xfrm>
            <a:off x="1297500" y="380700"/>
            <a:ext cx="7038900" cy="47628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SzPts val="1100"/>
              <a:buFont typeface="Arial"/>
              <a:buChar char="●"/>
            </a:pPr>
            <a:r>
              <a:rPr lang="es-419" sz="1100">
                <a:latin typeface="Arial"/>
                <a:ea typeface="Arial"/>
                <a:cs typeface="Arial"/>
                <a:sym typeface="Arial"/>
              </a:rPr>
              <a:t>In the “oldpeak” column (ST depression induced by exercise relative to rest), the mean value is </a:t>
            </a:r>
            <a:r>
              <a:rPr b="1" lang="es-419" sz="1100">
                <a:latin typeface="Arial"/>
                <a:ea typeface="Arial"/>
                <a:cs typeface="Arial"/>
                <a:sym typeface="Arial"/>
              </a:rPr>
              <a:t>1 mm</a:t>
            </a:r>
            <a:r>
              <a:rPr lang="es-419" sz="1100">
                <a:latin typeface="Arial"/>
                <a:ea typeface="Arial"/>
                <a:cs typeface="Arial"/>
                <a:sym typeface="Arial"/>
              </a:rPr>
              <a:t>. Since normal values ​​range from 0 to 1 mm, most patients are within the expected range. However, a minimum value of 0 mm and a maximum of 6.2 mm are recorded, the latter being potentially indicative of </a:t>
            </a:r>
            <a:r>
              <a:rPr b="1" lang="es-419" sz="1100">
                <a:latin typeface="Arial"/>
                <a:ea typeface="Arial"/>
                <a:cs typeface="Arial"/>
                <a:sym typeface="Arial"/>
              </a:rPr>
              <a:t>significant coronary dysfunction</a:t>
            </a:r>
            <a:r>
              <a:rPr lang="es-419" sz="1100">
                <a:latin typeface="Arial"/>
                <a:ea typeface="Arial"/>
                <a:cs typeface="Arial"/>
                <a:sym typeface="Arial"/>
              </a:rPr>
              <a:t>.</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s-419" sz="1100">
                <a:latin typeface="Arial"/>
                <a:ea typeface="Arial"/>
                <a:cs typeface="Arial"/>
                <a:sym typeface="Arial"/>
              </a:rPr>
              <a:t>In the “slope” column (the slope of the ST segment during maximal exercise), three categories are distinguished: 0 for increasing slope, 1 for flat slope, and 2 for decreasing slope. With a mean value of </a:t>
            </a:r>
            <a:r>
              <a:rPr b="1" lang="es-419" sz="1100">
                <a:latin typeface="Arial"/>
                <a:ea typeface="Arial"/>
                <a:cs typeface="Arial"/>
                <a:sym typeface="Arial"/>
              </a:rPr>
              <a:t>1.4</a:t>
            </a:r>
            <a:r>
              <a:rPr lang="es-419" sz="1100">
                <a:latin typeface="Arial"/>
                <a:ea typeface="Arial"/>
                <a:cs typeface="Arial"/>
                <a:sym typeface="Arial"/>
              </a:rPr>
              <a:t>, it is inferred that </a:t>
            </a:r>
            <a:r>
              <a:rPr b="1" lang="es-419" sz="1100">
                <a:latin typeface="Arial"/>
                <a:ea typeface="Arial"/>
                <a:cs typeface="Arial"/>
                <a:sym typeface="Arial"/>
              </a:rPr>
              <a:t>most patients have a flat or decreasing slope</a:t>
            </a:r>
            <a:r>
              <a:rPr lang="es-419" sz="1100">
                <a:latin typeface="Arial"/>
                <a:ea typeface="Arial"/>
                <a:cs typeface="Arial"/>
                <a:sym typeface="Arial"/>
              </a:rPr>
              <a:t>. It is important to note that a flat slope may reflect an insufficient response or the presence of underlying </a:t>
            </a:r>
            <a:r>
              <a:rPr b="1" lang="es-419" sz="1100">
                <a:latin typeface="Arial"/>
                <a:ea typeface="Arial"/>
                <a:cs typeface="Arial"/>
                <a:sym typeface="Arial"/>
              </a:rPr>
              <a:t>myocardial ischemia</a:t>
            </a:r>
            <a:r>
              <a:rPr lang="es-419" sz="1100">
                <a:latin typeface="Arial"/>
                <a:ea typeface="Arial"/>
                <a:cs typeface="Arial"/>
                <a:sym typeface="Arial"/>
              </a:rPr>
              <a:t>, while a decreasing slope is considered an abnormal finding and could indicate significant </a:t>
            </a:r>
            <a:r>
              <a:rPr b="1" lang="es-419" sz="1100">
                <a:latin typeface="Arial"/>
                <a:ea typeface="Arial"/>
                <a:cs typeface="Arial"/>
                <a:sym typeface="Arial"/>
              </a:rPr>
              <a:t>coronary dysfunction or myocardial ischemia</a:t>
            </a:r>
            <a:r>
              <a:rPr lang="es-419" sz="1100">
                <a:latin typeface="Arial"/>
                <a:ea typeface="Arial"/>
                <a:cs typeface="Arial"/>
                <a:sym typeface="Arial"/>
              </a:rPr>
              <a:t>.</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s-419" sz="1100">
                <a:latin typeface="Arial"/>
                <a:ea typeface="Arial"/>
                <a:cs typeface="Arial"/>
                <a:sym typeface="Arial"/>
              </a:rPr>
              <a:t>In the “ca” column (number of main vessels) values ​​are recorded that vary between 0 and 3.</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s-419" sz="1100">
                <a:latin typeface="Arial"/>
                <a:ea typeface="Arial"/>
                <a:cs typeface="Arial"/>
                <a:sym typeface="Arial"/>
              </a:rPr>
              <a:t>In the “target” column, two values ​​are distinguished: 0, which indicates the absence of disease, and 1, which indicates its presence. The average value of </a:t>
            </a:r>
            <a:r>
              <a:rPr b="1" lang="es-419" sz="1100">
                <a:latin typeface="Arial"/>
                <a:ea typeface="Arial"/>
                <a:cs typeface="Arial"/>
                <a:sym typeface="Arial"/>
              </a:rPr>
              <a:t>0.54</a:t>
            </a:r>
            <a:r>
              <a:rPr lang="es-419" sz="1100">
                <a:latin typeface="Arial"/>
                <a:ea typeface="Arial"/>
                <a:cs typeface="Arial"/>
                <a:sym typeface="Arial"/>
              </a:rPr>
              <a:t> suggests that just over half of the individuals in the dataset have some form of heart disease. The remaining cases, in which atypical pain or symptoms occur, could be associated with other conditions or factors other than heart disease.</a:t>
            </a:r>
            <a:endParaRPr sz="11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Deleting erroneous data</a:t>
            </a:r>
            <a:endParaRPr b="1" u="sng"/>
          </a:p>
        </p:txBody>
      </p:sp>
      <p:sp>
        <p:nvSpPr>
          <p:cNvPr id="219" name="Google Shape;219;p32"/>
          <p:cNvSpPr txBox="1"/>
          <p:nvPr>
            <p:ph idx="1" type="body"/>
          </p:nvPr>
        </p:nvSpPr>
        <p:spPr>
          <a:xfrm>
            <a:off x="1297500" y="1567550"/>
            <a:ext cx="7038900" cy="62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In the “ca” column a maximum value of 4 is displayed, when this column should only have a maximum value of 3.</a:t>
            </a:r>
            <a:endParaRPr/>
          </a:p>
        </p:txBody>
      </p:sp>
      <p:pic>
        <p:nvPicPr>
          <p:cNvPr id="220" name="Google Shape;220;p32"/>
          <p:cNvPicPr preferRelativeResize="0"/>
          <p:nvPr/>
        </p:nvPicPr>
        <p:blipFill>
          <a:blip r:embed="rId3">
            <a:alphaModFix/>
          </a:blip>
          <a:stretch>
            <a:fillRect/>
          </a:stretch>
        </p:blipFill>
        <p:spPr>
          <a:xfrm>
            <a:off x="1297495" y="2188595"/>
            <a:ext cx="3221426" cy="2606700"/>
          </a:xfrm>
          <a:prstGeom prst="rect">
            <a:avLst/>
          </a:prstGeom>
          <a:noFill/>
          <a:ln>
            <a:noFill/>
          </a:ln>
        </p:spPr>
      </p:pic>
      <p:sp>
        <p:nvSpPr>
          <p:cNvPr id="221" name="Google Shape;221;p32"/>
          <p:cNvSpPr txBox="1"/>
          <p:nvPr/>
        </p:nvSpPr>
        <p:spPr>
          <a:xfrm>
            <a:off x="4521925" y="2198800"/>
            <a:ext cx="3814500" cy="26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A total of 5 records were removed, which is favorable for future analysis.</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s-419" sz="1100">
                <a:solidFill>
                  <a:schemeClr val="lt1"/>
                </a:solidFill>
              </a:rPr>
              <a:t>In addition, it is observed that the mean value is approximately 0.7, indicating that most patients in the dataset have a CA1. They have a main coronary artery that shows </a:t>
            </a:r>
            <a:r>
              <a:rPr b="1" lang="es-419" sz="1100">
                <a:solidFill>
                  <a:schemeClr val="lt1"/>
                </a:solidFill>
              </a:rPr>
              <a:t>stenosis or significant narrowing</a:t>
            </a:r>
            <a:r>
              <a:rPr lang="es-419" sz="1100">
                <a:solidFill>
                  <a:schemeClr val="lt1"/>
                </a:solidFill>
              </a:rPr>
              <a:t>.</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s-419" sz="1100">
                <a:solidFill>
                  <a:schemeClr val="lt1"/>
                </a:solidFill>
              </a:rPr>
              <a:t>This finding may constitute a risk factor for cardiac problems, such as </a:t>
            </a:r>
            <a:r>
              <a:rPr b="1" lang="es-419" sz="1100">
                <a:solidFill>
                  <a:schemeClr val="lt1"/>
                </a:solidFill>
              </a:rPr>
              <a:t>myocardial infarction</a:t>
            </a:r>
            <a:r>
              <a:rPr lang="es-419" sz="1100">
                <a:solidFill>
                  <a:schemeClr val="lt1"/>
                </a:solidFill>
              </a:rPr>
              <a:t>.</a:t>
            </a:r>
            <a:endParaRPr sz="11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idx="1" type="body"/>
          </p:nvPr>
        </p:nvSpPr>
        <p:spPr>
          <a:xfrm>
            <a:off x="1297500" y="1567550"/>
            <a:ext cx="7038900" cy="62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In the “thal” column a minimum value of 0 is displayed, when this column should only have a minimum value of 1.</a:t>
            </a:r>
            <a:endParaRPr/>
          </a:p>
        </p:txBody>
      </p:sp>
      <p:sp>
        <p:nvSpPr>
          <p:cNvPr id="227" name="Google Shape;227;p33"/>
          <p:cNvSpPr txBox="1"/>
          <p:nvPr/>
        </p:nvSpPr>
        <p:spPr>
          <a:xfrm>
            <a:off x="4521925" y="2198800"/>
            <a:ext cx="4622100" cy="25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Only 2 records were removed from the dataset, which is considered a highly acceptable result for analysis.</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s-419" sz="1100">
                <a:solidFill>
                  <a:schemeClr val="lt1"/>
                </a:solidFill>
              </a:rPr>
              <a:t>In addition, it is observed that the average value of the variable “thal” is 2.3, indicating that most patients have a </a:t>
            </a:r>
            <a:r>
              <a:rPr b="1" lang="es-419" sz="1100">
                <a:solidFill>
                  <a:schemeClr val="lt1"/>
                </a:solidFill>
              </a:rPr>
              <a:t>reversible defect</a:t>
            </a:r>
            <a:r>
              <a:rPr lang="es-419" sz="1100">
                <a:solidFill>
                  <a:schemeClr val="lt1"/>
                </a:solidFill>
              </a:rPr>
              <a:t>.</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s-419" sz="1100">
                <a:solidFill>
                  <a:schemeClr val="lt1"/>
                </a:solidFill>
              </a:rPr>
              <a:t>This suggests the existence of areas in the heart where </a:t>
            </a:r>
            <a:r>
              <a:rPr b="1" lang="es-419" sz="1100">
                <a:solidFill>
                  <a:schemeClr val="lt1"/>
                </a:solidFill>
              </a:rPr>
              <a:t>blood flow decreases</a:t>
            </a:r>
            <a:r>
              <a:rPr lang="es-419" sz="1100">
                <a:solidFill>
                  <a:schemeClr val="lt1"/>
                </a:solidFill>
              </a:rPr>
              <a:t> during stress situations, such as in a stress test, but normalizes when the stress ceases.</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s-419" sz="1100">
                <a:solidFill>
                  <a:schemeClr val="lt1"/>
                </a:solidFill>
              </a:rPr>
              <a:t>This finding could be indicative of </a:t>
            </a:r>
            <a:r>
              <a:rPr b="1" lang="es-419" sz="1100">
                <a:solidFill>
                  <a:schemeClr val="lt1"/>
                </a:solidFill>
              </a:rPr>
              <a:t>inducible myocardial ischemia</a:t>
            </a:r>
            <a:r>
              <a:rPr lang="es-419" sz="1100">
                <a:solidFill>
                  <a:schemeClr val="lt1"/>
                </a:solidFill>
              </a:rPr>
              <a:t>, areas of the heart that, although experiencing a reduction in flow during physical activity or stress situations, recover adequate perfusion when stress is relieved.</a:t>
            </a:r>
            <a:endParaRPr sz="1100">
              <a:solidFill>
                <a:schemeClr val="lt1"/>
              </a:solidFill>
            </a:endParaRPr>
          </a:p>
        </p:txBody>
      </p:sp>
      <p:pic>
        <p:nvPicPr>
          <p:cNvPr id="228" name="Google Shape;228;p33"/>
          <p:cNvPicPr preferRelativeResize="0"/>
          <p:nvPr/>
        </p:nvPicPr>
        <p:blipFill>
          <a:blip r:embed="rId3">
            <a:alphaModFix/>
          </a:blip>
          <a:stretch>
            <a:fillRect/>
          </a:stretch>
        </p:blipFill>
        <p:spPr>
          <a:xfrm>
            <a:off x="1297500" y="2198800"/>
            <a:ext cx="3263110" cy="2650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