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60" d="100"/>
          <a:sy n="60" d="100"/>
        </p:scale>
        <p:origin x="2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xfrm>
            <a:off x="3548062" y="5786437"/>
            <a:ext cx="17287876" cy="2143126"/>
          </a:xfrm>
          <a:prstGeom prst="rect">
            <a:avLst/>
          </a:prstGeom>
        </p:spPr>
        <p:txBody>
          <a:bodyPr lIns="71437" tIns="71437" rIns="71437" bIns="71437">
            <a:noAutofit/>
          </a:bodyPr>
          <a:lstStyle>
            <a:lvl1pPr defTabSz="821531">
              <a:defRPr sz="10000">
                <a:solidFill>
                  <a:srgbClr val="5353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2882" y="13037343"/>
            <a:ext cx="460376" cy="498476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21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23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"/>
          <p:cNvSpPr/>
          <p:nvPr/>
        </p:nvSpPr>
        <p:spPr>
          <a:xfrm>
            <a:off x="-18256" y="13179141"/>
            <a:ext cx="24395112" cy="546633"/>
          </a:xfrm>
          <a:prstGeom prst="rect">
            <a:avLst/>
          </a:prstGeom>
          <a:solidFill>
            <a:srgbClr val="14447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8" name="Rectangle"/>
          <p:cNvSpPr/>
          <p:nvPr/>
        </p:nvSpPr>
        <p:spPr>
          <a:xfrm>
            <a:off x="-5556" y="-8706"/>
            <a:ext cx="24395112" cy="1188218"/>
          </a:xfrm>
          <a:prstGeom prst="rect">
            <a:avLst/>
          </a:prstGeom>
          <a:solidFill>
            <a:srgbClr val="14447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9" name="Architecture Characteristics Worksheet"/>
          <p:cNvSpPr txBox="1"/>
          <p:nvPr/>
        </p:nvSpPr>
        <p:spPr>
          <a:xfrm>
            <a:off x="375624" y="197851"/>
            <a:ext cx="12595412" cy="775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spAutoFit/>
          </a:bodyPr>
          <a:lstStyle>
            <a:lvl1pPr marR="642937" algn="l" defTabSz="642937">
              <a:defRPr sz="4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Architecture Characteristics Worksheet</a:t>
            </a:r>
          </a:p>
        </p:txBody>
      </p:sp>
      <p:sp>
        <p:nvSpPr>
          <p:cNvPr id="130" name="Line"/>
          <p:cNvSpPr/>
          <p:nvPr/>
        </p:nvSpPr>
        <p:spPr>
          <a:xfrm flipH="1">
            <a:off x="12889681" y="3448000"/>
            <a:ext cx="1" cy="9399503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1" name="Created by Mark Richards, DeveloperToArchitect.com"/>
          <p:cNvSpPr txBox="1"/>
          <p:nvPr/>
        </p:nvSpPr>
        <p:spPr>
          <a:xfrm>
            <a:off x="19476973" y="13265305"/>
            <a:ext cx="4735577" cy="353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 defTabSz="821531">
              <a:defRPr sz="1500" b="0">
                <a:solidFill>
                  <a:srgbClr val="FFFFFF"/>
                </a:solidFill>
              </a:defRPr>
            </a:lvl1pPr>
          </a:lstStyle>
          <a:p>
            <a:r>
              <a:t>Created by Mark Richards, DeveloperToArchitect.com</a:t>
            </a:r>
          </a:p>
        </p:txBody>
      </p:sp>
      <p:sp>
        <p:nvSpPr>
          <p:cNvPr id="132" name="System/Project:"/>
          <p:cNvSpPr txBox="1"/>
          <p:nvPr/>
        </p:nvSpPr>
        <p:spPr>
          <a:xfrm>
            <a:off x="583957" y="1493165"/>
            <a:ext cx="3477007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600" b="0">
                <a:solidFill>
                  <a:srgbClr val="32333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System/Project:</a:t>
            </a:r>
          </a:p>
        </p:txBody>
      </p:sp>
      <p:sp>
        <p:nvSpPr>
          <p:cNvPr id="133" name="Line"/>
          <p:cNvSpPr/>
          <p:nvPr/>
        </p:nvSpPr>
        <p:spPr>
          <a:xfrm>
            <a:off x="4280070" y="2030977"/>
            <a:ext cx="1005429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4" name="Date:"/>
          <p:cNvSpPr txBox="1"/>
          <p:nvPr/>
        </p:nvSpPr>
        <p:spPr>
          <a:xfrm>
            <a:off x="14838993" y="2208901"/>
            <a:ext cx="1232155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600" b="0">
                <a:solidFill>
                  <a:srgbClr val="32333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Date:</a:t>
            </a:r>
          </a:p>
        </p:txBody>
      </p:sp>
      <p:sp>
        <p:nvSpPr>
          <p:cNvPr id="135" name="Line"/>
          <p:cNvSpPr/>
          <p:nvPr/>
        </p:nvSpPr>
        <p:spPr>
          <a:xfrm>
            <a:off x="16233487" y="2716960"/>
            <a:ext cx="191922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6" name="Architect/Team:"/>
          <p:cNvSpPr txBox="1"/>
          <p:nvPr/>
        </p:nvSpPr>
        <p:spPr>
          <a:xfrm>
            <a:off x="627694" y="2208901"/>
            <a:ext cx="3426257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600" b="0">
                <a:solidFill>
                  <a:srgbClr val="32333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Architect/Team:</a:t>
            </a:r>
          </a:p>
        </p:txBody>
      </p:sp>
      <p:sp>
        <p:nvSpPr>
          <p:cNvPr id="137" name="Line"/>
          <p:cNvSpPr/>
          <p:nvPr/>
        </p:nvSpPr>
        <p:spPr>
          <a:xfrm>
            <a:off x="4255965" y="2728065"/>
            <a:ext cx="1005429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8" name="Line"/>
          <p:cNvSpPr/>
          <p:nvPr/>
        </p:nvSpPr>
        <p:spPr>
          <a:xfrm>
            <a:off x="2442065" y="5018620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Driving Characteristics"/>
          <p:cNvSpPr txBox="1"/>
          <p:nvPr/>
        </p:nvSpPr>
        <p:spPr>
          <a:xfrm>
            <a:off x="2333501" y="3454707"/>
            <a:ext cx="4831284" cy="60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400">
                <a:solidFill>
                  <a:srgbClr val="323333"/>
                </a:solidFill>
              </a:defRPr>
            </a:lvl1pPr>
          </a:lstStyle>
          <a:p>
            <a:r>
              <a:t>Driving Characteristics</a:t>
            </a:r>
          </a:p>
        </p:txBody>
      </p:sp>
      <p:sp>
        <p:nvSpPr>
          <p:cNvPr id="140" name="Line"/>
          <p:cNvSpPr/>
          <p:nvPr/>
        </p:nvSpPr>
        <p:spPr>
          <a:xfrm>
            <a:off x="2442065" y="5785424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1" name="Line"/>
          <p:cNvSpPr/>
          <p:nvPr/>
        </p:nvSpPr>
        <p:spPr>
          <a:xfrm>
            <a:off x="2442065" y="6552228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2" name="Line"/>
          <p:cNvSpPr/>
          <p:nvPr/>
        </p:nvSpPr>
        <p:spPr>
          <a:xfrm>
            <a:off x="2442065" y="7319031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3" name="Line"/>
          <p:cNvSpPr/>
          <p:nvPr/>
        </p:nvSpPr>
        <p:spPr>
          <a:xfrm>
            <a:off x="2442065" y="8085834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4" name="Line"/>
          <p:cNvSpPr/>
          <p:nvPr/>
        </p:nvSpPr>
        <p:spPr>
          <a:xfrm>
            <a:off x="2442065" y="8852638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5" name="Line"/>
          <p:cNvSpPr/>
          <p:nvPr/>
        </p:nvSpPr>
        <p:spPr>
          <a:xfrm>
            <a:off x="2442065" y="9619441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6" name="Top 3"/>
          <p:cNvSpPr txBox="1"/>
          <p:nvPr/>
        </p:nvSpPr>
        <p:spPr>
          <a:xfrm>
            <a:off x="725680" y="3454707"/>
            <a:ext cx="1217982" cy="60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400">
                <a:solidFill>
                  <a:srgbClr val="323333"/>
                </a:solidFill>
              </a:defRPr>
            </a:lvl1pPr>
          </a:lstStyle>
          <a:p>
            <a:r>
              <a:t>Top 3</a:t>
            </a:r>
          </a:p>
        </p:txBody>
      </p:sp>
      <p:sp>
        <p:nvSpPr>
          <p:cNvPr id="147" name="Rectangle"/>
          <p:cNvSpPr/>
          <p:nvPr/>
        </p:nvSpPr>
        <p:spPr>
          <a:xfrm>
            <a:off x="1097132" y="5247577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8" name="Rectangle"/>
          <p:cNvSpPr/>
          <p:nvPr/>
        </p:nvSpPr>
        <p:spPr>
          <a:xfrm>
            <a:off x="1097132" y="4545982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9" name="Rectangle"/>
          <p:cNvSpPr/>
          <p:nvPr/>
        </p:nvSpPr>
        <p:spPr>
          <a:xfrm>
            <a:off x="1097132" y="5988981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0" name="Rectangle"/>
          <p:cNvSpPr/>
          <p:nvPr/>
        </p:nvSpPr>
        <p:spPr>
          <a:xfrm>
            <a:off x="1097132" y="6755784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1" name="Rectangle"/>
          <p:cNvSpPr/>
          <p:nvPr/>
        </p:nvSpPr>
        <p:spPr>
          <a:xfrm>
            <a:off x="1097132" y="7535287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2" name="Rectangle"/>
          <p:cNvSpPr/>
          <p:nvPr/>
        </p:nvSpPr>
        <p:spPr>
          <a:xfrm>
            <a:off x="1097132" y="8289391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3" name="Rectangle"/>
          <p:cNvSpPr/>
          <p:nvPr/>
        </p:nvSpPr>
        <p:spPr>
          <a:xfrm>
            <a:off x="1097132" y="9071155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4" name="Line"/>
          <p:cNvSpPr/>
          <p:nvPr/>
        </p:nvSpPr>
        <p:spPr>
          <a:xfrm>
            <a:off x="7895447" y="5018620"/>
            <a:ext cx="429625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5" name="Implicit Characteristics"/>
          <p:cNvSpPr txBox="1"/>
          <p:nvPr/>
        </p:nvSpPr>
        <p:spPr>
          <a:xfrm>
            <a:off x="7786883" y="3454707"/>
            <a:ext cx="4288512" cy="60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400" b="0">
                <a:solidFill>
                  <a:srgbClr val="32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Implicit Characteristics</a:t>
            </a:r>
          </a:p>
        </p:txBody>
      </p:sp>
      <p:sp>
        <p:nvSpPr>
          <p:cNvPr id="156" name="Line"/>
          <p:cNvSpPr/>
          <p:nvPr/>
        </p:nvSpPr>
        <p:spPr>
          <a:xfrm>
            <a:off x="7895447" y="5785424"/>
            <a:ext cx="429625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7" name="Line"/>
          <p:cNvSpPr/>
          <p:nvPr/>
        </p:nvSpPr>
        <p:spPr>
          <a:xfrm>
            <a:off x="7895447" y="6552228"/>
            <a:ext cx="429625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8" name="security"/>
          <p:cNvSpPr txBox="1"/>
          <p:nvPr/>
        </p:nvSpPr>
        <p:spPr>
          <a:xfrm>
            <a:off x="7890291" y="5180440"/>
            <a:ext cx="1489076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A9A9A9"/>
                </a:solidFill>
              </a:defRPr>
            </a:lvl1pPr>
          </a:lstStyle>
          <a:p>
            <a:r>
              <a:t>security</a:t>
            </a:r>
          </a:p>
        </p:txBody>
      </p:sp>
      <p:sp>
        <p:nvSpPr>
          <p:cNvPr id="159" name="feasibility (cost/time)"/>
          <p:cNvSpPr txBox="1"/>
          <p:nvPr/>
        </p:nvSpPr>
        <p:spPr>
          <a:xfrm>
            <a:off x="7890291" y="4397204"/>
            <a:ext cx="3640964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A9A9A9"/>
                </a:solidFill>
              </a:defRPr>
            </a:lvl1pPr>
          </a:lstStyle>
          <a:p>
            <a:r>
              <a:t>feasibility (cost/time)</a:t>
            </a:r>
          </a:p>
        </p:txBody>
      </p:sp>
      <p:sp>
        <p:nvSpPr>
          <p:cNvPr id="160" name="Line"/>
          <p:cNvSpPr/>
          <p:nvPr/>
        </p:nvSpPr>
        <p:spPr>
          <a:xfrm>
            <a:off x="7895447" y="7352679"/>
            <a:ext cx="429625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1" name="Others Considered"/>
          <p:cNvSpPr txBox="1"/>
          <p:nvPr/>
        </p:nvSpPr>
        <p:spPr>
          <a:xfrm>
            <a:off x="7843208" y="8772525"/>
            <a:ext cx="3617495" cy="60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400" b="0">
                <a:solidFill>
                  <a:srgbClr val="32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Others Considered</a:t>
            </a:r>
          </a:p>
        </p:txBody>
      </p:sp>
      <p:sp>
        <p:nvSpPr>
          <p:cNvPr id="162" name="Line"/>
          <p:cNvSpPr/>
          <p:nvPr/>
        </p:nvSpPr>
        <p:spPr>
          <a:xfrm>
            <a:off x="7895447" y="10001506"/>
            <a:ext cx="429625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3" name="Line"/>
          <p:cNvSpPr/>
          <p:nvPr/>
        </p:nvSpPr>
        <p:spPr>
          <a:xfrm>
            <a:off x="7895447" y="10768310"/>
            <a:ext cx="429625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4" name="Line"/>
          <p:cNvSpPr/>
          <p:nvPr/>
        </p:nvSpPr>
        <p:spPr>
          <a:xfrm>
            <a:off x="7905784" y="11535112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5" name="Line"/>
          <p:cNvSpPr/>
          <p:nvPr/>
        </p:nvSpPr>
        <p:spPr>
          <a:xfrm>
            <a:off x="7905784" y="12301916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6" name="Identify no more than 7 driving characteristics.…"/>
          <p:cNvSpPr txBox="1"/>
          <p:nvPr/>
        </p:nvSpPr>
        <p:spPr>
          <a:xfrm>
            <a:off x="736792" y="10273009"/>
            <a:ext cx="6847711" cy="2726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spAutoFit/>
          </a:bodyPr>
          <a:lstStyle/>
          <a:p>
            <a:pPr marL="228600" indent="-228600" algn="l" defTabSz="821531">
              <a:spcBef>
                <a:spcPts val="300"/>
              </a:spcBef>
              <a:buSzPct val="100000"/>
              <a:buChar char="•"/>
              <a:defRPr sz="2000" b="0">
                <a:solidFill>
                  <a:srgbClr val="424242"/>
                </a:solidFill>
              </a:defRPr>
            </a:pPr>
            <a:r>
              <a:t>Identify no more than 7 driving characteristics.</a:t>
            </a:r>
          </a:p>
          <a:p>
            <a:pPr marL="228600" indent="-228600" algn="l" defTabSz="821531">
              <a:spcBef>
                <a:spcPts val="300"/>
              </a:spcBef>
              <a:buSzPct val="100000"/>
              <a:buChar char="•"/>
              <a:defRPr sz="2000" b="0">
                <a:solidFill>
                  <a:srgbClr val="424242"/>
                </a:solidFill>
              </a:defRPr>
            </a:pPr>
            <a:r>
              <a:t>Pick the top 3 characteristics (in any order).</a:t>
            </a:r>
          </a:p>
          <a:p>
            <a:pPr marL="228600" indent="-228600" algn="l" defTabSz="821531">
              <a:spcBef>
                <a:spcPts val="300"/>
              </a:spcBef>
              <a:buSzPct val="100000"/>
              <a:buChar char="•"/>
              <a:defRPr sz="2000" b="0">
                <a:solidFill>
                  <a:srgbClr val="424242"/>
                </a:solidFill>
              </a:defRPr>
            </a:pPr>
            <a:r>
              <a:t>Implicit characteristics can become driving characteristics if they are </a:t>
            </a:r>
            <a:r>
              <a:rPr i="1"/>
              <a:t>critical </a:t>
            </a:r>
            <a:r>
              <a:t>concerns.</a:t>
            </a:r>
          </a:p>
          <a:p>
            <a:pPr marL="228600" indent="-228600" algn="l" defTabSz="821531">
              <a:spcBef>
                <a:spcPts val="300"/>
              </a:spcBef>
              <a:buSzPct val="100000"/>
              <a:buChar char="•"/>
              <a:defRPr sz="2000" b="0">
                <a:solidFill>
                  <a:srgbClr val="424242"/>
                </a:solidFill>
              </a:defRPr>
            </a:pPr>
            <a:r>
              <a:t>Add additional characteristics identified that weren’t deemed as important as the list of 7 to the </a:t>
            </a:r>
            <a:r>
              <a:rPr i="1"/>
              <a:t>Others Considered</a:t>
            </a:r>
            <a:r>
              <a:t> list.</a:t>
            </a:r>
          </a:p>
          <a:p>
            <a:pPr marL="228600" indent="-228600" algn="l" defTabSz="821531">
              <a:spcBef>
                <a:spcPts val="300"/>
              </a:spcBef>
              <a:buSzPct val="100000"/>
              <a:buChar char="•"/>
              <a:defRPr sz="2000" b="0">
                <a:solidFill>
                  <a:srgbClr val="424242"/>
                </a:solidFill>
              </a:defRPr>
            </a:pPr>
            <a:r>
              <a:t>Definitions are on the following pages</a:t>
            </a:r>
          </a:p>
        </p:txBody>
      </p:sp>
      <p:sp>
        <p:nvSpPr>
          <p:cNvPr id="167" name="Instructions"/>
          <p:cNvSpPr txBox="1"/>
          <p:nvPr/>
        </p:nvSpPr>
        <p:spPr>
          <a:xfrm>
            <a:off x="578080" y="9848218"/>
            <a:ext cx="1702410" cy="436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1531">
              <a:defRPr sz="2200">
                <a:solidFill>
                  <a:srgbClr val="424242"/>
                </a:solidFill>
              </a:defRPr>
            </a:lvl1pPr>
          </a:lstStyle>
          <a:p>
            <a:r>
              <a:t>Instructions</a:t>
            </a:r>
          </a:p>
        </p:txBody>
      </p:sp>
      <p:sp>
        <p:nvSpPr>
          <p:cNvPr id="168" name="maintainability"/>
          <p:cNvSpPr txBox="1"/>
          <p:nvPr/>
        </p:nvSpPr>
        <p:spPr>
          <a:xfrm>
            <a:off x="7888830" y="5946471"/>
            <a:ext cx="2597405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A9A9A9"/>
                </a:solidFill>
              </a:defRPr>
            </a:lvl1pPr>
          </a:lstStyle>
          <a:p>
            <a:r>
              <a:t>maintainability</a:t>
            </a:r>
          </a:p>
        </p:txBody>
      </p:sp>
      <p:sp>
        <p:nvSpPr>
          <p:cNvPr id="169" name="observability"/>
          <p:cNvSpPr txBox="1"/>
          <p:nvPr/>
        </p:nvSpPr>
        <p:spPr>
          <a:xfrm>
            <a:off x="7888830" y="6750572"/>
            <a:ext cx="2307464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A9A9A9"/>
                </a:solidFill>
              </a:defRPr>
            </a:lvl1pPr>
          </a:lstStyle>
          <a:p>
            <a:r>
              <a:t>observability</a:t>
            </a:r>
          </a:p>
        </p:txBody>
      </p:sp>
      <p:sp>
        <p:nvSpPr>
          <p:cNvPr id="170" name="Common Architecture Characteristics"/>
          <p:cNvSpPr txBox="1"/>
          <p:nvPr/>
        </p:nvSpPr>
        <p:spPr>
          <a:xfrm>
            <a:off x="14617460" y="3451692"/>
            <a:ext cx="7073190" cy="60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400" b="0">
                <a:solidFill>
                  <a:srgbClr val="32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Common Architecture Characteristics</a:t>
            </a:r>
          </a:p>
        </p:txBody>
      </p:sp>
      <p:sp>
        <p:nvSpPr>
          <p:cNvPr id="171" name="performance"/>
          <p:cNvSpPr txBox="1"/>
          <p:nvPr/>
        </p:nvSpPr>
        <p:spPr>
          <a:xfrm>
            <a:off x="13694992" y="4205959"/>
            <a:ext cx="2321942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performance</a:t>
            </a:r>
          </a:p>
        </p:txBody>
      </p:sp>
      <p:sp>
        <p:nvSpPr>
          <p:cNvPr id="172" name="testability"/>
          <p:cNvSpPr txBox="1"/>
          <p:nvPr/>
        </p:nvSpPr>
        <p:spPr>
          <a:xfrm>
            <a:off x="20911154" y="4948763"/>
            <a:ext cx="1785494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testability</a:t>
            </a:r>
          </a:p>
        </p:txBody>
      </p:sp>
      <p:sp>
        <p:nvSpPr>
          <p:cNvPr id="173" name="availability"/>
          <p:cNvSpPr txBox="1"/>
          <p:nvPr/>
        </p:nvSpPr>
        <p:spPr>
          <a:xfrm>
            <a:off x="13714733" y="5739243"/>
            <a:ext cx="1919225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availability</a:t>
            </a:r>
          </a:p>
        </p:txBody>
      </p:sp>
      <p:sp>
        <p:nvSpPr>
          <p:cNvPr id="174" name="fault tolerance"/>
          <p:cNvSpPr txBox="1"/>
          <p:nvPr/>
        </p:nvSpPr>
        <p:spPr>
          <a:xfrm>
            <a:off x="13695297" y="6512234"/>
            <a:ext cx="2575688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fault tolerance</a:t>
            </a:r>
          </a:p>
        </p:txBody>
      </p:sp>
      <p:sp>
        <p:nvSpPr>
          <p:cNvPr id="175" name="recoverability"/>
          <p:cNvSpPr txBox="1"/>
          <p:nvPr/>
        </p:nvSpPr>
        <p:spPr>
          <a:xfrm>
            <a:off x="20912026" y="8042998"/>
            <a:ext cx="2420240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recoverability</a:t>
            </a:r>
          </a:p>
        </p:txBody>
      </p:sp>
      <p:sp>
        <p:nvSpPr>
          <p:cNvPr id="176" name="scalability"/>
          <p:cNvSpPr txBox="1"/>
          <p:nvPr/>
        </p:nvSpPr>
        <p:spPr>
          <a:xfrm>
            <a:off x="13716834" y="7272131"/>
            <a:ext cx="1834643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scalability</a:t>
            </a:r>
          </a:p>
        </p:txBody>
      </p:sp>
      <p:sp>
        <p:nvSpPr>
          <p:cNvPr id="177" name="interoperability"/>
          <p:cNvSpPr txBox="1"/>
          <p:nvPr/>
        </p:nvSpPr>
        <p:spPr>
          <a:xfrm>
            <a:off x="17269379" y="7306811"/>
            <a:ext cx="2667509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interoperability</a:t>
            </a:r>
          </a:p>
        </p:txBody>
      </p:sp>
      <p:sp>
        <p:nvSpPr>
          <p:cNvPr id="178" name="concurrency"/>
          <p:cNvSpPr txBox="1"/>
          <p:nvPr/>
        </p:nvSpPr>
        <p:spPr>
          <a:xfrm>
            <a:off x="17277874" y="8022510"/>
            <a:ext cx="2265554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concurrency</a:t>
            </a:r>
          </a:p>
        </p:txBody>
      </p:sp>
      <p:sp>
        <p:nvSpPr>
          <p:cNvPr id="179" name="extensibility"/>
          <p:cNvSpPr txBox="1"/>
          <p:nvPr/>
        </p:nvSpPr>
        <p:spPr>
          <a:xfrm>
            <a:off x="17280872" y="6529288"/>
            <a:ext cx="2159255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extensibility</a:t>
            </a:r>
          </a:p>
        </p:txBody>
      </p:sp>
      <p:sp>
        <p:nvSpPr>
          <p:cNvPr id="180" name="adaptability"/>
          <p:cNvSpPr txBox="1"/>
          <p:nvPr/>
        </p:nvSpPr>
        <p:spPr>
          <a:xfrm>
            <a:off x="17307479" y="5813454"/>
            <a:ext cx="2131442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adaptability</a:t>
            </a:r>
          </a:p>
        </p:txBody>
      </p:sp>
      <p:sp>
        <p:nvSpPr>
          <p:cNvPr id="181" name="responsiveness"/>
          <p:cNvSpPr txBox="1"/>
          <p:nvPr/>
        </p:nvSpPr>
        <p:spPr>
          <a:xfrm>
            <a:off x="13694992" y="4940851"/>
            <a:ext cx="2794763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responsiveness</a:t>
            </a:r>
          </a:p>
        </p:txBody>
      </p:sp>
      <p:sp>
        <p:nvSpPr>
          <p:cNvPr id="182" name="deployability"/>
          <p:cNvSpPr txBox="1"/>
          <p:nvPr/>
        </p:nvSpPr>
        <p:spPr>
          <a:xfrm>
            <a:off x="20895643" y="4218659"/>
            <a:ext cx="2300606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deployability</a:t>
            </a:r>
          </a:p>
        </p:txBody>
      </p:sp>
      <p:sp>
        <p:nvSpPr>
          <p:cNvPr id="183" name="workflow"/>
          <p:cNvSpPr txBox="1"/>
          <p:nvPr/>
        </p:nvSpPr>
        <p:spPr>
          <a:xfrm>
            <a:off x="20911154" y="6515848"/>
            <a:ext cx="1692530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workflow</a:t>
            </a:r>
          </a:p>
        </p:txBody>
      </p:sp>
      <p:sp>
        <p:nvSpPr>
          <p:cNvPr id="184" name="elasticity"/>
          <p:cNvSpPr txBox="1"/>
          <p:nvPr/>
        </p:nvSpPr>
        <p:spPr>
          <a:xfrm>
            <a:off x="13716834" y="8022510"/>
            <a:ext cx="1644143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elasticity</a:t>
            </a:r>
          </a:p>
        </p:txBody>
      </p:sp>
      <p:sp>
        <p:nvSpPr>
          <p:cNvPr id="185" name="configurability"/>
          <p:cNvSpPr txBox="1"/>
          <p:nvPr/>
        </p:nvSpPr>
        <p:spPr>
          <a:xfrm>
            <a:off x="20911154" y="7285325"/>
            <a:ext cx="2540255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configurability</a:t>
            </a:r>
          </a:p>
        </p:txBody>
      </p:sp>
      <p:sp>
        <p:nvSpPr>
          <p:cNvPr id="186" name="abstraction"/>
          <p:cNvSpPr txBox="1"/>
          <p:nvPr/>
        </p:nvSpPr>
        <p:spPr>
          <a:xfrm>
            <a:off x="20894229" y="5748010"/>
            <a:ext cx="2067815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abstraction</a:t>
            </a:r>
          </a:p>
        </p:txBody>
      </p:sp>
      <p:sp>
        <p:nvSpPr>
          <p:cNvPr id="187" name="data integrity"/>
          <p:cNvSpPr txBox="1"/>
          <p:nvPr/>
        </p:nvSpPr>
        <p:spPr>
          <a:xfrm>
            <a:off x="17324383" y="4205888"/>
            <a:ext cx="2378330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data integrity</a:t>
            </a:r>
          </a:p>
        </p:txBody>
      </p:sp>
      <p:sp>
        <p:nvSpPr>
          <p:cNvPr id="188" name="data consistency"/>
          <p:cNvSpPr txBox="1"/>
          <p:nvPr/>
        </p:nvSpPr>
        <p:spPr>
          <a:xfrm>
            <a:off x="17311683" y="4948763"/>
            <a:ext cx="3048890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data consistency</a:t>
            </a:r>
          </a:p>
        </p:txBody>
      </p:sp>
      <p:sp>
        <p:nvSpPr>
          <p:cNvPr id="189" name="Line"/>
          <p:cNvSpPr/>
          <p:nvPr/>
        </p:nvSpPr>
        <p:spPr>
          <a:xfrm flipV="1">
            <a:off x="13600366" y="4382074"/>
            <a:ext cx="1" cy="10315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0" name="Line"/>
          <p:cNvSpPr/>
          <p:nvPr/>
        </p:nvSpPr>
        <p:spPr>
          <a:xfrm flipV="1">
            <a:off x="13600366" y="5942703"/>
            <a:ext cx="1" cy="10315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1" name="Line"/>
          <p:cNvSpPr/>
          <p:nvPr/>
        </p:nvSpPr>
        <p:spPr>
          <a:xfrm flipV="1">
            <a:off x="13574966" y="7425510"/>
            <a:ext cx="1" cy="10315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2" name="Line"/>
          <p:cNvSpPr/>
          <p:nvPr/>
        </p:nvSpPr>
        <p:spPr>
          <a:xfrm flipV="1">
            <a:off x="17227074" y="4356674"/>
            <a:ext cx="1" cy="10315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3" name="Line"/>
          <p:cNvSpPr/>
          <p:nvPr/>
        </p:nvSpPr>
        <p:spPr>
          <a:xfrm flipV="1">
            <a:off x="17201674" y="5998663"/>
            <a:ext cx="1" cy="10315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98" name="Group"/>
          <p:cNvGrpSpPr/>
          <p:nvPr/>
        </p:nvGrpSpPr>
        <p:grpSpPr>
          <a:xfrm>
            <a:off x="14609772" y="11716050"/>
            <a:ext cx="8103181" cy="1131453"/>
            <a:chOff x="0" y="0"/>
            <a:chExt cx="8103179" cy="1131451"/>
          </a:xfrm>
        </p:grpSpPr>
        <p:sp>
          <p:nvSpPr>
            <p:cNvPr id="194" name="denotes characteristics that are related; some systems only need one of these, other systems may need both"/>
            <p:cNvSpPr txBox="1"/>
            <p:nvPr/>
          </p:nvSpPr>
          <p:spPr>
            <a:xfrm>
              <a:off x="536195" y="155811"/>
              <a:ext cx="7566985" cy="8458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 defTabSz="821531">
                <a:defRPr sz="2300" b="0">
                  <a:solidFill>
                    <a:srgbClr val="424242"/>
                  </a:solidFill>
                </a:defRPr>
              </a:lvl1pPr>
            </a:lstStyle>
            <a:p>
              <a:r>
                <a:t>denotes characteristics that are related; some systems only need one of these, other systems may need both</a:t>
              </a:r>
            </a:p>
          </p:txBody>
        </p:sp>
        <p:sp>
          <p:nvSpPr>
            <p:cNvPr id="195" name="a"/>
            <p:cNvSpPr txBox="1"/>
            <p:nvPr/>
          </p:nvSpPr>
          <p:spPr>
            <a:xfrm>
              <a:off x="103372" y="0"/>
              <a:ext cx="271159" cy="4490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821531">
                <a:defRPr sz="2300" b="0">
                  <a:solidFill>
                    <a:srgbClr val="424242"/>
                  </a:solidFill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196" name="b"/>
            <p:cNvSpPr txBox="1"/>
            <p:nvPr/>
          </p:nvSpPr>
          <p:spPr>
            <a:xfrm>
              <a:off x="65272" y="682430"/>
              <a:ext cx="287516" cy="4490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821531">
                <a:defRPr sz="2300" b="0">
                  <a:solidFill>
                    <a:srgbClr val="424242"/>
                  </a:solidFill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197" name="Line"/>
            <p:cNvSpPr/>
            <p:nvPr/>
          </p:nvSpPr>
          <p:spPr>
            <a:xfrm flipV="1">
              <a:off x="-1" y="130365"/>
              <a:ext cx="2" cy="91237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199" name="Rectangle"/>
          <p:cNvSpPr/>
          <p:nvPr/>
        </p:nvSpPr>
        <p:spPr>
          <a:xfrm>
            <a:off x="-17147" y="1161151"/>
            <a:ext cx="164180" cy="12149743"/>
          </a:xfrm>
          <a:prstGeom prst="rect">
            <a:avLst/>
          </a:prstGeom>
          <a:solidFill>
            <a:srgbClr val="14447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0" name="Rectangle"/>
          <p:cNvSpPr/>
          <p:nvPr/>
        </p:nvSpPr>
        <p:spPr>
          <a:xfrm>
            <a:off x="24232716" y="1167152"/>
            <a:ext cx="164180" cy="12149743"/>
          </a:xfrm>
          <a:prstGeom prst="rect">
            <a:avLst/>
          </a:prstGeom>
          <a:solidFill>
            <a:srgbClr val="14447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1" name="Domain/Quantum:"/>
          <p:cNvSpPr txBox="1"/>
          <p:nvPr/>
        </p:nvSpPr>
        <p:spPr>
          <a:xfrm>
            <a:off x="14824247" y="1493165"/>
            <a:ext cx="3967125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600" b="0">
                <a:solidFill>
                  <a:srgbClr val="32333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Domain/Quantum:</a:t>
            </a:r>
          </a:p>
        </p:txBody>
      </p:sp>
      <p:sp>
        <p:nvSpPr>
          <p:cNvPr id="202" name="Line"/>
          <p:cNvSpPr/>
          <p:nvPr/>
        </p:nvSpPr>
        <p:spPr>
          <a:xfrm>
            <a:off x="18934639" y="2030977"/>
            <a:ext cx="460233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3" name="Next Review:"/>
          <p:cNvSpPr txBox="1"/>
          <p:nvPr/>
        </p:nvSpPr>
        <p:spPr>
          <a:xfrm>
            <a:off x="18587477" y="2208901"/>
            <a:ext cx="2884019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600" b="0">
                <a:solidFill>
                  <a:srgbClr val="32333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Next Review:</a:t>
            </a:r>
          </a:p>
        </p:txBody>
      </p:sp>
      <p:sp>
        <p:nvSpPr>
          <p:cNvPr id="204" name="Line"/>
          <p:cNvSpPr/>
          <p:nvPr/>
        </p:nvSpPr>
        <p:spPr>
          <a:xfrm>
            <a:off x="21526371" y="2716960"/>
            <a:ext cx="197422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5" name="Line"/>
          <p:cNvSpPr/>
          <p:nvPr/>
        </p:nvSpPr>
        <p:spPr>
          <a:xfrm>
            <a:off x="7895750" y="8086366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6" name="Composite Architecture Characteristics"/>
          <p:cNvSpPr txBox="1"/>
          <p:nvPr/>
        </p:nvSpPr>
        <p:spPr>
          <a:xfrm>
            <a:off x="14627273" y="8998529"/>
            <a:ext cx="7368973" cy="60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400" b="0">
                <a:solidFill>
                  <a:srgbClr val="32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Composite Architecture Characteristics</a:t>
            </a:r>
          </a:p>
        </p:txBody>
      </p:sp>
      <p:sp>
        <p:nvSpPr>
          <p:cNvPr id="207" name="maintainability, testability, deployability"/>
          <p:cNvSpPr txBox="1"/>
          <p:nvPr/>
        </p:nvSpPr>
        <p:spPr>
          <a:xfrm>
            <a:off x="16369926" y="9791455"/>
            <a:ext cx="6739637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maintainability, testability, deployability</a:t>
            </a:r>
          </a:p>
        </p:txBody>
      </p:sp>
      <p:sp>
        <p:nvSpPr>
          <p:cNvPr id="208" name="availability, testability, data integrity,…"/>
          <p:cNvSpPr txBox="1"/>
          <p:nvPr/>
        </p:nvSpPr>
        <p:spPr>
          <a:xfrm>
            <a:off x="16418221" y="10557486"/>
            <a:ext cx="6322823" cy="1046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821531">
              <a:defRPr b="0">
                <a:solidFill>
                  <a:srgbClr val="424242"/>
                </a:solidFill>
              </a:defRPr>
            </a:pPr>
            <a:r>
              <a:t>availability, testability, data integrity, </a:t>
            </a:r>
          </a:p>
          <a:p>
            <a:pPr algn="l" defTabSz="821531">
              <a:defRPr b="0">
                <a:solidFill>
                  <a:srgbClr val="424242"/>
                </a:solidFill>
              </a:defRPr>
            </a:pPr>
            <a:r>
              <a:t>data consistency, fault tolerance</a:t>
            </a:r>
          </a:p>
        </p:txBody>
      </p:sp>
      <p:sp>
        <p:nvSpPr>
          <p:cNvPr id="209" name="agility"/>
          <p:cNvSpPr txBox="1"/>
          <p:nvPr/>
        </p:nvSpPr>
        <p:spPr>
          <a:xfrm>
            <a:off x="14123419" y="9812093"/>
            <a:ext cx="1101853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agility</a:t>
            </a:r>
          </a:p>
        </p:txBody>
      </p:sp>
      <p:sp>
        <p:nvSpPr>
          <p:cNvPr id="210" name="reliability"/>
          <p:cNvSpPr txBox="1"/>
          <p:nvPr/>
        </p:nvSpPr>
        <p:spPr>
          <a:xfrm>
            <a:off x="14114459" y="10634076"/>
            <a:ext cx="1602868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reliability</a:t>
            </a:r>
          </a:p>
        </p:txBody>
      </p:sp>
      <p:sp>
        <p:nvSpPr>
          <p:cNvPr id="211" name="Line"/>
          <p:cNvSpPr/>
          <p:nvPr/>
        </p:nvSpPr>
        <p:spPr>
          <a:xfrm>
            <a:off x="15341144" y="10086159"/>
            <a:ext cx="97733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2" name="Line"/>
          <p:cNvSpPr/>
          <p:nvPr/>
        </p:nvSpPr>
        <p:spPr>
          <a:xfrm>
            <a:off x="15785644" y="10908142"/>
            <a:ext cx="570691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3" name="Last updated March 2024"/>
          <p:cNvSpPr txBox="1"/>
          <p:nvPr/>
        </p:nvSpPr>
        <p:spPr>
          <a:xfrm>
            <a:off x="157326" y="13265305"/>
            <a:ext cx="2347469" cy="353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 defTabSz="821531">
              <a:defRPr sz="1500" b="0">
                <a:solidFill>
                  <a:srgbClr val="FFFFFF"/>
                </a:solidFill>
              </a:defRPr>
            </a:lvl1pPr>
          </a:lstStyle>
          <a:p>
            <a:r>
              <a:t>Last updated March 2024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ctangle"/>
          <p:cNvSpPr/>
          <p:nvPr/>
        </p:nvSpPr>
        <p:spPr>
          <a:xfrm>
            <a:off x="-18256" y="13179141"/>
            <a:ext cx="24395112" cy="546633"/>
          </a:xfrm>
          <a:prstGeom prst="rect">
            <a:avLst/>
          </a:prstGeom>
          <a:solidFill>
            <a:srgbClr val="14447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6" name="Rectangle"/>
          <p:cNvSpPr/>
          <p:nvPr/>
        </p:nvSpPr>
        <p:spPr>
          <a:xfrm>
            <a:off x="-5556" y="-8706"/>
            <a:ext cx="24395112" cy="1188218"/>
          </a:xfrm>
          <a:prstGeom prst="rect">
            <a:avLst/>
          </a:prstGeom>
          <a:solidFill>
            <a:srgbClr val="14447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7" name="Rectangle"/>
          <p:cNvSpPr/>
          <p:nvPr/>
        </p:nvSpPr>
        <p:spPr>
          <a:xfrm>
            <a:off x="-17147" y="1161151"/>
            <a:ext cx="164180" cy="12149743"/>
          </a:xfrm>
          <a:prstGeom prst="rect">
            <a:avLst/>
          </a:prstGeom>
          <a:solidFill>
            <a:srgbClr val="14447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8" name="Rectangle"/>
          <p:cNvSpPr/>
          <p:nvPr/>
        </p:nvSpPr>
        <p:spPr>
          <a:xfrm>
            <a:off x="24232716" y="1167152"/>
            <a:ext cx="164180" cy="12149743"/>
          </a:xfrm>
          <a:prstGeom prst="rect">
            <a:avLst/>
          </a:prstGeom>
          <a:solidFill>
            <a:srgbClr val="14447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9" name="Architecture Characteristics Worksheet"/>
          <p:cNvSpPr txBox="1"/>
          <p:nvPr/>
        </p:nvSpPr>
        <p:spPr>
          <a:xfrm>
            <a:off x="375624" y="197851"/>
            <a:ext cx="12595412" cy="775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spAutoFit/>
          </a:bodyPr>
          <a:lstStyle>
            <a:lvl1pPr marR="642937" algn="l" defTabSz="642937">
              <a:defRPr sz="4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Architecture Characteristics Worksheet</a:t>
            </a:r>
          </a:p>
        </p:txBody>
      </p:sp>
      <p:sp>
        <p:nvSpPr>
          <p:cNvPr id="220" name="performance"/>
          <p:cNvSpPr txBox="1"/>
          <p:nvPr/>
        </p:nvSpPr>
        <p:spPr>
          <a:xfrm>
            <a:off x="367469" y="1416116"/>
            <a:ext cx="2400047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performance</a:t>
            </a:r>
          </a:p>
        </p:txBody>
      </p:sp>
      <p:sp>
        <p:nvSpPr>
          <p:cNvPr id="221" name="testability"/>
          <p:cNvSpPr txBox="1"/>
          <p:nvPr/>
        </p:nvSpPr>
        <p:spPr>
          <a:xfrm>
            <a:off x="12179299" y="8363114"/>
            <a:ext cx="1863599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testability</a:t>
            </a:r>
          </a:p>
        </p:txBody>
      </p:sp>
      <p:sp>
        <p:nvSpPr>
          <p:cNvPr id="222" name="availability"/>
          <p:cNvSpPr txBox="1"/>
          <p:nvPr/>
        </p:nvSpPr>
        <p:spPr>
          <a:xfrm>
            <a:off x="366023" y="3790603"/>
            <a:ext cx="2005331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availability</a:t>
            </a:r>
          </a:p>
        </p:txBody>
      </p:sp>
      <p:sp>
        <p:nvSpPr>
          <p:cNvPr id="223" name="fault tolerance"/>
          <p:cNvSpPr txBox="1"/>
          <p:nvPr/>
        </p:nvSpPr>
        <p:spPr>
          <a:xfrm>
            <a:off x="359125" y="4989819"/>
            <a:ext cx="2675510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fault tolerance</a:t>
            </a:r>
          </a:p>
        </p:txBody>
      </p:sp>
      <p:sp>
        <p:nvSpPr>
          <p:cNvPr id="224" name="scalability"/>
          <p:cNvSpPr txBox="1"/>
          <p:nvPr/>
        </p:nvSpPr>
        <p:spPr>
          <a:xfrm>
            <a:off x="356737" y="6152582"/>
            <a:ext cx="1913510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scalability</a:t>
            </a:r>
          </a:p>
        </p:txBody>
      </p:sp>
      <p:sp>
        <p:nvSpPr>
          <p:cNvPr id="225" name="interoperability"/>
          <p:cNvSpPr txBox="1"/>
          <p:nvPr/>
        </p:nvSpPr>
        <p:spPr>
          <a:xfrm>
            <a:off x="12189216" y="4107549"/>
            <a:ext cx="2781428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interoperability</a:t>
            </a:r>
          </a:p>
        </p:txBody>
      </p:sp>
      <p:sp>
        <p:nvSpPr>
          <p:cNvPr id="226" name="concurrency"/>
          <p:cNvSpPr txBox="1"/>
          <p:nvPr/>
        </p:nvSpPr>
        <p:spPr>
          <a:xfrm>
            <a:off x="12191059" y="2601374"/>
            <a:ext cx="2344040" cy="601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concurrency</a:t>
            </a:r>
          </a:p>
        </p:txBody>
      </p:sp>
      <p:sp>
        <p:nvSpPr>
          <p:cNvPr id="227" name="extensibility"/>
          <p:cNvSpPr txBox="1"/>
          <p:nvPr/>
        </p:nvSpPr>
        <p:spPr>
          <a:xfrm>
            <a:off x="12186360" y="5640622"/>
            <a:ext cx="2251838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extensibility</a:t>
            </a:r>
          </a:p>
        </p:txBody>
      </p:sp>
      <p:sp>
        <p:nvSpPr>
          <p:cNvPr id="228" name="adaptability"/>
          <p:cNvSpPr txBox="1"/>
          <p:nvPr/>
        </p:nvSpPr>
        <p:spPr>
          <a:xfrm>
            <a:off x="12175521" y="1416116"/>
            <a:ext cx="2216405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adaptability</a:t>
            </a:r>
          </a:p>
        </p:txBody>
      </p:sp>
      <p:sp>
        <p:nvSpPr>
          <p:cNvPr id="229" name="responsiveness"/>
          <p:cNvSpPr txBox="1"/>
          <p:nvPr/>
        </p:nvSpPr>
        <p:spPr>
          <a:xfrm>
            <a:off x="376397" y="2601374"/>
            <a:ext cx="2894966" cy="601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responsiveness</a:t>
            </a:r>
          </a:p>
        </p:txBody>
      </p:sp>
      <p:sp>
        <p:nvSpPr>
          <p:cNvPr id="230" name="deployability"/>
          <p:cNvSpPr txBox="1"/>
          <p:nvPr/>
        </p:nvSpPr>
        <p:spPr>
          <a:xfrm>
            <a:off x="12192000" y="6827664"/>
            <a:ext cx="2393188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deployability</a:t>
            </a:r>
          </a:p>
        </p:txBody>
      </p:sp>
      <p:sp>
        <p:nvSpPr>
          <p:cNvPr id="231" name="workflow"/>
          <p:cNvSpPr txBox="1"/>
          <p:nvPr/>
        </p:nvSpPr>
        <p:spPr>
          <a:xfrm>
            <a:off x="12179300" y="11060830"/>
            <a:ext cx="1750822" cy="601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workflow</a:t>
            </a:r>
          </a:p>
        </p:txBody>
      </p:sp>
      <p:sp>
        <p:nvSpPr>
          <p:cNvPr id="232" name="elasticity"/>
          <p:cNvSpPr txBox="1"/>
          <p:nvPr/>
        </p:nvSpPr>
        <p:spPr>
          <a:xfrm>
            <a:off x="366707" y="8045791"/>
            <a:ext cx="1715771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elasticity</a:t>
            </a:r>
          </a:p>
        </p:txBody>
      </p:sp>
      <p:sp>
        <p:nvSpPr>
          <p:cNvPr id="233" name="abstraction"/>
          <p:cNvSpPr txBox="1"/>
          <p:nvPr/>
        </p:nvSpPr>
        <p:spPr>
          <a:xfrm>
            <a:off x="12185364" y="9523184"/>
            <a:ext cx="2145920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abstraction</a:t>
            </a:r>
          </a:p>
        </p:txBody>
      </p:sp>
      <p:sp>
        <p:nvSpPr>
          <p:cNvPr id="234" name="data integrity"/>
          <p:cNvSpPr txBox="1"/>
          <p:nvPr/>
        </p:nvSpPr>
        <p:spPr>
          <a:xfrm>
            <a:off x="370326" y="9564261"/>
            <a:ext cx="2470532" cy="601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data integrity</a:t>
            </a:r>
          </a:p>
        </p:txBody>
      </p:sp>
      <p:sp>
        <p:nvSpPr>
          <p:cNvPr id="235" name="Created by Mark Richards, DeveloperToArchitect.com"/>
          <p:cNvSpPr txBox="1"/>
          <p:nvPr/>
        </p:nvSpPr>
        <p:spPr>
          <a:xfrm>
            <a:off x="19476973" y="13265305"/>
            <a:ext cx="4735577" cy="353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 defTabSz="821531">
              <a:defRPr sz="1500" b="0">
                <a:solidFill>
                  <a:srgbClr val="FFFFFF"/>
                </a:solidFill>
              </a:defRPr>
            </a:lvl1pPr>
          </a:lstStyle>
          <a:p>
            <a:r>
              <a:t>Created by Mark Richards, DeveloperToArchitect.com</a:t>
            </a:r>
          </a:p>
        </p:txBody>
      </p:sp>
      <p:sp>
        <p:nvSpPr>
          <p:cNvPr id="236" name="data consistency"/>
          <p:cNvSpPr txBox="1"/>
          <p:nvPr/>
        </p:nvSpPr>
        <p:spPr>
          <a:xfrm>
            <a:off x="362119" y="11104754"/>
            <a:ext cx="3155570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data consistency</a:t>
            </a:r>
          </a:p>
        </p:txBody>
      </p:sp>
      <p:sp>
        <p:nvSpPr>
          <p:cNvPr id="237" name="The amount of time it takes for the system to process a business request"/>
          <p:cNvSpPr txBox="1"/>
          <p:nvPr/>
        </p:nvSpPr>
        <p:spPr>
          <a:xfrm>
            <a:off x="365569" y="1900508"/>
            <a:ext cx="10154395" cy="490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amount of time it takes for the system to process a business request</a:t>
            </a:r>
          </a:p>
        </p:txBody>
      </p:sp>
      <p:sp>
        <p:nvSpPr>
          <p:cNvPr id="238" name="The amount of time it takes to get a response to the user"/>
          <p:cNvSpPr txBox="1"/>
          <p:nvPr/>
        </p:nvSpPr>
        <p:spPr>
          <a:xfrm>
            <a:off x="358025" y="3082157"/>
            <a:ext cx="10050557" cy="490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amount of time it takes to get a response to the user</a:t>
            </a:r>
          </a:p>
        </p:txBody>
      </p:sp>
      <p:sp>
        <p:nvSpPr>
          <p:cNvPr id="239" name="The amount of uptime of a system; usually measured in 9's (e.g., 99.9%)"/>
          <p:cNvSpPr txBox="1"/>
          <p:nvPr/>
        </p:nvSpPr>
        <p:spPr>
          <a:xfrm>
            <a:off x="366688" y="4277562"/>
            <a:ext cx="10050557" cy="490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amount of uptime of a system; usually measured in 9's (e.g., 99.9%)</a:t>
            </a:r>
          </a:p>
        </p:txBody>
      </p:sp>
      <p:sp>
        <p:nvSpPr>
          <p:cNvPr id="240" name="When fatal errors occur, other parts of the system continue to function"/>
          <p:cNvSpPr txBox="1"/>
          <p:nvPr/>
        </p:nvSpPr>
        <p:spPr>
          <a:xfrm>
            <a:off x="366688" y="5463012"/>
            <a:ext cx="10050557" cy="490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When fatal errors occur, other parts of the system continue to function</a:t>
            </a:r>
          </a:p>
        </p:txBody>
      </p:sp>
      <p:sp>
        <p:nvSpPr>
          <p:cNvPr id="241" name="A function of system capacity and growth over time; as the number of users or requests increase in the system, responsiveness, performance, and error rates remain constant"/>
          <p:cNvSpPr txBox="1"/>
          <p:nvPr/>
        </p:nvSpPr>
        <p:spPr>
          <a:xfrm>
            <a:off x="366688" y="6629378"/>
            <a:ext cx="10050557" cy="120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A function of system capacity and growth over time; as the number of users or requests increase in the system, responsiveness, performance, and error rates remain constant </a:t>
            </a:r>
          </a:p>
        </p:txBody>
      </p:sp>
      <p:sp>
        <p:nvSpPr>
          <p:cNvPr id="242" name="The system is able to expend and respond quickly to unexpected or anticipated extreme loads (e.g., going from 20 to 250,000 users instantly)"/>
          <p:cNvSpPr txBox="1"/>
          <p:nvPr/>
        </p:nvSpPr>
        <p:spPr>
          <a:xfrm>
            <a:off x="350718" y="8517786"/>
            <a:ext cx="10050557" cy="845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system is able to exp</a:t>
            </a:r>
            <a:r>
              <a:rPr lang="en-US"/>
              <a:t>a</a:t>
            </a:r>
            <a:r>
              <a:t>nd and respond quickly to unexpected or anticipated extreme loads (e.g., going from 20 to 250,000 users instantly)</a:t>
            </a:r>
          </a:p>
        </p:txBody>
      </p:sp>
      <p:sp>
        <p:nvSpPr>
          <p:cNvPr id="243" name="The data across the system is correct and there is no data loss in the system"/>
          <p:cNvSpPr txBox="1"/>
          <p:nvPr/>
        </p:nvSpPr>
        <p:spPr>
          <a:xfrm>
            <a:off x="366688" y="10055226"/>
            <a:ext cx="10050557" cy="845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data across the system is correct and there is no data loss in the system</a:t>
            </a:r>
          </a:p>
        </p:txBody>
      </p:sp>
      <p:sp>
        <p:nvSpPr>
          <p:cNvPr id="244" name="The data across the system is in sync and consistent across databases and tables"/>
          <p:cNvSpPr txBox="1"/>
          <p:nvPr/>
        </p:nvSpPr>
        <p:spPr>
          <a:xfrm>
            <a:off x="353988" y="11584019"/>
            <a:ext cx="10050557" cy="845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data across the system is in sync and consistent across databases and tables</a:t>
            </a:r>
          </a:p>
        </p:txBody>
      </p:sp>
      <p:sp>
        <p:nvSpPr>
          <p:cNvPr id="245" name="The ease in which a system can adapt to changes in environment and functionality"/>
          <p:cNvSpPr txBox="1"/>
          <p:nvPr/>
        </p:nvSpPr>
        <p:spPr>
          <a:xfrm>
            <a:off x="12178516" y="1913208"/>
            <a:ext cx="11886760" cy="490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ease in which a system can adapt to changes in environment and functionality</a:t>
            </a:r>
          </a:p>
        </p:txBody>
      </p:sp>
      <p:sp>
        <p:nvSpPr>
          <p:cNvPr id="246" name="The ability of the system to process simultaneous requests, in most cases in the same order in which they were received; implied when scalability and elasticity are supported"/>
          <p:cNvSpPr txBox="1"/>
          <p:nvPr/>
        </p:nvSpPr>
        <p:spPr>
          <a:xfrm>
            <a:off x="12178516" y="3073702"/>
            <a:ext cx="11886760" cy="845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ability of the system to process simultaneous requests, in most cases in the same order in which they were received; implied when scalability and elasticity are supported </a:t>
            </a:r>
          </a:p>
        </p:txBody>
      </p:sp>
      <p:sp>
        <p:nvSpPr>
          <p:cNvPr id="247" name="The ability of the system to interface and interact with other systems to complete a business request"/>
          <p:cNvSpPr txBox="1"/>
          <p:nvPr/>
        </p:nvSpPr>
        <p:spPr>
          <a:xfrm>
            <a:off x="12178516" y="4587787"/>
            <a:ext cx="11886760" cy="845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ability of the system to interface and interact with other systems to complete a business request</a:t>
            </a:r>
          </a:p>
        </p:txBody>
      </p:sp>
      <p:sp>
        <p:nvSpPr>
          <p:cNvPr id="248" name="The ease in which a system can be extended with additional features and functionality"/>
          <p:cNvSpPr txBox="1"/>
          <p:nvPr/>
        </p:nvSpPr>
        <p:spPr>
          <a:xfrm>
            <a:off x="12178516" y="6131054"/>
            <a:ext cx="11886760" cy="490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ease in which a system can be extended with additional features and functionality</a:t>
            </a:r>
          </a:p>
        </p:txBody>
      </p:sp>
      <p:sp>
        <p:nvSpPr>
          <p:cNvPr id="249" name="The amount of ceremony involved with releasing the software, the frequency in which releases occur, and the overall risk of deployment"/>
          <p:cNvSpPr txBox="1"/>
          <p:nvPr/>
        </p:nvSpPr>
        <p:spPr>
          <a:xfrm>
            <a:off x="12187787" y="7311304"/>
            <a:ext cx="11886760" cy="845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amount of ceremony involved with releasing the software, the frequency in which releases occur, and the overall risk of deployment</a:t>
            </a:r>
          </a:p>
        </p:txBody>
      </p:sp>
      <p:sp>
        <p:nvSpPr>
          <p:cNvPr id="250" name="The ease of and completeness of testing"/>
          <p:cNvSpPr txBox="1"/>
          <p:nvPr/>
        </p:nvSpPr>
        <p:spPr>
          <a:xfrm>
            <a:off x="12187787" y="8835703"/>
            <a:ext cx="11886760" cy="490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ease of and completeness of testing</a:t>
            </a:r>
          </a:p>
        </p:txBody>
      </p:sp>
      <p:sp>
        <p:nvSpPr>
          <p:cNvPr id="251" name="The level at which parts of the system are isolated from other parts of the system (both internal and external system interactions)"/>
          <p:cNvSpPr txBox="1"/>
          <p:nvPr/>
        </p:nvSpPr>
        <p:spPr>
          <a:xfrm>
            <a:off x="12178516" y="10006887"/>
            <a:ext cx="11886760" cy="845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level at which parts of the system are isolated from other parts of the system (both internal and external system interactions)</a:t>
            </a:r>
          </a:p>
        </p:txBody>
      </p:sp>
      <p:sp>
        <p:nvSpPr>
          <p:cNvPr id="252" name="The ability of the system to manage complex workflows that require multiple parts (services) of the system to complete a business request"/>
          <p:cNvSpPr txBox="1"/>
          <p:nvPr/>
        </p:nvSpPr>
        <p:spPr>
          <a:xfrm>
            <a:off x="12178516" y="11541692"/>
            <a:ext cx="11886760" cy="845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ability of the system to manage complex workflows that require multiple parts (services) of the system to complete a business request</a:t>
            </a:r>
          </a:p>
        </p:txBody>
      </p:sp>
      <p:sp>
        <p:nvSpPr>
          <p:cNvPr id="253" name="Last updated March 2024"/>
          <p:cNvSpPr txBox="1"/>
          <p:nvPr/>
        </p:nvSpPr>
        <p:spPr>
          <a:xfrm>
            <a:off x="157326" y="13265305"/>
            <a:ext cx="2347469" cy="353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 defTabSz="821531">
              <a:defRPr sz="1500" b="0">
                <a:solidFill>
                  <a:srgbClr val="FFFFFF"/>
                </a:solidFill>
              </a:defRPr>
            </a:lvl1pPr>
          </a:lstStyle>
          <a:p>
            <a:r>
              <a:t>Last updated March 2024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Rectangle"/>
          <p:cNvSpPr/>
          <p:nvPr/>
        </p:nvSpPr>
        <p:spPr>
          <a:xfrm>
            <a:off x="-18256" y="13179141"/>
            <a:ext cx="24395112" cy="546633"/>
          </a:xfrm>
          <a:prstGeom prst="rect">
            <a:avLst/>
          </a:prstGeom>
          <a:solidFill>
            <a:srgbClr val="14447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6" name="Rectangle"/>
          <p:cNvSpPr/>
          <p:nvPr/>
        </p:nvSpPr>
        <p:spPr>
          <a:xfrm>
            <a:off x="-5556" y="-8706"/>
            <a:ext cx="24395112" cy="1188218"/>
          </a:xfrm>
          <a:prstGeom prst="rect">
            <a:avLst/>
          </a:prstGeom>
          <a:solidFill>
            <a:srgbClr val="14447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7" name="Rectangle"/>
          <p:cNvSpPr/>
          <p:nvPr/>
        </p:nvSpPr>
        <p:spPr>
          <a:xfrm>
            <a:off x="-17147" y="1161151"/>
            <a:ext cx="164180" cy="12149743"/>
          </a:xfrm>
          <a:prstGeom prst="rect">
            <a:avLst/>
          </a:prstGeom>
          <a:solidFill>
            <a:srgbClr val="14447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8" name="Rectangle"/>
          <p:cNvSpPr/>
          <p:nvPr/>
        </p:nvSpPr>
        <p:spPr>
          <a:xfrm>
            <a:off x="24232716" y="1167152"/>
            <a:ext cx="164180" cy="12149743"/>
          </a:xfrm>
          <a:prstGeom prst="rect">
            <a:avLst/>
          </a:prstGeom>
          <a:solidFill>
            <a:srgbClr val="14447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9" name="Architecture Characteristics Worksheet"/>
          <p:cNvSpPr txBox="1"/>
          <p:nvPr/>
        </p:nvSpPr>
        <p:spPr>
          <a:xfrm>
            <a:off x="375624" y="197851"/>
            <a:ext cx="12595412" cy="775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spAutoFit/>
          </a:bodyPr>
          <a:lstStyle>
            <a:lvl1pPr marR="642937" algn="l" defTabSz="642937">
              <a:defRPr sz="4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Architecture Characteristics Worksheet</a:t>
            </a:r>
          </a:p>
        </p:txBody>
      </p:sp>
      <p:sp>
        <p:nvSpPr>
          <p:cNvPr id="260" name="configurability"/>
          <p:cNvSpPr txBox="1"/>
          <p:nvPr/>
        </p:nvSpPr>
        <p:spPr>
          <a:xfrm>
            <a:off x="367469" y="1416116"/>
            <a:ext cx="2647316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configurability</a:t>
            </a:r>
          </a:p>
        </p:txBody>
      </p:sp>
      <p:sp>
        <p:nvSpPr>
          <p:cNvPr id="261" name="feasibility (implicit)"/>
          <p:cNvSpPr txBox="1"/>
          <p:nvPr/>
        </p:nvSpPr>
        <p:spPr>
          <a:xfrm>
            <a:off x="366023" y="4146203"/>
            <a:ext cx="3409697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feasibility (implicit)</a:t>
            </a:r>
          </a:p>
        </p:txBody>
      </p:sp>
      <p:sp>
        <p:nvSpPr>
          <p:cNvPr id="262" name="security (implicit)"/>
          <p:cNvSpPr txBox="1"/>
          <p:nvPr/>
        </p:nvSpPr>
        <p:spPr>
          <a:xfrm>
            <a:off x="358447" y="5941263"/>
            <a:ext cx="3134234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security (implicit)</a:t>
            </a:r>
          </a:p>
        </p:txBody>
      </p:sp>
      <p:sp>
        <p:nvSpPr>
          <p:cNvPr id="263" name="maintainability (implicit)"/>
          <p:cNvSpPr txBox="1"/>
          <p:nvPr/>
        </p:nvSpPr>
        <p:spPr>
          <a:xfrm>
            <a:off x="356060" y="7307225"/>
            <a:ext cx="4291331" cy="601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maintainability (implicit)</a:t>
            </a:r>
          </a:p>
        </p:txBody>
      </p:sp>
      <p:sp>
        <p:nvSpPr>
          <p:cNvPr id="264" name="recoverability"/>
          <p:cNvSpPr txBox="1"/>
          <p:nvPr/>
        </p:nvSpPr>
        <p:spPr>
          <a:xfrm>
            <a:off x="376397" y="2779174"/>
            <a:ext cx="2520824" cy="601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recoverability</a:t>
            </a:r>
          </a:p>
        </p:txBody>
      </p:sp>
      <p:sp>
        <p:nvSpPr>
          <p:cNvPr id="265" name="observability (implicit)"/>
          <p:cNvSpPr txBox="1"/>
          <p:nvPr/>
        </p:nvSpPr>
        <p:spPr>
          <a:xfrm>
            <a:off x="366029" y="8413035"/>
            <a:ext cx="3988436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observability (implicit)</a:t>
            </a:r>
          </a:p>
        </p:txBody>
      </p:sp>
      <p:sp>
        <p:nvSpPr>
          <p:cNvPr id="266" name="Created by Mark Richards, DeveloperToArchitect.com"/>
          <p:cNvSpPr txBox="1"/>
          <p:nvPr/>
        </p:nvSpPr>
        <p:spPr>
          <a:xfrm>
            <a:off x="19476973" y="13265305"/>
            <a:ext cx="4735577" cy="353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 defTabSz="821531">
              <a:defRPr sz="1500" b="0">
                <a:solidFill>
                  <a:srgbClr val="FFFFFF"/>
                </a:solidFill>
              </a:defRPr>
            </a:lvl1pPr>
          </a:lstStyle>
          <a:p>
            <a:r>
              <a:t>Created by Mark Richards, DeveloperToArchitect.com</a:t>
            </a:r>
          </a:p>
        </p:txBody>
      </p:sp>
      <p:sp>
        <p:nvSpPr>
          <p:cNvPr id="267" name="The ability of the system to support multiple configurations, as well as support custom on-demand configurations and configuration updates"/>
          <p:cNvSpPr txBox="1"/>
          <p:nvPr/>
        </p:nvSpPr>
        <p:spPr>
          <a:xfrm>
            <a:off x="365569" y="1900508"/>
            <a:ext cx="10154395" cy="845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ability of the system to support multiple configurations, as well as support custom on-demand configurations and configuration updates</a:t>
            </a:r>
          </a:p>
        </p:txBody>
      </p:sp>
      <p:sp>
        <p:nvSpPr>
          <p:cNvPr id="268" name="The ability of the system to start where it left off in the event of a system crash"/>
          <p:cNvSpPr txBox="1"/>
          <p:nvPr/>
        </p:nvSpPr>
        <p:spPr>
          <a:xfrm>
            <a:off x="358025" y="3259957"/>
            <a:ext cx="10050557" cy="845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ability of the system to start where it left off in the event of a system crash</a:t>
            </a:r>
          </a:p>
        </p:txBody>
      </p:sp>
      <p:sp>
        <p:nvSpPr>
          <p:cNvPr id="269" name="Taking into account timeframes, budgets, and developer skills when making architectural choices; tight timeframes and budgets make this a driving architectural characteristic"/>
          <p:cNvSpPr txBox="1"/>
          <p:nvPr/>
        </p:nvSpPr>
        <p:spPr>
          <a:xfrm>
            <a:off x="366010" y="4632106"/>
            <a:ext cx="10050557" cy="120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Taking into account timeframes, budgets, and developer skills when making architectural choices; tight timeframes and budgets make this a driving architectural characteristic</a:t>
            </a:r>
          </a:p>
        </p:txBody>
      </p:sp>
      <p:sp>
        <p:nvSpPr>
          <p:cNvPr id="270" name="The ability of the system to restrict access to sensitive information or functionality"/>
          <p:cNvSpPr txBox="1"/>
          <p:nvPr/>
        </p:nvSpPr>
        <p:spPr>
          <a:xfrm>
            <a:off x="366010" y="6427156"/>
            <a:ext cx="10050557" cy="845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ability of the system to restrict access to sensitive information or functionality</a:t>
            </a:r>
          </a:p>
        </p:txBody>
      </p:sp>
      <p:sp>
        <p:nvSpPr>
          <p:cNvPr id="271" name="The level of effort required to locate and apply changes to the system"/>
          <p:cNvSpPr txBox="1"/>
          <p:nvPr/>
        </p:nvSpPr>
        <p:spPr>
          <a:xfrm>
            <a:off x="366010" y="7784021"/>
            <a:ext cx="10050557" cy="490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level of effort required to locate and apply changes to the system</a:t>
            </a:r>
          </a:p>
        </p:txBody>
      </p:sp>
      <p:sp>
        <p:nvSpPr>
          <p:cNvPr id="272" name="The ability of a system or a service to make available and stream metrics such as overall health, uptime, response times, performance, etc."/>
          <p:cNvSpPr txBox="1"/>
          <p:nvPr/>
        </p:nvSpPr>
        <p:spPr>
          <a:xfrm>
            <a:off x="350040" y="8897730"/>
            <a:ext cx="10050557" cy="845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ability of a system or a service to make available and stream metrics such as overall health, uptime, response times, performance, etc. </a:t>
            </a:r>
          </a:p>
        </p:txBody>
      </p:sp>
      <p:sp>
        <p:nvSpPr>
          <p:cNvPr id="273" name="Last updated March 2024"/>
          <p:cNvSpPr txBox="1"/>
          <p:nvPr/>
        </p:nvSpPr>
        <p:spPr>
          <a:xfrm>
            <a:off x="157326" y="13265305"/>
            <a:ext cx="2347469" cy="353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 defTabSz="821531">
              <a:defRPr sz="1500" b="0">
                <a:solidFill>
                  <a:srgbClr val="FFFFFF"/>
                </a:solidFill>
              </a:defRPr>
            </a:lvl1pPr>
          </a:lstStyle>
          <a:p>
            <a:r>
              <a:t>Last updated March 2024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660</Words>
  <Application>Microsoft Macintosh PowerPoint</Application>
  <PresentationFormat>Custom</PresentationFormat>
  <Paragraphs>100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Bookman Old Style</vt:lpstr>
      <vt:lpstr>Gill Sans Light</vt:lpstr>
      <vt:lpstr>Helvetica Neue</vt:lpstr>
      <vt:lpstr>Helvetica Neue Light</vt:lpstr>
      <vt:lpstr>Helvetica Neue Medium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Mark Richards</cp:lastModifiedBy>
  <cp:revision>1</cp:revision>
  <dcterms:modified xsi:type="dcterms:W3CDTF">2024-05-15T21:32:16Z</dcterms:modified>
</cp:coreProperties>
</file>