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9" r:id="rId2"/>
    <p:sldId id="320" r:id="rId3"/>
    <p:sldId id="321" r:id="rId4"/>
    <p:sldId id="322" r:id="rId5"/>
    <p:sldId id="323" r:id="rId6"/>
    <p:sldId id="324" r:id="rId7"/>
    <p:sldId id="256" r:id="rId8"/>
    <p:sldId id="306" r:id="rId9"/>
    <p:sldId id="307" r:id="rId10"/>
    <p:sldId id="312" r:id="rId11"/>
    <p:sldId id="257" r:id="rId12"/>
    <p:sldId id="314" r:id="rId13"/>
    <p:sldId id="315" r:id="rId14"/>
    <p:sldId id="316" r:id="rId15"/>
    <p:sldId id="317" r:id="rId16"/>
    <p:sldId id="319" r:id="rId17"/>
    <p:sldId id="337" r:id="rId18"/>
    <p:sldId id="334" r:id="rId19"/>
    <p:sldId id="336" r:id="rId20"/>
    <p:sldId id="335" r:id="rId21"/>
    <p:sldId id="338" r:id="rId22"/>
    <p:sldId id="339" r:id="rId23"/>
    <p:sldId id="340" r:id="rId24"/>
    <p:sldId id="341" r:id="rId25"/>
    <p:sldId id="342" r:id="rId26"/>
    <p:sldId id="343" r:id="rId27"/>
    <p:sldId id="344" r:id="rId28"/>
    <p:sldId id="345" r:id="rId29"/>
    <p:sldId id="346" r:id="rId30"/>
    <p:sldId id="330" r:id="rId31"/>
    <p:sldId id="332" r:id="rId32"/>
    <p:sldId id="333" r:id="rId33"/>
    <p:sldId id="331" r:id="rId34"/>
    <p:sldId id="32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7974" autoAdjust="0"/>
  </p:normalViewPr>
  <p:slideViewPr>
    <p:cSldViewPr snapToGrid="0">
      <p:cViewPr varScale="1">
        <p:scale>
          <a:sx n="114" d="100"/>
          <a:sy n="114" d="100"/>
        </p:scale>
        <p:origin x="360" y="10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53" d="100"/>
          <a:sy n="153" d="100"/>
        </p:scale>
        <p:origin x="5270" y="11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21F479-343F-4939-85E6-BA2606C13672}"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24CEF4-A7A8-4BB2-850F-9985EC18D38B}" type="slidenum">
              <a:rPr lang="en-US" smtClean="0"/>
              <a:t>‹#›</a:t>
            </a:fld>
            <a:endParaRPr lang="en-US"/>
          </a:p>
        </p:txBody>
      </p:sp>
    </p:spTree>
    <p:extLst>
      <p:ext uri="{BB962C8B-B14F-4D97-AF65-F5344CB8AC3E}">
        <p14:creationId xmlns:p14="http://schemas.microsoft.com/office/powerpoint/2010/main" val="3129615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24CEF4-A7A8-4BB2-850F-9985EC18D38B}" type="slidenum">
              <a:rPr lang="en-US" smtClean="0"/>
              <a:t>10</a:t>
            </a:fld>
            <a:endParaRPr lang="en-US"/>
          </a:p>
        </p:txBody>
      </p:sp>
    </p:spTree>
    <p:extLst>
      <p:ext uri="{BB962C8B-B14F-4D97-AF65-F5344CB8AC3E}">
        <p14:creationId xmlns:p14="http://schemas.microsoft.com/office/powerpoint/2010/main" val="1090414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01783638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27240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3324174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67554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4446310"/>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31314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AECD1B4-1489-4073-A10D-0039B4657EB1}" type="slidenum">
              <a:rPr lang="en-US" smtClean="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115270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18835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415965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2FAABC81-B05C-4CD6-80F9-F49600CBCABE}" type="datetimeFigureOut">
              <a:rPr lang="en-US" smtClean="0"/>
              <a:t>1/24/2024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75542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2FAABC81-B05C-4CD6-80F9-F49600CBCABE}" type="datetimeFigureOut">
              <a:rPr lang="en-US" smtClean="0"/>
              <a:t>1/24/2024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AAECD1B4-1489-4073-A10D-0039B4657EB1}" type="slidenum">
              <a:rPr lang="en-US" smtClean="0"/>
              <a:t>‹#›</a:t>
            </a:fld>
            <a:endParaRPr lang="en-US" dirty="0"/>
          </a:p>
        </p:txBody>
      </p:sp>
    </p:spTree>
    <p:extLst>
      <p:ext uri="{BB962C8B-B14F-4D97-AF65-F5344CB8AC3E}">
        <p14:creationId xmlns:p14="http://schemas.microsoft.com/office/powerpoint/2010/main" val="1424396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FAABC81-B05C-4CD6-80F9-F49600CBCABE}" type="datetimeFigureOut">
              <a:rPr lang="en-US" smtClean="0"/>
              <a:t>1/24/2024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AECD1B4-1489-4073-A10D-0039B4657EB1}" type="slidenum">
              <a:rPr lang="en-US" smtClean="0"/>
              <a:t>‹#›</a:t>
            </a:fld>
            <a:endParaRPr lang="en-US" dirty="0"/>
          </a:p>
        </p:txBody>
      </p:sp>
    </p:spTree>
    <p:extLst>
      <p:ext uri="{BB962C8B-B14F-4D97-AF65-F5344CB8AC3E}">
        <p14:creationId xmlns:p14="http://schemas.microsoft.com/office/powerpoint/2010/main" val="4244118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hyperlink" Target="https://www.microchip.com/en-us/tools-resources/develop/microchip-studio"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hyperlink" Target="https://www.microchip.com/en-us/tools-resources/develop/microchip-studio"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7D08D8-E25F-CDE3-9F37-020ABBA6B816}"/>
              </a:ext>
            </a:extLst>
          </p:cNvPr>
          <p:cNvSpPr>
            <a:spLocks noGrp="1"/>
          </p:cNvSpPr>
          <p:nvPr>
            <p:ph type="title"/>
          </p:nvPr>
        </p:nvSpPr>
        <p:spPr/>
        <p:txBody>
          <a:bodyPr/>
          <a:lstStyle/>
          <a:p>
            <a:r>
              <a:rPr lang="en-US" dirty="0"/>
              <a:t>01010010 01100101 01100001 01101100 01101100 01111001?</a:t>
            </a:r>
          </a:p>
        </p:txBody>
      </p:sp>
      <p:sp>
        <p:nvSpPr>
          <p:cNvPr id="15" name="TextBox 14">
            <a:extLst>
              <a:ext uri="{FF2B5EF4-FFF2-40B4-BE49-F238E27FC236}">
                <a16:creationId xmlns:a16="http://schemas.microsoft.com/office/drawing/2014/main" id="{F720D5D6-89A9-25D7-52BC-BEE2F84E797E}"/>
              </a:ext>
            </a:extLst>
          </p:cNvPr>
          <p:cNvSpPr txBox="1"/>
          <p:nvPr/>
        </p:nvSpPr>
        <p:spPr>
          <a:xfrm>
            <a:off x="2365695" y="2967335"/>
            <a:ext cx="7373923"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happens when you program in C?</a:t>
            </a:r>
          </a:p>
          <a:p>
            <a:pPr marL="285750" indent="-285750">
              <a:buFont typeface="Arial" panose="020B0604020202020204" pitchFamily="34" charset="0"/>
              <a:buChar char="•"/>
            </a:pPr>
            <a:r>
              <a:rPr lang="en-US" sz="2400" dirty="0"/>
              <a:t>How does a processor do what I want?</a:t>
            </a:r>
          </a:p>
          <a:p>
            <a:pPr marL="285750" indent="-285750">
              <a:buFont typeface="Arial" panose="020B0604020202020204" pitchFamily="34" charset="0"/>
              <a:buChar char="•"/>
            </a:pPr>
            <a:r>
              <a:rPr lang="en-US" sz="2400" dirty="0"/>
              <a:t>What does “instruction” mean?</a:t>
            </a:r>
          </a:p>
          <a:p>
            <a:pPr marL="285750" indent="-285750">
              <a:buFont typeface="Arial" panose="020B0604020202020204" pitchFamily="34" charset="0"/>
              <a:buChar char="•"/>
            </a:pPr>
            <a:r>
              <a:rPr lang="en-US" sz="2400" dirty="0"/>
              <a:t>What is assembly and machine code?</a:t>
            </a:r>
          </a:p>
          <a:p>
            <a:pPr marL="285750" indent="-285750">
              <a:buFont typeface="Arial" panose="020B0604020202020204" pitchFamily="34" charset="0"/>
              <a:buChar char="•"/>
            </a:pPr>
            <a:r>
              <a:rPr lang="en-US" sz="2400" dirty="0"/>
              <a:t>What happens when you program a microcontroller?</a:t>
            </a:r>
          </a:p>
          <a:p>
            <a:pPr marL="285750" indent="-285750">
              <a:buFont typeface="Arial" panose="020B0604020202020204" pitchFamily="34" charset="0"/>
              <a:buChar char="•"/>
            </a:pPr>
            <a:r>
              <a:rPr lang="en-US" sz="2400" dirty="0"/>
              <a:t>How does a microprocessor execute a program?</a:t>
            </a:r>
          </a:p>
        </p:txBody>
      </p:sp>
    </p:spTree>
    <p:extLst>
      <p:ext uri="{BB962C8B-B14F-4D97-AF65-F5344CB8AC3E}">
        <p14:creationId xmlns:p14="http://schemas.microsoft.com/office/powerpoint/2010/main" val="211703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3CB5-EBB4-D804-BB9A-7533E707A900}"/>
              </a:ext>
            </a:extLst>
          </p:cNvPr>
          <p:cNvSpPr>
            <a:spLocks noGrp="1"/>
          </p:cNvSpPr>
          <p:nvPr>
            <p:ph type="title"/>
          </p:nvPr>
        </p:nvSpPr>
        <p:spPr/>
        <p:txBody>
          <a:bodyPr/>
          <a:lstStyle/>
          <a:p>
            <a:r>
              <a:rPr lang="es-MX" dirty="0" err="1"/>
              <a:t>Adding</a:t>
            </a:r>
            <a:r>
              <a:rPr lang="es-MX" dirty="0"/>
              <a:t> </a:t>
            </a:r>
            <a:r>
              <a:rPr lang="es-MX" dirty="0" err="1"/>
              <a:t>two</a:t>
            </a:r>
            <a:r>
              <a:rPr lang="es-MX" dirty="0"/>
              <a:t> </a:t>
            </a:r>
            <a:r>
              <a:rPr lang="es-MX" dirty="0" err="1"/>
              <a:t>numbers</a:t>
            </a:r>
            <a:r>
              <a:rPr lang="es-MX" dirty="0"/>
              <a:t> v3</a:t>
            </a:r>
            <a:endParaRPr lang="en-US" dirty="0"/>
          </a:p>
        </p:txBody>
      </p:sp>
      <p:sp>
        <p:nvSpPr>
          <p:cNvPr id="3" name="Text Placeholder 2">
            <a:extLst>
              <a:ext uri="{FF2B5EF4-FFF2-40B4-BE49-F238E27FC236}">
                <a16:creationId xmlns:a16="http://schemas.microsoft.com/office/drawing/2014/main" id="{832FED3C-9143-6E54-895A-9B6A2F9CE771}"/>
              </a:ext>
            </a:extLst>
          </p:cNvPr>
          <p:cNvSpPr>
            <a:spLocks noGrp="1"/>
          </p:cNvSpPr>
          <p:nvPr>
            <p:ph type="body" idx="1"/>
          </p:nvPr>
        </p:nvSpPr>
        <p:spPr>
          <a:xfrm>
            <a:off x="2695194" y="4352465"/>
            <a:ext cx="6801612" cy="487983"/>
          </a:xfrm>
        </p:spPr>
        <p:txBody>
          <a:bodyPr/>
          <a:lstStyle/>
          <a:p>
            <a:r>
              <a:rPr lang="en-US" dirty="0"/>
              <a:t>ALU operation selection and execution example</a:t>
            </a:r>
          </a:p>
        </p:txBody>
      </p:sp>
    </p:spTree>
    <p:extLst>
      <p:ext uri="{BB962C8B-B14F-4D97-AF65-F5344CB8AC3E}">
        <p14:creationId xmlns:p14="http://schemas.microsoft.com/office/powerpoint/2010/main" val="53624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0365D-D412-D87D-A75B-2F27D123D0D7}"/>
              </a:ext>
            </a:extLst>
          </p:cNvPr>
          <p:cNvSpPr>
            <a:spLocks noGrp="1"/>
          </p:cNvSpPr>
          <p:nvPr>
            <p:ph type="title"/>
          </p:nvPr>
        </p:nvSpPr>
        <p:spPr/>
        <p:txBody>
          <a:bodyPr/>
          <a:lstStyle/>
          <a:p>
            <a:r>
              <a:rPr lang="es-MX" dirty="0" err="1"/>
              <a:t>Abstraction</a:t>
            </a:r>
            <a:r>
              <a:rPr lang="es-MX" dirty="0"/>
              <a:t> </a:t>
            </a:r>
            <a:r>
              <a:rPr lang="es-MX" dirty="0" err="1"/>
              <a:t>levels</a:t>
            </a:r>
            <a:endParaRPr lang="en-US" dirty="0"/>
          </a:p>
        </p:txBody>
      </p:sp>
      <p:sp>
        <p:nvSpPr>
          <p:cNvPr id="3" name="Text Placeholder 2">
            <a:extLst>
              <a:ext uri="{FF2B5EF4-FFF2-40B4-BE49-F238E27FC236}">
                <a16:creationId xmlns:a16="http://schemas.microsoft.com/office/drawing/2014/main" id="{A5ED9DA2-83B8-E069-16EC-84E6DC72BAB4}"/>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98192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Python</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r>
              <a:rPr lang="en-US" b="1" dirty="0"/>
              <a:t>Abstraction Level:</a:t>
            </a:r>
            <a:r>
              <a:rPr lang="en-US" dirty="0"/>
              <a:t> High-level language.</a:t>
            </a:r>
          </a:p>
          <a:p>
            <a:r>
              <a:rPr lang="en-US" b="1" dirty="0"/>
              <a:t>Readability:</a:t>
            </a:r>
            <a:r>
              <a:rPr lang="en-US" dirty="0"/>
              <a:t> High; Python emphasizes readability and simplicity.</a:t>
            </a:r>
          </a:p>
          <a:p>
            <a:r>
              <a:rPr lang="en-US" b="1" dirty="0"/>
              <a:t>Portability:</a:t>
            </a:r>
            <a:r>
              <a:rPr lang="en-US" dirty="0"/>
              <a:t> Generally portable, but Python interpreters are required on target systems.</a:t>
            </a:r>
          </a:p>
          <a:p>
            <a:r>
              <a:rPr lang="en-US" b="1" dirty="0"/>
              <a:t>Syntax:</a:t>
            </a:r>
            <a:r>
              <a:rPr lang="en-US" dirty="0"/>
              <a:t> Clear and concise, using indentation for code blocks.</a:t>
            </a:r>
          </a:p>
          <a:p>
            <a:r>
              <a:rPr lang="en-US" b="1" dirty="0"/>
              <a:t>Memory Management:</a:t>
            </a:r>
            <a:r>
              <a:rPr lang="en-US" dirty="0"/>
              <a:t> Automatic memory management (garbage collection).</a:t>
            </a:r>
          </a:p>
          <a:p>
            <a:r>
              <a:rPr lang="en-US" b="1" dirty="0"/>
              <a:t>Execution:</a:t>
            </a:r>
            <a:r>
              <a:rPr lang="en-US" dirty="0"/>
              <a:t> Interpreted language, but can be compiled to bytecode for improved performance.</a:t>
            </a:r>
          </a:p>
        </p:txBody>
      </p:sp>
    </p:spTree>
    <p:extLst>
      <p:ext uri="{BB962C8B-B14F-4D97-AF65-F5344CB8AC3E}">
        <p14:creationId xmlns:p14="http://schemas.microsoft.com/office/powerpoint/2010/main" val="1907344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C</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pPr algn="l">
              <a:buFont typeface="Arial" panose="020B0604020202020204" pitchFamily="34" charset="0"/>
              <a:buChar char="•"/>
            </a:pPr>
            <a:r>
              <a:rPr lang="en-US" b="1" i="0" dirty="0">
                <a:solidFill>
                  <a:schemeClr val="tx1"/>
                </a:solidFill>
                <a:effectLst/>
              </a:rPr>
              <a:t>Abstraction Level:</a:t>
            </a:r>
            <a:r>
              <a:rPr lang="en-US" b="0" i="0" dirty="0">
                <a:solidFill>
                  <a:schemeClr val="tx1"/>
                </a:solidFill>
                <a:effectLst/>
              </a:rPr>
              <a:t> Mid-level language.</a:t>
            </a:r>
          </a:p>
          <a:p>
            <a:pPr algn="l">
              <a:buFont typeface="Arial" panose="020B0604020202020204" pitchFamily="34" charset="0"/>
              <a:buChar char="•"/>
            </a:pPr>
            <a:r>
              <a:rPr lang="en-US" b="1" i="0" dirty="0">
                <a:solidFill>
                  <a:schemeClr val="tx1"/>
                </a:solidFill>
                <a:effectLst/>
              </a:rPr>
              <a:t>Readability:</a:t>
            </a:r>
            <a:r>
              <a:rPr lang="en-US" b="0" i="0" dirty="0">
                <a:solidFill>
                  <a:schemeClr val="tx1"/>
                </a:solidFill>
                <a:effectLst/>
              </a:rPr>
              <a:t> Moderate; C provides a good balance between abstraction and control.</a:t>
            </a:r>
          </a:p>
          <a:p>
            <a:pPr algn="l">
              <a:buFont typeface="Arial" panose="020B0604020202020204" pitchFamily="34" charset="0"/>
              <a:buChar char="•"/>
            </a:pPr>
            <a:r>
              <a:rPr lang="en-US" b="1" i="0" dirty="0">
                <a:solidFill>
                  <a:schemeClr val="tx1"/>
                </a:solidFill>
                <a:effectLst/>
              </a:rPr>
              <a:t>Portability:</a:t>
            </a:r>
            <a:r>
              <a:rPr lang="en-US" b="0" i="0" dirty="0">
                <a:solidFill>
                  <a:schemeClr val="tx1"/>
                </a:solidFill>
                <a:effectLst/>
              </a:rPr>
              <a:t> Highly portable, but code may need adjustments for different architectures and depends on the compiler used.</a:t>
            </a:r>
          </a:p>
          <a:p>
            <a:pPr algn="l">
              <a:buFont typeface="Arial" panose="020B0604020202020204" pitchFamily="34" charset="0"/>
              <a:buChar char="•"/>
            </a:pPr>
            <a:r>
              <a:rPr lang="en-US" b="1" i="0" dirty="0">
                <a:solidFill>
                  <a:schemeClr val="tx1"/>
                </a:solidFill>
                <a:effectLst/>
              </a:rPr>
              <a:t>Syntax:</a:t>
            </a:r>
            <a:r>
              <a:rPr lang="en-US" b="0" i="0" dirty="0">
                <a:solidFill>
                  <a:schemeClr val="tx1"/>
                </a:solidFill>
                <a:effectLst/>
              </a:rPr>
              <a:t> Uses a more explicit and traditional syntax.</a:t>
            </a:r>
          </a:p>
          <a:p>
            <a:pPr algn="l">
              <a:buFont typeface="Arial" panose="020B0604020202020204" pitchFamily="34" charset="0"/>
              <a:buChar char="•"/>
            </a:pPr>
            <a:r>
              <a:rPr lang="en-US" b="1" i="0" dirty="0">
                <a:solidFill>
                  <a:schemeClr val="tx1"/>
                </a:solidFill>
                <a:effectLst/>
              </a:rPr>
              <a:t>Memory Management:</a:t>
            </a:r>
            <a:r>
              <a:rPr lang="en-US" b="0" i="0" dirty="0">
                <a:solidFill>
                  <a:schemeClr val="tx1"/>
                </a:solidFill>
                <a:effectLst/>
              </a:rPr>
              <a:t> Manual memory management (malloc/free).</a:t>
            </a:r>
          </a:p>
          <a:p>
            <a:pPr algn="l">
              <a:buFont typeface="Arial" panose="020B0604020202020204" pitchFamily="34" charset="0"/>
              <a:buChar char="•"/>
            </a:pPr>
            <a:r>
              <a:rPr lang="en-US" b="1" i="0" dirty="0">
                <a:solidFill>
                  <a:schemeClr val="tx1"/>
                </a:solidFill>
                <a:effectLst/>
              </a:rPr>
              <a:t>Execution:</a:t>
            </a:r>
            <a:r>
              <a:rPr lang="en-US" b="0" i="0" dirty="0">
                <a:solidFill>
                  <a:schemeClr val="tx1"/>
                </a:solidFill>
                <a:effectLst/>
              </a:rPr>
              <a:t> Compiled language, resulting in machine-specific executable code.</a:t>
            </a:r>
          </a:p>
        </p:txBody>
      </p:sp>
    </p:spTree>
    <p:extLst>
      <p:ext uri="{BB962C8B-B14F-4D97-AF65-F5344CB8AC3E}">
        <p14:creationId xmlns:p14="http://schemas.microsoft.com/office/powerpoint/2010/main" val="3202036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Assembly</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pPr algn="l">
              <a:buFont typeface="Arial" panose="020B0604020202020204" pitchFamily="34" charset="0"/>
              <a:buChar char="•"/>
            </a:pPr>
            <a:r>
              <a:rPr lang="en-US" b="1" i="0" dirty="0">
                <a:solidFill>
                  <a:schemeClr val="tx1"/>
                </a:solidFill>
                <a:effectLst/>
              </a:rPr>
              <a:t>Abstraction Level:</a:t>
            </a:r>
            <a:r>
              <a:rPr lang="en-US" b="0" i="0" dirty="0">
                <a:solidFill>
                  <a:schemeClr val="tx1"/>
                </a:solidFill>
                <a:effectLst/>
              </a:rPr>
              <a:t> Low-level language.</a:t>
            </a:r>
          </a:p>
          <a:p>
            <a:pPr algn="l">
              <a:buFont typeface="Arial" panose="020B0604020202020204" pitchFamily="34" charset="0"/>
              <a:buChar char="•"/>
            </a:pPr>
            <a:r>
              <a:rPr lang="en-US" b="1" i="0" dirty="0">
                <a:solidFill>
                  <a:schemeClr val="tx1"/>
                </a:solidFill>
                <a:effectLst/>
              </a:rPr>
              <a:t>Readability:</a:t>
            </a:r>
            <a:r>
              <a:rPr lang="en-US" b="0" i="0" dirty="0">
                <a:solidFill>
                  <a:schemeClr val="tx1"/>
                </a:solidFill>
                <a:effectLst/>
              </a:rPr>
              <a:t> Lower than C; involves mnemonics and symbols.</a:t>
            </a:r>
          </a:p>
          <a:p>
            <a:pPr algn="l">
              <a:buFont typeface="Arial" panose="020B0604020202020204" pitchFamily="34" charset="0"/>
              <a:buChar char="•"/>
            </a:pPr>
            <a:r>
              <a:rPr lang="en-US" b="1" i="0" dirty="0">
                <a:solidFill>
                  <a:schemeClr val="tx1"/>
                </a:solidFill>
                <a:effectLst/>
              </a:rPr>
              <a:t>Portability:</a:t>
            </a:r>
            <a:r>
              <a:rPr lang="en-US" b="0" i="0" dirty="0">
                <a:solidFill>
                  <a:schemeClr val="tx1"/>
                </a:solidFill>
                <a:effectLst/>
              </a:rPr>
              <a:t> Not portable; assembly code is architecture-specific.</a:t>
            </a:r>
          </a:p>
          <a:p>
            <a:pPr algn="l">
              <a:buFont typeface="Arial" panose="020B0604020202020204" pitchFamily="34" charset="0"/>
              <a:buChar char="•"/>
            </a:pPr>
            <a:r>
              <a:rPr lang="en-US" b="1" i="0" dirty="0">
                <a:solidFill>
                  <a:schemeClr val="tx1"/>
                </a:solidFill>
                <a:effectLst/>
              </a:rPr>
              <a:t>Syntax:</a:t>
            </a:r>
            <a:r>
              <a:rPr lang="en-US" b="0" i="0" dirty="0">
                <a:solidFill>
                  <a:schemeClr val="tx1"/>
                </a:solidFill>
                <a:effectLst/>
              </a:rPr>
              <a:t> Directly corresponds to machine instructions, involving registers and memory addresses.</a:t>
            </a:r>
          </a:p>
          <a:p>
            <a:pPr algn="l">
              <a:buFont typeface="Arial" panose="020B0604020202020204" pitchFamily="34" charset="0"/>
              <a:buChar char="•"/>
            </a:pPr>
            <a:r>
              <a:rPr lang="en-US" b="1" i="0" dirty="0">
                <a:solidFill>
                  <a:schemeClr val="tx1"/>
                </a:solidFill>
                <a:effectLst/>
              </a:rPr>
              <a:t>Memory Management:</a:t>
            </a:r>
            <a:r>
              <a:rPr lang="en-US" b="0" i="0" dirty="0">
                <a:solidFill>
                  <a:schemeClr val="tx1"/>
                </a:solidFill>
                <a:effectLst/>
              </a:rPr>
              <a:t> Direct control over memory, registers, and hardware resources. </a:t>
            </a:r>
          </a:p>
          <a:p>
            <a:pPr algn="l">
              <a:buFont typeface="Arial" panose="020B0604020202020204" pitchFamily="34" charset="0"/>
              <a:buChar char="•"/>
            </a:pPr>
            <a:r>
              <a:rPr lang="en-US" b="1" i="0" dirty="0">
                <a:solidFill>
                  <a:schemeClr val="tx1"/>
                </a:solidFill>
                <a:effectLst/>
              </a:rPr>
              <a:t>Execution:</a:t>
            </a:r>
            <a:r>
              <a:rPr lang="en-US" b="0" i="0" dirty="0">
                <a:solidFill>
                  <a:schemeClr val="tx1"/>
                </a:solidFill>
                <a:effectLst/>
              </a:rPr>
              <a:t> Assembled into machine code; specific to the target CPU architecture.</a:t>
            </a:r>
          </a:p>
        </p:txBody>
      </p:sp>
    </p:spTree>
    <p:extLst>
      <p:ext uri="{BB962C8B-B14F-4D97-AF65-F5344CB8AC3E}">
        <p14:creationId xmlns:p14="http://schemas.microsoft.com/office/powerpoint/2010/main" val="1954997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DB723-5F50-6E7C-592D-EA4A7C3C13F5}"/>
              </a:ext>
            </a:extLst>
          </p:cNvPr>
          <p:cNvSpPr>
            <a:spLocks noGrp="1"/>
          </p:cNvSpPr>
          <p:nvPr>
            <p:ph type="title"/>
          </p:nvPr>
        </p:nvSpPr>
        <p:spPr/>
        <p:txBody>
          <a:bodyPr/>
          <a:lstStyle/>
          <a:p>
            <a:r>
              <a:rPr lang="en-US" dirty="0"/>
              <a:t>Machine code</a:t>
            </a:r>
          </a:p>
        </p:txBody>
      </p:sp>
      <p:sp>
        <p:nvSpPr>
          <p:cNvPr id="3" name="Content Placeholder 2">
            <a:extLst>
              <a:ext uri="{FF2B5EF4-FFF2-40B4-BE49-F238E27FC236}">
                <a16:creationId xmlns:a16="http://schemas.microsoft.com/office/drawing/2014/main" id="{E76DD58C-1EC8-507D-B695-E094409F4F9A}"/>
              </a:ext>
            </a:extLst>
          </p:cNvPr>
          <p:cNvSpPr>
            <a:spLocks noGrp="1"/>
          </p:cNvSpPr>
          <p:nvPr>
            <p:ph idx="1"/>
          </p:nvPr>
        </p:nvSpPr>
        <p:spPr>
          <a:xfrm>
            <a:off x="1247163" y="2638044"/>
            <a:ext cx="9697674" cy="3101983"/>
          </a:xfrm>
        </p:spPr>
        <p:txBody>
          <a:bodyPr>
            <a:normAutofit/>
          </a:bodyPr>
          <a:lstStyle/>
          <a:p>
            <a:pPr algn="l">
              <a:buFont typeface="Arial" panose="020B0604020202020204" pitchFamily="34" charset="0"/>
              <a:buChar char="•"/>
            </a:pPr>
            <a:r>
              <a:rPr lang="en-US" b="1" i="0" dirty="0">
                <a:solidFill>
                  <a:schemeClr val="tx1"/>
                </a:solidFill>
                <a:effectLst/>
              </a:rPr>
              <a:t>Abstraction Level:</a:t>
            </a:r>
            <a:r>
              <a:rPr lang="en-US" b="0" i="0" dirty="0">
                <a:solidFill>
                  <a:schemeClr val="tx1"/>
                </a:solidFill>
                <a:effectLst/>
              </a:rPr>
              <a:t> Lowest-level language.</a:t>
            </a:r>
          </a:p>
          <a:p>
            <a:pPr algn="l">
              <a:buFont typeface="Arial" panose="020B0604020202020204" pitchFamily="34" charset="0"/>
              <a:buChar char="•"/>
            </a:pPr>
            <a:r>
              <a:rPr lang="en-US" b="1" i="0" dirty="0">
                <a:solidFill>
                  <a:schemeClr val="tx1"/>
                </a:solidFill>
                <a:effectLst/>
              </a:rPr>
              <a:t>Readability:</a:t>
            </a:r>
            <a:r>
              <a:rPr lang="en-US" b="0" i="0" dirty="0">
                <a:solidFill>
                  <a:schemeClr val="tx1"/>
                </a:solidFill>
                <a:effectLst/>
              </a:rPr>
              <a:t> Extremely low; consists of binary instructions directly executed by the CPU.</a:t>
            </a:r>
          </a:p>
          <a:p>
            <a:pPr algn="l">
              <a:buFont typeface="Arial" panose="020B0604020202020204" pitchFamily="34" charset="0"/>
              <a:buChar char="•"/>
            </a:pPr>
            <a:r>
              <a:rPr lang="en-US" b="1" i="0" dirty="0">
                <a:solidFill>
                  <a:schemeClr val="tx1"/>
                </a:solidFill>
                <a:effectLst/>
              </a:rPr>
              <a:t>Portability:</a:t>
            </a:r>
            <a:r>
              <a:rPr lang="en-US" b="0" i="0" dirty="0">
                <a:solidFill>
                  <a:schemeClr val="tx1"/>
                </a:solidFill>
                <a:effectLst/>
              </a:rPr>
              <a:t> Not portable at all; machine code is specific to the CPU architecture.</a:t>
            </a:r>
          </a:p>
          <a:p>
            <a:pPr algn="l">
              <a:buFont typeface="Arial" panose="020B0604020202020204" pitchFamily="34" charset="0"/>
              <a:buChar char="•"/>
            </a:pPr>
            <a:r>
              <a:rPr lang="en-US" b="1" i="0" dirty="0">
                <a:solidFill>
                  <a:schemeClr val="tx1"/>
                </a:solidFill>
                <a:effectLst/>
              </a:rPr>
              <a:t>Syntax:</a:t>
            </a:r>
            <a:r>
              <a:rPr lang="en-US" b="0" i="0" dirty="0">
                <a:solidFill>
                  <a:schemeClr val="tx1"/>
                </a:solidFill>
                <a:effectLst/>
              </a:rPr>
              <a:t> Comprises binary instructions understood by the CPU.</a:t>
            </a:r>
          </a:p>
          <a:p>
            <a:pPr algn="l">
              <a:buFont typeface="Arial" panose="020B0604020202020204" pitchFamily="34" charset="0"/>
              <a:buChar char="•"/>
            </a:pPr>
            <a:r>
              <a:rPr lang="en-US" b="1" i="0" dirty="0">
                <a:solidFill>
                  <a:schemeClr val="tx1"/>
                </a:solidFill>
                <a:effectLst/>
              </a:rPr>
              <a:t>Memory Management:</a:t>
            </a:r>
            <a:r>
              <a:rPr lang="en-US" b="0" i="0" dirty="0">
                <a:solidFill>
                  <a:schemeClr val="tx1"/>
                </a:solidFill>
                <a:effectLst/>
              </a:rPr>
              <a:t> Direct manipulation of hardware resources.</a:t>
            </a:r>
          </a:p>
          <a:p>
            <a:pPr algn="l">
              <a:buFont typeface="Arial" panose="020B0604020202020204" pitchFamily="34" charset="0"/>
              <a:buChar char="•"/>
            </a:pPr>
            <a:r>
              <a:rPr lang="en-US" b="1" i="0" dirty="0">
                <a:solidFill>
                  <a:schemeClr val="tx1"/>
                </a:solidFill>
                <a:effectLst/>
              </a:rPr>
              <a:t>Execution:</a:t>
            </a:r>
            <a:r>
              <a:rPr lang="en-US" b="0" i="0" dirty="0">
                <a:solidFill>
                  <a:schemeClr val="tx1"/>
                </a:solidFill>
                <a:effectLst/>
              </a:rPr>
              <a:t> Directly executed by the CPU.</a:t>
            </a:r>
          </a:p>
        </p:txBody>
      </p:sp>
    </p:spTree>
    <p:extLst>
      <p:ext uri="{BB962C8B-B14F-4D97-AF65-F5344CB8AC3E}">
        <p14:creationId xmlns:p14="http://schemas.microsoft.com/office/powerpoint/2010/main" val="1641370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8085C-8A4C-32CE-0220-532BF3999119}"/>
              </a:ext>
            </a:extLst>
          </p:cNvPr>
          <p:cNvSpPr>
            <a:spLocks noGrp="1"/>
          </p:cNvSpPr>
          <p:nvPr>
            <p:ph type="title"/>
          </p:nvPr>
        </p:nvSpPr>
        <p:spPr/>
        <p:txBody>
          <a:bodyPr/>
          <a:lstStyle/>
          <a:p>
            <a:r>
              <a:rPr lang="en-US" dirty="0"/>
              <a:t>ISA</a:t>
            </a:r>
          </a:p>
        </p:txBody>
      </p:sp>
      <p:sp>
        <p:nvSpPr>
          <p:cNvPr id="3" name="Text Placeholder 2">
            <a:extLst>
              <a:ext uri="{FF2B5EF4-FFF2-40B4-BE49-F238E27FC236}">
                <a16:creationId xmlns:a16="http://schemas.microsoft.com/office/drawing/2014/main" id="{63391535-3F3E-F28A-1AF6-16BD54309B87}"/>
              </a:ext>
            </a:extLst>
          </p:cNvPr>
          <p:cNvSpPr>
            <a:spLocks noGrp="1"/>
          </p:cNvSpPr>
          <p:nvPr>
            <p:ph type="body" idx="1"/>
          </p:nvPr>
        </p:nvSpPr>
        <p:spPr/>
        <p:txBody>
          <a:bodyPr/>
          <a:lstStyle/>
          <a:p>
            <a:r>
              <a:rPr lang="en-US" dirty="0"/>
              <a:t>Instruction Set Architecture</a:t>
            </a:r>
          </a:p>
        </p:txBody>
      </p:sp>
    </p:spTree>
    <p:extLst>
      <p:ext uri="{BB962C8B-B14F-4D97-AF65-F5344CB8AC3E}">
        <p14:creationId xmlns:p14="http://schemas.microsoft.com/office/powerpoint/2010/main" val="10860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25946-8F21-FED3-B1E0-6AA2A5FC7472}"/>
              </a:ext>
            </a:extLst>
          </p:cNvPr>
          <p:cNvSpPr>
            <a:spLocks noGrp="1"/>
          </p:cNvSpPr>
          <p:nvPr>
            <p:ph type="title"/>
          </p:nvPr>
        </p:nvSpPr>
        <p:spPr/>
        <p:txBody>
          <a:bodyPr/>
          <a:lstStyle/>
          <a:p>
            <a:r>
              <a:rPr lang="en-US" dirty="0"/>
              <a:t>At the lowest level…</a:t>
            </a:r>
          </a:p>
        </p:txBody>
      </p:sp>
      <p:sp>
        <p:nvSpPr>
          <p:cNvPr id="3" name="Content Placeholder 2">
            <a:extLst>
              <a:ext uri="{FF2B5EF4-FFF2-40B4-BE49-F238E27FC236}">
                <a16:creationId xmlns:a16="http://schemas.microsoft.com/office/drawing/2014/main" id="{E0493827-6EAD-5E81-41AE-75009DE6499D}"/>
              </a:ext>
            </a:extLst>
          </p:cNvPr>
          <p:cNvSpPr>
            <a:spLocks noGrp="1"/>
          </p:cNvSpPr>
          <p:nvPr>
            <p:ph idx="1"/>
          </p:nvPr>
        </p:nvSpPr>
        <p:spPr/>
        <p:txBody>
          <a:bodyPr>
            <a:normAutofit lnSpcReduction="10000"/>
          </a:bodyPr>
          <a:lstStyle/>
          <a:p>
            <a:r>
              <a:rPr lang="en-US" dirty="0"/>
              <a:t>We have a set of instructions that our microcontrollers will follow. </a:t>
            </a:r>
          </a:p>
          <a:p>
            <a:r>
              <a:rPr lang="en-US" dirty="0"/>
              <a:t>Just as in our language we use syntax, semantics, grammar and other linguistic resources to understand what we say, and just as that makes it difficult to understand other languages, each ISA describes (for one or a group of microarchitectures) how it will process what we want it to do, and at the same time, it makes it different from other instruction sets.</a:t>
            </a:r>
          </a:p>
          <a:p>
            <a:r>
              <a:rPr lang="en-US" dirty="0"/>
              <a:t>Understanding machine code is a little hard, but we have different levels of abstraction that we can use to program a microcontroller. However, we will now see why it is important to understand about computer architectures.</a:t>
            </a:r>
          </a:p>
        </p:txBody>
      </p:sp>
      <p:sp>
        <p:nvSpPr>
          <p:cNvPr id="4" name="Text Placeholder 3">
            <a:extLst>
              <a:ext uri="{FF2B5EF4-FFF2-40B4-BE49-F238E27FC236}">
                <a16:creationId xmlns:a16="http://schemas.microsoft.com/office/drawing/2014/main" id="{C9CF77F3-FCE8-6AF3-0DE2-B77DA36B06EB}"/>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6829401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735B5-5749-AE80-2CA6-6D31B2BDBBC7}"/>
              </a:ext>
            </a:extLst>
          </p:cNvPr>
          <p:cNvSpPr>
            <a:spLocks noGrp="1"/>
          </p:cNvSpPr>
          <p:nvPr>
            <p:ph type="title"/>
          </p:nvPr>
        </p:nvSpPr>
        <p:spPr/>
        <p:txBody>
          <a:bodyPr/>
          <a:lstStyle/>
          <a:p>
            <a:r>
              <a:rPr lang="en-US" dirty="0"/>
              <a:t>atmega328p</a:t>
            </a:r>
          </a:p>
        </p:txBody>
      </p:sp>
      <p:sp>
        <p:nvSpPr>
          <p:cNvPr id="3" name="Text Placeholder 2">
            <a:extLst>
              <a:ext uri="{FF2B5EF4-FFF2-40B4-BE49-F238E27FC236}">
                <a16:creationId xmlns:a16="http://schemas.microsoft.com/office/drawing/2014/main" id="{1ED85DDA-9094-268F-9DC1-4D04E86AD9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42462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BD070-E8FE-D6F8-C99F-924AEFF2751B}"/>
              </a:ext>
            </a:extLst>
          </p:cNvPr>
          <p:cNvSpPr>
            <a:spLocks noGrp="1"/>
          </p:cNvSpPr>
          <p:nvPr>
            <p:ph type="ctrTitle"/>
          </p:nvPr>
        </p:nvSpPr>
        <p:spPr/>
        <p:txBody>
          <a:bodyPr/>
          <a:lstStyle/>
          <a:p>
            <a:r>
              <a:rPr lang="en-US" dirty="0"/>
              <a:t>microarchitecture</a:t>
            </a:r>
          </a:p>
        </p:txBody>
      </p:sp>
      <p:sp>
        <p:nvSpPr>
          <p:cNvPr id="3" name="Subtitle 2">
            <a:extLst>
              <a:ext uri="{FF2B5EF4-FFF2-40B4-BE49-F238E27FC236}">
                <a16:creationId xmlns:a16="http://schemas.microsoft.com/office/drawing/2014/main" id="{B4D48AC2-6DDE-125F-FE84-46639EC190D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1945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4555A-4096-7D32-66C8-452A6E62CC0A}"/>
              </a:ext>
            </a:extLst>
          </p:cNvPr>
          <p:cNvSpPr>
            <a:spLocks noGrp="1"/>
          </p:cNvSpPr>
          <p:nvPr>
            <p:ph type="ctrTitle"/>
          </p:nvPr>
        </p:nvSpPr>
        <p:spPr/>
        <p:txBody>
          <a:bodyPr/>
          <a:lstStyle/>
          <a:p>
            <a:r>
              <a:rPr lang="en-US" dirty="0"/>
              <a:t>What have we learned so far?</a:t>
            </a:r>
          </a:p>
        </p:txBody>
      </p:sp>
      <p:sp>
        <p:nvSpPr>
          <p:cNvPr id="3" name="Subtitle 2">
            <a:extLst>
              <a:ext uri="{FF2B5EF4-FFF2-40B4-BE49-F238E27FC236}">
                <a16:creationId xmlns:a16="http://schemas.microsoft.com/office/drawing/2014/main" id="{DCEC7FA3-A7B6-7FA7-12CA-0B7D6137D9A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93928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FB61A-A511-5897-CBAC-86BA67063CDA}"/>
              </a:ext>
            </a:extLst>
          </p:cNvPr>
          <p:cNvSpPr>
            <a:spLocks noGrp="1"/>
          </p:cNvSpPr>
          <p:nvPr>
            <p:ph type="ctrTitle"/>
          </p:nvPr>
        </p:nvSpPr>
        <p:spPr/>
        <p:txBody>
          <a:bodyPr/>
          <a:lstStyle/>
          <a:p>
            <a:r>
              <a:rPr lang="en-US" dirty="0"/>
              <a:t>Clock speed</a:t>
            </a:r>
          </a:p>
        </p:txBody>
      </p:sp>
      <p:sp>
        <p:nvSpPr>
          <p:cNvPr id="3" name="Subtitle 2">
            <a:extLst>
              <a:ext uri="{FF2B5EF4-FFF2-40B4-BE49-F238E27FC236}">
                <a16:creationId xmlns:a16="http://schemas.microsoft.com/office/drawing/2014/main" id="{1A18FD55-6325-C7FB-3EE2-006112399BB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113034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DE6B7-AE60-5267-4A75-0433A64E8981}"/>
              </a:ext>
            </a:extLst>
          </p:cNvPr>
          <p:cNvSpPr>
            <a:spLocks noGrp="1"/>
          </p:cNvSpPr>
          <p:nvPr>
            <p:ph type="ctrTitle"/>
          </p:nvPr>
        </p:nvSpPr>
        <p:spPr/>
        <p:txBody>
          <a:bodyPr/>
          <a:lstStyle/>
          <a:p>
            <a:r>
              <a:rPr lang="en-US" dirty="0"/>
              <a:t>Memory</a:t>
            </a:r>
          </a:p>
        </p:txBody>
      </p:sp>
      <p:sp>
        <p:nvSpPr>
          <p:cNvPr id="3" name="Subtitle 2">
            <a:extLst>
              <a:ext uri="{FF2B5EF4-FFF2-40B4-BE49-F238E27FC236}">
                <a16:creationId xmlns:a16="http://schemas.microsoft.com/office/drawing/2014/main" id="{CBC76FF5-C95C-2196-DDCA-C5B7BE8070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39427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08E63-5B4E-8FCA-5917-CF17CFD5AC38}"/>
              </a:ext>
            </a:extLst>
          </p:cNvPr>
          <p:cNvSpPr>
            <a:spLocks noGrp="1"/>
          </p:cNvSpPr>
          <p:nvPr>
            <p:ph type="ctrTitle"/>
          </p:nvPr>
        </p:nvSpPr>
        <p:spPr/>
        <p:txBody>
          <a:bodyPr/>
          <a:lstStyle/>
          <a:p>
            <a:r>
              <a:rPr lang="en-US" dirty="0"/>
              <a:t>Peripherals</a:t>
            </a:r>
          </a:p>
        </p:txBody>
      </p:sp>
      <p:sp>
        <p:nvSpPr>
          <p:cNvPr id="3" name="Subtitle 2">
            <a:extLst>
              <a:ext uri="{FF2B5EF4-FFF2-40B4-BE49-F238E27FC236}">
                <a16:creationId xmlns:a16="http://schemas.microsoft.com/office/drawing/2014/main" id="{A33B104C-8DE0-D605-E7F8-F50ACEBA4A4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99012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86DF5-B809-46FB-886A-71173E8C580C}"/>
              </a:ext>
            </a:extLst>
          </p:cNvPr>
          <p:cNvSpPr>
            <a:spLocks noGrp="1"/>
          </p:cNvSpPr>
          <p:nvPr>
            <p:ph type="title"/>
          </p:nvPr>
        </p:nvSpPr>
        <p:spPr/>
        <p:txBody>
          <a:bodyPr/>
          <a:lstStyle/>
          <a:p>
            <a:r>
              <a:rPr lang="en-US" dirty="0"/>
              <a:t>Programming the atmega328p</a:t>
            </a:r>
          </a:p>
        </p:txBody>
      </p:sp>
      <p:sp>
        <p:nvSpPr>
          <p:cNvPr id="3" name="Text Placeholder 2">
            <a:extLst>
              <a:ext uri="{FF2B5EF4-FFF2-40B4-BE49-F238E27FC236}">
                <a16:creationId xmlns:a16="http://schemas.microsoft.com/office/drawing/2014/main" id="{C5ABF15C-568D-3AD7-2292-A1E67640DE6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290691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0A901-62FA-D4BD-A121-56F4E017DEC2}"/>
              </a:ext>
            </a:extLst>
          </p:cNvPr>
          <p:cNvSpPr>
            <a:spLocks noGrp="1"/>
          </p:cNvSpPr>
          <p:nvPr>
            <p:ph type="ctrTitle"/>
          </p:nvPr>
        </p:nvSpPr>
        <p:spPr/>
        <p:txBody>
          <a:bodyPr/>
          <a:lstStyle/>
          <a:p>
            <a:r>
              <a:rPr lang="en-US" dirty="0"/>
              <a:t>What we need:</a:t>
            </a:r>
          </a:p>
        </p:txBody>
      </p:sp>
      <p:sp>
        <p:nvSpPr>
          <p:cNvPr id="3" name="Subtitle 2">
            <a:extLst>
              <a:ext uri="{FF2B5EF4-FFF2-40B4-BE49-F238E27FC236}">
                <a16:creationId xmlns:a16="http://schemas.microsoft.com/office/drawing/2014/main" id="{39521331-65CA-313F-B482-04BBA7B14DE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68543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8C81-76F5-2529-1EFF-4934D721DB8F}"/>
              </a:ext>
            </a:extLst>
          </p:cNvPr>
          <p:cNvSpPr>
            <a:spLocks noGrp="1"/>
          </p:cNvSpPr>
          <p:nvPr>
            <p:ph type="title"/>
          </p:nvPr>
        </p:nvSpPr>
        <p:spPr/>
        <p:txBody>
          <a:bodyPr/>
          <a:lstStyle/>
          <a:p>
            <a:r>
              <a:rPr lang="en-US" dirty="0"/>
              <a:t>List of requirements to program an atmega328p</a:t>
            </a:r>
          </a:p>
        </p:txBody>
      </p:sp>
      <p:sp>
        <p:nvSpPr>
          <p:cNvPr id="3" name="Content Placeholder 2">
            <a:extLst>
              <a:ext uri="{FF2B5EF4-FFF2-40B4-BE49-F238E27FC236}">
                <a16:creationId xmlns:a16="http://schemas.microsoft.com/office/drawing/2014/main" id="{39D6B5D2-187C-8288-D412-928D0A7A9634}"/>
              </a:ext>
            </a:extLst>
          </p:cNvPr>
          <p:cNvSpPr>
            <a:spLocks noGrp="1"/>
          </p:cNvSpPr>
          <p:nvPr>
            <p:ph idx="1"/>
          </p:nvPr>
        </p:nvSpPr>
        <p:spPr/>
        <p:txBody>
          <a:bodyPr/>
          <a:lstStyle/>
          <a:p>
            <a:r>
              <a:rPr lang="en-US" dirty="0"/>
              <a:t>Microchip Studio: </a:t>
            </a:r>
          </a:p>
          <a:p>
            <a:pPr lvl="1"/>
            <a:r>
              <a:rPr lang="en-US" dirty="0">
                <a:hlinkClick r:id="rId2"/>
              </a:rPr>
              <a:t>https://www.microchip.com/en-us/tools-resources/develop/microchip-studio</a:t>
            </a:r>
            <a:endParaRPr lang="en-US" dirty="0"/>
          </a:p>
          <a:p>
            <a:r>
              <a:rPr lang="en-US" dirty="0"/>
              <a:t>USBASP</a:t>
            </a:r>
          </a:p>
        </p:txBody>
      </p:sp>
    </p:spTree>
    <p:extLst>
      <p:ext uri="{BB962C8B-B14F-4D97-AF65-F5344CB8AC3E}">
        <p14:creationId xmlns:p14="http://schemas.microsoft.com/office/powerpoint/2010/main" val="31302987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65E01-5772-F741-ED01-3D5C701AE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5532" y="333463"/>
            <a:ext cx="8220936" cy="6191075"/>
          </a:xfrm>
          <a:prstGeom prst="rect">
            <a:avLst/>
          </a:prstGeom>
        </p:spPr>
      </p:pic>
    </p:spTree>
    <p:extLst>
      <p:ext uri="{BB962C8B-B14F-4D97-AF65-F5344CB8AC3E}">
        <p14:creationId xmlns:p14="http://schemas.microsoft.com/office/powerpoint/2010/main" val="21634173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8C81-76F5-2529-1EFF-4934D721DB8F}"/>
              </a:ext>
            </a:extLst>
          </p:cNvPr>
          <p:cNvSpPr>
            <a:spLocks noGrp="1"/>
          </p:cNvSpPr>
          <p:nvPr>
            <p:ph type="title"/>
          </p:nvPr>
        </p:nvSpPr>
        <p:spPr/>
        <p:txBody>
          <a:bodyPr/>
          <a:lstStyle/>
          <a:p>
            <a:r>
              <a:rPr lang="en-US" dirty="0"/>
              <a:t>List of requirements to program an atmega328p</a:t>
            </a:r>
          </a:p>
        </p:txBody>
      </p:sp>
      <p:sp>
        <p:nvSpPr>
          <p:cNvPr id="3" name="Content Placeholder 2">
            <a:extLst>
              <a:ext uri="{FF2B5EF4-FFF2-40B4-BE49-F238E27FC236}">
                <a16:creationId xmlns:a16="http://schemas.microsoft.com/office/drawing/2014/main" id="{39D6B5D2-187C-8288-D412-928D0A7A9634}"/>
              </a:ext>
            </a:extLst>
          </p:cNvPr>
          <p:cNvSpPr>
            <a:spLocks noGrp="1"/>
          </p:cNvSpPr>
          <p:nvPr>
            <p:ph idx="1"/>
          </p:nvPr>
        </p:nvSpPr>
        <p:spPr/>
        <p:txBody>
          <a:bodyPr>
            <a:normAutofit fontScale="92500" lnSpcReduction="20000"/>
          </a:bodyPr>
          <a:lstStyle/>
          <a:p>
            <a:r>
              <a:rPr lang="en-US" dirty="0"/>
              <a:t>ATmega328p</a:t>
            </a:r>
          </a:p>
          <a:p>
            <a:r>
              <a:rPr lang="en-US" dirty="0"/>
              <a:t>Microchip Studio or </a:t>
            </a:r>
            <a:r>
              <a:rPr lang="en-US" dirty="0" err="1"/>
              <a:t>avr-gcc</a:t>
            </a:r>
            <a:r>
              <a:rPr lang="en-US" dirty="0"/>
              <a:t> and </a:t>
            </a:r>
            <a:r>
              <a:rPr lang="en-US" dirty="0" err="1"/>
              <a:t>avrdude</a:t>
            </a:r>
            <a:r>
              <a:rPr lang="en-US" dirty="0"/>
              <a:t>: </a:t>
            </a:r>
          </a:p>
          <a:p>
            <a:pPr lvl="1"/>
            <a:r>
              <a:rPr lang="en-US" dirty="0">
                <a:hlinkClick r:id="rId2"/>
              </a:rPr>
              <a:t>https://www.microchip.com/en-us/tools-resources/develop/microchip-studio</a:t>
            </a:r>
            <a:endParaRPr lang="en-US" dirty="0"/>
          </a:p>
          <a:p>
            <a:r>
              <a:rPr lang="en-US" dirty="0"/>
              <a:t>USBASP</a:t>
            </a:r>
          </a:p>
          <a:p>
            <a:r>
              <a:rPr lang="en-US" dirty="0"/>
              <a:t>16MHz Crystal </a:t>
            </a:r>
            <a:r>
              <a:rPr lang="en-US" dirty="0" err="1"/>
              <a:t>Oscilator</a:t>
            </a:r>
            <a:endParaRPr lang="en-US" dirty="0"/>
          </a:p>
          <a:p>
            <a:r>
              <a:rPr lang="en-US" dirty="0"/>
              <a:t>2x 12-22pF Ceramic Capacitors</a:t>
            </a:r>
          </a:p>
          <a:p>
            <a:r>
              <a:rPr lang="en-US" dirty="0"/>
              <a:t>10k Resistor</a:t>
            </a:r>
          </a:p>
          <a:p>
            <a:r>
              <a:rPr lang="en-US" dirty="0"/>
              <a:t>Breadboard/Protoboard, wire and jumpers</a:t>
            </a:r>
          </a:p>
          <a:p>
            <a:r>
              <a:rPr lang="en-US" dirty="0"/>
              <a:t>(OPTIONAL) Buttons, resistors, LEDs and a 5V power supply</a:t>
            </a:r>
          </a:p>
        </p:txBody>
      </p:sp>
    </p:spTree>
    <p:extLst>
      <p:ext uri="{BB962C8B-B14F-4D97-AF65-F5344CB8AC3E}">
        <p14:creationId xmlns:p14="http://schemas.microsoft.com/office/powerpoint/2010/main" val="4193832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B617-2508-125F-CDC3-ABA91C4807FA}"/>
              </a:ext>
            </a:extLst>
          </p:cNvPr>
          <p:cNvSpPr>
            <a:spLocks noGrp="1"/>
          </p:cNvSpPr>
          <p:nvPr>
            <p:ph type="ctrTitle"/>
          </p:nvPr>
        </p:nvSpPr>
        <p:spPr/>
        <p:txBody>
          <a:bodyPr/>
          <a:lstStyle/>
          <a:p>
            <a:r>
              <a:rPr lang="en-US" dirty="0"/>
              <a:t>What will we do with that?</a:t>
            </a:r>
          </a:p>
        </p:txBody>
      </p:sp>
      <p:sp>
        <p:nvSpPr>
          <p:cNvPr id="3" name="Subtitle 2">
            <a:extLst>
              <a:ext uri="{FF2B5EF4-FFF2-40B4-BE49-F238E27FC236}">
                <a16:creationId xmlns:a16="http://schemas.microsoft.com/office/drawing/2014/main" id="{B61A1A5B-85D6-0D1C-72B1-EDB5133156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942552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3AF44-8354-19D6-4B51-C1D99F24BF1A}"/>
              </a:ext>
            </a:extLst>
          </p:cNvPr>
          <p:cNvSpPr>
            <a:spLocks noGrp="1"/>
          </p:cNvSpPr>
          <p:nvPr>
            <p:ph type="title"/>
          </p:nvPr>
        </p:nvSpPr>
        <p:spPr/>
        <p:txBody>
          <a:bodyPr/>
          <a:lstStyle/>
          <a:p>
            <a:r>
              <a:rPr lang="en-US" dirty="0"/>
              <a:t>Knowledge check!</a:t>
            </a:r>
          </a:p>
        </p:txBody>
      </p:sp>
      <p:sp>
        <p:nvSpPr>
          <p:cNvPr id="3" name="Text Placeholder 2">
            <a:extLst>
              <a:ext uri="{FF2B5EF4-FFF2-40B4-BE49-F238E27FC236}">
                <a16:creationId xmlns:a16="http://schemas.microsoft.com/office/drawing/2014/main" id="{D1B3F31A-6111-6A2F-2303-CED5283DB4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4601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EDC8-2D03-830F-A64A-1DEFF331EF46}"/>
              </a:ext>
            </a:extLst>
          </p:cNvPr>
          <p:cNvSpPr>
            <a:spLocks noGrp="1"/>
          </p:cNvSpPr>
          <p:nvPr>
            <p:ph type="title"/>
          </p:nvPr>
        </p:nvSpPr>
        <p:spPr>
          <a:xfrm>
            <a:off x="1132179" y="998247"/>
            <a:ext cx="3864864" cy="671161"/>
          </a:xfrm>
        </p:spPr>
        <p:txBody>
          <a:bodyPr>
            <a:noAutofit/>
          </a:bodyPr>
          <a:lstStyle/>
          <a:p>
            <a:r>
              <a:rPr lang="en-US" sz="1600" dirty="0"/>
              <a:t>What is an embedded System?</a:t>
            </a:r>
          </a:p>
        </p:txBody>
      </p:sp>
      <p:sp>
        <p:nvSpPr>
          <p:cNvPr id="3" name="Title 1">
            <a:extLst>
              <a:ext uri="{FF2B5EF4-FFF2-40B4-BE49-F238E27FC236}">
                <a16:creationId xmlns:a16="http://schemas.microsoft.com/office/drawing/2014/main" id="{CC30207A-2DB9-FF78-9210-62CA2516E353}"/>
              </a:ext>
            </a:extLst>
          </p:cNvPr>
          <p:cNvSpPr txBox="1">
            <a:spLocks/>
          </p:cNvSpPr>
          <p:nvPr/>
        </p:nvSpPr>
        <p:spPr bwMode="black">
          <a:xfrm>
            <a:off x="7194957" y="998246"/>
            <a:ext cx="3864864" cy="6711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dirty="0"/>
              <a:t>How many examples can you list?</a:t>
            </a:r>
          </a:p>
        </p:txBody>
      </p:sp>
    </p:spTree>
    <p:extLst>
      <p:ext uri="{BB962C8B-B14F-4D97-AF65-F5344CB8AC3E}">
        <p14:creationId xmlns:p14="http://schemas.microsoft.com/office/powerpoint/2010/main" val="32986716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Embedded systems</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670031"/>
            <a:ext cx="4815840" cy="5517938"/>
          </a:xfrm>
        </p:spPr>
        <p:txBody>
          <a:bodyPr>
            <a:normAutofit/>
          </a:bodyPr>
          <a:lstStyle/>
          <a:p>
            <a:r>
              <a:rPr lang="en-US" dirty="0"/>
              <a:t>Embedded systems are computing systems that are integrated into larger devices, products, or machinery to perform specific functions. They are designed to operate within the constraints of the system they are embedded in and are often dedicated to a single task or a narrow range of tasks. </a:t>
            </a:r>
          </a:p>
          <a:p>
            <a:r>
              <a:rPr lang="en-US" dirty="0"/>
              <a:t>Applications: automotive systems, medical systems, personal health systems, smartphones and mobile devices, manufacturing devices, flight control systems, home appliances, network switches and routers, robots, public transportation, gaming, RFID devices, weather stations, agriculture monitoring systems, surveillance systems, Internet of Things, measuring devices, onboard computers, lighting, energy, musical instruments or devices, etc.</a:t>
            </a:r>
          </a:p>
        </p:txBody>
      </p:sp>
    </p:spTree>
    <p:extLst>
      <p:ext uri="{BB962C8B-B14F-4D97-AF65-F5344CB8AC3E}">
        <p14:creationId xmlns:p14="http://schemas.microsoft.com/office/powerpoint/2010/main" val="1014913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Computer architecture</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670031"/>
            <a:ext cx="4815840" cy="5517938"/>
          </a:xfrm>
        </p:spPr>
        <p:txBody>
          <a:bodyPr>
            <a:normAutofit/>
          </a:bodyPr>
          <a:lstStyle/>
          <a:p>
            <a:r>
              <a:rPr lang="en-US" dirty="0"/>
              <a:t>This refers to the elements and its organization inside a computer system, encompassing structure and functionality. </a:t>
            </a:r>
          </a:p>
          <a:p>
            <a:r>
              <a:rPr lang="en-US" dirty="0"/>
              <a:t>It is comprised, mainly, of the ISA design and the microarchitecture design. </a:t>
            </a:r>
          </a:p>
          <a:p>
            <a:r>
              <a:rPr lang="en-US" dirty="0"/>
              <a:t>The ISA is the set of instructions that a system can execute, the data types it can work with, the addressing modes and other stuff related to how we can describe what we can ask a processing unit to do.</a:t>
            </a:r>
          </a:p>
          <a:p>
            <a:r>
              <a:rPr lang="en-US" dirty="0"/>
              <a:t>The microarchitecture describes how a particular processing unit implements an ISA.</a:t>
            </a:r>
          </a:p>
          <a:p>
            <a:r>
              <a:rPr lang="en-US" dirty="0"/>
              <a:t>Knowing about computer architectures allows us to design safer, faster, simpler, and overall, more efficient embedded systems.</a:t>
            </a:r>
          </a:p>
        </p:txBody>
      </p:sp>
    </p:spTree>
    <p:extLst>
      <p:ext uri="{BB962C8B-B14F-4D97-AF65-F5344CB8AC3E}">
        <p14:creationId xmlns:p14="http://schemas.microsoft.com/office/powerpoint/2010/main" val="36697094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5B23D-DB82-A835-A06A-186170E88CDC}"/>
              </a:ext>
            </a:extLst>
          </p:cNvPr>
          <p:cNvSpPr>
            <a:spLocks noGrp="1"/>
          </p:cNvSpPr>
          <p:nvPr>
            <p:ph type="title"/>
          </p:nvPr>
        </p:nvSpPr>
        <p:spPr>
          <a:xfrm>
            <a:off x="804672" y="2858252"/>
            <a:ext cx="4486656" cy="1141497"/>
          </a:xfrm>
        </p:spPr>
        <p:txBody>
          <a:bodyPr/>
          <a:lstStyle/>
          <a:p>
            <a:r>
              <a:rPr lang="en-US" dirty="0"/>
              <a:t>ALU</a:t>
            </a:r>
          </a:p>
        </p:txBody>
      </p:sp>
      <p:sp>
        <p:nvSpPr>
          <p:cNvPr id="3" name="Content Placeholder 2">
            <a:extLst>
              <a:ext uri="{FF2B5EF4-FFF2-40B4-BE49-F238E27FC236}">
                <a16:creationId xmlns:a16="http://schemas.microsoft.com/office/drawing/2014/main" id="{83D7FCF3-F013-3753-1FD3-33A7EA4075E8}"/>
              </a:ext>
            </a:extLst>
          </p:cNvPr>
          <p:cNvSpPr>
            <a:spLocks noGrp="1"/>
          </p:cNvSpPr>
          <p:nvPr>
            <p:ph idx="1"/>
          </p:nvPr>
        </p:nvSpPr>
        <p:spPr>
          <a:xfrm>
            <a:off x="6736080" y="1549322"/>
            <a:ext cx="4815840" cy="3759356"/>
          </a:xfrm>
        </p:spPr>
        <p:txBody>
          <a:bodyPr>
            <a:normAutofit/>
          </a:bodyPr>
          <a:lstStyle/>
          <a:p>
            <a:r>
              <a:rPr lang="en-US" dirty="0"/>
              <a:t>It is a combinational digital circuit that performs arithmetic and logic operations on binary integers. </a:t>
            </a:r>
          </a:p>
          <a:p>
            <a:r>
              <a:rPr lang="en-US" dirty="0"/>
              <a:t>They usually have two data inputs, or operands.</a:t>
            </a:r>
          </a:p>
          <a:p>
            <a:r>
              <a:rPr lang="en-US" dirty="0"/>
              <a:t>They usually have an opcode input to select the desired operation to execute.</a:t>
            </a:r>
          </a:p>
          <a:p>
            <a:r>
              <a:rPr lang="en-US" dirty="0"/>
              <a:t>They usually connect to external status registers,  at their input and their output, that contain useful information about the last operation performed.</a:t>
            </a:r>
          </a:p>
        </p:txBody>
      </p:sp>
    </p:spTree>
    <p:extLst>
      <p:ext uri="{BB962C8B-B14F-4D97-AF65-F5344CB8AC3E}">
        <p14:creationId xmlns:p14="http://schemas.microsoft.com/office/powerpoint/2010/main" val="436223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8714-BC05-39BC-51CA-4FC70F9D08FB}"/>
              </a:ext>
            </a:extLst>
          </p:cNvPr>
          <p:cNvSpPr>
            <a:spLocks noGrp="1"/>
          </p:cNvSpPr>
          <p:nvPr>
            <p:ph type="title"/>
          </p:nvPr>
        </p:nvSpPr>
        <p:spPr/>
        <p:txBody>
          <a:bodyPr/>
          <a:lstStyle/>
          <a:p>
            <a:r>
              <a:rPr lang="en-US" dirty="0" err="1"/>
              <a:t>NoticeS</a:t>
            </a:r>
            <a:r>
              <a:rPr lang="en-US" dirty="0"/>
              <a:t>!</a:t>
            </a:r>
          </a:p>
        </p:txBody>
      </p:sp>
      <p:sp>
        <p:nvSpPr>
          <p:cNvPr id="3" name="Text Placeholder 2">
            <a:extLst>
              <a:ext uri="{FF2B5EF4-FFF2-40B4-BE49-F238E27FC236}">
                <a16:creationId xmlns:a16="http://schemas.microsoft.com/office/drawing/2014/main" id="{E5E8045B-6C76-FF36-9A55-DE50587A1B34}"/>
              </a:ext>
            </a:extLst>
          </p:cNvPr>
          <p:cNvSpPr>
            <a:spLocks noGrp="1"/>
          </p:cNvSpPr>
          <p:nvPr>
            <p:ph type="body" idx="1"/>
          </p:nvPr>
        </p:nvSpPr>
        <p:spPr/>
        <p:txBody>
          <a:bodyPr/>
          <a:lstStyle/>
          <a:p>
            <a:pPr algn="ctr"/>
            <a:r>
              <a:rPr lang="en-US" dirty="0" err="1"/>
              <a:t>Homeworks</a:t>
            </a:r>
            <a:r>
              <a:rPr lang="en-US" dirty="0"/>
              <a:t>, </a:t>
            </a:r>
            <a:r>
              <a:rPr lang="en-US" dirty="0" err="1"/>
              <a:t>whatsapp</a:t>
            </a:r>
            <a:r>
              <a:rPr lang="en-US" dirty="0"/>
              <a:t> and classroom groups, missing data and stuff.</a:t>
            </a:r>
          </a:p>
        </p:txBody>
      </p:sp>
    </p:spTree>
    <p:extLst>
      <p:ext uri="{BB962C8B-B14F-4D97-AF65-F5344CB8AC3E}">
        <p14:creationId xmlns:p14="http://schemas.microsoft.com/office/powerpoint/2010/main" val="1257006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2C4E5-5145-959F-27A3-9DF17446099F}"/>
              </a:ext>
            </a:extLst>
          </p:cNvPr>
          <p:cNvSpPr>
            <a:spLocks noGrp="1"/>
          </p:cNvSpPr>
          <p:nvPr>
            <p:ph type="ctrTitle"/>
          </p:nvPr>
        </p:nvSpPr>
        <p:spPr/>
        <p:txBody>
          <a:bodyPr/>
          <a:lstStyle/>
          <a:p>
            <a:r>
              <a:rPr lang="en-US" dirty="0"/>
              <a:t>Thanks!</a:t>
            </a:r>
          </a:p>
        </p:txBody>
      </p:sp>
      <p:sp>
        <p:nvSpPr>
          <p:cNvPr id="3" name="Subtitle 2">
            <a:extLst>
              <a:ext uri="{FF2B5EF4-FFF2-40B4-BE49-F238E27FC236}">
                <a16:creationId xmlns:a16="http://schemas.microsoft.com/office/drawing/2014/main" id="{5771B764-28D0-E76C-7616-0A8126243C4B}"/>
              </a:ext>
            </a:extLst>
          </p:cNvPr>
          <p:cNvSpPr>
            <a:spLocks noGrp="1"/>
          </p:cNvSpPr>
          <p:nvPr>
            <p:ph type="subTitle" idx="1"/>
          </p:nvPr>
        </p:nvSpPr>
        <p:spPr/>
        <p:txBody>
          <a:bodyPr/>
          <a:lstStyle/>
          <a:p>
            <a:r>
              <a:rPr lang="en-US" dirty="0"/>
              <a:t>Please feel free to ask me any related questions at any time</a:t>
            </a:r>
          </a:p>
        </p:txBody>
      </p:sp>
    </p:spTree>
    <p:extLst>
      <p:ext uri="{BB962C8B-B14F-4D97-AF65-F5344CB8AC3E}">
        <p14:creationId xmlns:p14="http://schemas.microsoft.com/office/powerpoint/2010/main" val="1773442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EDC8-2D03-830F-A64A-1DEFF331EF46}"/>
              </a:ext>
            </a:extLst>
          </p:cNvPr>
          <p:cNvSpPr>
            <a:spLocks noGrp="1"/>
          </p:cNvSpPr>
          <p:nvPr>
            <p:ph type="title"/>
          </p:nvPr>
        </p:nvSpPr>
        <p:spPr>
          <a:xfrm>
            <a:off x="1132179" y="998247"/>
            <a:ext cx="3864864" cy="671161"/>
          </a:xfrm>
        </p:spPr>
        <p:txBody>
          <a:bodyPr>
            <a:noAutofit/>
          </a:bodyPr>
          <a:lstStyle/>
          <a:p>
            <a:r>
              <a:rPr lang="en-US" sz="1600" dirty="0"/>
              <a:t>What is an embedded System architecture?</a:t>
            </a:r>
          </a:p>
        </p:txBody>
      </p:sp>
      <p:sp>
        <p:nvSpPr>
          <p:cNvPr id="3" name="Title 1">
            <a:extLst>
              <a:ext uri="{FF2B5EF4-FFF2-40B4-BE49-F238E27FC236}">
                <a16:creationId xmlns:a16="http://schemas.microsoft.com/office/drawing/2014/main" id="{CC30207A-2DB9-FF78-9210-62CA2516E353}"/>
              </a:ext>
            </a:extLst>
          </p:cNvPr>
          <p:cNvSpPr txBox="1">
            <a:spLocks/>
          </p:cNvSpPr>
          <p:nvPr/>
        </p:nvSpPr>
        <p:spPr bwMode="black">
          <a:xfrm>
            <a:off x="7194957" y="998246"/>
            <a:ext cx="3864864" cy="6711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dirty="0"/>
              <a:t>What is important to know about it and why?</a:t>
            </a:r>
          </a:p>
        </p:txBody>
      </p:sp>
    </p:spTree>
    <p:extLst>
      <p:ext uri="{BB962C8B-B14F-4D97-AF65-F5344CB8AC3E}">
        <p14:creationId xmlns:p14="http://schemas.microsoft.com/office/powerpoint/2010/main" val="4246285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EDC8-2D03-830F-A64A-1DEFF331EF46}"/>
              </a:ext>
            </a:extLst>
          </p:cNvPr>
          <p:cNvSpPr>
            <a:spLocks noGrp="1"/>
          </p:cNvSpPr>
          <p:nvPr>
            <p:ph type="title"/>
          </p:nvPr>
        </p:nvSpPr>
        <p:spPr>
          <a:xfrm>
            <a:off x="1132179" y="998247"/>
            <a:ext cx="3864864" cy="671161"/>
          </a:xfrm>
        </p:spPr>
        <p:txBody>
          <a:bodyPr>
            <a:noAutofit/>
          </a:bodyPr>
          <a:lstStyle/>
          <a:p>
            <a:r>
              <a:rPr lang="en-US" sz="1600" dirty="0"/>
              <a:t>What do embedded systems do?</a:t>
            </a:r>
          </a:p>
        </p:txBody>
      </p:sp>
      <p:sp>
        <p:nvSpPr>
          <p:cNvPr id="3" name="Title 1">
            <a:extLst>
              <a:ext uri="{FF2B5EF4-FFF2-40B4-BE49-F238E27FC236}">
                <a16:creationId xmlns:a16="http://schemas.microsoft.com/office/drawing/2014/main" id="{CC30207A-2DB9-FF78-9210-62CA2516E353}"/>
              </a:ext>
            </a:extLst>
          </p:cNvPr>
          <p:cNvSpPr txBox="1">
            <a:spLocks/>
          </p:cNvSpPr>
          <p:nvPr/>
        </p:nvSpPr>
        <p:spPr bwMode="black">
          <a:xfrm>
            <a:off x="7194957" y="998246"/>
            <a:ext cx="3864864" cy="671161"/>
          </a:xfrm>
          <a:prstGeom prst="rect">
            <a:avLst/>
          </a:prstGeom>
          <a:solidFill>
            <a:srgbClr val="FFFFFF"/>
          </a:solidFill>
          <a:ln w="31750" cap="sq">
            <a:solidFill>
              <a:srgbClr val="404040"/>
            </a:solidFill>
            <a:miter lim="800000"/>
          </a:ln>
        </p:spPr>
        <p:txBody>
          <a:bodyPr vert="horz" lIns="182880" tIns="182880" rIns="182880" bIns="182880" rtlCol="0" anchor="ctr">
            <a:noAutofit/>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1600" dirty="0"/>
              <a:t>How do they do it?</a:t>
            </a:r>
          </a:p>
        </p:txBody>
      </p:sp>
    </p:spTree>
    <p:extLst>
      <p:ext uri="{BB962C8B-B14F-4D97-AF65-F5344CB8AC3E}">
        <p14:creationId xmlns:p14="http://schemas.microsoft.com/office/powerpoint/2010/main" val="3325151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EDC8-2D03-830F-A64A-1DEFF331EF46}"/>
              </a:ext>
            </a:extLst>
          </p:cNvPr>
          <p:cNvSpPr>
            <a:spLocks noGrp="1"/>
          </p:cNvSpPr>
          <p:nvPr>
            <p:ph type="title"/>
          </p:nvPr>
        </p:nvSpPr>
        <p:spPr>
          <a:xfrm>
            <a:off x="4163568" y="998247"/>
            <a:ext cx="3864864" cy="671161"/>
          </a:xfrm>
        </p:spPr>
        <p:txBody>
          <a:bodyPr>
            <a:noAutofit/>
          </a:bodyPr>
          <a:lstStyle/>
          <a:p>
            <a:r>
              <a:rPr lang="en-US" sz="1600" dirty="0"/>
              <a:t>What is an ALU?</a:t>
            </a:r>
          </a:p>
        </p:txBody>
      </p:sp>
    </p:spTree>
    <p:extLst>
      <p:ext uri="{BB962C8B-B14F-4D97-AF65-F5344CB8AC3E}">
        <p14:creationId xmlns:p14="http://schemas.microsoft.com/office/powerpoint/2010/main" val="36295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22696-1DB6-0300-BAD0-64EF780D33F7}"/>
              </a:ext>
            </a:extLst>
          </p:cNvPr>
          <p:cNvSpPr>
            <a:spLocks noGrp="1"/>
          </p:cNvSpPr>
          <p:nvPr>
            <p:ph type="ctrTitle"/>
          </p:nvPr>
        </p:nvSpPr>
        <p:spPr/>
        <p:txBody>
          <a:bodyPr/>
          <a:lstStyle/>
          <a:p>
            <a:r>
              <a:rPr lang="en-US" dirty="0"/>
              <a:t>Microprocessor Instructions</a:t>
            </a:r>
          </a:p>
        </p:txBody>
      </p:sp>
      <p:sp>
        <p:nvSpPr>
          <p:cNvPr id="3" name="Subtitle 2">
            <a:extLst>
              <a:ext uri="{FF2B5EF4-FFF2-40B4-BE49-F238E27FC236}">
                <a16:creationId xmlns:a16="http://schemas.microsoft.com/office/drawing/2014/main" id="{2D97D7BA-154B-8C2E-9029-899BC2DF56EE}"/>
              </a:ext>
            </a:extLst>
          </p:cNvPr>
          <p:cNvSpPr>
            <a:spLocks noGrp="1"/>
          </p:cNvSpPr>
          <p:nvPr>
            <p:ph type="subTitle" idx="1"/>
          </p:nvPr>
        </p:nvSpPr>
        <p:spPr>
          <a:xfrm>
            <a:off x="2695194" y="4352544"/>
            <a:ext cx="6801612" cy="1473490"/>
          </a:xfrm>
        </p:spPr>
        <p:txBody>
          <a:bodyPr>
            <a:normAutofit/>
          </a:bodyPr>
          <a:lstStyle/>
          <a:p>
            <a:r>
              <a:rPr lang="es-MX" dirty="0"/>
              <a:t>Daniel Martínez</a:t>
            </a:r>
          </a:p>
          <a:p>
            <a:r>
              <a:rPr lang="es-MX" dirty="0"/>
              <a:t>I7266 - Programación de Sistemas Embebidos</a:t>
            </a:r>
          </a:p>
          <a:p>
            <a:r>
              <a:rPr lang="en-US" dirty="0"/>
              <a:t>CUCEI - UDG</a:t>
            </a:r>
          </a:p>
        </p:txBody>
      </p:sp>
    </p:spTree>
    <p:extLst>
      <p:ext uri="{BB962C8B-B14F-4D97-AF65-F5344CB8AC3E}">
        <p14:creationId xmlns:p14="http://schemas.microsoft.com/office/powerpoint/2010/main" val="3110669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4960A-F184-13A5-A7CE-3D01766C84A3}"/>
              </a:ext>
            </a:extLst>
          </p:cNvPr>
          <p:cNvSpPr>
            <a:spLocks noGrp="1"/>
          </p:cNvSpPr>
          <p:nvPr>
            <p:ph type="title"/>
          </p:nvPr>
        </p:nvSpPr>
        <p:spPr/>
        <p:txBody>
          <a:bodyPr/>
          <a:lstStyle/>
          <a:p>
            <a:r>
              <a:rPr lang="en-US" dirty="0"/>
              <a:t>2 double western bacon with fries and coke!</a:t>
            </a:r>
          </a:p>
        </p:txBody>
      </p:sp>
      <p:sp>
        <p:nvSpPr>
          <p:cNvPr id="3" name="Text Placeholder 2">
            <a:extLst>
              <a:ext uri="{FF2B5EF4-FFF2-40B4-BE49-F238E27FC236}">
                <a16:creationId xmlns:a16="http://schemas.microsoft.com/office/drawing/2014/main" id="{B71DA11E-8C43-AE6C-D834-80AABC245135}"/>
              </a:ext>
            </a:extLst>
          </p:cNvPr>
          <p:cNvSpPr>
            <a:spLocks noGrp="1"/>
          </p:cNvSpPr>
          <p:nvPr>
            <p:ph type="body" idx="1"/>
          </p:nvPr>
        </p:nvSpPr>
        <p:spPr/>
        <p:txBody>
          <a:bodyPr/>
          <a:lstStyle/>
          <a:p>
            <a:r>
              <a:rPr lang="en-US" dirty="0"/>
              <a:t>Interpreting instructions</a:t>
            </a:r>
          </a:p>
        </p:txBody>
      </p:sp>
    </p:spTree>
    <p:extLst>
      <p:ext uri="{BB962C8B-B14F-4D97-AF65-F5344CB8AC3E}">
        <p14:creationId xmlns:p14="http://schemas.microsoft.com/office/powerpoint/2010/main" val="3372294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A4AA7-A138-8133-0330-EBB0C036A541}"/>
              </a:ext>
            </a:extLst>
          </p:cNvPr>
          <p:cNvSpPr>
            <a:spLocks noGrp="1"/>
          </p:cNvSpPr>
          <p:nvPr>
            <p:ph type="title"/>
          </p:nvPr>
        </p:nvSpPr>
        <p:spPr/>
        <p:txBody>
          <a:bodyPr>
            <a:normAutofit fontScale="90000"/>
          </a:bodyPr>
          <a:lstStyle/>
          <a:p>
            <a:r>
              <a:rPr lang="en-US" dirty="0"/>
              <a:t>Burgers</a:t>
            </a:r>
            <a:br>
              <a:rPr lang="en-US" dirty="0"/>
            </a:br>
            <a:r>
              <a:rPr lang="en-US" sz="1400" dirty="0"/>
              <a:t>(Again)</a:t>
            </a:r>
            <a:br>
              <a:rPr lang="en-US" sz="1400" dirty="0"/>
            </a:br>
            <a:br>
              <a:rPr lang="en-US" sz="1400" dirty="0"/>
            </a:br>
            <a:r>
              <a:rPr lang="en-US" sz="700" dirty="0"/>
              <a:t>(Yes. I’m hungry)</a:t>
            </a:r>
            <a:endParaRPr lang="en-US" dirty="0"/>
          </a:p>
        </p:txBody>
      </p:sp>
      <p:sp>
        <p:nvSpPr>
          <p:cNvPr id="3" name="Content Placeholder 2">
            <a:extLst>
              <a:ext uri="{FF2B5EF4-FFF2-40B4-BE49-F238E27FC236}">
                <a16:creationId xmlns:a16="http://schemas.microsoft.com/office/drawing/2014/main" id="{4292B3F6-4F84-79DB-8CE7-39F2537D18AB}"/>
              </a:ext>
            </a:extLst>
          </p:cNvPr>
          <p:cNvSpPr>
            <a:spLocks noGrp="1"/>
          </p:cNvSpPr>
          <p:nvPr>
            <p:ph idx="1"/>
          </p:nvPr>
        </p:nvSpPr>
        <p:spPr/>
        <p:txBody>
          <a:bodyPr/>
          <a:lstStyle/>
          <a:p>
            <a:endParaRPr lang="en-US" sz="2400" dirty="0"/>
          </a:p>
          <a:p>
            <a:r>
              <a:rPr lang="en-US" sz="2400" dirty="0"/>
              <a:t>When we ask for a burger, in the outside we just see an order appearing on the screen, a minute after, it’s done.</a:t>
            </a:r>
          </a:p>
          <a:p>
            <a:r>
              <a:rPr lang="en-US" sz="2400" dirty="0"/>
              <a:t>On the inside, when we order a burger, a series of steps is followed so the burger can be made.</a:t>
            </a:r>
          </a:p>
        </p:txBody>
      </p:sp>
    </p:spTree>
    <p:extLst>
      <p:ext uri="{BB962C8B-B14F-4D97-AF65-F5344CB8AC3E}">
        <p14:creationId xmlns:p14="http://schemas.microsoft.com/office/powerpoint/2010/main" val="355152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d8a103-d543-4248-b674-6a73234556fa}" enabled="1" method="Privileged" siteId="{5047bca2-da88-442e-a09a-d9b8af692adc}" contentBits="0" removed="0"/>
</clbl:labelList>
</file>

<file path=docProps/app.xml><?xml version="1.0" encoding="utf-8"?>
<Properties xmlns="http://schemas.openxmlformats.org/officeDocument/2006/extended-properties" xmlns:vt="http://schemas.openxmlformats.org/officeDocument/2006/docPropsVTypes">
  <Template>TM10001115[[fn=Parcel]]</Template>
  <TotalTime>2366</TotalTime>
  <Words>1059</Words>
  <Application>Microsoft Office PowerPoint</Application>
  <PresentationFormat>Widescreen</PresentationFormat>
  <Paragraphs>104</Paragraphs>
  <Slides>34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Arial</vt:lpstr>
      <vt:lpstr>Calibri</vt:lpstr>
      <vt:lpstr>Gill Sans MT</vt:lpstr>
      <vt:lpstr>Parcel</vt:lpstr>
      <vt:lpstr>01010010 01100101 01100001 01101100 01101100 01111001?</vt:lpstr>
      <vt:lpstr>What have we learned so far?</vt:lpstr>
      <vt:lpstr>What is an embedded System?</vt:lpstr>
      <vt:lpstr>What is an embedded System architecture?</vt:lpstr>
      <vt:lpstr>What do embedded systems do?</vt:lpstr>
      <vt:lpstr>What is an ALU?</vt:lpstr>
      <vt:lpstr>Microprocessor Instructions</vt:lpstr>
      <vt:lpstr>2 double western bacon with fries and coke!</vt:lpstr>
      <vt:lpstr>Burgers (Again)  (Yes. I’m hungry)</vt:lpstr>
      <vt:lpstr>Adding two numbers v3</vt:lpstr>
      <vt:lpstr>Abstraction levels</vt:lpstr>
      <vt:lpstr>Python</vt:lpstr>
      <vt:lpstr>C</vt:lpstr>
      <vt:lpstr>Assembly</vt:lpstr>
      <vt:lpstr>Machine code</vt:lpstr>
      <vt:lpstr>ISA</vt:lpstr>
      <vt:lpstr>At the lowest level…</vt:lpstr>
      <vt:lpstr>atmega328p</vt:lpstr>
      <vt:lpstr>microarchitecture</vt:lpstr>
      <vt:lpstr>Clock speed</vt:lpstr>
      <vt:lpstr>Memory</vt:lpstr>
      <vt:lpstr>Peripherals</vt:lpstr>
      <vt:lpstr>Programming the atmega328p</vt:lpstr>
      <vt:lpstr>What we need:</vt:lpstr>
      <vt:lpstr>List of requirements to program an atmega328p</vt:lpstr>
      <vt:lpstr>PowerPoint Presentation</vt:lpstr>
      <vt:lpstr>List of requirements to program an atmega328p</vt:lpstr>
      <vt:lpstr>What will we do with that?</vt:lpstr>
      <vt:lpstr>Knowledge check!</vt:lpstr>
      <vt:lpstr>Embedded systems</vt:lpstr>
      <vt:lpstr>Computer architecture</vt:lpstr>
      <vt:lpstr>ALU</vt:lpstr>
      <vt:lpstr>NoticeS!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 embedded system?</dc:title>
  <dc:creator>MARTINEZ SANDOVAL Daniel Giovanni (HELLA)</dc:creator>
  <cp:lastModifiedBy>MARTINEZ SANDOVAL Daniel Giovanni (HELLA)</cp:lastModifiedBy>
  <cp:revision>5</cp:revision>
  <dcterms:created xsi:type="dcterms:W3CDTF">2024-01-18T03:26:43Z</dcterms:created>
  <dcterms:modified xsi:type="dcterms:W3CDTF">2024-01-25T08:18:51Z</dcterms:modified>
</cp:coreProperties>
</file>