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350" r:id="rId2"/>
    <p:sldId id="256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06" r:id="rId13"/>
    <p:sldId id="347" r:id="rId14"/>
    <p:sldId id="312" r:id="rId15"/>
    <p:sldId id="348" r:id="rId16"/>
    <p:sldId id="349" r:id="rId17"/>
    <p:sldId id="365" r:id="rId18"/>
    <p:sldId id="257" r:id="rId19"/>
    <p:sldId id="314" r:id="rId20"/>
    <p:sldId id="315" r:id="rId21"/>
    <p:sldId id="360" r:id="rId22"/>
    <p:sldId id="361" r:id="rId23"/>
    <p:sldId id="362" r:id="rId24"/>
    <p:sldId id="367" r:id="rId25"/>
    <p:sldId id="363" r:id="rId26"/>
    <p:sldId id="364" r:id="rId27"/>
    <p:sldId id="366" r:id="rId28"/>
    <p:sldId id="368" r:id="rId29"/>
    <p:sldId id="369" r:id="rId30"/>
    <p:sldId id="370" r:id="rId31"/>
    <p:sldId id="371" r:id="rId32"/>
    <p:sldId id="372" r:id="rId33"/>
    <p:sldId id="373" r:id="rId34"/>
    <p:sldId id="374" r:id="rId35"/>
    <p:sldId id="375" r:id="rId36"/>
    <p:sldId id="376" r:id="rId37"/>
    <p:sldId id="377" r:id="rId38"/>
    <p:sldId id="378" r:id="rId39"/>
    <p:sldId id="379" r:id="rId40"/>
    <p:sldId id="380" r:id="rId41"/>
    <p:sldId id="383" r:id="rId42"/>
    <p:sldId id="381" r:id="rId43"/>
    <p:sldId id="382" r:id="rId44"/>
    <p:sldId id="384" r:id="rId45"/>
    <p:sldId id="385" r:id="rId46"/>
    <p:sldId id="386" r:id="rId47"/>
    <p:sldId id="387" r:id="rId48"/>
    <p:sldId id="331" r:id="rId49"/>
    <p:sldId id="329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7974" autoAdjust="0"/>
  </p:normalViewPr>
  <p:slideViewPr>
    <p:cSldViewPr snapToGrid="0">
      <p:cViewPr varScale="1">
        <p:scale>
          <a:sx n="96" d="100"/>
          <a:sy n="96" d="100"/>
        </p:scale>
        <p:origin x="82" y="242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3" d="100"/>
          <a:sy n="153" d="100"/>
        </p:scale>
        <p:origin x="5270" y="11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F479-343F-4939-85E6-BA2606C13672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4CEF4-A7A8-4BB2-850F-9985EC18D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15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4CEF4-A7A8-4BB2-850F-9985EC18D3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1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BC81-B05C-4CD6-80F9-F49600CBCABE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D1B4-1489-4073-A10D-0039B4657E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836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BC81-B05C-4CD6-80F9-F49600CBCABE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D1B4-1489-4073-A10D-0039B4657E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24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BC81-B05C-4CD6-80F9-F49600CBCABE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D1B4-1489-4073-A10D-0039B4657E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7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BC81-B05C-4CD6-80F9-F49600CBCABE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D1B4-1489-4073-A10D-0039B4657E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4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BC81-B05C-4CD6-80F9-F49600CBCABE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D1B4-1489-4073-A10D-0039B4657E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6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BC81-B05C-4CD6-80F9-F49600CBCABE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D1B4-1489-4073-A10D-0039B4657E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1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BC81-B05C-4CD6-80F9-F49600CBCABE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D1B4-1489-4073-A10D-0039B4657E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7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BC81-B05C-4CD6-80F9-F49600CBCABE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D1B4-1489-4073-A10D-0039B4657E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5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BC81-B05C-4CD6-80F9-F49600CBCABE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D1B4-1489-4073-A10D-0039B4657E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BC81-B05C-4CD6-80F9-F49600CBCABE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D1B4-1489-4073-A10D-0039B4657E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2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FAABC81-B05C-4CD6-80F9-F49600CBCABE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D1B4-1489-4073-A10D-0039B4657E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9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FAABC81-B05C-4CD6-80F9-F49600CBCABE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AECD1B4-1489-4073-A10D-0039B4657E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1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7D08D8-E25F-CDE3-9F37-020ABBA6B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my program?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20D5D6-89A9-25D7-52BC-BEE2F84E797E}"/>
              </a:ext>
            </a:extLst>
          </p:cNvPr>
          <p:cNvSpPr txBox="1"/>
          <p:nvPr/>
        </p:nvSpPr>
        <p:spPr>
          <a:xfrm>
            <a:off x="2365695" y="2967335"/>
            <a:ext cx="73739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Does my microcontroller run C language code?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Where does it store its instructions?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does the microcontroller know where to begin?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happens during a reset?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does a computer </a:t>
            </a:r>
            <a:r>
              <a:rPr lang="en-US" sz="2400" i="1" dirty="0"/>
              <a:t>program</a:t>
            </a:r>
            <a:r>
              <a:rPr lang="en-US" sz="2400" dirty="0"/>
              <a:t> a microcontroller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Are there going to be burgers in today’s class?</a:t>
            </a:r>
          </a:p>
        </p:txBody>
      </p:sp>
    </p:spTree>
    <p:extLst>
      <p:ext uri="{BB962C8B-B14F-4D97-AF65-F5344CB8AC3E}">
        <p14:creationId xmlns:p14="http://schemas.microsoft.com/office/powerpoint/2010/main" val="2117030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EE73D-38B9-0AED-5A69-4C900781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10B0A-AF02-6759-237A-19A7B0F76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Random Access Memory (DRAM): </a:t>
            </a:r>
          </a:p>
          <a:p>
            <a:pPr lvl="1"/>
            <a:r>
              <a:rPr lang="en-US" dirty="0"/>
              <a:t>Requires periodic refresh to maintain data integrity.</a:t>
            </a:r>
          </a:p>
          <a:p>
            <a:r>
              <a:rPr lang="en-US" dirty="0"/>
              <a:t>Static Random Access Memory (SRAM): </a:t>
            </a:r>
          </a:p>
          <a:p>
            <a:pPr lvl="1"/>
            <a:r>
              <a:rPr lang="en-US" dirty="0"/>
              <a:t>More stable and does not require frequent refreshing.</a:t>
            </a:r>
          </a:p>
          <a:p>
            <a:r>
              <a:rPr lang="en-US" dirty="0"/>
              <a:t>Electrically Erasable Programmable ROM (EEPROM): </a:t>
            </a:r>
          </a:p>
          <a:p>
            <a:pPr lvl="1"/>
            <a:r>
              <a:rPr lang="en-US" dirty="0"/>
              <a:t>Non-volatile but needs UV light to be erased.  </a:t>
            </a:r>
          </a:p>
          <a:p>
            <a:r>
              <a:rPr lang="en-US" dirty="0"/>
              <a:t>Flash Memory: </a:t>
            </a:r>
          </a:p>
          <a:p>
            <a:pPr lvl="1"/>
            <a:r>
              <a:rPr lang="en-US" dirty="0"/>
              <a:t>Non-volatile memory commonly used in storage devices.</a:t>
            </a:r>
          </a:p>
        </p:txBody>
      </p:sp>
    </p:spTree>
    <p:extLst>
      <p:ext uri="{BB962C8B-B14F-4D97-AF65-F5344CB8AC3E}">
        <p14:creationId xmlns:p14="http://schemas.microsoft.com/office/powerpoint/2010/main" val="3555939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7FC2-2505-A343-263D-F868BBE6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inside CPU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8DF06-C149-7E5A-29E2-4F905B74E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Memory: </a:t>
            </a:r>
          </a:p>
          <a:p>
            <a:pPr lvl="1"/>
            <a:r>
              <a:rPr lang="en-US" dirty="0"/>
              <a:t>High-speed memory used by the CPU to store frequently accessed instructions and data.</a:t>
            </a:r>
          </a:p>
          <a:p>
            <a:r>
              <a:rPr lang="en-US" dirty="0"/>
              <a:t>Registers: </a:t>
            </a:r>
          </a:p>
          <a:p>
            <a:pPr lvl="1"/>
            <a:r>
              <a:rPr lang="en-US" dirty="0"/>
              <a:t>Fast, small, and internal memory locations within the CPU.</a:t>
            </a:r>
          </a:p>
        </p:txBody>
      </p:sp>
    </p:spTree>
    <p:extLst>
      <p:ext uri="{BB962C8B-B14F-4D97-AF65-F5344CB8AC3E}">
        <p14:creationId xmlns:p14="http://schemas.microsoft.com/office/powerpoint/2010/main" val="797210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960A-F184-13A5-A7CE-3D01766C8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DA11E-8C43-AE6C-D834-80AABC2451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first program</a:t>
            </a:r>
          </a:p>
        </p:txBody>
      </p:sp>
    </p:spTree>
    <p:extLst>
      <p:ext uri="{BB962C8B-B14F-4D97-AF65-F5344CB8AC3E}">
        <p14:creationId xmlns:p14="http://schemas.microsoft.com/office/powerpoint/2010/main" val="3372294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A7D6-86B7-E0D7-EF61-7BF5CEA12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/>
              <a:t>Not so fast…</a:t>
            </a:r>
          </a:p>
        </p:txBody>
      </p:sp>
    </p:spTree>
    <p:extLst>
      <p:ext uri="{BB962C8B-B14F-4D97-AF65-F5344CB8AC3E}">
        <p14:creationId xmlns:p14="http://schemas.microsoft.com/office/powerpoint/2010/main" val="1133512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3CB5-EBB4-D804-BB9A-7533E707A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minimal</a:t>
            </a:r>
            <a:r>
              <a:rPr lang="es-MX" dirty="0"/>
              <a:t> </a:t>
            </a:r>
            <a:r>
              <a:rPr lang="es-MX" dirty="0" err="1"/>
              <a:t>system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FED3C-9143-6E54-895A-9B6A2F9CE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487983"/>
          </a:xfrm>
        </p:spPr>
        <p:txBody>
          <a:bodyPr/>
          <a:lstStyle/>
          <a:p>
            <a:r>
              <a:rPr lang="en-US" dirty="0"/>
              <a:t>What is needed for a microcontroller to work?</a:t>
            </a:r>
          </a:p>
        </p:txBody>
      </p:sp>
    </p:spTree>
    <p:extLst>
      <p:ext uri="{BB962C8B-B14F-4D97-AF65-F5344CB8AC3E}">
        <p14:creationId xmlns:p14="http://schemas.microsoft.com/office/powerpoint/2010/main" val="536244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04C32-EAB2-CAA0-8A01-2935F63D9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5031" y="1314975"/>
            <a:ext cx="8581937" cy="42280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ea typeface="Iosevka NF" panose="02000509030000000004" pitchFamily="50" charset="0"/>
                <a:cs typeface="Iosevka NF" panose="02000509030000000004" pitchFamily="50" charset="0"/>
              </a:rPr>
              <a:t>A minimal system refers to the basic set of components required to create a functional electronic system. </a:t>
            </a:r>
          </a:p>
          <a:p>
            <a:pPr marL="0" indent="0">
              <a:buNone/>
            </a:pPr>
            <a:r>
              <a:rPr lang="en-US" sz="2400" dirty="0">
                <a:ea typeface="Iosevka NF" panose="02000509030000000004" pitchFamily="50" charset="0"/>
                <a:cs typeface="Iosevka NF" panose="02000509030000000004" pitchFamily="50" charset="0"/>
              </a:rPr>
              <a:t>The components in a minimal system may vary depending on the specific application, for embedded systems, some common elements include:</a:t>
            </a:r>
          </a:p>
          <a:p>
            <a:pPr marL="0" indent="0">
              <a:buNone/>
            </a:pPr>
            <a:endParaRPr lang="en-US" sz="2400" dirty="0">
              <a:ea typeface="Iosevka NF" panose="02000509030000000004" pitchFamily="50" charset="0"/>
              <a:cs typeface="Iosevka NF" panose="02000509030000000004" pitchFamily="50" charset="0"/>
            </a:endParaRPr>
          </a:p>
          <a:p>
            <a:r>
              <a:rPr lang="en-US" sz="2400" b="1" dirty="0">
                <a:ea typeface="Iosevka NF" panose="02000509030000000004" pitchFamily="50" charset="0"/>
                <a:cs typeface="Iosevka NF" panose="02000509030000000004" pitchFamily="50" charset="0"/>
              </a:rPr>
              <a:t>Microcontroller or Microprocessor: </a:t>
            </a:r>
          </a:p>
          <a:p>
            <a:pPr lvl="1"/>
            <a:r>
              <a:rPr lang="en-US" sz="2200" dirty="0">
                <a:ea typeface="Iosevka NF" panose="02000509030000000004" pitchFamily="50" charset="0"/>
                <a:cs typeface="Iosevka NF" panose="02000509030000000004" pitchFamily="50" charset="0"/>
              </a:rPr>
              <a:t>The central processing unit responsible for executing instructions and controlling the overall operation of the system.</a:t>
            </a:r>
          </a:p>
          <a:p>
            <a:r>
              <a:rPr lang="en-US" sz="2400" b="1" dirty="0">
                <a:ea typeface="Iosevka NF" panose="02000509030000000004" pitchFamily="50" charset="0"/>
                <a:cs typeface="Iosevka NF" panose="02000509030000000004" pitchFamily="50" charset="0"/>
              </a:rPr>
              <a:t>Clock Source: </a:t>
            </a:r>
          </a:p>
          <a:p>
            <a:pPr lvl="1"/>
            <a:r>
              <a:rPr lang="en-US" sz="2200" dirty="0">
                <a:ea typeface="Iosevka NF" panose="02000509030000000004" pitchFamily="50" charset="0"/>
                <a:cs typeface="Iosevka NF" panose="02000509030000000004" pitchFamily="50" charset="0"/>
              </a:rPr>
              <a:t>A clock oscillator or crystal to provide the system with a timing reference, ensuring synchronization of operations.</a:t>
            </a:r>
          </a:p>
        </p:txBody>
      </p:sp>
    </p:spTree>
    <p:extLst>
      <p:ext uri="{BB962C8B-B14F-4D97-AF65-F5344CB8AC3E}">
        <p14:creationId xmlns:p14="http://schemas.microsoft.com/office/powerpoint/2010/main" val="172100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04C32-EAB2-CAA0-8A01-2935F63D9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5031" y="1965401"/>
            <a:ext cx="8581937" cy="2927198"/>
          </a:xfrm>
        </p:spPr>
        <p:txBody>
          <a:bodyPr>
            <a:noAutofit/>
          </a:bodyPr>
          <a:lstStyle/>
          <a:p>
            <a:r>
              <a:rPr lang="en-US" sz="2400" dirty="0">
                <a:ea typeface="Iosevka NF" panose="02000509030000000004" pitchFamily="50" charset="0"/>
                <a:cs typeface="Iosevka NF" panose="02000509030000000004" pitchFamily="50" charset="0"/>
              </a:rPr>
              <a:t>Memory: This includes both volatile memory (RAM) and non-volatile memory (ROM, Flash), for storing data and program instructions, respectively.</a:t>
            </a:r>
          </a:p>
          <a:p>
            <a:r>
              <a:rPr lang="en-US" sz="2400" dirty="0">
                <a:ea typeface="Iosevka NF" panose="02000509030000000004" pitchFamily="50" charset="0"/>
                <a:cs typeface="Iosevka NF" panose="02000509030000000004" pitchFamily="50" charset="0"/>
              </a:rPr>
              <a:t>Input/Output (I/O) Components: These could be sensors, actuators, communication interfaces, or other peripherals that allow the system to interact with its environment.</a:t>
            </a:r>
          </a:p>
        </p:txBody>
      </p:sp>
    </p:spTree>
    <p:extLst>
      <p:ext uri="{BB962C8B-B14F-4D97-AF65-F5344CB8AC3E}">
        <p14:creationId xmlns:p14="http://schemas.microsoft.com/office/powerpoint/2010/main" val="312730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04C32-EAB2-CAA0-8A01-2935F63D9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5031" y="2066531"/>
            <a:ext cx="8581937" cy="2797132"/>
          </a:xfrm>
        </p:spPr>
        <p:txBody>
          <a:bodyPr>
            <a:noAutofit/>
          </a:bodyPr>
          <a:lstStyle/>
          <a:p>
            <a:r>
              <a:rPr lang="en-US" sz="2400" dirty="0">
                <a:ea typeface="Iosevka NF" panose="02000509030000000004" pitchFamily="50" charset="0"/>
                <a:cs typeface="Iosevka NF" panose="02000509030000000004" pitchFamily="50" charset="0"/>
              </a:rPr>
              <a:t>Power Supply: A source of electrical power to provide the necessary voltage levels for the components in the system.</a:t>
            </a:r>
          </a:p>
          <a:p>
            <a:r>
              <a:rPr lang="en-US" sz="2400" dirty="0">
                <a:ea typeface="Iosevka NF" panose="02000509030000000004" pitchFamily="50" charset="0"/>
                <a:cs typeface="Iosevka NF" panose="02000509030000000004" pitchFamily="50" charset="0"/>
              </a:rPr>
              <a:t>Basic Support Components: Resistors, capacitors, and other passive components that are necessary for circuit stability and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153558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365D-D412-D87D-A75B-2F27D123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ATmega328p </a:t>
            </a:r>
            <a:r>
              <a:rPr lang="es-MX" dirty="0" err="1"/>
              <a:t>Minimal</a:t>
            </a:r>
            <a:r>
              <a:rPr lang="es-MX" dirty="0"/>
              <a:t> </a:t>
            </a:r>
            <a:r>
              <a:rPr lang="es-MX" dirty="0" err="1"/>
              <a:t>system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D9DA2-83B8-E069-16EC-84E6DC72BA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192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B723-5F50-6E7C-592D-EA4A7C3C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supply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DD58C-1EC8-507D-B695-E094409F4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163" y="2638044"/>
            <a:ext cx="9697674" cy="3101983"/>
          </a:xfrm>
        </p:spPr>
        <p:txBody>
          <a:bodyPr>
            <a:normAutofit/>
          </a:bodyPr>
          <a:lstStyle/>
          <a:p>
            <a:r>
              <a:rPr lang="en-US" dirty="0">
                <a:ea typeface="Iosevka NF" panose="02000509030000000004" pitchFamily="50" charset="0"/>
                <a:cs typeface="Iosevka NF" panose="02000509030000000004" pitchFamily="50" charset="0"/>
              </a:rPr>
              <a:t>VCC</a:t>
            </a:r>
          </a:p>
          <a:p>
            <a:r>
              <a:rPr lang="en-US" dirty="0">
                <a:ea typeface="Iosevka NF" panose="02000509030000000004" pitchFamily="50" charset="0"/>
                <a:cs typeface="Iosevka NF" panose="02000509030000000004" pitchFamily="50" charset="0"/>
              </a:rPr>
              <a:t>GND</a:t>
            </a:r>
          </a:p>
          <a:p>
            <a:r>
              <a:rPr lang="en-US" dirty="0">
                <a:ea typeface="Iosevka NF" panose="02000509030000000004" pitchFamily="50" charset="0"/>
                <a:cs typeface="Iosevka NF" panose="02000509030000000004" pitchFamily="50" charset="0"/>
              </a:rPr>
              <a:t>AVCC</a:t>
            </a:r>
          </a:p>
          <a:p>
            <a:r>
              <a:rPr lang="en-US" dirty="0">
                <a:ea typeface="Iosevka NF" panose="02000509030000000004" pitchFamily="50" charset="0"/>
                <a:cs typeface="Iosevka NF" panose="02000509030000000004" pitchFamily="50" charset="0"/>
              </a:rPr>
              <a:t>AREF</a:t>
            </a:r>
          </a:p>
        </p:txBody>
      </p:sp>
    </p:spTree>
    <p:extLst>
      <p:ext uri="{BB962C8B-B14F-4D97-AF65-F5344CB8AC3E}">
        <p14:creationId xmlns:p14="http://schemas.microsoft.com/office/powerpoint/2010/main" val="190734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2696-1DB6-0300-BAD0-64EF780D33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Microcontroller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7D7BA-154B-8C2E-9029-899BC2DF5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473490"/>
          </a:xfrm>
        </p:spPr>
        <p:txBody>
          <a:bodyPr>
            <a:normAutofit/>
          </a:bodyPr>
          <a:lstStyle/>
          <a:p>
            <a:r>
              <a:rPr lang="es-MX" dirty="0"/>
              <a:t>Daniel Martínez</a:t>
            </a:r>
          </a:p>
          <a:p>
            <a:r>
              <a:rPr lang="es-MX" dirty="0"/>
              <a:t>I7266 - Programación de Sistemas Embebidos</a:t>
            </a:r>
          </a:p>
          <a:p>
            <a:r>
              <a:rPr lang="en-US" dirty="0"/>
              <a:t>CUCEI - UDG</a:t>
            </a:r>
          </a:p>
        </p:txBody>
      </p:sp>
    </p:spTree>
    <p:extLst>
      <p:ext uri="{BB962C8B-B14F-4D97-AF65-F5344CB8AC3E}">
        <p14:creationId xmlns:p14="http://schemas.microsoft.com/office/powerpoint/2010/main" val="3110669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B723-5F50-6E7C-592D-EA4A7C3C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DD58C-1EC8-507D-B695-E094409F4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163" y="2638044"/>
            <a:ext cx="9697674" cy="31019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ea typeface="Iosevka NF" panose="02000509030000000004" pitchFamily="50" charset="0"/>
                <a:cs typeface="Iosevka NF" panose="02000509030000000004" pitchFamily="50" charset="0"/>
              </a:rPr>
              <a:t>Low Power Crystal Oscillator</a:t>
            </a:r>
          </a:p>
          <a:p>
            <a:r>
              <a:rPr lang="en-US" i="0" dirty="0">
                <a:solidFill>
                  <a:schemeClr val="tx1"/>
                </a:solidFill>
                <a:effectLst/>
                <a:ea typeface="Iosevka NF" panose="02000509030000000004" pitchFamily="50" charset="0"/>
                <a:cs typeface="Iosevka NF" panose="02000509030000000004" pitchFamily="50" charset="0"/>
              </a:rPr>
              <a:t>Full Swing Crystal Oscillator</a:t>
            </a:r>
          </a:p>
          <a:p>
            <a:r>
              <a:rPr lang="en-US" i="0" dirty="0">
                <a:solidFill>
                  <a:schemeClr val="tx1"/>
                </a:solidFill>
                <a:effectLst/>
                <a:ea typeface="Iosevka NF" panose="02000509030000000004" pitchFamily="50" charset="0"/>
                <a:cs typeface="Iosevka NF" panose="02000509030000000004" pitchFamily="50" charset="0"/>
              </a:rPr>
              <a:t>Low Frequency Crystal Oscillator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ea typeface="Iosevka NF" panose="02000509030000000004" pitchFamily="50" charset="0"/>
                <a:cs typeface="Iosevka NF" panose="02000509030000000004" pitchFamily="50" charset="0"/>
              </a:rPr>
              <a:t>Internal 128kHz RC Oscillator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Iosevka NF" panose="02000509030000000004" pitchFamily="50" charset="0"/>
                <a:cs typeface="Iosevka NF" panose="02000509030000000004" pitchFamily="50" charset="0"/>
              </a:rPr>
              <a:t>Calibrated Internal RC Oscillator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ea typeface="Iosevka NF" panose="02000509030000000004" pitchFamily="50" charset="0"/>
                <a:cs typeface="Iosevka NF" panose="02000509030000000004" pitchFamily="50" charset="0"/>
              </a:rPr>
              <a:t>External Clock</a:t>
            </a:r>
          </a:p>
        </p:txBody>
      </p:sp>
    </p:spTree>
    <p:extLst>
      <p:ext uri="{BB962C8B-B14F-4D97-AF65-F5344CB8AC3E}">
        <p14:creationId xmlns:p14="http://schemas.microsoft.com/office/powerpoint/2010/main" val="320203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75FAC-0186-1625-179C-92EEDA44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546F8-9D67-F5F4-4C29-56F279142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29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960A-F184-13A5-A7CE-3D01766C8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DA11E-8C43-AE6C-D834-80AABC2451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BS this time!</a:t>
            </a:r>
          </a:p>
        </p:txBody>
      </p:sp>
    </p:spTree>
    <p:extLst>
      <p:ext uri="{BB962C8B-B14F-4D97-AF65-F5344CB8AC3E}">
        <p14:creationId xmlns:p14="http://schemas.microsoft.com/office/powerpoint/2010/main" val="3630451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DD623-0368-5C0E-313C-5E14DC6A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19855-39F2-F0BB-4F85-22136CADD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whut</a:t>
            </a:r>
            <a:r>
              <a:rPr lang="en-US" dirty="0"/>
              <a:t>???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9F9445-D8A5-FCFF-BE37-04A14F25A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824" y="1219185"/>
            <a:ext cx="4609792" cy="433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09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D8A1-7AFE-E6C7-5CEB-16543830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Talking computer </a:t>
            </a:r>
            <a:r>
              <a:rPr lang="en-US" dirty="0" err="1"/>
              <a:t>languge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3AE0B-F1FC-E4A8-6DF1-6758142BE2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34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5DDB4-285B-E971-AD19-8B69E720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65040-0E21-4990-4147-FE4B0E773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hexadecimal numbering system (</a:t>
            </a:r>
            <a:r>
              <a:rPr lang="en-US" i="1" dirty="0"/>
              <a:t>hex</a:t>
            </a:r>
            <a:r>
              <a:rPr lang="en-US" dirty="0"/>
              <a:t> for short) is used to represent </a:t>
            </a:r>
            <a:r>
              <a:rPr lang="en-US" i="1" dirty="0"/>
              <a:t>nibbles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Knowledge check:</a:t>
            </a:r>
          </a:p>
          <a:p>
            <a:pPr lvl="2"/>
            <a:r>
              <a:rPr lang="en-US" dirty="0"/>
              <a:t>A </a:t>
            </a:r>
            <a:r>
              <a:rPr lang="en-US" b="1" dirty="0"/>
              <a:t>bit</a:t>
            </a:r>
            <a:r>
              <a:rPr lang="en-US" dirty="0"/>
              <a:t> is a binary digit, i.e., </a:t>
            </a:r>
            <a:r>
              <a:rPr lang="en-US" i="1" dirty="0"/>
              <a:t>1</a:t>
            </a:r>
            <a:r>
              <a:rPr lang="en-US" dirty="0"/>
              <a:t> or </a:t>
            </a:r>
            <a:r>
              <a:rPr lang="en-US" i="1" dirty="0"/>
              <a:t>0.</a:t>
            </a:r>
          </a:p>
          <a:p>
            <a:pPr lvl="2"/>
            <a:r>
              <a:rPr lang="en-US" dirty="0"/>
              <a:t>A </a:t>
            </a:r>
            <a:r>
              <a:rPr lang="en-US" b="1" dirty="0"/>
              <a:t>nibble</a:t>
            </a:r>
            <a:r>
              <a:rPr lang="en-US" dirty="0"/>
              <a:t> is a group of four bits, e.g.,</a:t>
            </a:r>
            <a:r>
              <a:rPr lang="en-US" i="1" dirty="0"/>
              <a:t>1011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A </a:t>
            </a:r>
            <a:r>
              <a:rPr lang="en-US" b="1" dirty="0"/>
              <a:t>byte</a:t>
            </a:r>
            <a:r>
              <a:rPr lang="en-US" dirty="0"/>
              <a:t> is a group of two nibbles (or eight bits), e.g., </a:t>
            </a:r>
            <a:r>
              <a:rPr lang="en-US" i="1" dirty="0"/>
              <a:t>11001111</a:t>
            </a:r>
          </a:p>
          <a:p>
            <a:r>
              <a:rPr lang="en-US" dirty="0"/>
              <a:t>Hexadecimal uses the first ten digits, plus, A, B, C, D, E and F to represent quantities. Let’s see how it is used.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3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5DDB4-285B-E971-AD19-8B69E720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65040-0E21-4990-4147-FE4B0E773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0180" y="2638044"/>
            <a:ext cx="7891640" cy="3101983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i="1" dirty="0"/>
              <a:t>hex </a:t>
            </a:r>
            <a:r>
              <a:rPr lang="en-US" dirty="0"/>
              <a:t>after the first ten numbers (from 0 to 9), the decimal values 10, 11, 12, 13, 14 and 15 are represented by A, B, C, D, E and F, respectively.</a:t>
            </a:r>
          </a:p>
          <a:p>
            <a:r>
              <a:rPr lang="en-US" dirty="0"/>
              <a:t>Since four digits in binary can represent up to 15 (the binary number </a:t>
            </a:r>
            <a:r>
              <a:rPr lang="en-US" i="1" dirty="0"/>
              <a:t>1111</a:t>
            </a:r>
            <a:r>
              <a:rPr lang="en-US" dirty="0"/>
              <a:t>) then a single hex character can represent four bits.</a:t>
            </a:r>
            <a:r>
              <a:rPr lang="en-US" i="1" dirty="0"/>
              <a:t> </a:t>
            </a:r>
          </a:p>
          <a:p>
            <a:r>
              <a:rPr lang="en-US" dirty="0"/>
              <a:t>For example, the binary number </a:t>
            </a:r>
            <a:r>
              <a:rPr lang="en-US" i="1" dirty="0"/>
              <a:t>1100</a:t>
            </a:r>
            <a:r>
              <a:rPr lang="en-US" dirty="0"/>
              <a:t>, (a.k.a. 12 in decimal) is represented by the character </a:t>
            </a:r>
            <a:r>
              <a:rPr lang="en-US" i="1" dirty="0"/>
              <a:t>C.</a:t>
            </a:r>
          </a:p>
          <a:p>
            <a:r>
              <a:rPr lang="en-US" dirty="0"/>
              <a:t>This means we can represent a full byte with just two hex characters!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069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5DDB4-285B-E971-AD19-8B69E720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65040-0E21-4990-4147-FE4B0E773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0180" y="2638044"/>
            <a:ext cx="7891640" cy="3368618"/>
          </a:xfrm>
        </p:spPr>
        <p:txBody>
          <a:bodyPr>
            <a:normAutofit/>
          </a:bodyPr>
          <a:lstStyle/>
          <a:p>
            <a:r>
              <a:rPr lang="en-US" dirty="0"/>
              <a:t>To represent a byte in the common computer science slang, for example, 10100101 in binary (or 165 in decimal) we use the hexadecimal notation 0xA5, where:</a:t>
            </a:r>
          </a:p>
          <a:p>
            <a:pPr lvl="1"/>
            <a:r>
              <a:rPr lang="en-US" dirty="0"/>
              <a:t>“0x” means “we are talking hexadecimal”</a:t>
            </a:r>
          </a:p>
          <a:p>
            <a:pPr lvl="1"/>
            <a:r>
              <a:rPr lang="en-US" dirty="0"/>
              <a:t>“A” represents the first four bits (from left to right) in binary:</a:t>
            </a:r>
          </a:p>
          <a:p>
            <a:pPr lvl="2"/>
            <a:r>
              <a:rPr lang="en-US" sz="1400" dirty="0"/>
              <a:t>1010 in binary is 10 in decimal. Since it is in the second character position, its value in decimal is multiplied by 16. (10·16=160)</a:t>
            </a:r>
            <a:endParaRPr lang="en-US" dirty="0"/>
          </a:p>
          <a:p>
            <a:pPr lvl="1"/>
            <a:r>
              <a:rPr lang="en-US" dirty="0"/>
              <a:t>“5” represents the last four bits (least significative) in binary:</a:t>
            </a:r>
          </a:p>
          <a:p>
            <a:pPr lvl="2"/>
            <a:r>
              <a:rPr lang="en-US" sz="1400" dirty="0"/>
              <a:t>0101 in binary is, unsurprisingly, 5 in decimal.</a:t>
            </a:r>
          </a:p>
        </p:txBody>
      </p:sp>
    </p:spTree>
    <p:extLst>
      <p:ext uri="{BB962C8B-B14F-4D97-AF65-F5344CB8AC3E}">
        <p14:creationId xmlns:p14="http://schemas.microsoft.com/office/powerpoint/2010/main" val="1294481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64762-8136-26D7-487F-D20036F1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1BB1E-1EF4-7354-EBDD-7BC2DE9084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more time…</a:t>
            </a:r>
          </a:p>
        </p:txBody>
      </p:sp>
    </p:spTree>
    <p:extLst>
      <p:ext uri="{BB962C8B-B14F-4D97-AF65-F5344CB8AC3E}">
        <p14:creationId xmlns:p14="http://schemas.microsoft.com/office/powerpoint/2010/main" val="4217256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C4A1-4535-5104-DF2E-FC6B421C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already know… Don’t we?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9F6B6-0619-35B0-3846-7935B249D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already seen different types of memory used in computer systems, however, we have yet to learn the uses for these kind of memory. </a:t>
            </a:r>
          </a:p>
          <a:p>
            <a:r>
              <a:rPr lang="en-US" dirty="0"/>
              <a:t>Of all the classifications we explored, there are four key memory types:</a:t>
            </a:r>
          </a:p>
          <a:p>
            <a:pPr lvl="1"/>
            <a:r>
              <a:rPr lang="en-US" dirty="0"/>
              <a:t>ROM</a:t>
            </a:r>
          </a:p>
          <a:p>
            <a:pPr lvl="1"/>
            <a:r>
              <a:rPr lang="en-US" dirty="0"/>
              <a:t>RAM</a:t>
            </a:r>
          </a:p>
          <a:p>
            <a:pPr lvl="1"/>
            <a:r>
              <a:rPr lang="en-US" dirty="0"/>
              <a:t>Registers</a:t>
            </a:r>
          </a:p>
          <a:p>
            <a:pPr lvl="1"/>
            <a:r>
              <a:rPr lang="en-US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193105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35D1-D2D0-70EC-7A42-AB9BE3FB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1DF67-9E0B-8115-099A-34FA255A0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64592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Do you remember?</a:t>
            </a:r>
          </a:p>
          <a:p>
            <a:pPr algn="ctr"/>
            <a:r>
              <a:rPr lang="en-US" sz="1600" dirty="0"/>
              <a:t>The 21st night of September?</a:t>
            </a:r>
            <a:endParaRPr lang="en-US" sz="1800" dirty="0"/>
          </a:p>
          <a:p>
            <a:pPr algn="ctr"/>
            <a:r>
              <a:rPr lang="en-US" sz="1200" dirty="0"/>
              <a:t>Love was changing the minds of pretenders</a:t>
            </a:r>
          </a:p>
          <a:p>
            <a:pPr algn="ctr"/>
            <a:r>
              <a:rPr lang="en-US" sz="800" dirty="0"/>
              <a:t>While chasing the clouds away</a:t>
            </a:r>
          </a:p>
        </p:txBody>
      </p:sp>
    </p:spTree>
    <p:extLst>
      <p:ext uri="{BB962C8B-B14F-4D97-AF65-F5344CB8AC3E}">
        <p14:creationId xmlns:p14="http://schemas.microsoft.com/office/powerpoint/2010/main" val="28155994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7E87F-3303-FBE3-BFB7-8AD9EA5F8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37DCE-4A5D-005E-C634-541E4ACA3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“big company” examples, we know we must follow certain steps to achieve a desired output, these steps usually don’t change. In computer systems, the place where we store our instructions is called ROM or Program Memory.</a:t>
            </a:r>
          </a:p>
          <a:p>
            <a:r>
              <a:rPr lang="en-US" dirty="0"/>
              <a:t>ROM, in embedded systems, is located inside the microcontroller and it is not usually updated. It is intended to be programmed once and to need the very least number of updates possible.</a:t>
            </a:r>
          </a:p>
          <a:p>
            <a:r>
              <a:rPr lang="en-US" dirty="0"/>
              <a:t>ROM is a type of non-volatile memory, since we need it to keep its contents for a long time.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5C19D-4C98-63C8-70EA-544868363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Back to the burgers…</a:t>
            </a:r>
          </a:p>
        </p:txBody>
      </p:sp>
    </p:spTree>
    <p:extLst>
      <p:ext uri="{BB962C8B-B14F-4D97-AF65-F5344CB8AC3E}">
        <p14:creationId xmlns:p14="http://schemas.microsoft.com/office/powerpoint/2010/main" val="4139536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7E87F-3303-FBE3-BFB7-8AD9EA5F8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37DCE-4A5D-005E-C634-541E4ACA3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RAM is our temporary storage; in our “big company” we need places to do what we are doing. </a:t>
            </a:r>
          </a:p>
          <a:p>
            <a:r>
              <a:rPr lang="en-US" dirty="0"/>
              <a:t>We cannot prepare a burger on our hands, (and if we can, we should not), we need at least a table where we can place our ingredients.</a:t>
            </a:r>
          </a:p>
          <a:p>
            <a:r>
              <a:rPr lang="en-US" dirty="0"/>
              <a:t>RAM, in embedded systems, is also located inside the microcontroller and it is written all the time while the microcontroller is working, it stores the data we need during the execution of a program.</a:t>
            </a:r>
          </a:p>
          <a:p>
            <a:r>
              <a:rPr lang="en-US" dirty="0"/>
              <a:t>RAM is a usually a kind of volatile memory.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5C19D-4C98-63C8-70EA-544868363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More RAM, more FPS.</a:t>
            </a:r>
          </a:p>
        </p:txBody>
      </p:sp>
    </p:spTree>
    <p:extLst>
      <p:ext uri="{BB962C8B-B14F-4D97-AF65-F5344CB8AC3E}">
        <p14:creationId xmlns:p14="http://schemas.microsoft.com/office/powerpoint/2010/main" val="4151671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7E87F-3303-FBE3-BFB7-8AD9EA5F8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37DCE-4A5D-005E-C634-541E4ACA3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registers inside a microcontroller or microprocessor are small memory cells that are meant to hold some very important data that is useful for general purposes.</a:t>
            </a:r>
          </a:p>
          <a:p>
            <a:r>
              <a:rPr lang="en-US" dirty="0"/>
              <a:t>In our “big company” these are like the boards where we place important company updates.</a:t>
            </a:r>
          </a:p>
          <a:p>
            <a:r>
              <a:rPr lang="en-US" dirty="0"/>
              <a:t>Registers are usually implemented with some special logic cells like latches or flip-flops.</a:t>
            </a:r>
          </a:p>
          <a:p>
            <a:r>
              <a:rPr lang="en-US" dirty="0"/>
              <a:t>When using the microcontroller, we will understand better how these registers are used and why.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5C19D-4C98-63C8-70EA-544868363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More RAM, more FPS.</a:t>
            </a:r>
          </a:p>
        </p:txBody>
      </p:sp>
    </p:spTree>
    <p:extLst>
      <p:ext uri="{BB962C8B-B14F-4D97-AF65-F5344CB8AC3E}">
        <p14:creationId xmlns:p14="http://schemas.microsoft.com/office/powerpoint/2010/main" val="488420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83C1-7EF8-B03B-DA94-BDFA85987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Latch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D574EAA-2062-B95E-1F21-748067094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7538" y="2780091"/>
            <a:ext cx="3183326" cy="3101975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9EF1EE-5868-D7CA-E6C5-4EB245BC6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3069017"/>
            <a:ext cx="40386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41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83C1-7EF8-B03B-DA94-BDFA85987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 flip-flop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9680AC-ACCE-6CC8-B70E-633FD8269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268" y="2324625"/>
            <a:ext cx="3209596" cy="3851515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EA1368B-D5C1-E3ED-519B-B402000C4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1136" y="3332815"/>
            <a:ext cx="4409418" cy="183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5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83C1-7EF8-B03B-DA94-BDFA85987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8-bit registers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4ABEE7B-6375-4400-C84F-99239BF3B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0653" y="3068593"/>
            <a:ext cx="11010694" cy="243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200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BC9E-FAA0-EBFF-5061-1FA380A4E3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Addresses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423DC-9777-A3C2-D91E-D02CCC5B09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Where you at </a:t>
            </a:r>
            <a:r>
              <a:rPr lang="en-US" dirty="0" err="1"/>
              <a:t>rn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49721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7A52-BA03-7599-DA58-64486FC2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 and related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BC6FC-9EAA-A220-45EC-1F85461AA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560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memory address is a unique identifier for a specific location in the microcontroller’s memory.</a:t>
            </a:r>
          </a:p>
          <a:p>
            <a:r>
              <a:rPr lang="en-US" dirty="0"/>
              <a:t>We use addresses to identify </a:t>
            </a:r>
            <a:r>
              <a:rPr lang="en-US" i="1" dirty="0"/>
              <a:t>addressable units</a:t>
            </a:r>
            <a:r>
              <a:rPr lang="en-US" dirty="0"/>
              <a:t>. In most systems the smallest addressable unit is the byte, so, each memory cell can store a byte.</a:t>
            </a:r>
          </a:p>
          <a:p>
            <a:r>
              <a:rPr lang="en-US" dirty="0"/>
              <a:t>The </a:t>
            </a:r>
            <a:r>
              <a:rPr lang="en-US" i="1" dirty="0"/>
              <a:t>address space </a:t>
            </a:r>
            <a:r>
              <a:rPr lang="en-US" dirty="0"/>
              <a:t>is the range of possible memory addresses that out control unit can generate.</a:t>
            </a:r>
          </a:p>
          <a:p>
            <a:r>
              <a:rPr lang="en-US" i="1" dirty="0"/>
              <a:t>Word Addressing</a:t>
            </a:r>
            <a:r>
              <a:rPr lang="en-US" dirty="0"/>
              <a:t> is accessing to memory with the addresses for words, this means, groups of bytes of a predefined size.</a:t>
            </a:r>
          </a:p>
          <a:p>
            <a:r>
              <a:rPr lang="en-US" i="1" dirty="0"/>
              <a:t>Endianness</a:t>
            </a:r>
            <a:r>
              <a:rPr lang="en-US" dirty="0"/>
              <a:t> refers to the order of multi-byte datatypes. We have </a:t>
            </a:r>
            <a:r>
              <a:rPr lang="en-US" i="1" dirty="0"/>
              <a:t>Little-Endian</a:t>
            </a:r>
            <a:r>
              <a:rPr lang="en-US" dirty="0"/>
              <a:t> and </a:t>
            </a:r>
            <a:r>
              <a:rPr lang="en-US" i="1" dirty="0"/>
              <a:t>Big-Endian</a:t>
            </a:r>
            <a:r>
              <a:rPr lang="en-US" dirty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59875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D49D-70F8-30CC-C2C6-32C9EA820B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memory 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3416D-D2D6-2641-20D6-24C60FF06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969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A5ED5-DE62-2F4C-EB6C-07702C64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memory map?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8E47C-1CD0-0E42-3A5D-045CCE28A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memory map is the way a to describe how a computing system has its memory organized. </a:t>
            </a:r>
          </a:p>
          <a:p>
            <a:r>
              <a:rPr lang="en-US" dirty="0"/>
              <a:t>It can represent different physical memory devices into one single address space.</a:t>
            </a:r>
          </a:p>
          <a:p>
            <a:r>
              <a:rPr lang="en-US" dirty="0"/>
              <a:t>It can also represent multiple regions of a single memory device into the address map.</a:t>
            </a:r>
          </a:p>
          <a:p>
            <a:r>
              <a:rPr lang="en-US" dirty="0"/>
              <a:t>We usually care about certain special </a:t>
            </a:r>
            <a:r>
              <a:rPr lang="en-US" i="1" dirty="0"/>
              <a:t>memory regions</a:t>
            </a:r>
            <a:r>
              <a:rPr lang="en-US" dirty="0"/>
              <a:t> that we will cover in detail later, this is the overview:</a:t>
            </a:r>
          </a:p>
        </p:txBody>
      </p:sp>
    </p:spTree>
    <p:extLst>
      <p:ext uri="{BB962C8B-B14F-4D97-AF65-F5344CB8AC3E}">
        <p14:creationId xmlns:p14="http://schemas.microsoft.com/office/powerpoint/2010/main" val="180164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937E5-4C6C-96CA-B68C-83ED1E844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AA272-4E68-F7D5-81EE-0C305D116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Volatility</a:t>
            </a:r>
          </a:p>
          <a:p>
            <a:r>
              <a:rPr lang="en-US" dirty="0"/>
              <a:t>Access method</a:t>
            </a:r>
          </a:p>
          <a:p>
            <a:r>
              <a:rPr lang="en-US" dirty="0"/>
              <a:t>Read/write characteristics</a:t>
            </a:r>
          </a:p>
          <a:p>
            <a:r>
              <a:rPr lang="en-US" dirty="0"/>
              <a:t>Physical location</a:t>
            </a:r>
          </a:p>
          <a:p>
            <a:r>
              <a:rPr lang="en-US" dirty="0"/>
              <a:t>Functionality</a:t>
            </a:r>
          </a:p>
          <a:p>
            <a:r>
              <a:rPr lang="en-US" dirty="0"/>
              <a:t>Technology</a:t>
            </a:r>
          </a:p>
          <a:p>
            <a:r>
              <a:rPr lang="en-US" dirty="0"/>
              <a:t>Usage in CPU</a:t>
            </a:r>
          </a:p>
          <a:p>
            <a:r>
              <a:rPr lang="en-US" dirty="0"/>
              <a:t>Data organization</a:t>
            </a:r>
          </a:p>
        </p:txBody>
      </p:sp>
    </p:spTree>
    <p:extLst>
      <p:ext uri="{BB962C8B-B14F-4D97-AF65-F5344CB8AC3E}">
        <p14:creationId xmlns:p14="http://schemas.microsoft.com/office/powerpoint/2010/main" val="20020446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299B-0886-D222-403B-72E9B624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regions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BD02C-DA42-023B-C5AF-FFADA9CF4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memory</a:t>
            </a:r>
          </a:p>
          <a:p>
            <a:pPr lvl="1"/>
            <a:r>
              <a:rPr lang="en-US" dirty="0"/>
              <a:t>This is the region where the code is stored, this refers to the ROM device.</a:t>
            </a:r>
          </a:p>
          <a:p>
            <a:r>
              <a:rPr lang="en-US" dirty="0"/>
              <a:t>Data memory</a:t>
            </a:r>
          </a:p>
          <a:p>
            <a:pPr lvl="1"/>
            <a:r>
              <a:rPr lang="en-US" dirty="0"/>
              <a:t>This is the region where variables and constants are stored, this is usually in the RAM device.</a:t>
            </a:r>
          </a:p>
          <a:p>
            <a:r>
              <a:rPr lang="en-US" dirty="0"/>
              <a:t>Registers</a:t>
            </a:r>
          </a:p>
          <a:p>
            <a:pPr lvl="1"/>
            <a:r>
              <a:rPr lang="en-US" dirty="0"/>
              <a:t>These are also mapped here.</a:t>
            </a:r>
          </a:p>
        </p:txBody>
      </p:sp>
    </p:spTree>
    <p:extLst>
      <p:ext uri="{BB962C8B-B14F-4D97-AF65-F5344CB8AC3E}">
        <p14:creationId xmlns:p14="http://schemas.microsoft.com/office/powerpoint/2010/main" val="19993631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23426-DB77-D027-8BD8-0E12079B2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/>
              <a:t>ARM Cortex-M Memory Map</a:t>
            </a:r>
          </a:p>
        </p:txBody>
      </p:sp>
    </p:spTree>
    <p:extLst>
      <p:ext uri="{BB962C8B-B14F-4D97-AF65-F5344CB8AC3E}">
        <p14:creationId xmlns:p14="http://schemas.microsoft.com/office/powerpoint/2010/main" val="20131392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D1DBE8-9E7D-CF63-197F-C78F4EEF8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480" y="559266"/>
            <a:ext cx="7137039" cy="573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573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9FF7B6-F144-407D-DD6E-422027DF2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821" y="560021"/>
            <a:ext cx="7726358" cy="573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732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23426-DB77-D027-8BD8-0E12079B2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 err="1"/>
              <a:t>Avr</a:t>
            </a:r>
            <a:r>
              <a:rPr lang="en-US" dirty="0"/>
              <a:t> Memory Map</a:t>
            </a:r>
          </a:p>
        </p:txBody>
      </p:sp>
    </p:spTree>
    <p:extLst>
      <p:ext uri="{BB962C8B-B14F-4D97-AF65-F5344CB8AC3E}">
        <p14:creationId xmlns:p14="http://schemas.microsoft.com/office/powerpoint/2010/main" val="8786725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A730AA-AD1C-5B35-85D8-82E967B73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863" y="571101"/>
            <a:ext cx="7154273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723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23426-DB77-D027-8BD8-0E12079B2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 err="1"/>
              <a:t>Avr</a:t>
            </a:r>
            <a:r>
              <a:rPr lang="en-US" dirty="0"/>
              <a:t> Memory Map</a:t>
            </a:r>
          </a:p>
        </p:txBody>
      </p:sp>
    </p:spTree>
    <p:extLst>
      <p:ext uri="{BB962C8B-B14F-4D97-AF65-F5344CB8AC3E}">
        <p14:creationId xmlns:p14="http://schemas.microsoft.com/office/powerpoint/2010/main" val="18497074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D04B39-27FB-417D-AFF2-E9CAA7480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103" y="367391"/>
            <a:ext cx="6683794" cy="612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541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8714-BC05-39BC-51CA-4FC70F9D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NoticeS</a:t>
            </a:r>
            <a:r>
              <a:rPr lang="en-US" dirty="0"/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8045B-6C76-FF36-9A55-DE50587A1B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WhatsApp and classroom groups, missing data, class formality.</a:t>
            </a:r>
          </a:p>
        </p:txBody>
      </p:sp>
    </p:spTree>
    <p:extLst>
      <p:ext uri="{BB962C8B-B14F-4D97-AF65-F5344CB8AC3E}">
        <p14:creationId xmlns:p14="http://schemas.microsoft.com/office/powerpoint/2010/main" val="12570063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C4E5-5145-959F-27A3-9DF174460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1B764-28D0-E76C-7616-0A8126243C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Please feel free to ask any related questions at any time.</a:t>
            </a:r>
          </a:p>
        </p:txBody>
      </p:sp>
    </p:spTree>
    <p:extLst>
      <p:ext uri="{BB962C8B-B14F-4D97-AF65-F5344CB8AC3E}">
        <p14:creationId xmlns:p14="http://schemas.microsoft.com/office/powerpoint/2010/main" val="177344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D2BAD-C862-AFB1-FC7E-61FBCDD27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8431B-5E1E-A2D6-AEC6-A8D1C430A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Volatile Memory: </a:t>
            </a:r>
          </a:p>
          <a:p>
            <a:pPr lvl="1"/>
            <a:r>
              <a:rPr lang="en-US" dirty="0"/>
              <a:t>Loses its stored information when power is turned off. Examples include RAM (Random Access Memory).</a:t>
            </a:r>
          </a:p>
          <a:p>
            <a:r>
              <a:rPr lang="en-US" dirty="0"/>
              <a:t>Non-Volatile Memory: </a:t>
            </a:r>
          </a:p>
          <a:p>
            <a:pPr lvl="1"/>
            <a:r>
              <a:rPr lang="en-US" dirty="0"/>
              <a:t>Retains data even when power is turned off. Examples include CDs, flash memory, and hard drives.</a:t>
            </a:r>
          </a:p>
        </p:txBody>
      </p:sp>
    </p:spTree>
    <p:extLst>
      <p:ext uri="{BB962C8B-B14F-4D97-AF65-F5344CB8AC3E}">
        <p14:creationId xmlns:p14="http://schemas.microsoft.com/office/powerpoint/2010/main" val="384723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7C97C-4F40-3921-A440-2FE8B6073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53B5C-E4AD-58FC-C454-C8501548A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Access: </a:t>
            </a:r>
          </a:p>
          <a:p>
            <a:pPr lvl="1"/>
            <a:r>
              <a:rPr lang="en-US" dirty="0"/>
              <a:t>Allows data to be accessed in any random order. (RAM)</a:t>
            </a:r>
          </a:p>
          <a:p>
            <a:r>
              <a:rPr lang="en-US" dirty="0"/>
              <a:t>Sequential Access: </a:t>
            </a:r>
          </a:p>
          <a:p>
            <a:pPr lvl="1"/>
            <a:r>
              <a:rPr lang="en-US" dirty="0"/>
              <a:t>Requires accessing data in a sequential manner. Examples include tape drives and optical drives.</a:t>
            </a:r>
          </a:p>
        </p:txBody>
      </p:sp>
    </p:spTree>
    <p:extLst>
      <p:ext uri="{BB962C8B-B14F-4D97-AF65-F5344CB8AC3E}">
        <p14:creationId xmlns:p14="http://schemas.microsoft.com/office/powerpoint/2010/main" val="13200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D7E46-D98A-2F79-E0C7-97A3D263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Read/write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88149-C093-F69B-9CDA-CE971DAB4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Read-Only: </a:t>
            </a:r>
          </a:p>
          <a:p>
            <a:pPr lvl="1"/>
            <a:r>
              <a:rPr lang="en-US" dirty="0"/>
              <a:t>Typically used for storing permanent or semi-permanent data, and the data cannot be easily modified. Examples include some optical drives.</a:t>
            </a:r>
          </a:p>
          <a:p>
            <a:r>
              <a:rPr lang="en-US" dirty="0"/>
              <a:t>Read/Write: </a:t>
            </a:r>
          </a:p>
          <a:p>
            <a:pPr lvl="1"/>
            <a:r>
              <a:rPr lang="en-US" dirty="0"/>
              <a:t>Allows both reading and writing of data. Examples include RAM and Flash memory.</a:t>
            </a:r>
          </a:p>
        </p:txBody>
      </p:sp>
    </p:spTree>
    <p:extLst>
      <p:ext uri="{BB962C8B-B14F-4D97-AF65-F5344CB8AC3E}">
        <p14:creationId xmlns:p14="http://schemas.microsoft.com/office/powerpoint/2010/main" val="1121629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442D-BCAD-731B-B7F5-F110E4614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81285-FA9B-2F0B-57CF-FBB7BAF99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Memory: </a:t>
            </a:r>
          </a:p>
          <a:p>
            <a:pPr lvl="1"/>
            <a:r>
              <a:rPr lang="en-US" dirty="0"/>
              <a:t>Embedded within the microprocessor or closely connected to it. Examples include Cache memory or SRAM.</a:t>
            </a:r>
          </a:p>
          <a:p>
            <a:r>
              <a:rPr lang="en-US" dirty="0"/>
              <a:t>External Memory: </a:t>
            </a:r>
          </a:p>
          <a:p>
            <a:pPr lvl="1"/>
            <a:r>
              <a:rPr lang="en-US" dirty="0"/>
              <a:t>Separate from the microprocessor and connected via buses. Examples include EEPROM, hard drives, etc.</a:t>
            </a:r>
          </a:p>
        </p:txBody>
      </p:sp>
    </p:spTree>
    <p:extLst>
      <p:ext uri="{BB962C8B-B14F-4D97-AF65-F5344CB8AC3E}">
        <p14:creationId xmlns:p14="http://schemas.microsoft.com/office/powerpoint/2010/main" val="289465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5474-7D66-5CDD-9057-3C2B74755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916BF-C9F6-843F-82BF-AF2BB0ECB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Memory: </a:t>
            </a:r>
          </a:p>
          <a:p>
            <a:pPr lvl="1"/>
            <a:r>
              <a:rPr lang="en-US" dirty="0"/>
              <a:t>Fast and used for temporary storage (e.g., RAM).</a:t>
            </a:r>
          </a:p>
          <a:p>
            <a:r>
              <a:rPr lang="en-US" dirty="0"/>
              <a:t>Secondary Memory: </a:t>
            </a:r>
          </a:p>
          <a:p>
            <a:pPr lvl="1"/>
            <a:r>
              <a:rPr lang="en-US" dirty="0"/>
              <a:t>Slower but provides larger storage capacity (e.g., hard drives).</a:t>
            </a:r>
          </a:p>
        </p:txBody>
      </p:sp>
    </p:spTree>
    <p:extLst>
      <p:ext uri="{BB962C8B-B14F-4D97-AF65-F5344CB8AC3E}">
        <p14:creationId xmlns:p14="http://schemas.microsoft.com/office/powerpoint/2010/main" val="89588836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Iosevka">
      <a:majorFont>
        <a:latin typeface="Iosevka NF ExtraBold"/>
        <a:ea typeface=""/>
        <a:cs typeface=""/>
      </a:majorFont>
      <a:minorFont>
        <a:latin typeface="Iosevka NF"/>
        <a:ea typeface=""/>
        <a:cs typeface="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cd8a103-d543-4248-b674-6a73234556fa}" enabled="1" method="Privileged" siteId="{5047bca2-da88-442e-a09a-d9b8af692ad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3080</TotalTime>
  <Words>1626</Words>
  <Application>Microsoft Office PowerPoint</Application>
  <PresentationFormat>Widescreen</PresentationFormat>
  <Paragraphs>176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Iosevka NF</vt:lpstr>
      <vt:lpstr>Iosevka NF ExtraBold</vt:lpstr>
      <vt:lpstr>Parcel</vt:lpstr>
      <vt:lpstr>Where is my program?</vt:lpstr>
      <vt:lpstr>Microcontroller programming</vt:lpstr>
      <vt:lpstr>Memory</vt:lpstr>
      <vt:lpstr>Memory classifications</vt:lpstr>
      <vt:lpstr>Volatility</vt:lpstr>
      <vt:lpstr>Access method</vt:lpstr>
      <vt:lpstr>Read/write characteristics</vt:lpstr>
      <vt:lpstr>Physical location</vt:lpstr>
      <vt:lpstr>Functionality</vt:lpstr>
      <vt:lpstr>Technology</vt:lpstr>
      <vt:lpstr>Usage inside CPU</vt:lpstr>
      <vt:lpstr>Hello WORLD!</vt:lpstr>
      <vt:lpstr>Not so fast…</vt:lpstr>
      <vt:lpstr>The minimal system</vt:lpstr>
      <vt:lpstr>PowerPoint Presentation</vt:lpstr>
      <vt:lpstr>PowerPoint Presentation</vt:lpstr>
      <vt:lpstr>PowerPoint Presentation</vt:lpstr>
      <vt:lpstr>ATmega328p Minimal system</vt:lpstr>
      <vt:lpstr>Power supply</vt:lpstr>
      <vt:lpstr>Clock source</vt:lpstr>
      <vt:lpstr>Reset</vt:lpstr>
      <vt:lpstr>Hello WORLD!</vt:lpstr>
      <vt:lpstr>Hello world!</vt:lpstr>
      <vt:lpstr>Talking computer languge</vt:lpstr>
      <vt:lpstr>Hexadecimal</vt:lpstr>
      <vt:lpstr>Hexadecimal</vt:lpstr>
      <vt:lpstr>Hexadecimal</vt:lpstr>
      <vt:lpstr>Memory</vt:lpstr>
      <vt:lpstr>We already know… Don’t we?</vt:lpstr>
      <vt:lpstr>ROM</vt:lpstr>
      <vt:lpstr>RAM</vt:lpstr>
      <vt:lpstr>Registers</vt:lpstr>
      <vt:lpstr>SR Latch</vt:lpstr>
      <vt:lpstr>D flip-flop</vt:lpstr>
      <vt:lpstr>8-bit registers</vt:lpstr>
      <vt:lpstr>Addresses</vt:lpstr>
      <vt:lpstr>Addresses and related concepts</vt:lpstr>
      <vt:lpstr>The memory map</vt:lpstr>
      <vt:lpstr>What is a memory map?</vt:lpstr>
      <vt:lpstr>Memory regions</vt:lpstr>
      <vt:lpstr>ARM Cortex-M Memory Map</vt:lpstr>
      <vt:lpstr>PowerPoint Presentation</vt:lpstr>
      <vt:lpstr>PowerPoint Presentation</vt:lpstr>
      <vt:lpstr>Avr Memory Map</vt:lpstr>
      <vt:lpstr>PowerPoint Presentation</vt:lpstr>
      <vt:lpstr>Avr Memory Map</vt:lpstr>
      <vt:lpstr>PowerPoint Presentation</vt:lpstr>
      <vt:lpstr>NoticeS!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an embedded system?</dc:title>
  <dc:creator>MARTINEZ SANDOVAL Daniel Giovanni (HELLA)</dc:creator>
  <cp:lastModifiedBy>MARTINEZ SANDOVAL Daniel Giovanni (HELLA)</cp:lastModifiedBy>
  <cp:revision>8</cp:revision>
  <dcterms:created xsi:type="dcterms:W3CDTF">2024-01-18T03:26:43Z</dcterms:created>
  <dcterms:modified xsi:type="dcterms:W3CDTF">2024-02-01T06:22:34Z</dcterms:modified>
</cp:coreProperties>
</file>