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50" r:id="rId2"/>
    <p:sldId id="256" r:id="rId3"/>
    <p:sldId id="351" r:id="rId4"/>
    <p:sldId id="352" r:id="rId5"/>
    <p:sldId id="353" r:id="rId6"/>
    <p:sldId id="354" r:id="rId7"/>
    <p:sldId id="355" r:id="rId8"/>
    <p:sldId id="356" r:id="rId9"/>
    <p:sldId id="357" r:id="rId10"/>
    <p:sldId id="358" r:id="rId11"/>
    <p:sldId id="359" r:id="rId12"/>
    <p:sldId id="306" r:id="rId13"/>
    <p:sldId id="347" r:id="rId14"/>
    <p:sldId id="312" r:id="rId15"/>
    <p:sldId id="348" r:id="rId16"/>
    <p:sldId id="349" r:id="rId17"/>
    <p:sldId id="257" r:id="rId18"/>
    <p:sldId id="314" r:id="rId19"/>
    <p:sldId id="315" r:id="rId20"/>
    <p:sldId id="360" r:id="rId21"/>
    <p:sldId id="361" r:id="rId22"/>
    <p:sldId id="362" r:id="rId23"/>
    <p:sldId id="330" r:id="rId24"/>
    <p:sldId id="332" r:id="rId25"/>
    <p:sldId id="333" r:id="rId26"/>
    <p:sldId id="331" r:id="rId27"/>
    <p:sldId id="32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7974" autoAdjust="0"/>
  </p:normalViewPr>
  <p:slideViewPr>
    <p:cSldViewPr snapToGrid="0">
      <p:cViewPr varScale="1">
        <p:scale>
          <a:sx n="194" d="100"/>
          <a:sy n="194" d="100"/>
        </p:scale>
        <p:origin x="163" y="3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3" d="100"/>
          <a:sy n="153" d="100"/>
        </p:scale>
        <p:origin x="5270" y="11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1F479-343F-4939-85E6-BA2606C13672}"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4CEF4-A7A8-4BB2-850F-9985EC18D38B}" type="slidenum">
              <a:rPr lang="en-US" smtClean="0"/>
              <a:t>‹#›</a:t>
            </a:fld>
            <a:endParaRPr lang="en-US"/>
          </a:p>
        </p:txBody>
      </p:sp>
    </p:spTree>
    <p:extLst>
      <p:ext uri="{BB962C8B-B14F-4D97-AF65-F5344CB8AC3E}">
        <p14:creationId xmlns:p14="http://schemas.microsoft.com/office/powerpoint/2010/main" val="312961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14</a:t>
            </a:fld>
            <a:endParaRPr lang="en-US"/>
          </a:p>
        </p:txBody>
      </p:sp>
    </p:spTree>
    <p:extLst>
      <p:ext uri="{BB962C8B-B14F-4D97-AF65-F5344CB8AC3E}">
        <p14:creationId xmlns:p14="http://schemas.microsoft.com/office/powerpoint/2010/main" val="109041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0178363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2724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32417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67554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44463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3131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527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18835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596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AABC81-B05C-4CD6-80F9-F49600CBCABE}" type="datetimeFigureOut">
              <a:rPr lang="en-US" smtClean="0"/>
              <a:t>1/31/2024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5542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AABC81-B05C-4CD6-80F9-F49600CBCABE}" type="datetimeFigureOut">
              <a:rPr lang="en-US" smtClean="0"/>
              <a:t>1/31/2024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42439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AABC81-B05C-4CD6-80F9-F49600CBCABE}" type="datetimeFigureOut">
              <a:rPr lang="en-US" smtClean="0"/>
              <a:t>1/31/2024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ECD1B4-1489-4073-A10D-0039B4657EB1}" type="slidenum">
              <a:rPr lang="en-US" smtClean="0"/>
              <a:t>‹#›</a:t>
            </a:fld>
            <a:endParaRPr lang="en-US" dirty="0"/>
          </a:p>
        </p:txBody>
      </p:sp>
    </p:spTree>
    <p:extLst>
      <p:ext uri="{BB962C8B-B14F-4D97-AF65-F5344CB8AC3E}">
        <p14:creationId xmlns:p14="http://schemas.microsoft.com/office/powerpoint/2010/main" val="42441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D08D8-E25F-CDE3-9F37-020ABBA6B816}"/>
              </a:ext>
            </a:extLst>
          </p:cNvPr>
          <p:cNvSpPr>
            <a:spLocks noGrp="1"/>
          </p:cNvSpPr>
          <p:nvPr>
            <p:ph type="title"/>
          </p:nvPr>
        </p:nvSpPr>
        <p:spPr>
          <a:xfrm>
            <a:off x="1831427" y="952868"/>
            <a:ext cx="8529145" cy="1188720"/>
          </a:xfrm>
        </p:spPr>
        <p:txBody>
          <a:bodyPr>
            <a:normAutofit fontScale="90000"/>
          </a:bodyPr>
          <a:lstStyle/>
          <a:p>
            <a:r>
              <a:rPr lang="pt-BR" cap="none" dirty="0">
                <a:latin typeface="Iosevka NF" panose="02000509030000000004" pitchFamily="50" charset="0"/>
                <a:ea typeface="Iosevka NF" panose="02000509030000000004" pitchFamily="50" charset="0"/>
                <a:cs typeface="Iosevka NF" panose="02000509030000000004" pitchFamily="50" charset="0"/>
              </a:rPr>
              <a:t>0x54 0x68 0x69 0x73 0x20 0x69 0x73 0x20 0x65 0x61 0x73 0x69 0x65 0x72 0x20 0x3a 0x29</a:t>
            </a:r>
            <a:endParaRPr lang="en-US" cap="none" dirty="0">
              <a:latin typeface="Iosevka NF" panose="02000509030000000004" pitchFamily="50" charset="0"/>
              <a:ea typeface="Iosevka NF" panose="02000509030000000004" pitchFamily="50" charset="0"/>
              <a:cs typeface="Iosevka NF" panose="02000509030000000004" pitchFamily="50" charset="0"/>
            </a:endParaRPr>
          </a:p>
        </p:txBody>
      </p:sp>
      <p:sp>
        <p:nvSpPr>
          <p:cNvPr id="15" name="TextBox 14">
            <a:extLst>
              <a:ext uri="{FF2B5EF4-FFF2-40B4-BE49-F238E27FC236}">
                <a16:creationId xmlns:a16="http://schemas.microsoft.com/office/drawing/2014/main" id="{F720D5D6-89A9-25D7-52BC-BEE2F84E797E}"/>
              </a:ext>
            </a:extLst>
          </p:cNvPr>
          <p:cNvSpPr txBox="1"/>
          <p:nvPr/>
        </p:nvSpPr>
        <p:spPr>
          <a:xfrm>
            <a:off x="2365695" y="2967335"/>
            <a:ext cx="737392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Does my microcontroller run C language code?</a:t>
            </a:r>
          </a:p>
          <a:p>
            <a:pPr marL="285750" indent="-285750">
              <a:buFont typeface="Arial" panose="020B0604020202020204" pitchFamily="34" charset="0"/>
              <a:buChar char="•"/>
            </a:pPr>
            <a:r>
              <a:rPr lang="en-US" sz="2400" dirty="0"/>
              <a:t>Where does it store its instructions?</a:t>
            </a:r>
          </a:p>
          <a:p>
            <a:pPr marL="285750" indent="-285750">
              <a:buFont typeface="Arial" panose="020B0604020202020204" pitchFamily="34" charset="0"/>
              <a:buChar char="•"/>
            </a:pPr>
            <a:r>
              <a:rPr lang="en-US" sz="2400" dirty="0"/>
              <a:t>How does the microcontroller know where to begin?</a:t>
            </a:r>
          </a:p>
          <a:p>
            <a:pPr marL="285750" indent="-285750">
              <a:buFont typeface="Arial" panose="020B0604020202020204" pitchFamily="34" charset="0"/>
              <a:buChar char="•"/>
            </a:pPr>
            <a:r>
              <a:rPr lang="en-US" sz="2400" dirty="0"/>
              <a:t>What happens during a reset?</a:t>
            </a:r>
          </a:p>
          <a:p>
            <a:pPr marL="285750" indent="-285750">
              <a:buFont typeface="Arial" panose="020B0604020202020204" pitchFamily="34" charset="0"/>
              <a:buChar char="•"/>
            </a:pPr>
            <a:r>
              <a:rPr lang="en-US" sz="2400" dirty="0"/>
              <a:t>How does a computer </a:t>
            </a:r>
            <a:r>
              <a:rPr lang="en-US" sz="2400" i="1" dirty="0"/>
              <a:t>program</a:t>
            </a:r>
            <a:r>
              <a:rPr lang="en-US" sz="2400" dirty="0"/>
              <a:t> a microcontroller</a:t>
            </a:r>
          </a:p>
          <a:p>
            <a:pPr marL="285750" indent="-285750">
              <a:buFont typeface="Arial" panose="020B0604020202020204" pitchFamily="34" charset="0"/>
              <a:buChar char="•"/>
            </a:pPr>
            <a:r>
              <a:rPr lang="en-US" sz="2400" dirty="0"/>
              <a:t>Are there going to be burgers in today’s class?</a:t>
            </a:r>
          </a:p>
        </p:txBody>
      </p:sp>
    </p:spTree>
    <p:extLst>
      <p:ext uri="{BB962C8B-B14F-4D97-AF65-F5344CB8AC3E}">
        <p14:creationId xmlns:p14="http://schemas.microsoft.com/office/powerpoint/2010/main" val="211703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E73D-38B9-0AED-5A69-4C900781E14F}"/>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90510B0A-AF02-6759-237A-19A7B0F76463}"/>
              </a:ext>
            </a:extLst>
          </p:cNvPr>
          <p:cNvSpPr>
            <a:spLocks noGrp="1"/>
          </p:cNvSpPr>
          <p:nvPr>
            <p:ph idx="1"/>
          </p:nvPr>
        </p:nvSpPr>
        <p:spPr/>
        <p:txBody>
          <a:bodyPr/>
          <a:lstStyle/>
          <a:p>
            <a:r>
              <a:rPr lang="en-US" dirty="0"/>
              <a:t>Dynamic Random Access Memory (DRAM): </a:t>
            </a:r>
          </a:p>
          <a:p>
            <a:pPr lvl="1"/>
            <a:r>
              <a:rPr lang="en-US" dirty="0"/>
              <a:t>Requires periodic refresh to maintain data integrity.</a:t>
            </a:r>
          </a:p>
          <a:p>
            <a:r>
              <a:rPr lang="en-US" dirty="0"/>
              <a:t>Static Random Access Memory (SRAM): </a:t>
            </a:r>
          </a:p>
          <a:p>
            <a:pPr lvl="1"/>
            <a:r>
              <a:rPr lang="en-US" dirty="0"/>
              <a:t>More stable and does not require frequent refreshing.</a:t>
            </a:r>
          </a:p>
          <a:p>
            <a:r>
              <a:rPr lang="en-US" dirty="0"/>
              <a:t>Electrically Erasable Programmable ROM (EEPROM): </a:t>
            </a:r>
          </a:p>
          <a:p>
            <a:pPr lvl="1"/>
            <a:r>
              <a:rPr lang="en-US" dirty="0"/>
              <a:t>Non-volatile but needs UV light to be erased.  </a:t>
            </a:r>
          </a:p>
          <a:p>
            <a:r>
              <a:rPr lang="en-US" dirty="0"/>
              <a:t>Flash Memory: </a:t>
            </a:r>
          </a:p>
          <a:p>
            <a:pPr lvl="1"/>
            <a:r>
              <a:rPr lang="en-US" dirty="0"/>
              <a:t>Non-volatile memory commonly used in storage devices.</a:t>
            </a:r>
          </a:p>
        </p:txBody>
      </p:sp>
    </p:spTree>
    <p:extLst>
      <p:ext uri="{BB962C8B-B14F-4D97-AF65-F5344CB8AC3E}">
        <p14:creationId xmlns:p14="http://schemas.microsoft.com/office/powerpoint/2010/main" val="355593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7FC2-2505-A343-263D-F868BBE6672B}"/>
              </a:ext>
            </a:extLst>
          </p:cNvPr>
          <p:cNvSpPr>
            <a:spLocks noGrp="1"/>
          </p:cNvSpPr>
          <p:nvPr>
            <p:ph type="title"/>
          </p:nvPr>
        </p:nvSpPr>
        <p:spPr/>
        <p:txBody>
          <a:bodyPr/>
          <a:lstStyle/>
          <a:p>
            <a:r>
              <a:rPr lang="en-US" dirty="0"/>
              <a:t>Usage inside CPU</a:t>
            </a:r>
          </a:p>
        </p:txBody>
      </p:sp>
      <p:sp>
        <p:nvSpPr>
          <p:cNvPr id="3" name="Content Placeholder 2">
            <a:extLst>
              <a:ext uri="{FF2B5EF4-FFF2-40B4-BE49-F238E27FC236}">
                <a16:creationId xmlns:a16="http://schemas.microsoft.com/office/drawing/2014/main" id="{6A58DF06-C149-7E5A-29E2-4F905B74E41A}"/>
              </a:ext>
            </a:extLst>
          </p:cNvPr>
          <p:cNvSpPr>
            <a:spLocks noGrp="1"/>
          </p:cNvSpPr>
          <p:nvPr>
            <p:ph idx="1"/>
          </p:nvPr>
        </p:nvSpPr>
        <p:spPr/>
        <p:txBody>
          <a:bodyPr/>
          <a:lstStyle/>
          <a:p>
            <a:r>
              <a:rPr lang="en-US" dirty="0"/>
              <a:t>Cache Memory: </a:t>
            </a:r>
          </a:p>
          <a:p>
            <a:pPr lvl="1"/>
            <a:r>
              <a:rPr lang="en-US" dirty="0"/>
              <a:t>High-speed memory used by the CPU to store frequently accessed instructions and data.</a:t>
            </a:r>
          </a:p>
          <a:p>
            <a:r>
              <a:rPr lang="en-US" dirty="0"/>
              <a:t>Registers: </a:t>
            </a:r>
          </a:p>
          <a:p>
            <a:pPr lvl="1"/>
            <a:r>
              <a:rPr lang="en-US" dirty="0"/>
              <a:t>Fast, small, and internal memory locations within the CPU.</a:t>
            </a:r>
          </a:p>
        </p:txBody>
      </p:sp>
    </p:spTree>
    <p:extLst>
      <p:ext uri="{BB962C8B-B14F-4D97-AF65-F5344CB8AC3E}">
        <p14:creationId xmlns:p14="http://schemas.microsoft.com/office/powerpoint/2010/main" val="79721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960A-F184-13A5-A7CE-3D01766C84A3}"/>
              </a:ext>
            </a:extLst>
          </p:cNvPr>
          <p:cNvSpPr>
            <a:spLocks noGrp="1"/>
          </p:cNvSpPr>
          <p:nvPr>
            <p:ph type="title"/>
          </p:nvPr>
        </p:nvSpPr>
        <p:spPr/>
        <p:txBody>
          <a:bodyPr/>
          <a:lstStyle/>
          <a:p>
            <a:r>
              <a:rPr lang="en-US" dirty="0"/>
              <a:t>Hello WORLD!</a:t>
            </a:r>
          </a:p>
        </p:txBody>
      </p:sp>
      <p:sp>
        <p:nvSpPr>
          <p:cNvPr id="3" name="Text Placeholder 2">
            <a:extLst>
              <a:ext uri="{FF2B5EF4-FFF2-40B4-BE49-F238E27FC236}">
                <a16:creationId xmlns:a16="http://schemas.microsoft.com/office/drawing/2014/main" id="{B71DA11E-8C43-AE6C-D834-80AABC245135}"/>
              </a:ext>
            </a:extLst>
          </p:cNvPr>
          <p:cNvSpPr>
            <a:spLocks noGrp="1"/>
          </p:cNvSpPr>
          <p:nvPr>
            <p:ph type="body" idx="1"/>
          </p:nvPr>
        </p:nvSpPr>
        <p:spPr/>
        <p:txBody>
          <a:bodyPr/>
          <a:lstStyle/>
          <a:p>
            <a:r>
              <a:rPr lang="en-US" dirty="0"/>
              <a:t>Our first program</a:t>
            </a:r>
          </a:p>
        </p:txBody>
      </p:sp>
    </p:spTree>
    <p:extLst>
      <p:ext uri="{BB962C8B-B14F-4D97-AF65-F5344CB8AC3E}">
        <p14:creationId xmlns:p14="http://schemas.microsoft.com/office/powerpoint/2010/main" val="337229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A7D6-86B7-E0D7-EF61-7BF5CEA12174}"/>
              </a:ext>
            </a:extLst>
          </p:cNvPr>
          <p:cNvSpPr>
            <a:spLocks noGrp="1"/>
          </p:cNvSpPr>
          <p:nvPr>
            <p:ph type="title"/>
          </p:nvPr>
        </p:nvSpPr>
        <p:spPr>
          <a:xfrm>
            <a:off x="2231136" y="2834640"/>
            <a:ext cx="7729728" cy="1188720"/>
          </a:xfrm>
        </p:spPr>
        <p:txBody>
          <a:bodyPr/>
          <a:lstStyle/>
          <a:p>
            <a:r>
              <a:rPr lang="en-US" dirty="0"/>
              <a:t>Not so fast…</a:t>
            </a:r>
          </a:p>
        </p:txBody>
      </p:sp>
    </p:spTree>
    <p:extLst>
      <p:ext uri="{BB962C8B-B14F-4D97-AF65-F5344CB8AC3E}">
        <p14:creationId xmlns:p14="http://schemas.microsoft.com/office/powerpoint/2010/main" val="113351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err="1"/>
              <a:t>The</a:t>
            </a:r>
            <a:r>
              <a:rPr lang="es-MX" dirty="0"/>
              <a:t> </a:t>
            </a:r>
            <a:r>
              <a:rPr lang="es-MX" dirty="0" err="1"/>
              <a:t>minimal</a:t>
            </a:r>
            <a:r>
              <a:rPr lang="es-MX" dirty="0"/>
              <a:t> </a:t>
            </a:r>
            <a:r>
              <a:rPr lang="es-MX" dirty="0" err="1"/>
              <a:t>system</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a:xfrm>
            <a:off x="2695194" y="4352465"/>
            <a:ext cx="6801612" cy="487983"/>
          </a:xfrm>
        </p:spPr>
        <p:txBody>
          <a:bodyPr/>
          <a:lstStyle/>
          <a:p>
            <a:r>
              <a:rPr lang="en-US" dirty="0"/>
              <a:t>What is needed for a microcontroller to work?</a:t>
            </a:r>
          </a:p>
        </p:txBody>
      </p:sp>
    </p:spTree>
    <p:extLst>
      <p:ext uri="{BB962C8B-B14F-4D97-AF65-F5344CB8AC3E}">
        <p14:creationId xmlns:p14="http://schemas.microsoft.com/office/powerpoint/2010/main" val="53624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04C32-EAB2-CAA0-8A01-2935F63D9147}"/>
              </a:ext>
            </a:extLst>
          </p:cNvPr>
          <p:cNvSpPr>
            <a:spLocks noGrp="1"/>
          </p:cNvSpPr>
          <p:nvPr>
            <p:ph idx="1"/>
          </p:nvPr>
        </p:nvSpPr>
        <p:spPr>
          <a:xfrm>
            <a:off x="1805031" y="1314975"/>
            <a:ext cx="8581937" cy="4228050"/>
          </a:xfrm>
        </p:spPr>
        <p:txBody>
          <a:bodyPr>
            <a:normAutofit/>
          </a:bodyPr>
          <a:lstStyle/>
          <a:p>
            <a:pPr marL="0" indent="0">
              <a:buNone/>
            </a:pPr>
            <a:r>
              <a:rPr lang="en-US" sz="2400" dirty="0">
                <a:ea typeface="Iosevka NF" panose="02000509030000000004" pitchFamily="50" charset="0"/>
                <a:cs typeface="Iosevka NF" panose="02000509030000000004" pitchFamily="50" charset="0"/>
              </a:rPr>
              <a:t>A minimal system refers to the basic set of components required to create a functional electronic system. The components in a minimal system may vary depending on the specific application, for embedded systems, some common elements include:</a:t>
            </a:r>
          </a:p>
          <a:p>
            <a:pPr marL="0" indent="0">
              <a:buNone/>
            </a:pPr>
            <a:endParaRPr lang="en-US" sz="2400" dirty="0">
              <a:ea typeface="Iosevka NF" panose="02000509030000000004" pitchFamily="50" charset="0"/>
              <a:cs typeface="Iosevka NF" panose="02000509030000000004" pitchFamily="50" charset="0"/>
            </a:endParaRPr>
          </a:p>
          <a:p>
            <a:r>
              <a:rPr lang="en-US" sz="2400" dirty="0">
                <a:ea typeface="Iosevka NF" panose="02000509030000000004" pitchFamily="50" charset="0"/>
                <a:cs typeface="Iosevka NF" panose="02000509030000000004" pitchFamily="50" charset="0"/>
              </a:rPr>
              <a:t>Microcontroller or Microprocessor: The central processing unit responsible for executing instructions and controlling the overall operation of the system.</a:t>
            </a:r>
          </a:p>
          <a:p>
            <a:r>
              <a:rPr lang="en-US" sz="2400" dirty="0">
                <a:ea typeface="Iosevka NF" panose="02000509030000000004" pitchFamily="50" charset="0"/>
                <a:cs typeface="Iosevka NF" panose="02000509030000000004" pitchFamily="50" charset="0"/>
              </a:rPr>
              <a:t>Clock Source: A clock oscillator or crystal to provide the system with a timing reference, ensuring synchronization of operations.</a:t>
            </a:r>
          </a:p>
        </p:txBody>
      </p:sp>
    </p:spTree>
    <p:extLst>
      <p:ext uri="{BB962C8B-B14F-4D97-AF65-F5344CB8AC3E}">
        <p14:creationId xmlns:p14="http://schemas.microsoft.com/office/powerpoint/2010/main" val="17210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04C32-EAB2-CAA0-8A01-2935F63D9147}"/>
              </a:ext>
            </a:extLst>
          </p:cNvPr>
          <p:cNvSpPr>
            <a:spLocks noGrp="1"/>
          </p:cNvSpPr>
          <p:nvPr>
            <p:ph idx="1"/>
          </p:nvPr>
        </p:nvSpPr>
        <p:spPr>
          <a:xfrm>
            <a:off x="1805031" y="1314974"/>
            <a:ext cx="8581937" cy="4704825"/>
          </a:xfrm>
        </p:spPr>
        <p:txBody>
          <a:bodyPr>
            <a:noAutofit/>
          </a:bodyPr>
          <a:lstStyle/>
          <a:p>
            <a:r>
              <a:rPr lang="en-US" sz="2400" dirty="0">
                <a:ea typeface="Iosevka NF" panose="02000509030000000004" pitchFamily="50" charset="0"/>
                <a:cs typeface="Iosevka NF" panose="02000509030000000004" pitchFamily="50" charset="0"/>
              </a:rPr>
              <a:t>Memory: This includes both volatile memory (RAM) and non-volatile memory (ROM, Flash), for storing data and program instructions, respectively.</a:t>
            </a:r>
          </a:p>
          <a:p>
            <a:r>
              <a:rPr lang="en-US" sz="2400" dirty="0">
                <a:ea typeface="Iosevka NF" panose="02000509030000000004" pitchFamily="50" charset="0"/>
                <a:cs typeface="Iosevka NF" panose="02000509030000000004" pitchFamily="50" charset="0"/>
              </a:rPr>
              <a:t>Input/Output (I/O) Components: These could be sensors, actuators, communication interfaces, or other peripherals that allow the system to interact with its environment.</a:t>
            </a:r>
          </a:p>
          <a:p>
            <a:r>
              <a:rPr lang="en-US" sz="2400" dirty="0">
                <a:ea typeface="Iosevka NF" panose="02000509030000000004" pitchFamily="50" charset="0"/>
                <a:cs typeface="Iosevka NF" panose="02000509030000000004" pitchFamily="50" charset="0"/>
              </a:rPr>
              <a:t>Power Supply: A source of electrical power to provide the necessary voltage levels for the components in the system.</a:t>
            </a:r>
          </a:p>
          <a:p>
            <a:r>
              <a:rPr lang="en-US" sz="2400" dirty="0">
                <a:ea typeface="Iosevka NF" panose="02000509030000000004" pitchFamily="50" charset="0"/>
                <a:cs typeface="Iosevka NF" panose="02000509030000000004" pitchFamily="50" charset="0"/>
              </a:rPr>
              <a:t>Basic Support Components: Resistors, capacitors, and other passive components that are necessary for circuit stability and functionality.</a:t>
            </a:r>
          </a:p>
        </p:txBody>
      </p:sp>
    </p:spTree>
    <p:extLst>
      <p:ext uri="{BB962C8B-B14F-4D97-AF65-F5344CB8AC3E}">
        <p14:creationId xmlns:p14="http://schemas.microsoft.com/office/powerpoint/2010/main" val="312730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365D-D412-D87D-A75B-2F27D123D0D7}"/>
              </a:ext>
            </a:extLst>
          </p:cNvPr>
          <p:cNvSpPr>
            <a:spLocks noGrp="1"/>
          </p:cNvSpPr>
          <p:nvPr>
            <p:ph type="title"/>
          </p:nvPr>
        </p:nvSpPr>
        <p:spPr/>
        <p:txBody>
          <a:bodyPr/>
          <a:lstStyle/>
          <a:p>
            <a:r>
              <a:rPr lang="es-MX" dirty="0"/>
              <a:t>ATmega328p </a:t>
            </a:r>
            <a:r>
              <a:rPr lang="es-MX" dirty="0" err="1"/>
              <a:t>Minimal</a:t>
            </a:r>
            <a:r>
              <a:rPr lang="es-MX" dirty="0"/>
              <a:t> </a:t>
            </a:r>
            <a:r>
              <a:rPr lang="es-MX" dirty="0" err="1"/>
              <a:t>system</a:t>
            </a:r>
            <a:endParaRPr lang="en-US" dirty="0"/>
          </a:p>
        </p:txBody>
      </p:sp>
      <p:sp>
        <p:nvSpPr>
          <p:cNvPr id="3" name="Text Placeholder 2">
            <a:extLst>
              <a:ext uri="{FF2B5EF4-FFF2-40B4-BE49-F238E27FC236}">
                <a16:creationId xmlns:a16="http://schemas.microsoft.com/office/drawing/2014/main" id="{A5ED9DA2-83B8-E069-16EC-84E6DC72BA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819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Power supply</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r>
              <a:rPr lang="en-US" dirty="0">
                <a:ea typeface="Iosevka NF" panose="02000509030000000004" pitchFamily="50" charset="0"/>
                <a:cs typeface="Iosevka NF" panose="02000509030000000004" pitchFamily="50" charset="0"/>
              </a:rPr>
              <a:t>VCC</a:t>
            </a:r>
          </a:p>
          <a:p>
            <a:r>
              <a:rPr lang="en-US" dirty="0">
                <a:ea typeface="Iosevka NF" panose="02000509030000000004" pitchFamily="50" charset="0"/>
                <a:cs typeface="Iosevka NF" panose="02000509030000000004" pitchFamily="50" charset="0"/>
              </a:rPr>
              <a:t>GND</a:t>
            </a:r>
          </a:p>
          <a:p>
            <a:r>
              <a:rPr lang="en-US" dirty="0">
                <a:ea typeface="Iosevka NF" panose="02000509030000000004" pitchFamily="50" charset="0"/>
                <a:cs typeface="Iosevka NF" panose="02000509030000000004" pitchFamily="50" charset="0"/>
              </a:rPr>
              <a:t>AVCC</a:t>
            </a:r>
          </a:p>
          <a:p>
            <a:r>
              <a:rPr lang="en-US" dirty="0">
                <a:ea typeface="Iosevka NF" panose="02000509030000000004" pitchFamily="50" charset="0"/>
                <a:cs typeface="Iosevka NF" panose="02000509030000000004" pitchFamily="50" charset="0"/>
              </a:rPr>
              <a:t>AREF</a:t>
            </a:r>
          </a:p>
        </p:txBody>
      </p:sp>
    </p:spTree>
    <p:extLst>
      <p:ext uri="{BB962C8B-B14F-4D97-AF65-F5344CB8AC3E}">
        <p14:creationId xmlns:p14="http://schemas.microsoft.com/office/powerpoint/2010/main" val="19073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Clock source</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pPr algn="l">
              <a:buFont typeface="Arial" panose="020B0604020202020204" pitchFamily="34" charset="0"/>
              <a:buChar char="•"/>
            </a:pPr>
            <a:r>
              <a:rPr lang="en-US" i="0" dirty="0">
                <a:solidFill>
                  <a:schemeClr val="tx1"/>
                </a:solidFill>
                <a:effectLst/>
                <a:ea typeface="Iosevka NF" panose="02000509030000000004" pitchFamily="50" charset="0"/>
                <a:cs typeface="Iosevka NF" panose="02000509030000000004" pitchFamily="50" charset="0"/>
              </a:rPr>
              <a:t>Low Power Crystal Oscillator</a:t>
            </a:r>
          </a:p>
          <a:p>
            <a:r>
              <a:rPr lang="en-US" i="0" dirty="0">
                <a:solidFill>
                  <a:schemeClr val="tx1"/>
                </a:solidFill>
                <a:effectLst/>
                <a:ea typeface="Iosevka NF" panose="02000509030000000004" pitchFamily="50" charset="0"/>
                <a:cs typeface="Iosevka NF" panose="02000509030000000004" pitchFamily="50" charset="0"/>
              </a:rPr>
              <a:t>Full Swing Crystal Oscillator</a:t>
            </a:r>
          </a:p>
          <a:p>
            <a:r>
              <a:rPr lang="en-US" i="0" dirty="0">
                <a:solidFill>
                  <a:schemeClr val="tx1"/>
                </a:solidFill>
                <a:effectLst/>
                <a:ea typeface="Iosevka NF" panose="02000509030000000004" pitchFamily="50" charset="0"/>
                <a:cs typeface="Iosevka NF" panose="02000509030000000004" pitchFamily="50" charset="0"/>
              </a:rPr>
              <a:t>Low Frequency Crystal Oscillator</a:t>
            </a:r>
          </a:p>
          <a:p>
            <a:pPr algn="l">
              <a:buFont typeface="Arial" panose="020B0604020202020204" pitchFamily="34" charset="0"/>
              <a:buChar char="•"/>
            </a:pPr>
            <a:r>
              <a:rPr lang="en-US" i="0" dirty="0">
                <a:solidFill>
                  <a:schemeClr val="tx1"/>
                </a:solidFill>
                <a:effectLst/>
                <a:ea typeface="Iosevka NF" panose="02000509030000000004" pitchFamily="50" charset="0"/>
                <a:cs typeface="Iosevka NF" panose="02000509030000000004" pitchFamily="50" charset="0"/>
              </a:rPr>
              <a:t>Internal 128kHz RC Oscillator</a:t>
            </a:r>
          </a:p>
          <a:p>
            <a:pPr algn="l">
              <a:buFont typeface="Arial" panose="020B0604020202020204" pitchFamily="34" charset="0"/>
              <a:buChar char="•"/>
            </a:pPr>
            <a:r>
              <a:rPr lang="en-US" dirty="0">
                <a:solidFill>
                  <a:schemeClr val="tx1"/>
                </a:solidFill>
                <a:ea typeface="Iosevka NF" panose="02000509030000000004" pitchFamily="50" charset="0"/>
                <a:cs typeface="Iosevka NF" panose="02000509030000000004" pitchFamily="50" charset="0"/>
              </a:rPr>
              <a:t>Calibrated Internal RC Oscillator</a:t>
            </a:r>
          </a:p>
          <a:p>
            <a:pPr algn="l">
              <a:buFont typeface="Arial" panose="020B0604020202020204" pitchFamily="34" charset="0"/>
              <a:buChar char="•"/>
            </a:pPr>
            <a:r>
              <a:rPr lang="en-US" i="0" dirty="0">
                <a:solidFill>
                  <a:schemeClr val="tx1"/>
                </a:solidFill>
                <a:effectLst/>
                <a:ea typeface="Iosevka NF" panose="02000509030000000004" pitchFamily="50" charset="0"/>
                <a:cs typeface="Iosevka NF" panose="02000509030000000004" pitchFamily="50" charset="0"/>
              </a:rPr>
              <a:t>External Clock</a:t>
            </a:r>
          </a:p>
        </p:txBody>
      </p:sp>
    </p:spTree>
    <p:extLst>
      <p:ext uri="{BB962C8B-B14F-4D97-AF65-F5344CB8AC3E}">
        <p14:creationId xmlns:p14="http://schemas.microsoft.com/office/powerpoint/2010/main" val="320203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2696-1DB6-0300-BAD0-64EF780D33F7}"/>
              </a:ext>
            </a:extLst>
          </p:cNvPr>
          <p:cNvSpPr>
            <a:spLocks noGrp="1"/>
          </p:cNvSpPr>
          <p:nvPr>
            <p:ph type="ctrTitle"/>
          </p:nvPr>
        </p:nvSpPr>
        <p:spPr/>
        <p:txBody>
          <a:bodyPr/>
          <a:lstStyle/>
          <a:p>
            <a:r>
              <a:rPr lang="en-US" dirty="0"/>
              <a:t>Microcontroller programming</a:t>
            </a:r>
          </a:p>
        </p:txBody>
      </p:sp>
      <p:sp>
        <p:nvSpPr>
          <p:cNvPr id="3" name="Subtitle 2">
            <a:extLst>
              <a:ext uri="{FF2B5EF4-FFF2-40B4-BE49-F238E27FC236}">
                <a16:creationId xmlns:a16="http://schemas.microsoft.com/office/drawing/2014/main" id="{2D97D7BA-154B-8C2E-9029-899BC2DF56EE}"/>
              </a:ext>
            </a:extLst>
          </p:cNvPr>
          <p:cNvSpPr>
            <a:spLocks noGrp="1"/>
          </p:cNvSpPr>
          <p:nvPr>
            <p:ph type="subTitle" idx="1"/>
          </p:nvPr>
        </p:nvSpPr>
        <p:spPr>
          <a:xfrm>
            <a:off x="2695194" y="4352544"/>
            <a:ext cx="6801612" cy="1473490"/>
          </a:xfrm>
        </p:spPr>
        <p:txBody>
          <a:bodyPr>
            <a:normAutofit/>
          </a:bodyPr>
          <a:lstStyle/>
          <a:p>
            <a:r>
              <a:rPr lang="es-MX" dirty="0"/>
              <a:t>Daniel Martínez</a:t>
            </a:r>
          </a:p>
          <a:p>
            <a:r>
              <a:rPr lang="es-MX" dirty="0"/>
              <a:t>I7266 - Programación de Sistemas Embebidos</a:t>
            </a:r>
          </a:p>
          <a:p>
            <a:r>
              <a:rPr lang="en-US" dirty="0"/>
              <a:t>CUCEI - UDG</a:t>
            </a:r>
          </a:p>
        </p:txBody>
      </p:sp>
    </p:spTree>
    <p:extLst>
      <p:ext uri="{BB962C8B-B14F-4D97-AF65-F5344CB8AC3E}">
        <p14:creationId xmlns:p14="http://schemas.microsoft.com/office/powerpoint/2010/main" val="3110669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5FAC-0186-1625-179C-92EEDA44C49D}"/>
              </a:ext>
            </a:extLst>
          </p:cNvPr>
          <p:cNvSpPr>
            <a:spLocks noGrp="1"/>
          </p:cNvSpPr>
          <p:nvPr>
            <p:ph type="title"/>
          </p:nvPr>
        </p:nvSpPr>
        <p:spPr/>
        <p:txBody>
          <a:bodyPr/>
          <a:lstStyle/>
          <a:p>
            <a:r>
              <a:rPr lang="en-US" dirty="0"/>
              <a:t>Reset</a:t>
            </a:r>
          </a:p>
        </p:txBody>
      </p:sp>
      <p:sp>
        <p:nvSpPr>
          <p:cNvPr id="3" name="Content Placeholder 2">
            <a:extLst>
              <a:ext uri="{FF2B5EF4-FFF2-40B4-BE49-F238E27FC236}">
                <a16:creationId xmlns:a16="http://schemas.microsoft.com/office/drawing/2014/main" id="{C85546F8-9D67-F5F4-4C29-56F2791421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812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960A-F184-13A5-A7CE-3D01766C84A3}"/>
              </a:ext>
            </a:extLst>
          </p:cNvPr>
          <p:cNvSpPr>
            <a:spLocks noGrp="1"/>
          </p:cNvSpPr>
          <p:nvPr>
            <p:ph type="title"/>
          </p:nvPr>
        </p:nvSpPr>
        <p:spPr/>
        <p:txBody>
          <a:bodyPr/>
          <a:lstStyle/>
          <a:p>
            <a:r>
              <a:rPr lang="en-US" dirty="0"/>
              <a:t>Hello WORLD!</a:t>
            </a:r>
          </a:p>
        </p:txBody>
      </p:sp>
      <p:sp>
        <p:nvSpPr>
          <p:cNvPr id="3" name="Text Placeholder 2">
            <a:extLst>
              <a:ext uri="{FF2B5EF4-FFF2-40B4-BE49-F238E27FC236}">
                <a16:creationId xmlns:a16="http://schemas.microsoft.com/office/drawing/2014/main" id="{B71DA11E-8C43-AE6C-D834-80AABC245135}"/>
              </a:ext>
            </a:extLst>
          </p:cNvPr>
          <p:cNvSpPr>
            <a:spLocks noGrp="1"/>
          </p:cNvSpPr>
          <p:nvPr>
            <p:ph type="body" idx="1"/>
          </p:nvPr>
        </p:nvSpPr>
        <p:spPr/>
        <p:txBody>
          <a:bodyPr/>
          <a:lstStyle/>
          <a:p>
            <a:r>
              <a:rPr lang="en-US" dirty="0"/>
              <a:t>No BS this time!</a:t>
            </a:r>
          </a:p>
        </p:txBody>
      </p:sp>
    </p:spTree>
    <p:extLst>
      <p:ext uri="{BB962C8B-B14F-4D97-AF65-F5344CB8AC3E}">
        <p14:creationId xmlns:p14="http://schemas.microsoft.com/office/powerpoint/2010/main" val="3630451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623-0368-5C0E-313C-5E14DC6A1639}"/>
              </a:ext>
            </a:extLst>
          </p:cNvPr>
          <p:cNvSpPr>
            <a:spLocks noGrp="1"/>
          </p:cNvSpPr>
          <p:nvPr>
            <p:ph type="title"/>
          </p:nvPr>
        </p:nvSpPr>
        <p:spPr/>
        <p:txBody>
          <a:bodyPr/>
          <a:lstStyle/>
          <a:p>
            <a:r>
              <a:rPr lang="en-US" dirty="0"/>
              <a:t>(here </a:t>
            </a:r>
            <a:r>
              <a:rPr lang="en-US"/>
              <a:t>I will paste my code)</a:t>
            </a:r>
          </a:p>
        </p:txBody>
      </p:sp>
      <p:sp>
        <p:nvSpPr>
          <p:cNvPr id="3" name="Content Placeholder 2">
            <a:extLst>
              <a:ext uri="{FF2B5EF4-FFF2-40B4-BE49-F238E27FC236}">
                <a16:creationId xmlns:a16="http://schemas.microsoft.com/office/drawing/2014/main" id="{39245E8A-5DD6-5C1F-A464-895714D7EFA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E319855-39F2-F0BB-4F85-22136CADDDC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92809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Embedded systems</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670031"/>
            <a:ext cx="4815840" cy="5517938"/>
          </a:xfrm>
        </p:spPr>
        <p:txBody>
          <a:bodyPr>
            <a:normAutofit/>
          </a:bodyPr>
          <a:lstStyle/>
          <a:p>
            <a:r>
              <a:rPr lang="en-US" dirty="0"/>
              <a:t>Embedded systems are computing systems that are integrated into larger devices, products, or machinery to perform specific functions. They are designed to operate within the constraints of the system they are embedded in and are often dedicated to a single task or a narrow range of tasks. </a:t>
            </a:r>
          </a:p>
          <a:p>
            <a:r>
              <a:rPr lang="en-US" dirty="0"/>
              <a:t>Applications: automotive systems, medical systems, personal health systems, smartphones and mobile devices, manufacturing devices, flight control systems, home appliances, network switches and routers, robots, public transportation, gaming, RFID devices, weather stations, agriculture monitoring systems, surveillance systems, Internet of Things, measuring devices, onboard computers, lighting, energy, musical instruments or devices, etc.</a:t>
            </a:r>
          </a:p>
        </p:txBody>
      </p:sp>
    </p:spTree>
    <p:extLst>
      <p:ext uri="{BB962C8B-B14F-4D97-AF65-F5344CB8AC3E}">
        <p14:creationId xmlns:p14="http://schemas.microsoft.com/office/powerpoint/2010/main" val="101491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Computer architecture</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670031"/>
            <a:ext cx="4815840" cy="5517938"/>
          </a:xfrm>
        </p:spPr>
        <p:txBody>
          <a:bodyPr>
            <a:normAutofit/>
          </a:bodyPr>
          <a:lstStyle/>
          <a:p>
            <a:r>
              <a:rPr lang="en-US" dirty="0"/>
              <a:t>This refers to the elements and its organization inside a computer system, encompassing structure and functionality. </a:t>
            </a:r>
          </a:p>
          <a:p>
            <a:r>
              <a:rPr lang="en-US" dirty="0"/>
              <a:t>It is comprised, mainly, of the ISA design and the microarchitecture design. </a:t>
            </a:r>
          </a:p>
          <a:p>
            <a:r>
              <a:rPr lang="en-US" dirty="0"/>
              <a:t>The ISA is the set of instructions that a system can execute, the data types it can work with, the addressing modes and other stuff related to how we can describe what we can ask a processing unit to do.</a:t>
            </a:r>
          </a:p>
          <a:p>
            <a:r>
              <a:rPr lang="en-US" dirty="0"/>
              <a:t>The microarchitecture describes how a particular processing unit implements an ISA.</a:t>
            </a:r>
          </a:p>
          <a:p>
            <a:r>
              <a:rPr lang="en-US" dirty="0"/>
              <a:t>Knowing about computer architectures allows us to design safer, faster, simpler, and overall, more efficient embedded systems.</a:t>
            </a:r>
          </a:p>
        </p:txBody>
      </p:sp>
    </p:spTree>
    <p:extLst>
      <p:ext uri="{BB962C8B-B14F-4D97-AF65-F5344CB8AC3E}">
        <p14:creationId xmlns:p14="http://schemas.microsoft.com/office/powerpoint/2010/main" val="366970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ALU</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1549322"/>
            <a:ext cx="4815840" cy="3759356"/>
          </a:xfrm>
        </p:spPr>
        <p:txBody>
          <a:bodyPr>
            <a:normAutofit/>
          </a:bodyPr>
          <a:lstStyle/>
          <a:p>
            <a:r>
              <a:rPr lang="en-US" dirty="0"/>
              <a:t>It is a combinational digital circuit that performs arithmetic and logic operations on binary integers. </a:t>
            </a:r>
          </a:p>
          <a:p>
            <a:r>
              <a:rPr lang="en-US" dirty="0"/>
              <a:t>They usually have two data inputs, or operands.</a:t>
            </a:r>
          </a:p>
          <a:p>
            <a:r>
              <a:rPr lang="en-US" dirty="0"/>
              <a:t>They usually have an opcode input to select the desired operation to execute.</a:t>
            </a:r>
          </a:p>
          <a:p>
            <a:r>
              <a:rPr lang="en-US" dirty="0"/>
              <a:t>They usually connect to external status registers,  at their input and their output, that contain useful information about the last operation performed.</a:t>
            </a:r>
          </a:p>
        </p:txBody>
      </p:sp>
    </p:spTree>
    <p:extLst>
      <p:ext uri="{BB962C8B-B14F-4D97-AF65-F5344CB8AC3E}">
        <p14:creationId xmlns:p14="http://schemas.microsoft.com/office/powerpoint/2010/main" val="436223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8714-BC05-39BC-51CA-4FC70F9D08FB}"/>
              </a:ext>
            </a:extLst>
          </p:cNvPr>
          <p:cNvSpPr>
            <a:spLocks noGrp="1"/>
          </p:cNvSpPr>
          <p:nvPr>
            <p:ph type="title"/>
          </p:nvPr>
        </p:nvSpPr>
        <p:spPr/>
        <p:txBody>
          <a:bodyPr/>
          <a:lstStyle/>
          <a:p>
            <a:r>
              <a:rPr lang="en-US" dirty="0" err="1"/>
              <a:t>NoticeS</a:t>
            </a:r>
            <a:r>
              <a:rPr lang="en-US" dirty="0"/>
              <a:t>!</a:t>
            </a:r>
          </a:p>
        </p:txBody>
      </p:sp>
      <p:sp>
        <p:nvSpPr>
          <p:cNvPr id="3" name="Text Placeholder 2">
            <a:extLst>
              <a:ext uri="{FF2B5EF4-FFF2-40B4-BE49-F238E27FC236}">
                <a16:creationId xmlns:a16="http://schemas.microsoft.com/office/drawing/2014/main" id="{E5E8045B-6C76-FF36-9A55-DE50587A1B34}"/>
              </a:ext>
            </a:extLst>
          </p:cNvPr>
          <p:cNvSpPr>
            <a:spLocks noGrp="1"/>
          </p:cNvSpPr>
          <p:nvPr>
            <p:ph type="body" idx="1"/>
          </p:nvPr>
        </p:nvSpPr>
        <p:spPr/>
        <p:txBody>
          <a:bodyPr/>
          <a:lstStyle/>
          <a:p>
            <a:pPr algn="ctr"/>
            <a:r>
              <a:rPr lang="en-US" dirty="0"/>
              <a:t>WhatsApp and classroom groups, missing data, class formality.</a:t>
            </a:r>
          </a:p>
        </p:txBody>
      </p:sp>
    </p:spTree>
    <p:extLst>
      <p:ext uri="{BB962C8B-B14F-4D97-AF65-F5344CB8AC3E}">
        <p14:creationId xmlns:p14="http://schemas.microsoft.com/office/powerpoint/2010/main" val="1257006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C4E5-5145-959F-27A3-9DF17446099F}"/>
              </a:ext>
            </a:extLst>
          </p:cNvPr>
          <p:cNvSpPr>
            <a:spLocks noGrp="1"/>
          </p:cNvSpPr>
          <p:nvPr>
            <p:ph type="ctrTitle"/>
          </p:nvPr>
        </p:nvSpPr>
        <p:spPr/>
        <p:txBody>
          <a:bodyPr/>
          <a:lstStyle/>
          <a:p>
            <a:r>
              <a:rPr lang="en-US" dirty="0"/>
              <a:t>Thanks!</a:t>
            </a:r>
          </a:p>
        </p:txBody>
      </p:sp>
      <p:sp>
        <p:nvSpPr>
          <p:cNvPr id="3" name="Subtitle 2">
            <a:extLst>
              <a:ext uri="{FF2B5EF4-FFF2-40B4-BE49-F238E27FC236}">
                <a16:creationId xmlns:a16="http://schemas.microsoft.com/office/drawing/2014/main" id="{5771B764-28D0-E76C-7616-0A8126243C4B}"/>
              </a:ext>
            </a:extLst>
          </p:cNvPr>
          <p:cNvSpPr>
            <a:spLocks noGrp="1"/>
          </p:cNvSpPr>
          <p:nvPr>
            <p:ph type="subTitle" idx="1"/>
          </p:nvPr>
        </p:nvSpPr>
        <p:spPr/>
        <p:txBody>
          <a:bodyPr/>
          <a:lstStyle/>
          <a:p>
            <a:r>
              <a:rPr lang="en-US" dirty="0"/>
              <a:t>Please feel free to ask any related questions at any time.</a:t>
            </a:r>
          </a:p>
        </p:txBody>
      </p:sp>
    </p:spTree>
    <p:extLst>
      <p:ext uri="{BB962C8B-B14F-4D97-AF65-F5344CB8AC3E}">
        <p14:creationId xmlns:p14="http://schemas.microsoft.com/office/powerpoint/2010/main" val="177344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35D1-D2D0-70EC-7A42-AB9BE3FBC20B}"/>
              </a:ext>
            </a:extLst>
          </p:cNvPr>
          <p:cNvSpPr>
            <a:spLocks noGrp="1"/>
          </p:cNvSpPr>
          <p:nvPr>
            <p:ph type="title"/>
          </p:nvPr>
        </p:nvSpPr>
        <p:spPr/>
        <p:txBody>
          <a:bodyPr/>
          <a:lstStyle/>
          <a:p>
            <a:r>
              <a:rPr lang="en-US" dirty="0"/>
              <a:t>Memory</a:t>
            </a:r>
          </a:p>
        </p:txBody>
      </p:sp>
      <p:sp>
        <p:nvSpPr>
          <p:cNvPr id="3" name="Text Placeholder 2">
            <a:extLst>
              <a:ext uri="{FF2B5EF4-FFF2-40B4-BE49-F238E27FC236}">
                <a16:creationId xmlns:a16="http://schemas.microsoft.com/office/drawing/2014/main" id="{2F31DF67-9E0B-8115-099A-34FA255A06C2}"/>
              </a:ext>
            </a:extLst>
          </p:cNvPr>
          <p:cNvSpPr>
            <a:spLocks noGrp="1"/>
          </p:cNvSpPr>
          <p:nvPr>
            <p:ph type="body" idx="1"/>
          </p:nvPr>
        </p:nvSpPr>
        <p:spPr>
          <a:xfrm>
            <a:off x="2695194" y="4352465"/>
            <a:ext cx="6801612" cy="1645920"/>
          </a:xfrm>
        </p:spPr>
        <p:txBody>
          <a:bodyPr>
            <a:normAutofit/>
          </a:bodyPr>
          <a:lstStyle/>
          <a:p>
            <a:pPr algn="ctr"/>
            <a:r>
              <a:rPr lang="en-US" sz="2400" dirty="0"/>
              <a:t>Do you remember?</a:t>
            </a:r>
          </a:p>
          <a:p>
            <a:pPr algn="ctr"/>
            <a:r>
              <a:rPr lang="en-US" sz="1600" dirty="0"/>
              <a:t>The 21st night of September?</a:t>
            </a:r>
            <a:endParaRPr lang="en-US" sz="1800" dirty="0"/>
          </a:p>
          <a:p>
            <a:pPr algn="ctr"/>
            <a:r>
              <a:rPr lang="en-US" sz="1200" dirty="0"/>
              <a:t>Love was changing the minds of pretenders</a:t>
            </a:r>
          </a:p>
          <a:p>
            <a:pPr algn="ctr"/>
            <a:r>
              <a:rPr lang="en-US" sz="800" dirty="0"/>
              <a:t>While chasing the clouds away</a:t>
            </a:r>
          </a:p>
        </p:txBody>
      </p:sp>
    </p:spTree>
    <p:extLst>
      <p:ext uri="{BB962C8B-B14F-4D97-AF65-F5344CB8AC3E}">
        <p14:creationId xmlns:p14="http://schemas.microsoft.com/office/powerpoint/2010/main" val="281559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37E5-4C6C-96CA-B68C-83ED1E844F6B}"/>
              </a:ext>
            </a:extLst>
          </p:cNvPr>
          <p:cNvSpPr>
            <a:spLocks noGrp="1"/>
          </p:cNvSpPr>
          <p:nvPr>
            <p:ph type="title"/>
          </p:nvPr>
        </p:nvSpPr>
        <p:spPr/>
        <p:txBody>
          <a:bodyPr/>
          <a:lstStyle/>
          <a:p>
            <a:r>
              <a:rPr lang="en-US" dirty="0"/>
              <a:t>Memory classifications</a:t>
            </a:r>
          </a:p>
        </p:txBody>
      </p:sp>
      <p:sp>
        <p:nvSpPr>
          <p:cNvPr id="3" name="Content Placeholder 2">
            <a:extLst>
              <a:ext uri="{FF2B5EF4-FFF2-40B4-BE49-F238E27FC236}">
                <a16:creationId xmlns:a16="http://schemas.microsoft.com/office/drawing/2014/main" id="{CF8AA272-4E68-F7D5-81EE-0C305D116FA0}"/>
              </a:ext>
            </a:extLst>
          </p:cNvPr>
          <p:cNvSpPr>
            <a:spLocks noGrp="1"/>
          </p:cNvSpPr>
          <p:nvPr>
            <p:ph idx="1"/>
          </p:nvPr>
        </p:nvSpPr>
        <p:spPr/>
        <p:txBody>
          <a:bodyPr>
            <a:normAutofit lnSpcReduction="10000"/>
          </a:bodyPr>
          <a:lstStyle/>
          <a:p>
            <a:r>
              <a:rPr lang="en-US" dirty="0"/>
              <a:t>Volatility</a:t>
            </a:r>
          </a:p>
          <a:p>
            <a:r>
              <a:rPr lang="en-US" dirty="0"/>
              <a:t>Access method</a:t>
            </a:r>
          </a:p>
          <a:p>
            <a:r>
              <a:rPr lang="en-US" dirty="0"/>
              <a:t>Read/write characteristics</a:t>
            </a:r>
          </a:p>
          <a:p>
            <a:r>
              <a:rPr lang="en-US" dirty="0"/>
              <a:t>Physical location</a:t>
            </a:r>
          </a:p>
          <a:p>
            <a:r>
              <a:rPr lang="en-US" dirty="0"/>
              <a:t>Functionality</a:t>
            </a:r>
          </a:p>
          <a:p>
            <a:r>
              <a:rPr lang="en-US" dirty="0"/>
              <a:t>Technology</a:t>
            </a:r>
          </a:p>
          <a:p>
            <a:r>
              <a:rPr lang="en-US" dirty="0"/>
              <a:t>Usage in CPU</a:t>
            </a:r>
          </a:p>
          <a:p>
            <a:r>
              <a:rPr lang="en-US" dirty="0"/>
              <a:t>Data organization</a:t>
            </a:r>
          </a:p>
        </p:txBody>
      </p:sp>
    </p:spTree>
    <p:extLst>
      <p:ext uri="{BB962C8B-B14F-4D97-AF65-F5344CB8AC3E}">
        <p14:creationId xmlns:p14="http://schemas.microsoft.com/office/powerpoint/2010/main" val="20020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2BAD-C862-AFB1-FC7E-61FBCDD274B6}"/>
              </a:ext>
            </a:extLst>
          </p:cNvPr>
          <p:cNvSpPr>
            <a:spLocks noGrp="1"/>
          </p:cNvSpPr>
          <p:nvPr>
            <p:ph type="title"/>
          </p:nvPr>
        </p:nvSpPr>
        <p:spPr/>
        <p:txBody>
          <a:bodyPr/>
          <a:lstStyle/>
          <a:p>
            <a:r>
              <a:rPr lang="en-US" dirty="0"/>
              <a:t>Volatility</a:t>
            </a:r>
          </a:p>
        </p:txBody>
      </p:sp>
      <p:sp>
        <p:nvSpPr>
          <p:cNvPr id="3" name="Content Placeholder 2">
            <a:extLst>
              <a:ext uri="{FF2B5EF4-FFF2-40B4-BE49-F238E27FC236}">
                <a16:creationId xmlns:a16="http://schemas.microsoft.com/office/drawing/2014/main" id="{C5B8431B-5E1E-A2D6-AEC6-A8D1C430AC6E}"/>
              </a:ext>
            </a:extLst>
          </p:cNvPr>
          <p:cNvSpPr>
            <a:spLocks noGrp="1"/>
          </p:cNvSpPr>
          <p:nvPr>
            <p:ph idx="1"/>
          </p:nvPr>
        </p:nvSpPr>
        <p:spPr/>
        <p:txBody>
          <a:bodyPr/>
          <a:lstStyle/>
          <a:p>
            <a:r>
              <a:rPr lang="en-US" dirty="0"/>
              <a:t>Volatile Memory: </a:t>
            </a:r>
          </a:p>
          <a:p>
            <a:pPr lvl="1"/>
            <a:r>
              <a:rPr lang="en-US" dirty="0"/>
              <a:t>Loses its stored information when power is turned off. Examples include RAM (Random Access Memory).</a:t>
            </a:r>
          </a:p>
          <a:p>
            <a:r>
              <a:rPr lang="en-US" dirty="0"/>
              <a:t>Non-Volatile Memory: </a:t>
            </a:r>
          </a:p>
          <a:p>
            <a:pPr lvl="1"/>
            <a:r>
              <a:rPr lang="en-US" dirty="0"/>
              <a:t>Retains data even when power is turned off. Examples include CDs, flash memory, and hard drives.</a:t>
            </a:r>
          </a:p>
        </p:txBody>
      </p:sp>
    </p:spTree>
    <p:extLst>
      <p:ext uri="{BB962C8B-B14F-4D97-AF65-F5344CB8AC3E}">
        <p14:creationId xmlns:p14="http://schemas.microsoft.com/office/powerpoint/2010/main" val="384723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C97C-4F40-3921-A440-2FE8B6073979}"/>
              </a:ext>
            </a:extLst>
          </p:cNvPr>
          <p:cNvSpPr>
            <a:spLocks noGrp="1"/>
          </p:cNvSpPr>
          <p:nvPr>
            <p:ph type="title"/>
          </p:nvPr>
        </p:nvSpPr>
        <p:spPr/>
        <p:txBody>
          <a:bodyPr/>
          <a:lstStyle/>
          <a:p>
            <a:r>
              <a:rPr lang="en-US" dirty="0"/>
              <a:t>Access method</a:t>
            </a:r>
          </a:p>
        </p:txBody>
      </p:sp>
      <p:sp>
        <p:nvSpPr>
          <p:cNvPr id="3" name="Content Placeholder 2">
            <a:extLst>
              <a:ext uri="{FF2B5EF4-FFF2-40B4-BE49-F238E27FC236}">
                <a16:creationId xmlns:a16="http://schemas.microsoft.com/office/drawing/2014/main" id="{37953B5C-E4AD-58FC-C454-C8501548A953}"/>
              </a:ext>
            </a:extLst>
          </p:cNvPr>
          <p:cNvSpPr>
            <a:spLocks noGrp="1"/>
          </p:cNvSpPr>
          <p:nvPr>
            <p:ph idx="1"/>
          </p:nvPr>
        </p:nvSpPr>
        <p:spPr/>
        <p:txBody>
          <a:bodyPr/>
          <a:lstStyle/>
          <a:p>
            <a:r>
              <a:rPr lang="en-US" dirty="0"/>
              <a:t>Random Access: </a:t>
            </a:r>
          </a:p>
          <a:p>
            <a:pPr lvl="1"/>
            <a:r>
              <a:rPr lang="en-US" dirty="0"/>
              <a:t>Allows data to be accessed in any random order. (RAM)</a:t>
            </a:r>
          </a:p>
          <a:p>
            <a:r>
              <a:rPr lang="en-US" dirty="0"/>
              <a:t>Sequential Access: </a:t>
            </a:r>
          </a:p>
          <a:p>
            <a:pPr lvl="1"/>
            <a:r>
              <a:rPr lang="en-US" dirty="0"/>
              <a:t>Requires accessing data in a sequential manner. Examples include tape drives and optical drives.</a:t>
            </a:r>
          </a:p>
        </p:txBody>
      </p:sp>
    </p:spTree>
    <p:extLst>
      <p:ext uri="{BB962C8B-B14F-4D97-AF65-F5344CB8AC3E}">
        <p14:creationId xmlns:p14="http://schemas.microsoft.com/office/powerpoint/2010/main" val="13200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7E46-D98A-2F79-E0C7-97A3D2634353}"/>
              </a:ext>
            </a:extLst>
          </p:cNvPr>
          <p:cNvSpPr>
            <a:spLocks noGrp="1"/>
          </p:cNvSpPr>
          <p:nvPr>
            <p:ph type="title"/>
          </p:nvPr>
        </p:nvSpPr>
        <p:spPr/>
        <p:txBody>
          <a:bodyPr/>
          <a:lstStyle/>
          <a:p>
            <a:r>
              <a:rPr lang="en-US" dirty="0"/>
              <a:t>Read/write characteristics</a:t>
            </a:r>
          </a:p>
        </p:txBody>
      </p:sp>
      <p:sp>
        <p:nvSpPr>
          <p:cNvPr id="3" name="Content Placeholder 2">
            <a:extLst>
              <a:ext uri="{FF2B5EF4-FFF2-40B4-BE49-F238E27FC236}">
                <a16:creationId xmlns:a16="http://schemas.microsoft.com/office/drawing/2014/main" id="{12D88149-C093-F69B-9CDA-CE971DAB4B0F}"/>
              </a:ext>
            </a:extLst>
          </p:cNvPr>
          <p:cNvSpPr>
            <a:spLocks noGrp="1"/>
          </p:cNvSpPr>
          <p:nvPr>
            <p:ph idx="1"/>
          </p:nvPr>
        </p:nvSpPr>
        <p:spPr/>
        <p:txBody>
          <a:bodyPr/>
          <a:lstStyle/>
          <a:p>
            <a:r>
              <a:rPr lang="en-US" dirty="0"/>
              <a:t>Read-Only: </a:t>
            </a:r>
          </a:p>
          <a:p>
            <a:pPr lvl="1"/>
            <a:r>
              <a:rPr lang="en-US" dirty="0"/>
              <a:t>Typically used for storing permanent or semi-permanent data, and the data cannot be easily modified. Examples include some optical drives.</a:t>
            </a:r>
          </a:p>
          <a:p>
            <a:r>
              <a:rPr lang="en-US" dirty="0"/>
              <a:t>Read/Write: </a:t>
            </a:r>
          </a:p>
          <a:p>
            <a:pPr lvl="1"/>
            <a:r>
              <a:rPr lang="en-US" dirty="0"/>
              <a:t>Allows both reading and writing of data. Examples include RAM and Flash memory.</a:t>
            </a:r>
          </a:p>
        </p:txBody>
      </p:sp>
    </p:spTree>
    <p:extLst>
      <p:ext uri="{BB962C8B-B14F-4D97-AF65-F5344CB8AC3E}">
        <p14:creationId xmlns:p14="http://schemas.microsoft.com/office/powerpoint/2010/main" val="112162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442D-BCAD-731B-B7F5-F110E4614092}"/>
              </a:ext>
            </a:extLst>
          </p:cNvPr>
          <p:cNvSpPr>
            <a:spLocks noGrp="1"/>
          </p:cNvSpPr>
          <p:nvPr>
            <p:ph type="title"/>
          </p:nvPr>
        </p:nvSpPr>
        <p:spPr/>
        <p:txBody>
          <a:bodyPr/>
          <a:lstStyle/>
          <a:p>
            <a:r>
              <a:rPr lang="en-US" dirty="0"/>
              <a:t>Physical location</a:t>
            </a:r>
          </a:p>
        </p:txBody>
      </p:sp>
      <p:sp>
        <p:nvSpPr>
          <p:cNvPr id="3" name="Content Placeholder 2">
            <a:extLst>
              <a:ext uri="{FF2B5EF4-FFF2-40B4-BE49-F238E27FC236}">
                <a16:creationId xmlns:a16="http://schemas.microsoft.com/office/drawing/2014/main" id="{3E981285-FA9B-2F0B-57CF-FBB7BAF99ADB}"/>
              </a:ext>
            </a:extLst>
          </p:cNvPr>
          <p:cNvSpPr>
            <a:spLocks noGrp="1"/>
          </p:cNvSpPr>
          <p:nvPr>
            <p:ph idx="1"/>
          </p:nvPr>
        </p:nvSpPr>
        <p:spPr/>
        <p:txBody>
          <a:bodyPr/>
          <a:lstStyle/>
          <a:p>
            <a:r>
              <a:rPr lang="en-US" dirty="0"/>
              <a:t>Internal Memory: </a:t>
            </a:r>
          </a:p>
          <a:p>
            <a:pPr lvl="1"/>
            <a:r>
              <a:rPr lang="en-US" dirty="0"/>
              <a:t>Embedded within the microprocessor or closely connected to it. Examples include Cache memory or SRAM.</a:t>
            </a:r>
          </a:p>
          <a:p>
            <a:r>
              <a:rPr lang="en-US" dirty="0"/>
              <a:t>External Memory: </a:t>
            </a:r>
          </a:p>
          <a:p>
            <a:pPr lvl="1"/>
            <a:r>
              <a:rPr lang="en-US" dirty="0"/>
              <a:t>Separate from the microprocessor and connected via buses. Examples include EEPROM, hard drives, etc.</a:t>
            </a:r>
          </a:p>
        </p:txBody>
      </p:sp>
    </p:spTree>
    <p:extLst>
      <p:ext uri="{BB962C8B-B14F-4D97-AF65-F5344CB8AC3E}">
        <p14:creationId xmlns:p14="http://schemas.microsoft.com/office/powerpoint/2010/main" val="289465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5474-7D66-5CDD-9057-3C2B747557D8}"/>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74B916BF-C9F6-843F-82BF-AF2BB0ECB940}"/>
              </a:ext>
            </a:extLst>
          </p:cNvPr>
          <p:cNvSpPr>
            <a:spLocks noGrp="1"/>
          </p:cNvSpPr>
          <p:nvPr>
            <p:ph idx="1"/>
          </p:nvPr>
        </p:nvSpPr>
        <p:spPr/>
        <p:txBody>
          <a:bodyPr/>
          <a:lstStyle/>
          <a:p>
            <a:r>
              <a:rPr lang="en-US" dirty="0"/>
              <a:t>Primary Memory: </a:t>
            </a:r>
          </a:p>
          <a:p>
            <a:pPr lvl="1"/>
            <a:r>
              <a:rPr lang="en-US" dirty="0"/>
              <a:t>Fast and used for temporary storage (e.g., RAM).</a:t>
            </a:r>
          </a:p>
          <a:p>
            <a:r>
              <a:rPr lang="en-US" dirty="0"/>
              <a:t>Secondary Memory: </a:t>
            </a:r>
          </a:p>
          <a:p>
            <a:pPr lvl="1"/>
            <a:r>
              <a:rPr lang="en-US" dirty="0"/>
              <a:t>Slower but provides larger storage capacity (e.g., hard drives).</a:t>
            </a:r>
          </a:p>
        </p:txBody>
      </p:sp>
    </p:spTree>
    <p:extLst>
      <p:ext uri="{BB962C8B-B14F-4D97-AF65-F5344CB8AC3E}">
        <p14:creationId xmlns:p14="http://schemas.microsoft.com/office/powerpoint/2010/main" val="8958883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d8a103-d543-4248-b674-6a73234556fa}" enabled="1" method="Privileged" siteId="{5047bca2-da88-442e-a09a-d9b8af692adc}" contentBits="0" removed="0"/>
</clbl:labelList>
</file>

<file path=docProps/app.xml><?xml version="1.0" encoding="utf-8"?>
<Properties xmlns="http://schemas.openxmlformats.org/officeDocument/2006/extended-properties" xmlns:vt="http://schemas.openxmlformats.org/officeDocument/2006/docPropsVTypes">
  <Template/>
  <TotalTime>2770</TotalTime>
  <Words>1008</Words>
  <Application>Microsoft Office PowerPoint</Application>
  <PresentationFormat>Widescreen</PresentationFormat>
  <Paragraphs>113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Iosevka NF</vt:lpstr>
      <vt:lpstr>Parcel</vt:lpstr>
      <vt:lpstr>0x54 0x68 0x69 0x73 0x20 0x69 0x73 0x20 0x65 0x61 0x73 0x69 0x65 0x72 0x20 0x3a 0x29</vt:lpstr>
      <vt:lpstr>Microcontroller programming</vt:lpstr>
      <vt:lpstr>Memory</vt:lpstr>
      <vt:lpstr>Memory classifications</vt:lpstr>
      <vt:lpstr>Volatility</vt:lpstr>
      <vt:lpstr>Access method</vt:lpstr>
      <vt:lpstr>Read/write characteristics</vt:lpstr>
      <vt:lpstr>Physical location</vt:lpstr>
      <vt:lpstr>Functionality</vt:lpstr>
      <vt:lpstr>Technology</vt:lpstr>
      <vt:lpstr>Usage inside CPU</vt:lpstr>
      <vt:lpstr>Hello WORLD!</vt:lpstr>
      <vt:lpstr>Not so fast…</vt:lpstr>
      <vt:lpstr>The minimal system</vt:lpstr>
      <vt:lpstr>PowerPoint Presentation</vt:lpstr>
      <vt:lpstr>PowerPoint Presentation</vt:lpstr>
      <vt:lpstr>ATmega328p Minimal system</vt:lpstr>
      <vt:lpstr>Power supply</vt:lpstr>
      <vt:lpstr>Clock source</vt:lpstr>
      <vt:lpstr>Reset</vt:lpstr>
      <vt:lpstr>Hello WORLD!</vt:lpstr>
      <vt:lpstr>(here I will paste my code)</vt:lpstr>
      <vt:lpstr>Embedded systems</vt:lpstr>
      <vt:lpstr>Computer architecture</vt:lpstr>
      <vt:lpstr>ALU</vt:lpstr>
      <vt:lpstr>NoticeS!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embedded system?</dc:title>
  <dc:creator>MARTINEZ SANDOVAL Daniel Giovanni (HELLA)</dc:creator>
  <cp:lastModifiedBy>MARTINEZ SANDOVAL Daniel Giovanni (HELLA)</cp:lastModifiedBy>
  <cp:revision>7</cp:revision>
  <dcterms:created xsi:type="dcterms:W3CDTF">2024-01-18T03:26:43Z</dcterms:created>
  <dcterms:modified xsi:type="dcterms:W3CDTF">2024-01-31T18:57:08Z</dcterms:modified>
</cp:coreProperties>
</file>