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9" r:id="rId2"/>
    <p:sldId id="271" r:id="rId3"/>
    <p:sldId id="270" r:id="rId4"/>
    <p:sldId id="273" r:id="rId5"/>
    <p:sldId id="277" r:id="rId6"/>
    <p:sldId id="274" r:id="rId7"/>
    <p:sldId id="256" r:id="rId8"/>
    <p:sldId id="257" r:id="rId9"/>
    <p:sldId id="287" r:id="rId10"/>
    <p:sldId id="263" r:id="rId11"/>
    <p:sldId id="264" r:id="rId12"/>
    <p:sldId id="265" r:id="rId13"/>
    <p:sldId id="288" r:id="rId14"/>
    <p:sldId id="278" r:id="rId15"/>
    <p:sldId id="279" r:id="rId16"/>
    <p:sldId id="280" r:id="rId17"/>
    <p:sldId id="292" r:id="rId18"/>
    <p:sldId id="289" r:id="rId19"/>
    <p:sldId id="290" r:id="rId20"/>
    <p:sldId id="291" r:id="rId21"/>
    <p:sldId id="293" r:id="rId22"/>
    <p:sldId id="294" r:id="rId23"/>
    <p:sldId id="262" r:id="rId24"/>
    <p:sldId id="29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7974" autoAdjust="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3" d="100"/>
          <a:sy n="153" d="100"/>
        </p:scale>
        <p:origin x="5270" y="11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F479-343F-4939-85E6-BA2606C13672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24CEF4-A7A8-4BB2-850F-9985EC18D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615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Or </a:t>
            </a:r>
            <a:r>
              <a:rPr lang="es-MX" dirty="0" err="1"/>
              <a:t>any</a:t>
            </a:r>
            <a:r>
              <a:rPr lang="es-MX" dirty="0"/>
              <a:t> big </a:t>
            </a:r>
            <a:r>
              <a:rPr lang="es-MX" dirty="0" err="1"/>
              <a:t>organization</a:t>
            </a:r>
            <a:r>
              <a:rPr lang="es-MX" dirty="0"/>
              <a:t> can </a:t>
            </a:r>
            <a:r>
              <a:rPr lang="es-MX" dirty="0" err="1"/>
              <a:t>work</a:t>
            </a:r>
            <a:r>
              <a:rPr lang="es-MX" dirty="0"/>
              <a:t>: </a:t>
            </a:r>
            <a:r>
              <a:rPr lang="es-MX" dirty="0" err="1"/>
              <a:t>political</a:t>
            </a:r>
            <a:r>
              <a:rPr lang="es-MX" dirty="0"/>
              <a:t>, non-</a:t>
            </a:r>
            <a:r>
              <a:rPr lang="es-MX" dirty="0" err="1"/>
              <a:t>profit</a:t>
            </a:r>
            <a:r>
              <a:rPr lang="es-MX" dirty="0"/>
              <a:t>, </a:t>
            </a:r>
            <a:r>
              <a:rPr lang="es-MX" dirty="0" err="1"/>
              <a:t>environmental</a:t>
            </a:r>
            <a:r>
              <a:rPr lang="es-MX" dirty="0"/>
              <a:t>, a </a:t>
            </a:r>
            <a:r>
              <a:rPr lang="es-MX" dirty="0" err="1"/>
              <a:t>house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4CEF4-A7A8-4BB2-850F-9985EC18D3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24CEF4-A7A8-4BB2-850F-9985EC18D3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08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836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24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7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54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463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1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6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42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396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FAABC81-B05C-4CD6-80F9-F49600CBCABE}" type="datetimeFigureOut">
              <a:rPr lang="en-US" smtClean="0"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AECD1B4-1489-4073-A10D-0039B4657E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1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F0D206-7C40-1FCB-36DD-6C4B7A522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Wikipedia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BAE7B-2522-493C-CE22-A1C6AE1436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28600" lvl="1" indent="0" algn="just">
              <a:buNone/>
            </a:pPr>
            <a:r>
              <a:rPr lang="en-US" dirty="0"/>
              <a:t>An embedded system is a computer system, this is, a combination of a computer processor, computer memory, and input/output peripheral devices, that has a dedicated function within a larger mechanical or electronic system.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DAAD1-0896-A0A7-B0B6-A03271F716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An embedded system is a specialized computing system that is dedicated to performing specific functions within a larger system or product. Unlike general-purpose computers, which are designed to run a variety of applications, embedded systems are built to execute a set of predefined tasks or functions.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F4FA1-C040-CA60-F850-96D9317E8F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s-MX" dirty="0"/>
              <a:t>Chat gpt (gpt3.5)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E7D08D8-E25F-CDE3-9F37-020ABBA6B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is an embedded system?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030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CB5-EBB4-D804-BB9A-7533E707A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The big company analogy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FED3C-9143-6E54-895A-9B6A2F9CE7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09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973F-2953-754C-42F0-6B2F868E9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EXECUTIVE 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9A2E-D612-272B-735E-90237C169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752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4D5-B9FC-01B5-878C-CCA776CF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HR DEPARTMENT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430B8-8A09-8B7B-12E0-ECDBEE79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771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B7EB0-40D1-C482-58BD-2587159E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Accountability</a:t>
            </a:r>
            <a:r>
              <a:rPr lang="es-MX" dirty="0"/>
              <a:t> &amp; </a:t>
            </a:r>
            <a:r>
              <a:rPr lang="es-MX" dirty="0" err="1"/>
              <a:t>finance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F2D1-0ED4-1519-6779-3E45D18B9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7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7028-F6EC-723D-B3DA-9E341CC3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Archive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D6643-39C5-AAD4-1717-74A272502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10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F5BC-4E05-95C1-B843-2B770CBE1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External </a:t>
            </a:r>
            <a:r>
              <a:rPr lang="es-MX" dirty="0" err="1"/>
              <a:t>relations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3AC9-F912-717C-8AC5-7F80D7B5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2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A6CC7-F326-D684-10EC-5BF7FFD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It</a:t>
            </a:r>
            <a:r>
              <a:rPr lang="es-MX" dirty="0"/>
              <a:t> </a:t>
            </a:r>
            <a:r>
              <a:rPr lang="es-MX" dirty="0" err="1"/>
              <a:t>department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6FF99-20C8-591A-50C8-55D0BFC9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9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6712-108B-0250-76BA-4BADA0D2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733044"/>
            <a:ext cx="7729728" cy="1188720"/>
          </a:xfrm>
        </p:spPr>
        <p:txBody>
          <a:bodyPr/>
          <a:lstStyle/>
          <a:p>
            <a:r>
              <a:rPr lang="es-MX" dirty="0"/>
              <a:t>Microcontroller vs </a:t>
            </a:r>
            <a:r>
              <a:rPr lang="es-MX" dirty="0" err="1"/>
              <a:t>microprocessor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62534-CE5C-6FE8-4028-57515A31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0" y="2359144"/>
            <a:ext cx="6150877" cy="37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0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17C7-E758-8442-2629-A5FDB16A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Microcontroller </a:t>
            </a:r>
            <a:r>
              <a:rPr lang="es-MX" sz="3600" dirty="0" err="1"/>
              <a:t>architecture</a:t>
            </a:r>
            <a:endParaRPr lang="en-US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238A8-CD75-E5F3-905B-620B9AC54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911B-ADE3-EA67-E6BE-6FF229EC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Disclaimer</a:t>
            </a:r>
            <a:r>
              <a:rPr lang="es-MX" dirty="0"/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0CBB7-BF1E-FE35-0E31-BF4687F3E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66598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s-MX" dirty="0" err="1"/>
              <a:t>There</a:t>
            </a:r>
            <a:r>
              <a:rPr lang="es-MX" dirty="0"/>
              <a:t> are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types</a:t>
            </a:r>
            <a:r>
              <a:rPr lang="es-MX" dirty="0"/>
              <a:t> of </a:t>
            </a:r>
            <a:r>
              <a:rPr lang="es-MX" dirty="0" err="1"/>
              <a:t>architectures</a:t>
            </a:r>
            <a:r>
              <a:rPr lang="es-MX" dirty="0"/>
              <a:t>, or </a:t>
            </a:r>
            <a:r>
              <a:rPr lang="es-MX" dirty="0" err="1"/>
              <a:t>many</a:t>
            </a:r>
            <a:r>
              <a:rPr lang="es-MX" dirty="0"/>
              <a:t> </a:t>
            </a:r>
            <a:r>
              <a:rPr lang="es-MX" dirty="0" err="1"/>
              <a:t>ways</a:t>
            </a:r>
            <a:r>
              <a:rPr lang="es-MX" dirty="0"/>
              <a:t> of </a:t>
            </a:r>
            <a:r>
              <a:rPr lang="es-MX" dirty="0" err="1"/>
              <a:t>orgnizing</a:t>
            </a:r>
            <a:r>
              <a:rPr lang="es-MX" dirty="0"/>
              <a:t> </a:t>
            </a:r>
            <a:r>
              <a:rPr lang="es-MX" dirty="0" err="1"/>
              <a:t>stuff</a:t>
            </a:r>
            <a:r>
              <a:rPr lang="es-MX" dirty="0"/>
              <a:t> </a:t>
            </a:r>
            <a:r>
              <a:rPr lang="es-MX" dirty="0" err="1"/>
              <a:t>that</a:t>
            </a:r>
            <a:r>
              <a:rPr lang="es-MX" dirty="0"/>
              <a:t> </a:t>
            </a:r>
            <a:r>
              <a:rPr lang="es-MX" dirty="0" err="1"/>
              <a:t>we</a:t>
            </a:r>
            <a:r>
              <a:rPr lang="es-MX" dirty="0"/>
              <a:t> </a:t>
            </a:r>
            <a:r>
              <a:rPr lang="es-MX" dirty="0" err="1"/>
              <a:t>ususally</a:t>
            </a:r>
            <a:r>
              <a:rPr lang="es-MX" dirty="0"/>
              <a:t> </a:t>
            </a:r>
            <a:r>
              <a:rPr lang="es-MX" dirty="0" err="1"/>
              <a:t>group</a:t>
            </a:r>
            <a:r>
              <a:rPr lang="es-MX" dirty="0"/>
              <a:t> </a:t>
            </a:r>
            <a:r>
              <a:rPr lang="es-MX" dirty="0" err="1"/>
              <a:t>by</a:t>
            </a:r>
            <a:r>
              <a:rPr lang="es-MX" dirty="0"/>
              <a:t> the </a:t>
            </a:r>
            <a:r>
              <a:rPr lang="es-MX" dirty="0" err="1"/>
              <a:t>name</a:t>
            </a:r>
            <a:r>
              <a:rPr lang="es-MX" dirty="0"/>
              <a:t> “</a:t>
            </a:r>
            <a:r>
              <a:rPr lang="es-MX" dirty="0" err="1"/>
              <a:t>architecture</a:t>
            </a:r>
            <a:r>
              <a:rPr lang="es-MX" dirty="0"/>
              <a:t>”, </a:t>
            </a:r>
            <a:r>
              <a:rPr lang="es-MX" dirty="0" err="1"/>
              <a:t>this</a:t>
            </a:r>
            <a:r>
              <a:rPr lang="es-MX" dirty="0"/>
              <a:t> can </a:t>
            </a:r>
            <a:r>
              <a:rPr lang="es-MX" dirty="0" err="1"/>
              <a:t>include</a:t>
            </a:r>
            <a:r>
              <a:rPr lang="es-MX" dirty="0"/>
              <a:t>: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C3CEC-C1E2-B6AE-F0A6-607A54A1C485}"/>
              </a:ext>
            </a:extLst>
          </p:cNvPr>
          <p:cNvSpPr txBox="1"/>
          <p:nvPr/>
        </p:nvSpPr>
        <p:spPr>
          <a:xfrm>
            <a:off x="2231136" y="3409189"/>
            <a:ext cx="7729728" cy="2585323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Instruction Set Architecture (ISA)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Processor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Memory Hierarchy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Input/Output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 Bus and Interconnection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Parallelism and Concurrency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 and Energy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44488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F2BC8-E550-8CE0-6331-E220AD3F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s-MX" dirty="0"/>
              <a:t>Presenting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63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3BC7-0BE8-BC6C-5712-FB5D7D19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Von</a:t>
            </a:r>
            <a:r>
              <a:rPr lang="es-MX" dirty="0"/>
              <a:t> Neumann </a:t>
            </a:r>
            <a:r>
              <a:rPr lang="es-MX" dirty="0" err="1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66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93BC7-0BE8-BC6C-5712-FB5D7D19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Harvard </a:t>
            </a:r>
            <a:r>
              <a:rPr lang="es-MX" dirty="0" err="1"/>
              <a:t>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6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AC02-BD2C-C755-D25D-67D996E8F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Architectures</a:t>
            </a:r>
            <a:r>
              <a:rPr lang="es-MX" dirty="0"/>
              <a:t> in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29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365D-D412-D87D-A75B-2F27D123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is a microcontroller?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9DA2-83B8-E069-16EC-84E6DC72B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What do I care </a:t>
            </a:r>
            <a:r>
              <a:rPr lang="es-MX" dirty="0" err="1"/>
              <a:t>about</a:t>
            </a:r>
            <a:r>
              <a:rPr lang="es-MX" dirty="0"/>
              <a:t> in a microcontroller and </a:t>
            </a:r>
            <a:r>
              <a:rPr lang="es-MX" dirty="0" err="1"/>
              <a:t>why</a:t>
            </a:r>
            <a:r>
              <a:rPr lang="es-MX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32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7781-2502-4BEA-0EF2-C41E881F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44724"/>
            <a:ext cx="7729728" cy="1188720"/>
          </a:xfrm>
        </p:spPr>
        <p:txBody>
          <a:bodyPr/>
          <a:lstStyle/>
          <a:p>
            <a:r>
              <a:rPr lang="es-MX" dirty="0"/>
              <a:t>What is an embedded system?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3EC7-5336-A311-9555-A3B9B2CD46B1}"/>
              </a:ext>
            </a:extLst>
          </p:cNvPr>
          <p:cNvSpPr txBox="1">
            <a:spLocks/>
          </p:cNvSpPr>
          <p:nvPr/>
        </p:nvSpPr>
        <p:spPr>
          <a:xfrm>
            <a:off x="2695194" y="4193969"/>
            <a:ext cx="6801612" cy="12650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MX" dirty="0"/>
              <a:t>What do I care </a:t>
            </a:r>
            <a:r>
              <a:rPr lang="es-MX" dirty="0" err="1"/>
              <a:t>about</a:t>
            </a:r>
            <a:r>
              <a:rPr lang="es-MX" dirty="0"/>
              <a:t> in embedded systems and </a:t>
            </a:r>
            <a:r>
              <a:rPr lang="es-MX" dirty="0" err="1"/>
              <a:t>why</a:t>
            </a:r>
            <a:r>
              <a:rPr lang="es-MX" dirty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02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328A8F-BB4C-0F76-DDC6-CC92D3C21E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1" t="-5594" r="-18591" b="-5594"/>
          <a:stretch/>
        </p:blipFill>
        <p:spPr>
          <a:xfrm>
            <a:off x="6096000" y="0"/>
            <a:ext cx="6096000" cy="6858000"/>
          </a:xfrm>
        </p:spPr>
      </p:pic>
    </p:spTree>
    <p:extLst>
      <p:ext uri="{BB962C8B-B14F-4D97-AF65-F5344CB8AC3E}">
        <p14:creationId xmlns:p14="http://schemas.microsoft.com/office/powerpoint/2010/main" val="356284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D83E-E846-03E3-6F97-1641286F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Richard feynman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B328A8F-BB4C-0F76-DDC6-CC92D3C21E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721" t="-5594" r="-18591" b="-5594"/>
          <a:stretch/>
        </p:blipFill>
        <p:spPr>
          <a:xfrm>
            <a:off x="6096000" y="0"/>
            <a:ext cx="6096000" cy="6858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D0BC8-D751-B98F-32AA-4F47D6022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Nobel physics laureate, bongo player, funny, charismatic and one of the greatest teachers in history.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18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D060C46-DBE6-7A9E-F2A3-73B498B14051}"/>
              </a:ext>
            </a:extLst>
          </p:cNvPr>
          <p:cNvSpPr txBox="1">
            <a:spLocks/>
          </p:cNvSpPr>
          <p:nvPr/>
        </p:nvSpPr>
        <p:spPr bwMode="black"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/>
              <a:t>Feynman-ize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E537FB6-C593-1F24-3446-762520B9E125}"/>
              </a:ext>
            </a:extLst>
          </p:cNvPr>
          <p:cNvSpPr txBox="1">
            <a:spLocks/>
          </p:cNvSpPr>
          <p:nvPr/>
        </p:nvSpPr>
        <p:spPr>
          <a:xfrm>
            <a:off x="2695194" y="4352544"/>
            <a:ext cx="6801612" cy="12398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How</a:t>
            </a:r>
            <a:r>
              <a:rPr lang="es-MX"/>
              <a:t> </a:t>
            </a:r>
            <a:r>
              <a:rPr lang="en-US"/>
              <a:t>would</a:t>
            </a:r>
            <a:r>
              <a:rPr lang="es-MX"/>
              <a:t> </a:t>
            </a:r>
            <a:r>
              <a:rPr lang="en-US"/>
              <a:t>you</a:t>
            </a:r>
            <a:r>
              <a:rPr lang="es-MX"/>
              <a:t> </a:t>
            </a:r>
            <a:r>
              <a:rPr lang="en-US"/>
              <a:t>explain</a:t>
            </a:r>
            <a:r>
              <a:rPr lang="es-MX"/>
              <a:t> something to a kid?</a:t>
            </a:r>
          </a:p>
          <a:p>
            <a:r>
              <a:rPr lang="es-MX"/>
              <a:t>Divide and </a:t>
            </a:r>
            <a:r>
              <a:rPr lang="en-US"/>
              <a:t>conquer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44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53A9-64ED-7D54-E9F1-584664280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Modern embedded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6F22-1CFC-D2B1-B100-7F391C914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9776" y="915684"/>
            <a:ext cx="5090160" cy="4939282"/>
          </a:xfrm>
        </p:spPr>
        <p:txBody>
          <a:bodyPr>
            <a:normAutofit/>
          </a:bodyPr>
          <a:lstStyle/>
          <a:p>
            <a:r>
              <a:rPr lang="en-US" dirty="0"/>
              <a:t>Microprocessors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Digital Signal Processors (DSPs),</a:t>
            </a:r>
            <a:br>
              <a:rPr lang="en-US" dirty="0"/>
            </a:br>
            <a:endParaRPr lang="en-US" dirty="0"/>
          </a:p>
          <a:p>
            <a:r>
              <a:rPr lang="en-US" dirty="0"/>
              <a:t>Field-Programmable Gate Arrays (FPGAs)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Application-Specific Integrated Circuits (ASICs)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System-on-Chip (SoCs):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Programmable Logic Controllers (PLCs)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Single-Board Computers (SBCs)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4ED46-0293-3654-5EFA-81B4F8700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MX" dirty="0"/>
              <a:t>By its nature, usually employ microcontrollers, </a:t>
            </a:r>
            <a:r>
              <a:rPr lang="es-MX" dirty="0" err="1"/>
              <a:t>but</a:t>
            </a:r>
            <a:r>
              <a:rPr lang="es-MX" dirty="0"/>
              <a:t> </a:t>
            </a:r>
            <a:r>
              <a:rPr lang="es-MX" dirty="0" err="1"/>
              <a:t>there</a:t>
            </a:r>
            <a:r>
              <a:rPr lang="es-MX" dirty="0"/>
              <a:t> are alternatives.</a:t>
            </a:r>
          </a:p>
          <a:p>
            <a:r>
              <a:rPr lang="es-MX" noProof="1"/>
              <a:t>When do we use those and why?</a:t>
            </a:r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96868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2696-1DB6-0300-BAD0-64EF780D33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Intro to microcontrollers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7D7BA-154B-8C2E-9029-899BC2DF5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Daniel Martínez</a:t>
            </a:r>
          </a:p>
          <a:p>
            <a:r>
              <a:rPr lang="es-MX" dirty="0"/>
              <a:t>I7266 - Programación de Sistemas Embebidos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66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365D-D412-D87D-A75B-2F27D123D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What is a microcontroller?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9DA2-83B8-E069-16EC-84E6DC72B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192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6712-108B-0250-76BA-4BADA0D2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733044"/>
            <a:ext cx="7729728" cy="1188720"/>
          </a:xfrm>
        </p:spPr>
        <p:txBody>
          <a:bodyPr/>
          <a:lstStyle/>
          <a:p>
            <a:r>
              <a:rPr lang="es-MX" dirty="0"/>
              <a:t>Microcontroller vs </a:t>
            </a:r>
            <a:r>
              <a:rPr lang="es-MX" dirty="0" err="1"/>
              <a:t>microprocessor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62534-CE5C-6FE8-4028-57515A312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0560" y="2359144"/>
            <a:ext cx="6150877" cy="37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7786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cd8a103-d543-4248-b674-6a73234556fa}" enabled="1" method="Privileged" siteId="{5047bca2-da88-442e-a09a-d9b8af692ad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906</TotalTime>
  <Words>359</Words>
  <Application>Microsoft Office PowerPoint</Application>
  <PresentationFormat>Widescreen</PresentationFormat>
  <Paragraphs>59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Gill Sans MT</vt:lpstr>
      <vt:lpstr>Parcel</vt:lpstr>
      <vt:lpstr>What is an embedded system?</vt:lpstr>
      <vt:lpstr>Presenting</vt:lpstr>
      <vt:lpstr>PowerPoint Presentation</vt:lpstr>
      <vt:lpstr>Richard feynman</vt:lpstr>
      <vt:lpstr>PowerPoint Presentation</vt:lpstr>
      <vt:lpstr>Modern embedded systems</vt:lpstr>
      <vt:lpstr>Intro to microcontrollers</vt:lpstr>
      <vt:lpstr>What is a microcontroller?</vt:lpstr>
      <vt:lpstr>Microcontroller vs microprocessor</vt:lpstr>
      <vt:lpstr>The big company analogy</vt:lpstr>
      <vt:lpstr>EXECUTIVE BOARD</vt:lpstr>
      <vt:lpstr>HR DEPARTMENT</vt:lpstr>
      <vt:lpstr>Accountability &amp; finance</vt:lpstr>
      <vt:lpstr>Archive</vt:lpstr>
      <vt:lpstr>External relations</vt:lpstr>
      <vt:lpstr>It department</vt:lpstr>
      <vt:lpstr>Microcontroller vs microprocessor</vt:lpstr>
      <vt:lpstr>Microcontroller architecture</vt:lpstr>
      <vt:lpstr>Disclaimer!</vt:lpstr>
      <vt:lpstr>Von Neumann architecture</vt:lpstr>
      <vt:lpstr>Harvard architecture</vt:lpstr>
      <vt:lpstr>Architectures in use</vt:lpstr>
      <vt:lpstr>What is a microcontroller?</vt:lpstr>
      <vt:lpstr>What is an embedded system?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an embedded system?</dc:title>
  <dc:creator>MARTINEZ SANDOVAL Daniel Giovanni (HELLA)</dc:creator>
  <cp:lastModifiedBy>MARTINEZ SANDOVAL Daniel Giovanni (HELLA)</cp:lastModifiedBy>
  <cp:revision>1</cp:revision>
  <dcterms:created xsi:type="dcterms:W3CDTF">2024-01-18T03:26:43Z</dcterms:created>
  <dcterms:modified xsi:type="dcterms:W3CDTF">2024-01-18T18:33:20Z</dcterms:modified>
</cp:coreProperties>
</file>