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9"/>
  </p:notes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</p:sldIdLst>
  <p:sldSz cx="9906000" cy="6858000" type="A4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95130C5-0844-4628-9D23-AED3E3430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CF683-FA4C-440D-99E0-48F45A9CF5E8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21148-641B-445C-9E19-ECC8325337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E94D8-17CC-401E-BB25-DEEE6E2774B6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C196F-C742-49EF-8021-765F76D07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33A12-2DF9-4A0A-A107-1EB6A6B93B02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1BDF6-295D-4878-A05B-61D3FE2CE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9B8D6-E16E-4990-842F-6B00DE905222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7EE54-7B7E-4A9A-BDD3-97BC1BD21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3938588"/>
            <a:ext cx="43815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2626E-4468-46ED-9B54-24156A176888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7A00D-4930-42ED-916F-E296A6DF3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C800E-A5F2-4A34-BF0F-C98820DAC624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FE831-4B6E-4CAA-AFC7-966D89F03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1B0E2-B61E-433B-8CB1-906F1CE3FF68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D394-C0CA-4912-9933-81DD99115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3F08F-14A8-4227-9768-482371D28EEE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7721C-7478-4CA5-9FB4-2C8474BE5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99B2A-6CFE-4152-8CD0-DB785A640C4C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FB98B-94FF-4785-BF23-60FB1D81C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7F6E1-BFF3-4925-A7D1-EE2BC5E91E6D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B1A9C-A98F-4E19-97A9-27F3C43BD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CB6AC-A66E-439B-95B7-2F439F406E79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DF26C-5040-4272-83DE-9C0A6D303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8C517-48BD-43CB-BC08-27FBF27E0111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17FBE-BBD5-4A41-B2FD-98CFDD302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35D1D-05F1-42A7-9D88-8A3367EC2313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E71C-62B6-4A27-B4C3-99C7E25B6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D5D6257-954B-4C77-ADE4-0B1362B89A0E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40197E-EDA8-44CE-9084-8420FC622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folHlink"/>
                </a:solidFill>
              </a:rPr>
              <a:t>ELECTRO</a:t>
            </a:r>
            <a:r>
              <a:rPr lang="ro-RO" b="1" dirty="0" smtClean="0">
                <a:solidFill>
                  <a:schemeClr val="folHlink"/>
                </a:solidFill>
              </a:rPr>
              <a:t>NICĂ </a:t>
            </a:r>
            <a:r>
              <a:rPr lang="en-US" b="1" dirty="0" smtClean="0">
                <a:solidFill>
                  <a:schemeClr val="folHlink"/>
                </a:solidFill>
              </a:rPr>
              <a:t>DIGITALA</a:t>
            </a:r>
            <a:endParaRPr lang="en-US" b="1" dirty="0" smtClean="0">
              <a:solidFill>
                <a:schemeClr val="folHlink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86200"/>
            <a:ext cx="7016750" cy="1676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 smtClean="0"/>
              <a:t>Cursul</a:t>
            </a:r>
            <a:r>
              <a:rPr lang="en-US" sz="2000" dirty="0" smtClean="0"/>
              <a:t> </a:t>
            </a:r>
            <a:r>
              <a:rPr lang="en-US" sz="2000" dirty="0" smtClean="0"/>
              <a:t>3</a:t>
            </a:r>
            <a:endParaRPr lang="ro-RO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Circuite logice combina</a:t>
            </a:r>
            <a:r>
              <a:rPr lang="ro-RO" b="1" smtClean="0">
                <a:solidFill>
                  <a:schemeClr val="folHlink"/>
                </a:solidFill>
              </a:rPr>
              <a:t>ționale</a:t>
            </a:r>
            <a:endParaRPr lang="en-US" b="1" smtClean="0">
              <a:solidFill>
                <a:schemeClr val="folHlink"/>
              </a:solidFill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o-RO" sz="28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Exemplul 2</a:t>
            </a:r>
            <a:endParaRPr lang="ro-RO" sz="2800" smtClean="0">
              <a:solidFill>
                <a:schemeClr val="hlink"/>
              </a:solidFill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o-RO" sz="2400" smtClean="0"/>
              <a:t>Să se implementeze funcția logică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ro-RO" sz="240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o-RO" sz="2400" smtClean="0"/>
              <a:t>Implementarea directă (pe 3 nivele) presupune utilizarea unei rețele SAU-SI</a:t>
            </a:r>
            <a:endParaRPr lang="en-US" sz="240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BA38FBC-BA9D-4EE2-A7E1-E285EB243C03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09439E-AB49-437F-8B22-1CF29E49946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15367" name="Picture 4" descr="image0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514600"/>
            <a:ext cx="3886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4114800"/>
            <a:ext cx="4648200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Circuite logice combina</a:t>
            </a:r>
            <a:r>
              <a:rPr lang="ro-RO" b="1" smtClean="0">
                <a:solidFill>
                  <a:schemeClr val="folHlink"/>
                </a:solidFill>
              </a:rPr>
              <a:t>ționale</a:t>
            </a:r>
            <a:endParaRPr lang="en-US" b="1" smtClean="0">
              <a:solidFill>
                <a:schemeClr val="folHlink"/>
              </a:solidFill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8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Simplificarea </a:t>
            </a:r>
            <a:r>
              <a:rPr lang="ro-RO" sz="28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(minimizarea) </a:t>
            </a:r>
            <a:r>
              <a:rPr lang="en-GB" sz="28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funcţiilor logice</a:t>
            </a:r>
            <a:endParaRPr lang="ro-RO" sz="2800" b="1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ro-RO" sz="2400" b="1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o-RO" sz="24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Scopul</a:t>
            </a:r>
            <a:r>
              <a:rPr lang="ro-RO" sz="2400" smtClean="0"/>
              <a:t> este de a reduce </a:t>
            </a:r>
            <a:r>
              <a:rPr lang="en-GB" sz="2400" smtClean="0"/>
              <a:t>costul de realizare a </a:t>
            </a:r>
            <a:r>
              <a:rPr lang="ro-RO" sz="2400" smtClean="0"/>
              <a:t>funcțiilor logice</a:t>
            </a:r>
            <a:r>
              <a:rPr lang="en-GB" sz="2400" smtClean="0"/>
              <a:t> cu elemente fizice de circuit</a:t>
            </a:r>
            <a:r>
              <a:rPr lang="ro-RO" sz="2400" smtClean="0"/>
              <a:t> (implementare)</a:t>
            </a:r>
            <a:r>
              <a:rPr lang="en-GB" sz="2000" smtClean="0"/>
              <a:t>.</a:t>
            </a:r>
            <a:r>
              <a:rPr lang="en-US" sz="2000" smtClean="0"/>
              <a:t> </a:t>
            </a:r>
            <a:endParaRPr lang="ro-RO" sz="200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ro-RO" sz="2400" b="1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Simplificarea</a:t>
            </a:r>
            <a:r>
              <a:rPr lang="en-GB" sz="2400" b="1" smtClean="0"/>
              <a:t> </a:t>
            </a:r>
            <a:r>
              <a:rPr lang="en-GB" sz="2400" smtClean="0"/>
              <a:t>circuitului poate fi </a:t>
            </a:r>
            <a:r>
              <a:rPr lang="en-GB" sz="24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limitată</a:t>
            </a:r>
            <a:r>
              <a:rPr lang="en-GB" sz="2400" b="1" smtClean="0"/>
              <a:t> </a:t>
            </a:r>
            <a:r>
              <a:rPr lang="en-GB" sz="2400" smtClean="0"/>
              <a:t>de următorii factori:</a:t>
            </a:r>
            <a:endParaRPr lang="en-GB" sz="2400" i="1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000" i="1" smtClean="0"/>
              <a:t>Numărul de intrări</a:t>
            </a:r>
            <a:r>
              <a:rPr lang="en-GB" sz="2000" smtClean="0"/>
              <a:t> al porţii (fan-in);</a:t>
            </a:r>
            <a:endParaRPr lang="en-GB" sz="2000" i="1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000" i="1" smtClean="0"/>
              <a:t>Numărul de ieşiri </a:t>
            </a:r>
            <a:r>
              <a:rPr lang="en-GB" sz="2000" smtClean="0"/>
              <a:t> ce pot fi comandate (fan-out);</a:t>
            </a:r>
            <a:endParaRPr lang="en-GB" sz="2000" i="1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000" i="1" smtClean="0"/>
              <a:t>Viteza de transfer </a:t>
            </a:r>
            <a:r>
              <a:rPr lang="en-GB" sz="2000" smtClean="0"/>
              <a:t> (care poate dicta utilizarea implementărilor pe 2 nivele, mai rapide decât a celor lente pe 3, 4 sau mai multe nivele);</a:t>
            </a:r>
            <a:endParaRPr lang="en-GB" sz="2000" i="1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000" i="1" smtClean="0"/>
              <a:t>Hazardul, </a:t>
            </a:r>
            <a:r>
              <a:rPr lang="en-GB" sz="2000" smtClean="0"/>
              <a:t>adică modificarea nedorită a nivelului de la ieşirea porţii.</a:t>
            </a:r>
            <a:endParaRPr lang="en-US" sz="20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89879D-AE80-4698-8CB0-4484C6EE6D3A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17A22-E59C-4BD9-B35D-F25D5E7CD772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Circuite logice combina</a:t>
            </a:r>
            <a:r>
              <a:rPr lang="ro-RO" b="1" smtClean="0">
                <a:solidFill>
                  <a:schemeClr val="folHlink"/>
                </a:solidFill>
              </a:rPr>
              <a:t>ționale</a:t>
            </a:r>
            <a:endParaRPr lang="en-US" b="1" smtClean="0">
              <a:solidFill>
                <a:schemeClr val="folHlink"/>
              </a:solidFill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o-RO" sz="24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Diagrama Veitch-Karnaugh de minimizare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ro-RO" sz="200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o-RO" sz="2000" smtClean="0"/>
              <a:t>Diagrama este o formă particulară a tabelului de adevăr al unei funcții logice: dacă în tabelul de adevăr fiecărui termen îi corespunde o linie, în diagrama Veitch-Karnaugh îi corespunde o celulă (un pătrat</a:t>
            </a:r>
            <a:r>
              <a:rPr lang="en-US" sz="2000" smtClean="0"/>
              <a:t>, o c</a:t>
            </a:r>
            <a:r>
              <a:rPr lang="ro-RO" sz="2000" smtClean="0"/>
              <a:t>ăsuță).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ro-RO" sz="160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o-RO" sz="2000" smtClean="0"/>
              <a:t>Dacă funcția este descrisă prin forma canonică disjunctivă (FCD, sumă de produse) atunci fiecărui termen adevărat al funcției îi corespunde ”1” logic care se trece în căsuța corespunzătoare acelui termen.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ro-RO" sz="160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o-RO" sz="2000" smtClean="0"/>
              <a:t>Dacă funcția este descrisă prin forma canonică conjunctivă (FCC, produs de sume) atunci fiecărui termen adevărat al funcției îi corespunde ”0” logic care se trece în căsuța corespunzătoare acelui termen.</a:t>
            </a:r>
            <a:endParaRPr lang="en-US" sz="20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B0DCCB-52E4-441E-9F4D-FE5F10C512C1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493D8-F4E5-4C87-A6F8-A0B020179030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Circuite logice combina</a:t>
            </a:r>
            <a:r>
              <a:rPr lang="ro-RO" b="1" smtClean="0">
                <a:solidFill>
                  <a:schemeClr val="folHlink"/>
                </a:solidFill>
              </a:rPr>
              <a:t>ționale</a:t>
            </a:r>
            <a:br>
              <a:rPr lang="ro-RO" b="1" smtClean="0">
                <a:solidFill>
                  <a:schemeClr val="folHlink"/>
                </a:solidFill>
              </a:rPr>
            </a:br>
            <a:r>
              <a:rPr lang="ro-RO" sz="2000" b="1" smtClean="0">
                <a:solidFill>
                  <a:schemeClr val="folHlink"/>
                </a:solidFill>
              </a:rPr>
              <a:t>Diagrama Veitch-Karnaugh</a:t>
            </a:r>
            <a:endParaRPr lang="en-US" b="1" smtClean="0">
              <a:solidFill>
                <a:schemeClr val="folHlink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 sz="2000" smtClean="0"/>
              <a:t>Minimizarea funcțiilor logice presupune gruparea celulelor care au înscris ”1” (FCD), respectiv ”0” (FCC) astfel încât numărul celulelor unei grupări să reprezinte putere a lui 2 (adică pot fi 2, 4, 8 celule ș.a.m.d.);</a:t>
            </a:r>
          </a:p>
          <a:p>
            <a:pPr eaLnBrk="1" hangingPunct="1"/>
            <a:r>
              <a:rPr lang="ro-RO" sz="2000" smtClean="0"/>
              <a:t>Căsuțele (celulele elementare) sunt astfel așezate încât la trecerea dintr-o căsuță în cealaltă o singură variabilă își schimbă valoarea logică;</a:t>
            </a:r>
          </a:p>
          <a:p>
            <a:pPr eaLnBrk="1" hangingPunct="1"/>
            <a:r>
              <a:rPr lang="ro-RO" sz="2000" smtClean="0"/>
              <a:t>Numărul </a:t>
            </a:r>
            <a:r>
              <a:rPr lang="en-US" sz="2000" smtClean="0"/>
              <a:t>total </a:t>
            </a:r>
            <a:r>
              <a:rPr lang="ro-RO" sz="2000" smtClean="0"/>
              <a:t>de căsuțe elementare este 2</a:t>
            </a:r>
            <a:r>
              <a:rPr lang="ro-RO" sz="2000" baseline="30000" smtClean="0"/>
              <a:t>n</a:t>
            </a:r>
            <a:r>
              <a:rPr lang="ro-RO" sz="2000" smtClean="0"/>
              <a:t>, unde </a:t>
            </a:r>
            <a:r>
              <a:rPr lang="ro-RO" sz="2000" i="1" smtClean="0"/>
              <a:t>n</a:t>
            </a:r>
            <a:r>
              <a:rPr lang="ro-RO" sz="2000" smtClean="0"/>
              <a:t> este numărul de variabile logice ale funcției;</a:t>
            </a:r>
            <a:endParaRPr lang="en-US" sz="2000" smtClean="0"/>
          </a:p>
          <a:p>
            <a:pPr eaLnBrk="1" hangingPunct="1"/>
            <a:r>
              <a:rPr lang="en-GB" sz="2000" smtClean="0"/>
              <a:t>O celulă poate fi uitlizată pentru a realiza mai multe grupări (poate </a:t>
            </a:r>
            <a:r>
              <a:rPr lang="ro-RO" sz="2000" smtClean="0"/>
              <a:t>să fie utilizată în mai multe grupări);</a:t>
            </a:r>
          </a:p>
          <a:p>
            <a:pPr eaLnBrk="1" hangingPunct="1"/>
            <a:r>
              <a:rPr lang="ro-RO" sz="2000" smtClean="0"/>
              <a:t>De exemplu </a:t>
            </a:r>
            <a:r>
              <a:rPr lang="ro-RO" sz="2000" i="1" smtClean="0"/>
              <a:t>f(A,B,C,D</a:t>
            </a:r>
            <a:r>
              <a:rPr lang="ro-RO" sz="2000" smtClean="0"/>
              <a:t>) are diagrama Veitch-Karnaugh alcătuită din 2</a:t>
            </a:r>
            <a:r>
              <a:rPr lang="ro-RO" sz="2000" baseline="30000" smtClean="0"/>
              <a:t>4</a:t>
            </a:r>
            <a:r>
              <a:rPr lang="ro-RO" sz="2000" smtClean="0"/>
              <a:t>=16 celule (căsuțe elementare) deoarece este descrisă cu ajutorul a 4 variabile logice.</a:t>
            </a:r>
            <a:endParaRPr lang="en-US" sz="20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D56A9C-8705-4A47-8710-0B597BE29C32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48FB2-6E86-4610-976E-5E6AC431ECC7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Circuite logice combina</a:t>
            </a:r>
            <a:r>
              <a:rPr lang="ro-RO" b="1" smtClean="0">
                <a:solidFill>
                  <a:schemeClr val="folHlink"/>
                </a:solidFill>
              </a:rPr>
              <a:t>ționale</a:t>
            </a:r>
            <a:br>
              <a:rPr lang="ro-RO" b="1" smtClean="0">
                <a:solidFill>
                  <a:schemeClr val="folHlink"/>
                </a:solidFill>
              </a:rPr>
            </a:br>
            <a:r>
              <a:rPr lang="ro-RO" sz="2000" b="1" smtClean="0">
                <a:solidFill>
                  <a:schemeClr val="folHlink"/>
                </a:solidFill>
              </a:rPr>
              <a:t>Diagrama Veitch-Karnaugh</a:t>
            </a:r>
            <a:endParaRPr 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ro-RO" sz="28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Exemplul 3: </a:t>
            </a:r>
            <a:r>
              <a:rPr lang="ro-RO" sz="2800" smtClean="0"/>
              <a:t>Se presupune că o bandă de montaj dintr-un atelier industrial poate fi oprită dacă cel puţin 2 din cele 3 posturi de lucru cer acest lucru. Să se deducă e</a:t>
            </a:r>
            <a:r>
              <a:rPr lang="en-US" sz="2800" smtClean="0"/>
              <a:t>x</a:t>
            </a:r>
            <a:r>
              <a:rPr lang="ro-RO" sz="2800" smtClean="0"/>
              <a:t>presia funcţiei logice corespunzătoare, să se minimizeze utilizând diagramele Veitch-Karnaugh şi să se implementeze cu porţi ŞI-NU.</a:t>
            </a:r>
            <a:endParaRPr lang="en-GB" sz="2800" b="1" smtClean="0"/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28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Rezolvare:</a:t>
            </a:r>
            <a:r>
              <a:rPr lang="en-GB" sz="2800" smtClean="0"/>
              <a:t> se notează cu A, B şi C cele trei variabile corespunzătoare. Valoarea lor este 1 dacă se cere oprirea şi zero dacă nu se cere acest lucru. Tabelul de adevăr are forma:</a:t>
            </a:r>
            <a:r>
              <a:rPr lang="en-US" sz="280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496A57-A949-44D9-A895-77A31578C114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F9D909-D49C-431D-91F0-6EDC5B4238E0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Circuite logice combina</a:t>
            </a:r>
            <a:r>
              <a:rPr lang="ro-RO" b="1" smtClean="0">
                <a:solidFill>
                  <a:schemeClr val="folHlink"/>
                </a:solidFill>
              </a:rPr>
              <a:t>ționale</a:t>
            </a:r>
            <a:br>
              <a:rPr lang="ro-RO" b="1" smtClean="0">
                <a:solidFill>
                  <a:schemeClr val="folHlink"/>
                </a:solidFill>
              </a:rPr>
            </a:br>
            <a:r>
              <a:rPr lang="ro-RO" sz="2000" b="1" smtClean="0">
                <a:solidFill>
                  <a:schemeClr val="folHlink"/>
                </a:solidFill>
              </a:rPr>
              <a:t>Diagrama Veitch-Karnaugh</a:t>
            </a:r>
            <a:endParaRPr 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8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608F26-B896-425B-97D0-87937F170AE6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67183-5C6C-4639-A732-A65E093EE4E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3074" name="Object 11"/>
          <p:cNvGraphicFramePr>
            <a:graphicFrameLocks noChangeAspect="1"/>
          </p:cNvGraphicFramePr>
          <p:nvPr/>
        </p:nvGraphicFramePr>
        <p:xfrm>
          <a:off x="4648200" y="2057400"/>
          <a:ext cx="838200" cy="257175"/>
        </p:xfrm>
        <a:graphic>
          <a:graphicData uri="http://schemas.openxmlformats.org/presentationml/2006/ole">
            <p:oleObj spid="_x0000_s3074" name="Equation" r:id="rId3" imgW="837836" imgH="253890" progId="">
              <p:embed/>
            </p:oleObj>
          </a:graphicData>
        </a:graphic>
      </p:graphicFrame>
      <p:graphicFrame>
        <p:nvGraphicFramePr>
          <p:cNvPr id="3075" name="Object 10"/>
          <p:cNvGraphicFramePr>
            <a:graphicFrameLocks noChangeAspect="1"/>
          </p:cNvGraphicFramePr>
          <p:nvPr/>
        </p:nvGraphicFramePr>
        <p:xfrm>
          <a:off x="4648200" y="2590800"/>
          <a:ext cx="809625" cy="238125"/>
        </p:xfrm>
        <a:graphic>
          <a:graphicData uri="http://schemas.openxmlformats.org/presentationml/2006/ole">
            <p:oleObj spid="_x0000_s3075" name="Equation" r:id="rId4" imgW="812447" imgH="241195" progId="">
              <p:embed/>
            </p:oleObj>
          </a:graphicData>
        </a:graphic>
      </p:graphicFrame>
      <p:graphicFrame>
        <p:nvGraphicFramePr>
          <p:cNvPr id="3076" name="Object 9"/>
          <p:cNvGraphicFramePr>
            <a:graphicFrameLocks noChangeAspect="1"/>
          </p:cNvGraphicFramePr>
          <p:nvPr/>
        </p:nvGraphicFramePr>
        <p:xfrm>
          <a:off x="4648200" y="3124200"/>
          <a:ext cx="838200" cy="238125"/>
        </p:xfrm>
        <a:graphic>
          <a:graphicData uri="http://schemas.openxmlformats.org/presentationml/2006/ole">
            <p:oleObj spid="_x0000_s3076" name="Equation" r:id="rId5" imgW="838200" imgH="241300" progId="">
              <p:embed/>
            </p:oleObj>
          </a:graphicData>
        </a:graphic>
      </p:graphicFrame>
      <p:graphicFrame>
        <p:nvGraphicFramePr>
          <p:cNvPr id="3077" name="Object 8"/>
          <p:cNvGraphicFramePr>
            <a:graphicFrameLocks noChangeAspect="1"/>
          </p:cNvGraphicFramePr>
          <p:nvPr/>
        </p:nvGraphicFramePr>
        <p:xfrm>
          <a:off x="4648200" y="3657600"/>
          <a:ext cx="828675" cy="257175"/>
        </p:xfrm>
        <a:graphic>
          <a:graphicData uri="http://schemas.openxmlformats.org/presentationml/2006/ole">
            <p:oleObj spid="_x0000_s3077" name="Equation" r:id="rId6" imgW="825500" imgH="254000" progId="">
              <p:embed/>
            </p:oleObj>
          </a:graphicData>
        </a:graphic>
      </p:graphicFrame>
      <p:graphicFrame>
        <p:nvGraphicFramePr>
          <p:cNvPr id="3078" name="Object 7"/>
          <p:cNvGraphicFramePr>
            <a:graphicFrameLocks noChangeAspect="1"/>
          </p:cNvGraphicFramePr>
          <p:nvPr/>
        </p:nvGraphicFramePr>
        <p:xfrm>
          <a:off x="4648200" y="4191000"/>
          <a:ext cx="838200" cy="238125"/>
        </p:xfrm>
        <a:graphic>
          <a:graphicData uri="http://schemas.openxmlformats.org/presentationml/2006/ole">
            <p:oleObj spid="_x0000_s3078" name="Equation" r:id="rId7" imgW="838200" imgH="241300" progId="">
              <p:embed/>
            </p:oleObj>
          </a:graphicData>
        </a:graphic>
      </p:graphicFrame>
      <p:graphicFrame>
        <p:nvGraphicFramePr>
          <p:cNvPr id="3079" name="Object 6"/>
          <p:cNvGraphicFramePr>
            <a:graphicFrameLocks noChangeAspect="1"/>
          </p:cNvGraphicFramePr>
          <p:nvPr/>
        </p:nvGraphicFramePr>
        <p:xfrm>
          <a:off x="4648200" y="4648200"/>
          <a:ext cx="828675" cy="257175"/>
        </p:xfrm>
        <a:graphic>
          <a:graphicData uri="http://schemas.openxmlformats.org/presentationml/2006/ole">
            <p:oleObj spid="_x0000_s3079" name="Equation" r:id="rId8" imgW="825500" imgH="254000" progId="">
              <p:embed/>
            </p:oleObj>
          </a:graphicData>
        </a:graphic>
      </p:graphicFrame>
      <p:graphicFrame>
        <p:nvGraphicFramePr>
          <p:cNvPr id="3080" name="Object 5"/>
          <p:cNvGraphicFramePr>
            <a:graphicFrameLocks noChangeAspect="1"/>
          </p:cNvGraphicFramePr>
          <p:nvPr/>
        </p:nvGraphicFramePr>
        <p:xfrm>
          <a:off x="4648200" y="5181600"/>
          <a:ext cx="838200" cy="257175"/>
        </p:xfrm>
        <a:graphic>
          <a:graphicData uri="http://schemas.openxmlformats.org/presentationml/2006/ole">
            <p:oleObj spid="_x0000_s3080" name="Equation" r:id="rId9" imgW="837836" imgH="253890" progId="">
              <p:embed/>
            </p:oleObj>
          </a:graphicData>
        </a:graphic>
      </p:graphicFrame>
      <p:graphicFrame>
        <p:nvGraphicFramePr>
          <p:cNvPr id="3081" name="Object 4"/>
          <p:cNvGraphicFramePr>
            <a:graphicFrameLocks noChangeAspect="1"/>
          </p:cNvGraphicFramePr>
          <p:nvPr/>
        </p:nvGraphicFramePr>
        <p:xfrm>
          <a:off x="4648200" y="5715000"/>
          <a:ext cx="838200" cy="228600"/>
        </p:xfrm>
        <a:graphic>
          <a:graphicData uri="http://schemas.openxmlformats.org/presentationml/2006/ole">
            <p:oleObj spid="_x0000_s3081" name="Equation" r:id="rId10" imgW="838200" imgH="228600" progId="">
              <p:embed/>
            </p:oleObj>
          </a:graphicData>
        </a:graphic>
      </p:graphicFrame>
      <p:sp>
        <p:nvSpPr>
          <p:cNvPr id="3086" name="Rectangle 20"/>
          <p:cNvSpPr>
            <a:spLocks noChangeArrowheads="1"/>
          </p:cNvSpPr>
          <p:nvPr/>
        </p:nvSpPr>
        <p:spPr bwMode="auto">
          <a:xfrm>
            <a:off x="1465263" y="1222375"/>
            <a:ext cx="16541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7" name="Rectangle 26"/>
          <p:cNvSpPr>
            <a:spLocks noChangeArrowheads="1"/>
          </p:cNvSpPr>
          <p:nvPr/>
        </p:nvSpPr>
        <p:spPr bwMode="auto">
          <a:xfrm>
            <a:off x="1465263" y="1222375"/>
            <a:ext cx="16541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8" name="Rectangle 32"/>
          <p:cNvSpPr>
            <a:spLocks noChangeArrowheads="1"/>
          </p:cNvSpPr>
          <p:nvPr/>
        </p:nvSpPr>
        <p:spPr bwMode="auto">
          <a:xfrm>
            <a:off x="1465263" y="1222375"/>
            <a:ext cx="16541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9" name="Rectangle 38"/>
          <p:cNvSpPr>
            <a:spLocks noChangeArrowheads="1"/>
          </p:cNvSpPr>
          <p:nvPr/>
        </p:nvSpPr>
        <p:spPr bwMode="auto">
          <a:xfrm>
            <a:off x="1465263" y="1222375"/>
            <a:ext cx="16541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0" name="Rectangle 44"/>
          <p:cNvSpPr>
            <a:spLocks noChangeArrowheads="1"/>
          </p:cNvSpPr>
          <p:nvPr/>
        </p:nvSpPr>
        <p:spPr bwMode="auto">
          <a:xfrm>
            <a:off x="1465263" y="1222375"/>
            <a:ext cx="16541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1" name="Rectangle 50"/>
          <p:cNvSpPr>
            <a:spLocks noChangeArrowheads="1"/>
          </p:cNvSpPr>
          <p:nvPr/>
        </p:nvSpPr>
        <p:spPr bwMode="auto">
          <a:xfrm>
            <a:off x="1465263" y="1222375"/>
            <a:ext cx="16541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2" name="Rectangle 56"/>
          <p:cNvSpPr>
            <a:spLocks noChangeArrowheads="1"/>
          </p:cNvSpPr>
          <p:nvPr/>
        </p:nvSpPr>
        <p:spPr bwMode="auto">
          <a:xfrm>
            <a:off x="1465263" y="1222375"/>
            <a:ext cx="16541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3" name="Rectangle 62"/>
          <p:cNvSpPr>
            <a:spLocks noChangeArrowheads="1"/>
          </p:cNvSpPr>
          <p:nvPr/>
        </p:nvSpPr>
        <p:spPr bwMode="auto">
          <a:xfrm>
            <a:off x="1465263" y="1222375"/>
            <a:ext cx="16541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4180" name="Group 340"/>
          <p:cNvGraphicFramePr>
            <a:graphicFrameLocks noGrp="1"/>
          </p:cNvGraphicFramePr>
          <p:nvPr/>
        </p:nvGraphicFramePr>
        <p:xfrm>
          <a:off x="2895600" y="1676400"/>
          <a:ext cx="4049713" cy="4419918"/>
        </p:xfrm>
        <a:graphic>
          <a:graphicData uri="http://schemas.openxmlformats.org/drawingml/2006/table">
            <a:tbl>
              <a:tblPr/>
              <a:tblGrid>
                <a:gridCol w="468313"/>
                <a:gridCol w="468312"/>
                <a:gridCol w="468313"/>
                <a:gridCol w="1654175"/>
                <a:gridCol w="990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Termenul canonic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Valoarea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Circuite logice combina</a:t>
            </a:r>
            <a:r>
              <a:rPr lang="ro-RO" b="1" smtClean="0">
                <a:solidFill>
                  <a:schemeClr val="folHlink"/>
                </a:solidFill>
              </a:rPr>
              <a:t>ționale</a:t>
            </a:r>
            <a:br>
              <a:rPr lang="ro-RO" b="1" smtClean="0">
                <a:solidFill>
                  <a:schemeClr val="folHlink"/>
                </a:solidFill>
              </a:rPr>
            </a:br>
            <a:r>
              <a:rPr lang="ro-RO" sz="2000" b="1" smtClean="0">
                <a:solidFill>
                  <a:schemeClr val="folHlink"/>
                </a:solidFill>
              </a:rPr>
              <a:t>Diagrama Veitch-Karnaugh</a:t>
            </a:r>
            <a:endParaRPr 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F7553-528A-4FDD-B91E-62F3041300FD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51C25E-37FE-4E8F-AFA7-4F9375086A33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4104" name="Picture 4" descr="4-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752600"/>
            <a:ext cx="34290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6324600" y="2209800"/>
          <a:ext cx="2057400" cy="1630363"/>
        </p:xfrm>
        <a:graphic>
          <a:graphicData uri="http://schemas.openxmlformats.org/presentationml/2006/ole">
            <p:oleObj spid="_x0000_s4098" name="Equation" r:id="rId4" imgW="876240" imgH="685800" progId="">
              <p:embed/>
            </p:oleObj>
          </a:graphicData>
        </a:graphic>
      </p:graphicFrame>
      <p:sp>
        <p:nvSpPr>
          <p:cNvPr id="4105" name="Rectangle 11"/>
          <p:cNvSpPr>
            <a:spLocks noChangeArrowheads="1"/>
          </p:cNvSpPr>
          <p:nvPr/>
        </p:nvSpPr>
        <p:spPr bwMode="auto">
          <a:xfrm>
            <a:off x="685800" y="4267200"/>
            <a:ext cx="304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GB"/>
              <a:t>Forma minimizată a funcţiei</a:t>
            </a:r>
            <a:r>
              <a:rPr lang="en-US"/>
              <a:t> </a:t>
            </a:r>
          </a:p>
        </p:txBody>
      </p:sp>
      <p:sp>
        <p:nvSpPr>
          <p:cNvPr id="4106" name="Rectangle 13"/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9" name="Object 12"/>
          <p:cNvGraphicFramePr>
            <a:graphicFrameLocks noChangeAspect="1"/>
          </p:cNvGraphicFramePr>
          <p:nvPr/>
        </p:nvGraphicFramePr>
        <p:xfrm>
          <a:off x="2286000" y="5029200"/>
          <a:ext cx="5410200" cy="592138"/>
        </p:xfrm>
        <a:graphic>
          <a:graphicData uri="http://schemas.openxmlformats.org/presentationml/2006/ole">
            <p:oleObj spid="_x0000_s4099" name="Equation" r:id="rId5" imgW="208280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Circuite logice combina</a:t>
            </a:r>
            <a:r>
              <a:rPr lang="ro-RO" b="1" smtClean="0">
                <a:solidFill>
                  <a:schemeClr val="folHlink"/>
                </a:solidFill>
              </a:rPr>
              <a:t>ționale</a:t>
            </a:r>
            <a:br>
              <a:rPr lang="ro-RO" b="1" smtClean="0">
                <a:solidFill>
                  <a:schemeClr val="folHlink"/>
                </a:solidFill>
              </a:rPr>
            </a:br>
            <a:r>
              <a:rPr lang="ro-RO" sz="2000" b="1" smtClean="0">
                <a:solidFill>
                  <a:schemeClr val="folHlink"/>
                </a:solidFill>
              </a:rPr>
              <a:t>Diagrama Veitch-Karnaugh</a:t>
            </a:r>
            <a:endParaRPr 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DC4F43-A423-40C0-8917-15F2E75E7CB5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45A3C-5CCF-430B-A3AD-7B96CB204E0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381000" y="1951038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GB" sz="2000"/>
              <a:t>Pentru a implementa cu acelaşi tip de porţi (ŞI-NU) se aplică dubla negaţie şi teoremele lui DeMorgan</a:t>
            </a:r>
            <a:r>
              <a:rPr lang="en-US"/>
              <a:t> </a:t>
            </a:r>
          </a:p>
        </p:txBody>
      </p:sp>
      <p:pic>
        <p:nvPicPr>
          <p:cNvPr id="20487" name="Picture 5" descr="4-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124200"/>
            <a:ext cx="5410200" cy="272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b="1" smtClean="0">
                <a:solidFill>
                  <a:schemeClr val="folHlink"/>
                </a:solidFill>
              </a:rPr>
              <a:t>Compatibilitatea între familiile de CI logice</a:t>
            </a:r>
            <a:r>
              <a:rPr lang="en-US" sz="4000" smtClean="0"/>
              <a:t> </a:t>
            </a:r>
            <a:endParaRPr 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00200"/>
            <a:ext cx="91059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o-RO" sz="24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Interfaţa TTL-CMOS</a:t>
            </a:r>
            <a:endParaRPr lang="en-US" sz="2400" b="1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o-RO" sz="2000" b="1" smtClean="0">
                <a:solidFill>
                  <a:schemeClr val="hlink"/>
                </a:solidFill>
              </a:rPr>
              <a:t>Când circuitele TTL trebuie să comande circuite CMOS alimentate dintr-o singură tensiune, nivelul minim în starea 1 logic pentru TTL (2.4V) este mai mic decât nivelul minim în starea 1 logic pentru CMOS (3.5V)</a:t>
            </a:r>
            <a:r>
              <a:rPr lang="en-US" sz="2000" smtClean="0"/>
              <a:t> 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BF8ADA1-D938-4989-A0C0-74F478814EAE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4F6718-D4C6-4FA6-92E8-82B0DF2870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9223" name="Picture 4" descr="7-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276600"/>
            <a:ext cx="4038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b="1" smtClean="0">
                <a:solidFill>
                  <a:schemeClr val="folHlink"/>
                </a:solidFill>
              </a:rPr>
              <a:t>Compatibilitatea între familiile de CI logice</a:t>
            </a:r>
            <a:endParaRPr lang="en-US" sz="4000" b="1" smtClean="0">
              <a:solidFill>
                <a:schemeClr val="folHlink"/>
              </a:solidFill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600200"/>
            <a:ext cx="2933700" cy="381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o-RO" sz="2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Interfaţa TTL-CMOS</a:t>
            </a:r>
            <a:endParaRPr lang="en-US" sz="2000" b="1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47612" name="Group 156"/>
          <p:cNvGraphicFramePr>
            <a:graphicFrameLocks noGrp="1"/>
          </p:cNvGraphicFramePr>
          <p:nvPr>
            <p:ph sz="half" idx="2"/>
          </p:nvPr>
        </p:nvGraphicFramePr>
        <p:xfrm>
          <a:off x="1524000" y="4495800"/>
          <a:ext cx="6934200" cy="1463040"/>
        </p:xfrm>
        <a:graphic>
          <a:graphicData uri="http://schemas.openxmlformats.org/drawingml/2006/table">
            <a:tbl>
              <a:tblPr/>
              <a:tblGrid>
                <a:gridCol w="1190625"/>
                <a:gridCol w="1433513"/>
                <a:gridCol w="1435100"/>
                <a:gridCol w="1431925"/>
                <a:gridCol w="1443037"/>
              </a:tblGrid>
              <a:tr h="342900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ro-RO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ro-RO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Subfamilia TTL</a:t>
                      </a: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Standard</a:t>
                      </a: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Rapidă</a:t>
                      </a: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Low-power</a:t>
                      </a: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Shottky</a:t>
                      </a: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ro-RO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xmin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[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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kumimoji="0" lang="ro-R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390</a:t>
                      </a:r>
                      <a:endParaRPr kumimoji="0" lang="ro-RO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270</a:t>
                      </a:r>
                      <a:endParaRPr kumimoji="0" lang="ro-RO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1500</a:t>
                      </a:r>
                      <a:endParaRPr kumimoji="0" lang="ro-RO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820</a:t>
                      </a:r>
                      <a:endParaRPr kumimoji="0" lang="ro-RO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ro-RO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xmax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[k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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kumimoji="0" lang="ro-R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4.7</a:t>
                      </a:r>
                      <a:endParaRPr kumimoji="0" lang="ro-RO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4.7</a:t>
                      </a:r>
                      <a:endParaRPr kumimoji="0" lang="ro-RO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ro-RO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ro-RO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18D194-5CCD-41D4-9A45-C9362EBF865F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68CDB-8140-4131-96E3-581EE2210C55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10275" name="Picture 4" descr="7-26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28194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6" name="Picture 5" descr="7-26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133600"/>
            <a:ext cx="2819400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7" name="Text Box 125"/>
          <p:cNvSpPr txBox="1">
            <a:spLocks noChangeArrowheads="1"/>
          </p:cNvSpPr>
          <p:nvPr/>
        </p:nvSpPr>
        <p:spPr bwMode="auto">
          <a:xfrm>
            <a:off x="457200" y="403860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lang="en-US"/>
              <a:t>  </a:t>
            </a:r>
            <a:r>
              <a:rPr lang="ro-RO" sz="1600" b="1"/>
              <a:t>alimentare comună de 5V</a:t>
            </a:r>
            <a:r>
              <a:rPr lang="en-US"/>
              <a:t> </a:t>
            </a:r>
          </a:p>
        </p:txBody>
      </p:sp>
      <p:sp>
        <p:nvSpPr>
          <p:cNvPr id="10278" name="Text Box 126"/>
          <p:cNvSpPr txBox="1">
            <a:spLocks noChangeArrowheads="1"/>
          </p:cNvSpPr>
          <p:nvPr/>
        </p:nvSpPr>
        <p:spPr bwMode="auto">
          <a:xfrm>
            <a:off x="4343400" y="4038600"/>
            <a:ext cx="533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 </a:t>
            </a:r>
            <a:r>
              <a:rPr lang="ro-RO" sz="1600" b="1"/>
              <a:t>alimentarea CMOS cu tensiune mai mare de 5V</a:t>
            </a:r>
            <a:r>
              <a:rPr lang="en-US" sz="16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b="1" smtClean="0">
                <a:solidFill>
                  <a:schemeClr val="folHlink"/>
                </a:solidFill>
              </a:rPr>
              <a:t>Compatibilitatea între familiile de CI logice</a:t>
            </a:r>
            <a:endParaRPr lang="en-US" sz="4000" b="1" smtClean="0">
              <a:solidFill>
                <a:schemeClr val="folHlink"/>
              </a:solidFill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00200"/>
            <a:ext cx="8953500" cy="43434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ro-RO" sz="28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Interfaţa CMOS-TTL</a:t>
            </a:r>
            <a:r>
              <a:rPr lang="en-US" sz="240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ro-RO" sz="2400" smtClean="0">
                <a:solidFill>
                  <a:schemeClr val="hlink"/>
                </a:solidFill>
              </a:rPr>
              <a:t>CMOS în starea </a:t>
            </a:r>
            <a:r>
              <a:rPr lang="ro-RO" sz="2400" b="1" smtClean="0">
                <a:solidFill>
                  <a:schemeClr val="hlink"/>
                </a:solidFill>
              </a:rPr>
              <a:t>0</a:t>
            </a:r>
            <a:r>
              <a:rPr lang="ro-RO" sz="2400" smtClean="0">
                <a:solidFill>
                  <a:schemeClr val="hlink"/>
                </a:solidFill>
              </a:rPr>
              <a:t> la ieşire trebuie să asigure curentul de intrare al porţii TTL în starea </a:t>
            </a:r>
            <a:r>
              <a:rPr lang="ro-RO" sz="2400" b="1" smtClean="0">
                <a:solidFill>
                  <a:schemeClr val="hlink"/>
                </a:solidFill>
              </a:rPr>
              <a:t>0</a:t>
            </a:r>
            <a:r>
              <a:rPr lang="ro-RO" sz="2400" smtClean="0">
                <a:solidFill>
                  <a:schemeClr val="hlink"/>
                </a:solidFill>
              </a:rPr>
              <a:t>. Cuplarea directă CMOS-TTL se poate face doar cu subfamilia TTL Low-Power Shottky. Pentru celelalte tipuri de TTL se folosesc circuite separatoare CMOS (buffer) care, în starea </a:t>
            </a:r>
            <a:r>
              <a:rPr lang="ro-RO" sz="2400" b="1" smtClean="0">
                <a:solidFill>
                  <a:schemeClr val="hlink"/>
                </a:solidFill>
              </a:rPr>
              <a:t>0</a:t>
            </a:r>
            <a:r>
              <a:rPr lang="ro-RO" sz="2400" smtClean="0">
                <a:solidFill>
                  <a:schemeClr val="hlink"/>
                </a:solidFill>
              </a:rPr>
              <a:t> au o capabilitate de curent corespunzătoare la mai multe intrări TTL. Circuitele separatoare pot fi inversoare sau neinversoare şi pot absorbi la ieşirea lor în starea </a:t>
            </a:r>
            <a:r>
              <a:rPr lang="ro-RO" sz="2400" b="1" smtClean="0">
                <a:solidFill>
                  <a:schemeClr val="hlink"/>
                </a:solidFill>
              </a:rPr>
              <a:t>0</a:t>
            </a:r>
            <a:r>
              <a:rPr lang="ro-RO" sz="2400" smtClean="0">
                <a:solidFill>
                  <a:schemeClr val="hlink"/>
                </a:solidFill>
              </a:rPr>
              <a:t> minim 3.2mA, ceea ce corespunde la 2 intrări TTL (o intrare TTL în starea </a:t>
            </a:r>
            <a:r>
              <a:rPr lang="ro-RO" sz="2400" b="1" smtClean="0">
                <a:solidFill>
                  <a:schemeClr val="hlink"/>
                </a:solidFill>
              </a:rPr>
              <a:t>0</a:t>
            </a:r>
            <a:r>
              <a:rPr lang="ro-RO" sz="2400" smtClean="0">
                <a:solidFill>
                  <a:schemeClr val="hlink"/>
                </a:solidFill>
              </a:rPr>
              <a:t> injectează un curent de maxim 1.6mA).</a:t>
            </a:r>
            <a:r>
              <a:rPr lang="en-US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A51CE3-4E98-4682-A84B-C35F23C58C6D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551B-BC0B-4FF5-850B-A6BD3C48AFA0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b="1" smtClean="0">
                <a:solidFill>
                  <a:schemeClr val="folHlink"/>
                </a:solidFill>
              </a:rPr>
              <a:t>Compatibilitatea între familiile de CI logice</a:t>
            </a:r>
            <a:endParaRPr lang="en-US" sz="4000" b="1" smtClean="0">
              <a:solidFill>
                <a:schemeClr val="folHlink"/>
              </a:solidFill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00200"/>
            <a:ext cx="3619500" cy="609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o-RO" sz="28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Interfaţa CMOS-TTL</a:t>
            </a:r>
            <a:endParaRPr lang="en-US" sz="2800" b="1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30184D6-81CD-405D-8552-C88AC8C90A21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6BDEC-F8D6-49D8-8465-FFA41B7CA710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1229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286000"/>
            <a:ext cx="4343400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Circuite logice combina</a:t>
            </a:r>
            <a:r>
              <a:rPr lang="ro-RO" b="1" smtClean="0">
                <a:solidFill>
                  <a:schemeClr val="folHlink"/>
                </a:solidFill>
              </a:rPr>
              <a:t>ționale</a:t>
            </a:r>
            <a:endParaRPr lang="en-US" b="1" smtClean="0">
              <a:solidFill>
                <a:schemeClr val="folHlink"/>
              </a:solidFill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600200"/>
            <a:ext cx="8953500" cy="1371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o-RO" sz="2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Definiție: </a:t>
            </a:r>
            <a:r>
              <a:rPr lang="ro-RO" sz="2000" smtClean="0">
                <a:solidFill>
                  <a:schemeClr val="hlink"/>
                </a:solidFill>
              </a:rPr>
              <a:t>CLC sunt sisteme digitale la care modificarea intrărilor determină instantaneu (ideal) modificarea ieșirilor.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o-RO" sz="2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Obs.</a:t>
            </a:r>
            <a:r>
              <a:rPr lang="ro-RO" sz="2000" smtClean="0">
                <a:solidFill>
                  <a:schemeClr val="hlink"/>
                </a:solidFill>
              </a:rPr>
              <a:t> În circuitele reale modificarea ieșirilor are loc după un timp de întârziere datorat timpilor de propagare a informației prin porțile logice.</a:t>
            </a:r>
            <a:endParaRPr lang="en-US" sz="2000" b="1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5105400" y="3276600"/>
          <a:ext cx="3962400" cy="2751138"/>
        </p:xfrm>
        <a:graphic>
          <a:graphicData uri="http://schemas.openxmlformats.org/presentationml/2006/ole">
            <p:oleObj spid="_x0000_s1026" name="Equation" r:id="rId3" imgW="2286000" imgH="1587240" progId="">
              <p:embed/>
            </p:oleObj>
          </a:graphicData>
        </a:graphic>
      </p:graphicFrame>
      <p:sp>
        <p:nvSpPr>
          <p:cNvPr id="6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640085-0FAA-47C6-AFBD-ED91CB5FF8C0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56DDA-C0B6-41C3-8C00-26AD4673CBB4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10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352800"/>
            <a:ext cx="45720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Circuite logice combina</a:t>
            </a:r>
            <a:r>
              <a:rPr lang="ro-RO" b="1" smtClean="0">
                <a:solidFill>
                  <a:schemeClr val="folHlink"/>
                </a:solidFill>
              </a:rPr>
              <a:t>ționale</a:t>
            </a:r>
            <a:endParaRPr lang="en-US" b="1" smtClean="0">
              <a:solidFill>
                <a:schemeClr val="folHlink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00200"/>
            <a:ext cx="8953500" cy="2133600"/>
          </a:xfrm>
        </p:spPr>
        <p:txBody>
          <a:bodyPr rtlCol="0">
            <a:normAutofit lnSpcReduction="10000"/>
          </a:bodyPr>
          <a:lstStyle/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o-RO" sz="28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Exemplul 1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o-RO" sz="2400" smtClean="0"/>
              <a:t>Să se implementeze funcția logică 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endParaRPr lang="ro-RO" sz="2400" smtClean="0"/>
          </a:p>
          <a:p>
            <a:pPr marL="609600" indent="-609600" eaLnBrk="1" fontAlgn="auto" hangingPunct="1">
              <a:spcAft>
                <a:spcPts val="0"/>
              </a:spcAft>
              <a:buFontTx/>
              <a:buAutoNum type="alphaLcParenR"/>
              <a:defRPr/>
            </a:pPr>
            <a:r>
              <a:rPr lang="ro-RO" sz="2400" smtClean="0"/>
              <a:t>cu porți logice diverse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AutoNum type="alphaLcParenR"/>
              <a:defRPr/>
            </a:pPr>
            <a:r>
              <a:rPr lang="ro-RO" sz="2400" smtClean="0"/>
              <a:t>numai cu porți SI-NU</a:t>
            </a:r>
            <a:endParaRPr lang="en-US" sz="2400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C33FC6-5FF4-4A78-B557-AA91397C2E66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6CF0-F9AF-495F-A78E-97585CC52F2E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13319" name="Picture 4" descr="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438400"/>
            <a:ext cx="31242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114800"/>
            <a:ext cx="3657600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609600" y="4343400"/>
            <a:ext cx="4038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/>
              <a:t>a) </a:t>
            </a:r>
            <a:r>
              <a:rPr lang="ro-RO" sz="2000"/>
              <a:t>Circuitul se implementează direct cu o rețea SI-SAU (3 nivele: SAU, SI, NU (cu citire de la dreapta la stânga))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Circuite logice combina</a:t>
            </a:r>
            <a:r>
              <a:rPr lang="ro-RO" b="1" smtClean="0">
                <a:solidFill>
                  <a:schemeClr val="folHlink"/>
                </a:solidFill>
              </a:rPr>
              <a:t>ționale</a:t>
            </a:r>
            <a:endParaRPr lang="en-US" b="1" smtClean="0">
              <a:solidFill>
                <a:schemeClr val="folHlink"/>
              </a:solidFill>
            </a:endParaRPr>
          </a:p>
        </p:txBody>
      </p:sp>
      <p:sp>
        <p:nvSpPr>
          <p:cNvPr id="20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9029700" cy="106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o-RO" sz="2000" smtClean="0"/>
              <a:t>b) Implementarea numai cu porți SI-NU presupune următoarele operații:</a:t>
            </a:r>
          </a:p>
          <a:p>
            <a:pPr eaLnBrk="1" hangingPunct="1"/>
            <a:r>
              <a:rPr lang="ro-RO" sz="2000" smtClean="0"/>
              <a:t>dubla negație</a:t>
            </a:r>
          </a:p>
          <a:p>
            <a:pPr eaLnBrk="1" hangingPunct="1"/>
            <a:r>
              <a:rPr lang="ro-RO" sz="2000" smtClean="0"/>
              <a:t>teoremele DeMorgan</a:t>
            </a:r>
            <a:endParaRPr lang="en-US" sz="200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276600" y="2819400"/>
          <a:ext cx="3352800" cy="387350"/>
        </p:xfrm>
        <a:graphic>
          <a:graphicData uri="http://schemas.openxmlformats.org/presentationml/2006/ole">
            <p:oleObj spid="_x0000_s2050" name="Equation" r:id="rId3" imgW="2311200" imgH="266400" progId="">
              <p:embed/>
            </p:oleObj>
          </a:graphicData>
        </a:graphic>
      </p:graphicFrame>
      <p:graphicFrame>
        <p:nvGraphicFramePr>
          <p:cNvPr id="2051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5334000" y="5029200"/>
          <a:ext cx="533400" cy="323850"/>
        </p:xfrm>
        <a:graphic>
          <a:graphicData uri="http://schemas.openxmlformats.org/presentationml/2006/ole">
            <p:oleObj spid="_x0000_s2051" name="Equation" r:id="rId4" imgW="355320" imgH="215640" progId="">
              <p:embed/>
            </p:oleObj>
          </a:graphicData>
        </a:graphic>
      </p:graphicFrame>
      <p:sp>
        <p:nvSpPr>
          <p:cNvPr id="12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C4DE07-A931-4CF3-8F62-3589C268BFF5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5B0F5-5220-4584-AD42-572358FC035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061" name="Text Box 6"/>
          <p:cNvSpPr txBox="1">
            <a:spLocks noChangeArrowheads="1"/>
          </p:cNvSpPr>
          <p:nvPr/>
        </p:nvSpPr>
        <p:spPr bwMode="auto">
          <a:xfrm>
            <a:off x="685800" y="3276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o-RO"/>
              <a:t>(negata sumei se transformă în produsul negatelor)</a:t>
            </a:r>
            <a:endParaRPr lang="en-US"/>
          </a:p>
        </p:txBody>
      </p:sp>
      <p:sp>
        <p:nvSpPr>
          <p:cNvPr id="2062" name="Text Box 7"/>
          <p:cNvSpPr txBox="1">
            <a:spLocks noChangeArrowheads="1"/>
          </p:cNvSpPr>
          <p:nvPr/>
        </p:nvSpPr>
        <p:spPr bwMode="auto">
          <a:xfrm>
            <a:off x="609600" y="3733800"/>
            <a:ext cx="883920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/>
              <a:t>Se observă că sunt necesare: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o-RO"/>
              <a:t>  o poartă SI-NU cu 2 intrări pentru termenul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o-RO"/>
              <a:t>  o poartă SI-NU cu intrările unite pentru ”C negat”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o-RO"/>
              <a:t>  o poartă SI-NU cu 3 intrări pentru termenul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o-RO"/>
              <a:t>  o poartă SI-NU cu 2 intrări pentru a lega cei doi termeni (         și            )</a:t>
            </a:r>
            <a:endParaRPr lang="en-US"/>
          </a:p>
        </p:txBody>
      </p:sp>
      <p:graphicFrame>
        <p:nvGraphicFramePr>
          <p:cNvPr id="2052" name="Object 10"/>
          <p:cNvGraphicFramePr>
            <a:graphicFrameLocks noChangeAspect="1"/>
          </p:cNvGraphicFramePr>
          <p:nvPr/>
        </p:nvGraphicFramePr>
        <p:xfrm>
          <a:off x="5943600" y="4572000"/>
          <a:ext cx="215900" cy="304800"/>
        </p:xfrm>
        <a:graphic>
          <a:graphicData uri="http://schemas.openxmlformats.org/presentationml/2006/ole">
            <p:oleObj spid="_x0000_s2052" name="Equation" r:id="rId5" imgW="152280" imgH="215640" progId="">
              <p:embed/>
            </p:oleObj>
          </a:graphicData>
        </a:graphic>
      </p:graphicFrame>
      <p:graphicFrame>
        <p:nvGraphicFramePr>
          <p:cNvPr id="2053" name="Object 11"/>
          <p:cNvGraphicFramePr>
            <a:graphicFrameLocks noChangeAspect="1"/>
          </p:cNvGraphicFramePr>
          <p:nvPr/>
        </p:nvGraphicFramePr>
        <p:xfrm>
          <a:off x="5257800" y="4017963"/>
          <a:ext cx="406400" cy="387350"/>
        </p:xfrm>
        <a:graphic>
          <a:graphicData uri="http://schemas.openxmlformats.org/presentationml/2006/ole">
            <p:oleObj spid="_x0000_s2053" name="Equation" r:id="rId6" imgW="253800" imgH="241200" progId="">
              <p:embed/>
            </p:oleObj>
          </a:graphicData>
        </a:graphic>
      </p:graphicFrame>
      <p:graphicFrame>
        <p:nvGraphicFramePr>
          <p:cNvPr id="2054" name="Object 12"/>
          <p:cNvGraphicFramePr>
            <a:graphicFrameLocks noChangeAspect="1"/>
          </p:cNvGraphicFramePr>
          <p:nvPr/>
        </p:nvGraphicFramePr>
        <p:xfrm>
          <a:off x="6705600" y="5313363"/>
          <a:ext cx="406400" cy="387350"/>
        </p:xfrm>
        <a:graphic>
          <a:graphicData uri="http://schemas.openxmlformats.org/presentationml/2006/ole">
            <p:oleObj spid="_x0000_s2054" name="Equation" r:id="rId7" imgW="253800" imgH="241200" progId="">
              <p:embed/>
            </p:oleObj>
          </a:graphicData>
        </a:graphic>
      </p:graphicFrame>
      <p:graphicFrame>
        <p:nvGraphicFramePr>
          <p:cNvPr id="2055" name="Object 13"/>
          <p:cNvGraphicFramePr>
            <a:graphicFrameLocks noChangeAspect="1"/>
          </p:cNvGraphicFramePr>
          <p:nvPr/>
        </p:nvGraphicFramePr>
        <p:xfrm>
          <a:off x="7467600" y="5334000"/>
          <a:ext cx="533400" cy="323850"/>
        </p:xfrm>
        <a:graphic>
          <a:graphicData uri="http://schemas.openxmlformats.org/presentationml/2006/ole">
            <p:oleObj spid="_x0000_s2055" name="Equation" r:id="rId8" imgW="355320" imgH="215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Circuite logice combina</a:t>
            </a:r>
            <a:r>
              <a:rPr lang="ro-RO" b="1" smtClean="0">
                <a:solidFill>
                  <a:schemeClr val="folHlink"/>
                </a:solidFill>
              </a:rPr>
              <a:t>ționale</a:t>
            </a:r>
            <a:endParaRPr lang="en-US" b="1" smtClean="0">
              <a:solidFill>
                <a:schemeClr val="folHlink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6FC080-DDD0-4C19-AD0A-A51BA974E987}" type="datetime1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Cursul nr. 10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E54B8C-0811-46AD-BD74-56FF62B6D690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286000"/>
            <a:ext cx="5867400" cy="238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83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/>
              <a:t>Temă: utilizând axiomele și teoremele algebrei booleene să se implementeze numai cu porți SI-NU cu câte două intrări.</a:t>
            </a:r>
            <a:endParaRPr lang="en-US"/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533400" y="1676400"/>
            <a:ext cx="434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/>
              <a:t>Implementarea pe 3 nivele: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B3F26F71CC9C4B9C5BAA8F22FC422D" ma:contentTypeVersion="7" ma:contentTypeDescription="Creați un document nou." ma:contentTypeScope="" ma:versionID="b164d6e6db9d65c91294e19bcbf82b31">
  <xsd:schema xmlns:xsd="http://www.w3.org/2001/XMLSchema" xmlns:xs="http://www.w3.org/2001/XMLSchema" xmlns:p="http://schemas.microsoft.com/office/2006/metadata/properties" xmlns:ns2="bab8f944-c9d2-4579-9137-a662e7652227" targetNamespace="http://schemas.microsoft.com/office/2006/metadata/properties" ma:root="true" ma:fieldsID="704e20bc0199b0300d7b7ec66ab09df6" ns2:_="">
    <xsd:import namespace="bab8f944-c9d2-4579-9137-a662e76522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8f944-c9d2-4579-9137-a662e76522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3BFFDF-BFE3-49A2-BDBC-2E8AA4299D64}"/>
</file>

<file path=customXml/itemProps2.xml><?xml version="1.0" encoding="utf-8"?>
<ds:datastoreItem xmlns:ds="http://schemas.openxmlformats.org/officeDocument/2006/customXml" ds:itemID="{DF422A75-9320-42DC-88D5-568965F9020C}"/>
</file>

<file path=customXml/itemProps3.xml><?xml version="1.0" encoding="utf-8"?>
<ds:datastoreItem xmlns:ds="http://schemas.openxmlformats.org/officeDocument/2006/customXml" ds:itemID="{4A8BCF73-97B2-4E44-97ED-D269E3CA291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3074</TotalTime>
  <Words>1063</Words>
  <Application>Microsoft Office PowerPoint</Application>
  <PresentationFormat>Hârtie A4 (210x297 mm)</PresentationFormat>
  <Paragraphs>175</Paragraphs>
  <Slides>17</Slides>
  <Notes>0</Notes>
  <HiddenSlides>0</HiddenSlides>
  <MMClips>0</MMClips>
  <ScaleCrop>false</ScaleCrop>
  <HeadingPairs>
    <vt:vector size="6" baseType="variant">
      <vt:variant>
        <vt:lpstr>Temă</vt:lpstr>
      </vt:variant>
      <vt:variant>
        <vt:i4>1</vt:i4>
      </vt:variant>
      <vt:variant>
        <vt:lpstr>Servere OLE încorporate</vt:lpstr>
      </vt:variant>
      <vt:variant>
        <vt:i4>1</vt:i4>
      </vt:variant>
      <vt:variant>
        <vt:lpstr>Titluri diapozitive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ELECTRONICĂ DIGITALA</vt:lpstr>
      <vt:lpstr>Compatibilitatea între familiile de CI logice </vt:lpstr>
      <vt:lpstr>Compatibilitatea între familiile de CI logice</vt:lpstr>
      <vt:lpstr>Compatibilitatea între familiile de CI logice</vt:lpstr>
      <vt:lpstr>Compatibilitatea între familiile de CI logice</vt:lpstr>
      <vt:lpstr>Circuite logice combinaționale</vt:lpstr>
      <vt:lpstr>Circuite logice combinaționale</vt:lpstr>
      <vt:lpstr>Circuite logice combinaționale</vt:lpstr>
      <vt:lpstr>Circuite logice combinaționale</vt:lpstr>
      <vt:lpstr>Circuite logice combinaționale</vt:lpstr>
      <vt:lpstr>Circuite logice combinaționale</vt:lpstr>
      <vt:lpstr>Circuite logice combinaționale</vt:lpstr>
      <vt:lpstr>Circuite logice combinaționale Diagrama Veitch-Karnaugh</vt:lpstr>
      <vt:lpstr>Circuite logice combinaționale Diagrama Veitch-Karnaugh</vt:lpstr>
      <vt:lpstr>Circuite logice combinaționale Diagrama Veitch-Karnaugh</vt:lpstr>
      <vt:lpstr>Circuite logice combinaționale Diagrama Veitch-Karnaugh</vt:lpstr>
      <vt:lpstr>Circuite logice combinaționale Diagrama Veitch-Karnaugh</vt:lpstr>
    </vt:vector>
  </TitlesOfParts>
  <Company>ecdep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ELECTRONICĂ II</dc:title>
  <dc:creator>unitbv</dc:creator>
  <cp:lastModifiedBy>Ciprian RACUCIU</cp:lastModifiedBy>
  <cp:revision>440</cp:revision>
  <dcterms:created xsi:type="dcterms:W3CDTF">2008-02-25T12:45:55Z</dcterms:created>
  <dcterms:modified xsi:type="dcterms:W3CDTF">2020-01-08T14:10:16Z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0x01010019B3F26F71CC9C4B9C5BAA8F22FC422D</vt:lpwstr>
  </property>
</Properties>
</file>