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6" r:id="rId12"/>
    <p:sldId id="277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BBC"/>
    <a:srgbClr val="008080"/>
    <a:srgbClr val="CC9900"/>
    <a:srgbClr val="808000"/>
    <a:srgbClr val="CCFF33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577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78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578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7578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78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78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78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78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78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78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78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79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7579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5792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5793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5794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800E2D9-E3FC-4697-8794-0A975890325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57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757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A77785-F44F-4D56-8C2C-CCA84D87159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ubstituent dată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447F78-6CF1-4235-9B21-F9362D3E8E6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ubstituent dată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FF4C1B-D4CD-466B-974C-1BC6889C204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ubstituent dată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E456A9-977D-4F58-BD2C-B0118CA1EA5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Substituent dată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650BEB-EFAE-48CA-AE10-CA1E80B131E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subsol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ubstituent număr diapozitiv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544469-0FEC-475C-9EFA-AD77EFBFF7D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Substituent dată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B071E0-742C-4B31-9661-2C2030065B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subsol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ubstituent număr diapozitiv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FFC5EE-E243-43AE-A072-3C7A39A5DF4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768522-FC14-425C-9F2B-9D78B96AFD3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D3FCAA-81E7-4FEF-B44B-7B6BE5D4E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0EFA5480-7D1E-49D8-A7ED-327ACB801F9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747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7476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747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47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o-RO" sz="2000" b="1"/>
              <a:t>MĂSURI DE PROTECŢIE TRANSEC ÎN SECURITATEA COMUNICAŢIILOR</a:t>
            </a:r>
            <a:br>
              <a:rPr lang="ro-RO" sz="2000" b="1"/>
            </a:br>
            <a:r>
              <a:rPr lang="ro-RO" sz="2000" b="1"/>
              <a:t>-SALTUL ÎN FRECVENŢĂ-</a:t>
            </a:r>
            <a:endParaRPr lang="en-US" sz="2000" b="1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Metode de protecţie TRANSEC: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LPD</a:t>
            </a:r>
            <a:r>
              <a:rPr lang="ro-RO" sz="2400">
                <a:solidFill>
                  <a:schemeClr val="bg2"/>
                </a:solidFill>
              </a:rPr>
              <a:t> – reprezintă totalitatea tehnicilor utilizate în scopul minimizării şanselor de detecţie a semnalelor. Soluţiile sunt: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•	Transmisii direcţionale;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•	Transmisii LOS(Line Of Sight).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LPI</a:t>
            </a:r>
            <a:r>
              <a:rPr lang="ro-RO" sz="2400">
                <a:solidFill>
                  <a:schemeClr val="bg2"/>
                </a:solidFill>
              </a:rPr>
              <a:t> – reprezintă totalitatea tehnicilor utilizate în scopul minimizării şanselor de interceptare a semnalelor. Soluţiile sunt: 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•	Transmisii de tip burst;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•	Spectrul împrăştiat (trunking, codarea directă a secvenţei şi saltul în frecvenţă).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Transmisii Burst(salve)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	</a:t>
            </a:r>
            <a:r>
              <a:rPr lang="ro-RO" sz="2000">
                <a:solidFill>
                  <a:schemeClr val="bg2"/>
                </a:solidFill>
              </a:rPr>
              <a:t>Reprezintă o soluţie simplă şi eficientă ce minimizează probabilitatea de detecţie şi goniometrarea  unei transmisii.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Semnalul vocal este comprimat şi prin intermediul unui registru de memorie ce lucrează pe două frecvenţe respectiv scriere/citire  va fi emis pe o durată de maxim 5ms. 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</p:txBody>
      </p:sp>
      <p:pic>
        <p:nvPicPr>
          <p:cNvPr id="1577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3068638"/>
            <a:ext cx="5256213" cy="309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Spectru împrăştiat – Sistemul Trunking	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</a:t>
            </a:r>
            <a:r>
              <a:rPr lang="es-ES" sz="2000">
                <a:solidFill>
                  <a:schemeClr val="bg2"/>
                </a:solidFill>
              </a:rPr>
              <a:t>Modul de funcţionare se bazează pe constituirea unui “trunchi” de canale radio cu exploatarea acestora în comun de către un număr oarecare de utilizatori. Repetoarele (ansamblu emiţător-receptor) sunt conectate la un controlor de sistem.</a:t>
            </a:r>
            <a:r>
              <a:rPr lang="ro-RO" sz="2000">
                <a:solidFill>
                  <a:schemeClr val="bg2"/>
                </a:solidFill>
              </a:rPr>
              <a:t> Se utilizează eficient canalele, scade probabilitatea de blocare. Grupuri de utilizatori.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</p:txBody>
      </p:sp>
      <p:pic>
        <p:nvPicPr>
          <p:cNvPr id="1587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3357563"/>
            <a:ext cx="5113337" cy="252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Spectru împrăştiat prin codarea directă a secvenţei</a:t>
            </a:r>
            <a:r>
              <a:rPr lang="ro-RO" sz="2400">
                <a:solidFill>
                  <a:schemeClr val="bg2"/>
                </a:solidFill>
              </a:rPr>
              <a:t>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</a:t>
            </a:r>
            <a:r>
              <a:rPr lang="ro-RO" sz="2000">
                <a:solidFill>
                  <a:schemeClr val="bg2"/>
                </a:solidFill>
              </a:rPr>
              <a:t>În cadrul SS-DS împrăştierea se realizează prin modularea şirului de simboluri de informaţie cu o secvenţă de “chip-uri” de rată mare. Semnalul de date este modulat direct cu semnalul de cod. 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</p:txBody>
      </p:sp>
      <p:pic>
        <p:nvPicPr>
          <p:cNvPr id="1597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565400"/>
            <a:ext cx="4684712" cy="386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pic>
        <p:nvPicPr>
          <p:cNvPr id="16077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125538"/>
            <a:ext cx="3671887" cy="2419350"/>
          </a:xfrm>
          <a:noFill/>
          <a:ln/>
        </p:spPr>
      </p:pic>
      <p:pic>
        <p:nvPicPr>
          <p:cNvPr id="1607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981075"/>
            <a:ext cx="3792537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07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313" y="3357563"/>
            <a:ext cx="3925887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0789" name="Group 21"/>
          <p:cNvGraphicFramePr>
            <a:graphicFrameLocks noGrp="1"/>
          </p:cNvGraphicFramePr>
          <p:nvPr/>
        </p:nvGraphicFramePr>
        <p:xfrm>
          <a:off x="250825" y="5805488"/>
          <a:ext cx="5026025" cy="515937"/>
        </p:xfrm>
        <a:graphic>
          <a:graphicData uri="http://schemas.openxmlformats.org/drawingml/2006/table">
            <a:tbl>
              <a:tblPr/>
              <a:tblGrid>
                <a:gridCol w="4043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Raportul N = T</a:t>
                      </a:r>
                      <a:r>
                        <a:rPr kumimoji="0" lang="ro-RO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 </a:t>
                      </a: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/T</a:t>
                      </a:r>
                      <a:r>
                        <a:rPr kumimoji="0" lang="ro-RO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</a:t>
                      </a: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 numeşte factor de</a:t>
                      </a:r>
                      <a:endParaRPr kumimoji="0" lang="ro-RO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împrăştiere sau câştig de procesare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(5)</a:t>
                      </a:r>
                      <a:endParaRPr kumimoji="0" lang="ro-RO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Spectru împrăştiat cu salt în frecvenţă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În cadrul tehnicii FH-SS transmisia se realizează cu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salturi de pe o frecvenţă purtătoare pe alta în interiorul unei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benzi de frecvenţă specificate într-o manieră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pseudoaleatoare.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S</a:t>
            </a:r>
            <a:r>
              <a:rPr lang="ro-RO" sz="2400">
                <a:solidFill>
                  <a:schemeClr val="bg2"/>
                </a:solidFill>
                <a:cs typeface="Times New Roman" pitchFamily="18" charset="0"/>
              </a:rPr>
              <a:t>ecvenţa de cod nu mai modulează în mod direct</a:t>
            </a: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  <a:cs typeface="Times New Roman" pitchFamily="18" charset="0"/>
              </a:rPr>
              <a:t>semnalul de date ci este folosită în scopul de a controla un</a:t>
            </a: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  <a:cs typeface="Times New Roman" pitchFamily="18" charset="0"/>
              </a:rPr>
              <a:t>sintetizor de frecvenţă</a:t>
            </a:r>
            <a:r>
              <a:rPr lang="ro-RO" sz="2400">
                <a:solidFill>
                  <a:schemeClr val="bg2"/>
                </a:solidFill>
              </a:rPr>
              <a:t>.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Semnalul împrăştiat în acest mod poate fi refăcut la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recepţie dacă se cunoaşte secvenţa de salturi.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Sistemul SS-FH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Saltul în frecvenţă are sens doar dacă se cunoaşte secvenţa de salt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atât la emisie cât şi la recepţie. Pentru salt se utilizează benzile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VHF(30MHz – 156MHz) şi UHF(225MHz – 400MHz). </a:t>
            </a:r>
          </a:p>
        </p:txBody>
      </p:sp>
      <p:pic>
        <p:nvPicPr>
          <p:cNvPr id="16282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1196975"/>
            <a:ext cx="457200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ctr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Principiul saltului în frecvenţă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Semnalul transmis va fi perturbat doar pe durata unui salt.</a:t>
            </a:r>
          </a:p>
        </p:txBody>
      </p:sp>
      <p:pic>
        <p:nvPicPr>
          <p:cNvPr id="1638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350" y="1773238"/>
            <a:ext cx="59055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ctr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Legătura dintre  Comsec şi Transec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Comsec –</a:t>
            </a:r>
            <a:r>
              <a:rPr lang="ro-RO" sz="2400">
                <a:solidFill>
                  <a:schemeClr val="bg2"/>
                </a:solidFill>
              </a:rPr>
              <a:t>  protecţie prin criptare.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Transec – </a:t>
            </a:r>
            <a:r>
              <a:rPr lang="ro-RO" sz="2400">
                <a:solidFill>
                  <a:schemeClr val="bg2"/>
                </a:solidFill>
              </a:rPr>
              <a:t>protecţia mediului de transmisie.  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1800">
              <a:solidFill>
                <a:schemeClr val="bg2"/>
              </a:solidFill>
            </a:endParaRPr>
          </a:p>
        </p:txBody>
      </p:sp>
      <p:pic>
        <p:nvPicPr>
          <p:cNvPr id="1648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636838"/>
            <a:ext cx="5859463" cy="3152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391150"/>
          </a:xfrm>
        </p:spPr>
        <p:txBody>
          <a:bodyPr/>
          <a:lstStyle/>
          <a:p>
            <a:pPr marL="609600" indent="-609600" algn="ctr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Parametrii TRANSEC-COMSEC</a:t>
            </a:r>
          </a:p>
          <a:p>
            <a:pPr marL="609600" indent="-609600" algn="ctr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Funcţionarea algoritmului Transec-Comsec este dependentă de Cheie,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Referinţa de timp, Selectorul de reţele/canale,Seturile de frecvenţe.</a:t>
            </a:r>
          </a:p>
          <a:p>
            <a:pPr marL="609600" indent="-609600" algn="ctr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</p:txBody>
      </p:sp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908050"/>
            <a:ext cx="5054600" cy="403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6" name="Rectangle 16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7681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o-RO" sz="2000" b="1" dirty="0">
                <a:solidFill>
                  <a:schemeClr val="bg2"/>
                </a:solidFill>
              </a:rPr>
              <a:t>	Într-o lume a comunicaţiilor, efortul de a proteja valorile informaţionale este unul critic.</a:t>
            </a:r>
            <a:r>
              <a:rPr lang="ro-RO" sz="2000" dirty="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Font typeface="Wingdings" pitchFamily="2" charset="2"/>
              <a:buNone/>
            </a:pPr>
            <a:endParaRPr lang="ro-RO" sz="2000" dirty="0">
              <a:solidFill>
                <a:schemeClr val="bg2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ro-RO" sz="2000" b="1" dirty="0">
                <a:solidFill>
                  <a:schemeClr val="bg2"/>
                </a:solidFill>
              </a:rPr>
              <a:t>	</a:t>
            </a:r>
            <a:r>
              <a:rPr lang="ro-RO" sz="2000" b="1" dirty="0">
                <a:solidFill>
                  <a:schemeClr val="bg2"/>
                </a:solidFill>
                <a:cs typeface="Times New Roman" pitchFamily="18" charset="0"/>
              </a:rPr>
              <a:t>Informaţiile trebuie evaluate în acord cu posibilul</a:t>
            </a:r>
            <a:r>
              <a:rPr lang="ro-RO" sz="2000" b="1" dirty="0">
                <a:solidFill>
                  <a:schemeClr val="bg2"/>
                </a:solidFill>
              </a:rPr>
              <a:t> </a:t>
            </a:r>
            <a:r>
              <a:rPr lang="ro-RO" sz="2000" b="1" dirty="0">
                <a:solidFill>
                  <a:schemeClr val="bg2"/>
                </a:solidFill>
                <a:cs typeface="Times New Roman" pitchFamily="18" charset="0"/>
              </a:rPr>
              <a:t>impact al unui incident care le va afecta negativ.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endParaRPr lang="ro-RO" sz="2000" b="1" dirty="0">
              <a:solidFill>
                <a:schemeClr val="bg2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endParaRPr lang="ro-RO" sz="2000" b="1" dirty="0">
              <a:solidFill>
                <a:schemeClr val="bg2"/>
              </a:solidFill>
            </a:endParaRPr>
          </a:p>
          <a:p>
            <a:pPr marL="609600" indent="-609600">
              <a:buFont typeface="Wingdings" pitchFamily="2" charset="2"/>
              <a:buNone/>
            </a:pPr>
            <a:r>
              <a:rPr lang="ro-RO" sz="2000" b="1" dirty="0">
                <a:solidFill>
                  <a:schemeClr val="bg2"/>
                </a:solidFill>
              </a:rPr>
              <a:t>	Ameninţările, vulnerabilităţile şi posibilul impact trebuie combinate pentru a obţine o măsură a riscului la care sunt expuse informaţiile:</a:t>
            </a:r>
          </a:p>
          <a:p>
            <a:pPr marL="609600" indent="-609600">
              <a:buFont typeface="Wingdings" pitchFamily="2" charset="2"/>
              <a:buNone/>
            </a:pPr>
            <a:endParaRPr lang="ro-RO" sz="2000" b="1" dirty="0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r>
              <a:rPr lang="ro-RO" sz="2800" b="1" i="1" dirty="0">
                <a:solidFill>
                  <a:schemeClr val="bg2"/>
                </a:solidFill>
              </a:rPr>
              <a:t>Risc = Ameninţări </a:t>
            </a:r>
            <a:r>
              <a:rPr lang="en-US" sz="2800" b="1" i="1" dirty="0">
                <a:solidFill>
                  <a:schemeClr val="bg2"/>
                </a:solidFill>
              </a:rPr>
              <a:t>x</a:t>
            </a:r>
            <a:r>
              <a:rPr lang="ro-RO" sz="2800" b="1" i="1" dirty="0">
                <a:solidFill>
                  <a:schemeClr val="bg2"/>
                </a:solidFill>
              </a:rPr>
              <a:t> Vulnerabilităţi </a:t>
            </a:r>
            <a:r>
              <a:rPr lang="en-US" sz="2800" b="1" i="1" dirty="0">
                <a:solidFill>
                  <a:schemeClr val="bg2"/>
                </a:solidFill>
              </a:rPr>
              <a:t>x</a:t>
            </a:r>
            <a:r>
              <a:rPr lang="ro-RO" sz="2800" b="1" i="1" dirty="0">
                <a:solidFill>
                  <a:schemeClr val="bg2"/>
                </a:solidFill>
              </a:rPr>
              <a:t> </a:t>
            </a:r>
          </a:p>
          <a:p>
            <a:pPr marL="609600" indent="-609600" algn="ctr">
              <a:buFont typeface="Wingdings" pitchFamily="2" charset="2"/>
              <a:buNone/>
            </a:pPr>
            <a:r>
              <a:rPr lang="ro-RO" sz="2800" b="1" i="1" dirty="0">
                <a:solidFill>
                  <a:schemeClr val="bg2"/>
                </a:solidFill>
              </a:rPr>
              <a:t>Valoarea informaţiilor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În urma introducerii acestor parametrii, algoritmul va oferi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ca răspuns: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•	Modelul de sincronizare;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•	Modelul de întrerupere(Break-In);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•	Modelul de acces întârziat(Late-Net-Entry);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•	Secvenţa de salt;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•	Cheia de criptare(dacă este cazul).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Modelul de sincronizare</a:t>
            </a:r>
            <a:r>
              <a:rPr lang="ro-RO" sz="2400">
                <a:solidFill>
                  <a:schemeClr val="bg2"/>
                </a:solidFill>
              </a:rPr>
              <a:t> este dependent de referinţa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de timp a sistemului, cheie şi algoritm. Există două metode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de sincronizare. 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pic>
        <p:nvPicPr>
          <p:cNvPr id="16794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87450" y="692150"/>
            <a:ext cx="5876925" cy="2665413"/>
          </a:xfrm>
          <a:noFill/>
          <a:ln/>
        </p:spPr>
      </p:pic>
      <p:pic>
        <p:nvPicPr>
          <p:cNvPr id="167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2275" y="3429000"/>
            <a:ext cx="4972050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Saltul prin care se realizează sincronizarea conţine un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indicativ specific reţelei utilizate astfel încât semnalele de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sincronizare specifice altor reţele care operează în aceeaşi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zonă să fie rejectate.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Staţiile care nu emit funcţionează în regim de căutare,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monitorizând frecvenţele de sincronizare.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În momentul în care este detectat un  salt specific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sincronizării staţia receptor îşi modifică ceasul intern în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funcţie de referinţa de timp aceasta fiind staţia emiţător.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Există o situaţie în care staţia nu poate modifica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ceasul în funcţie de referinţa staţiei emiţător. Această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situaţie depinde de viteza de salt şi de decalajul între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ceasuri.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Dacă acest decalaj este mai mare decât 65ms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nu se poate realiza sincronizarea.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Se utilizează ceasul de sistem pentru care decalajul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poate fi de până la 2 minute.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</a:t>
            </a:r>
            <a:r>
              <a:rPr lang="ro-RO" sz="2000">
                <a:solidFill>
                  <a:schemeClr val="bg2"/>
                </a:solidFill>
              </a:rPr>
              <a:t>Deci fiecare staţie va urmări două referinţe de timp: ceasul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primar(propriu) şi ceasul secundar(ceasul sistemului).</a:t>
            </a:r>
            <a:r>
              <a:rPr lang="ro-RO" sz="2400">
                <a:solidFill>
                  <a:schemeClr val="bg2"/>
                </a:solidFill>
              </a:rPr>
              <a:t> 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2060575"/>
            <a:ext cx="5903912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	</a:t>
            </a:r>
            <a:r>
              <a:rPr lang="ro-RO" sz="2000" b="1">
                <a:solidFill>
                  <a:schemeClr val="bg2"/>
                </a:solidFill>
              </a:rPr>
              <a:t>Modelul de întrerupere (Break-In)</a:t>
            </a:r>
            <a:r>
              <a:rPr lang="ro-RO" sz="2000">
                <a:solidFill>
                  <a:schemeClr val="bg2"/>
                </a:solidFill>
              </a:rPr>
              <a:t> oferă posibilitatea ca o staţie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să întrerupă o convorbire în curs.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Staţia BI funcţionează în modul de căutare şi va transmite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un mesaj de tip BI pe o durată de câteva secunde în saltul de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sincronizare pentru a asigura recepţia mesajului.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La recepţia mesajului BI, toate staţiile îşi vor sincroniza ceasurile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în funcţie de staţia care a iniţiat întreruperea şi vor trece în modul de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căutare.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Se va utiliza un interval de gardă pentru a preveni recepţia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unui alt mesaj de tip BI.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	</a:t>
            </a:r>
            <a:r>
              <a:rPr lang="ro-RO" sz="2000" b="1">
                <a:solidFill>
                  <a:schemeClr val="bg2"/>
                </a:solidFill>
              </a:rPr>
              <a:t>Accesul în reţea</a:t>
            </a:r>
            <a:r>
              <a:rPr lang="ro-RO" sz="2000">
                <a:solidFill>
                  <a:schemeClr val="bg2"/>
                </a:solidFill>
              </a:rPr>
              <a:t> este iniţiat de o staţie de tip slave aflată în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modul căutare.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Staţia transmite o cerere de tip TRQ1(Time Request) către staţia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master care trebuie să fie în acelaşi mod. 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Staţia master transmite un răspuns TRP1 atât către staţia slave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cât şi către celelalte staţii aflate în modul căutare. 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Acest răspuns se va repeta pe un alt salt TRP2 asigurându-se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astfel sincronizarea staţiilor slave.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	</a:t>
            </a:r>
            <a:endParaRPr lang="ro-RO" sz="2000">
              <a:solidFill>
                <a:schemeClr val="bg2"/>
              </a:solidFill>
            </a:endParaRPr>
          </a:p>
        </p:txBody>
      </p:sp>
      <p:pic>
        <p:nvPicPr>
          <p:cNvPr id="1802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908050"/>
            <a:ext cx="6062662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	</a:t>
            </a:r>
            <a:endParaRPr lang="ro-RO" sz="2000">
              <a:solidFill>
                <a:schemeClr val="bg2"/>
              </a:solidFill>
            </a:endParaRPr>
          </a:p>
        </p:txBody>
      </p:sp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908050"/>
            <a:ext cx="6062662" cy="424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900113" y="5237163"/>
            <a:ext cx="7559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hangingPunct="1"/>
            <a:r>
              <a:rPr lang="ro-RO" b="1">
                <a:solidFill>
                  <a:schemeClr val="bg2"/>
                </a:solidFill>
              </a:rPr>
              <a:t>Funcţia Hailing(Apel) </a:t>
            </a:r>
            <a:r>
              <a:rPr lang="ro-RO">
                <a:solidFill>
                  <a:schemeClr val="bg2"/>
                </a:solidFill>
              </a:rPr>
              <a:t>reprezintă metoda prin care o staţie care</a:t>
            </a:r>
          </a:p>
          <a:p>
            <a:pPr algn="l" eaLnBrk="1" hangingPunct="1"/>
            <a:r>
              <a:rPr lang="ro-RO">
                <a:solidFill>
                  <a:schemeClr val="bg2"/>
                </a:solidFill>
              </a:rPr>
              <a:t>funcţionează pe frecvenţă fixă comunică cu alte staţii aflate în mod salt în frecvenţă</a:t>
            </a:r>
            <a:r>
              <a:rPr lang="ro-RO"/>
              <a:t>. </a:t>
            </a:r>
            <a:r>
              <a:rPr lang="ro-RO">
                <a:solidFill>
                  <a:schemeClr val="bg2"/>
                </a:solidFill>
              </a:rPr>
              <a:t>Canalul este neprotejat şi se impun măsuri Comsec, squelch.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ctr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	</a:t>
            </a:r>
            <a:r>
              <a:rPr lang="ro-RO" sz="2000" b="1">
                <a:solidFill>
                  <a:schemeClr val="bg2"/>
                </a:solidFill>
              </a:rPr>
              <a:t>Alocarea frecvenţelor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În lipsa unui management al frecvenţelor eficient vor apare coliziuni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ceea ce va conduce la blocarea comunicaţiilor. 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2276475"/>
            <a:ext cx="4486275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22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4292600"/>
            <a:ext cx="4410075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pic>
        <p:nvPicPr>
          <p:cNvPr id="13722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08175" y="1196975"/>
            <a:ext cx="5256213" cy="3490913"/>
          </a:xfrm>
          <a:noFill/>
          <a:ln/>
        </p:spPr>
      </p:pic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23850" y="4941888"/>
            <a:ext cx="882015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o-RO">
                <a:solidFill>
                  <a:schemeClr val="bg2"/>
                </a:solidFill>
              </a:rPr>
              <a:t>Conceptele privind securitatea sistemelor de informaţii şi relaţiile dintre acestea </a:t>
            </a:r>
          </a:p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o-RO">
                <a:solidFill>
                  <a:schemeClr val="bg2"/>
                </a:solidFill>
              </a:rPr>
              <a:t>conform standardului Common Criteria cu privire la securitatea sistemelor informatice şi de comunicaţii.</a:t>
            </a:r>
          </a:p>
          <a:p>
            <a:pPr algn="l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ro-RO">
                <a:solidFill>
                  <a:schemeClr val="bg2"/>
                </a:solidFill>
              </a:rPr>
              <a:t>Apare necesitatea unui proces de protecţie a informaţiilor.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Procedeul de alocare diferă de la un producător la altul. Canalele se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grupează în reţele,iar reţelele în grupuri de reţele. Un procesor Transec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lucrează in 80 de reţele în grupuri de câte zece</a:t>
            </a:r>
            <a:r>
              <a:rPr lang="ro-RO" sz="2000" b="1">
                <a:solidFill>
                  <a:schemeClr val="bg2"/>
                </a:solidFill>
              </a:rPr>
              <a:t>.</a:t>
            </a:r>
            <a:r>
              <a:rPr lang="ro-RO" sz="2400" b="1">
                <a:solidFill>
                  <a:schemeClr val="bg2"/>
                </a:solidFill>
              </a:rPr>
              <a:t> 	</a:t>
            </a:r>
            <a:endParaRPr lang="ro-RO" sz="20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</p:txBody>
      </p:sp>
      <p:pic>
        <p:nvPicPr>
          <p:cNvPr id="1833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2249488"/>
            <a:ext cx="4800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Managementul unui sistem SS-FH</a:t>
            </a:r>
            <a:r>
              <a:rPr lang="ro-RO" sz="2000">
                <a:solidFill>
                  <a:schemeClr val="bg2"/>
                </a:solidFill>
              </a:rPr>
              <a:t> trebuie să urmărească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patru componente: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•	Managementul cheilor;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•	Managementul frecvenţelor;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•	Managementul configurărilor;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•	Managementul parametrilor de operare.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Cheile Comsec sunt utilizate în procesul de criptare prin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selectarea canalelor radio de comunicaţie.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Cheile Transec sunt utilizate în procesul de alocare a seturilor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de frecvenţe pentru salt.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Centrul trebuie să gestioneze parolele de acces la funcţiile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staţiilor.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Managementul unui sistem SS-FH</a:t>
            </a:r>
            <a:r>
              <a:rPr lang="ro-RO" sz="2000">
                <a:solidFill>
                  <a:schemeClr val="bg2"/>
                </a:solidFill>
              </a:rPr>
              <a:t> trebuie să urmărească 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patru componente: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•	Managementul cheilor;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•	Managementul frecvenţelor;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•	Managementul configurărilor;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•	Managementul parametrilor de operare.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</a:t>
            </a:r>
          </a:p>
        </p:txBody>
      </p:sp>
      <p:pic>
        <p:nvPicPr>
          <p:cNvPr id="1863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3357563"/>
            <a:ext cx="423862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pic>
        <p:nvPicPr>
          <p:cNvPr id="187396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39975" y="1196975"/>
            <a:ext cx="4032250" cy="5183188"/>
          </a:xfrm>
          <a:noFill/>
          <a:ln/>
        </p:spPr>
      </p:pic>
      <p:sp>
        <p:nvSpPr>
          <p:cNvPr id="187397" name="Rectangle 5"/>
          <p:cNvSpPr>
            <a:spLocks noChangeArrowheads="1"/>
          </p:cNvSpPr>
          <p:nvPr/>
        </p:nvSpPr>
        <p:spPr bwMode="auto">
          <a:xfrm>
            <a:off x="755650" y="765175"/>
            <a:ext cx="7448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ro-RO">
                <a:solidFill>
                  <a:schemeClr val="bg2"/>
                </a:solidFill>
              </a:rPr>
              <a:t>Centrul de management trebuie să ia în  considerare modelul din figură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90600"/>
            <a:ext cx="8229600" cy="4814888"/>
          </a:xfrm>
        </p:spPr>
        <p:txBody>
          <a:bodyPr/>
          <a:lstStyle/>
          <a:p>
            <a:pPr marL="609600" indent="-609600" algn="ctr"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Concluzii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  Deficienţele sistemelor de generaţie anterioară: flexibilitatea în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frecvenţă - redusă, lipsa compatibilităţii cu alte sisteme civile şi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guvernamentale, viteze mici şi medii la transmisiile de date şi lipsa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unui management de protecţie.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Soluţia la aceste probleme o reprezintă realizarea unui nou sistem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radio în tehnologie digitală care să prezinte soluţii de securitate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complexe reprogramabile.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Astfel acest sistem radio trebuie să fie scalabil şi structurat pe o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arhitectură deschisă asigurând astfel compatibilitatea cu alte sisteme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informatice şi de comunicaţii.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ctr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Securitatea informaţiilor (INFOSEC – Information  Security)</a:t>
            </a:r>
          </a:p>
          <a:p>
            <a:pPr marL="609600" indent="-609600" algn="ctr">
              <a:lnSpc>
                <a:spcPct val="80000"/>
              </a:lnSpc>
              <a:buFont typeface="Wingdings" pitchFamily="2" charset="2"/>
              <a:buNone/>
            </a:pPr>
            <a:endParaRPr lang="ro-RO" sz="2000" b="1">
              <a:solidFill>
                <a:schemeClr val="bg2"/>
              </a:solidFill>
            </a:endParaRP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INFOSEC –  ansamblul măsurilor şi structurilor de protecţie a informaţiilor care sunt prelucrate, stocate sau transmise prin intermediul sistemelor informatice de comunicaţii şi al altor sisteme electronice, impotriva ameninţărilor şi a oricăror acţiuni care pot aduce atingere confidenţialitătii, integrităţii, disponibilităţii, autenticităţii şi nonrepudierii informaţiilor clasificate precum şi afectarea funcţionării sistemelor informatice, indiferent dacă acestea apar accidental sau intenţionat. </a:t>
            </a:r>
            <a:br>
              <a:rPr lang="ro-RO" sz="2000" b="1">
                <a:solidFill>
                  <a:schemeClr val="bg2"/>
                </a:solidFill>
              </a:rPr>
            </a:br>
            <a:r>
              <a:rPr lang="ro-RO" sz="2000" b="1">
                <a:solidFill>
                  <a:schemeClr val="bg2"/>
                </a:solidFill>
              </a:rPr>
              <a:t>(ART. 237 din HGR nr.585/2002)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Legislaţie –   </a:t>
            </a: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ro-RO" sz="2000" b="1">
                <a:solidFill>
                  <a:schemeClr val="bg2"/>
                </a:solidFill>
              </a:rPr>
              <a:t>Legea nr. 182/2002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		</a:t>
            </a: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ro-RO" sz="2000" b="1">
                <a:solidFill>
                  <a:schemeClr val="bg2"/>
                </a:solidFill>
              </a:rPr>
              <a:t>Legea nr. 101/2003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			Hotărârea Guvernului nr. 353/2002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			Hotărârea Guvernului nr. 354/2002</a:t>
            </a:r>
          </a:p>
          <a:p>
            <a:pPr marL="609600" indent="-609600" algn="just">
              <a:lnSpc>
                <a:spcPct val="80000"/>
              </a:lnSpc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			Hotărârea Guvernului nr. 585/2002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Componente INFOSEC: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•	</a:t>
            </a:r>
            <a:r>
              <a:rPr lang="ro-RO" sz="2000" b="1">
                <a:solidFill>
                  <a:schemeClr val="bg2"/>
                </a:solidFill>
              </a:rPr>
              <a:t>Securitatea comunicaţiilor</a:t>
            </a:r>
            <a:r>
              <a:rPr lang="ro-RO" sz="20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(COMSEC –</a:t>
            </a:r>
            <a:r>
              <a:rPr lang="en-US" sz="2000">
                <a:solidFill>
                  <a:schemeClr val="bg2"/>
                </a:solidFill>
              </a:rPr>
              <a:t> </a:t>
            </a:r>
            <a:r>
              <a:rPr lang="ro-RO" sz="2000">
                <a:solidFill>
                  <a:schemeClr val="bg2"/>
                </a:solidFill>
              </a:rPr>
              <a:t>Communications Security);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•	</a:t>
            </a:r>
            <a:r>
              <a:rPr lang="ro-RO" sz="2000" b="1">
                <a:solidFill>
                  <a:schemeClr val="bg2"/>
                </a:solidFill>
              </a:rPr>
              <a:t>Securitatea echipamentelor de calcul</a:t>
            </a:r>
            <a:r>
              <a:rPr lang="ro-RO" sz="20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(COMPUSEC – Computer Security);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•	</a:t>
            </a:r>
            <a:r>
              <a:rPr lang="ro-RO" sz="2000" b="1">
                <a:solidFill>
                  <a:schemeClr val="bg2"/>
                </a:solidFill>
              </a:rPr>
              <a:t>Securitatea emisiilor</a:t>
            </a:r>
            <a:r>
              <a:rPr lang="ro-RO" sz="20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(EMSEC - TEMPEST);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•	</a:t>
            </a:r>
            <a:r>
              <a:rPr lang="ro-RO" sz="2000" b="1">
                <a:solidFill>
                  <a:schemeClr val="bg2"/>
                </a:solidFill>
              </a:rPr>
              <a:t>Securitatea transmisiilor</a:t>
            </a:r>
            <a:r>
              <a:rPr lang="ro-RO" sz="2000">
                <a:solidFill>
                  <a:schemeClr val="bg2"/>
                </a:solidFill>
              </a:rPr>
              <a:t> 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	(TRANSEC – Transmission Security);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>
                <a:solidFill>
                  <a:schemeClr val="bg2"/>
                </a:solidFill>
              </a:rPr>
              <a:t>•	</a:t>
            </a:r>
            <a:r>
              <a:rPr lang="ro-RO" sz="2000" b="1">
                <a:solidFill>
                  <a:schemeClr val="bg2"/>
                </a:solidFill>
              </a:rPr>
              <a:t>Măsuri de protecţie fizică, procedurală, de personal şi a documentelor.</a:t>
            </a:r>
          </a:p>
          <a:p>
            <a:pPr marL="609600" indent="-609600">
              <a:buFont typeface="Wingdings" pitchFamily="2" charset="2"/>
              <a:buNone/>
            </a:pPr>
            <a:r>
              <a:rPr lang="ro-RO" sz="2000" b="1">
                <a:solidFill>
                  <a:schemeClr val="bg2"/>
                </a:solidFill>
              </a:rPr>
              <a:t>Oferă caracteristici de protecţie informaţiilor.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TRANSEC </a:t>
            </a:r>
            <a:r>
              <a:rPr lang="ro-RO" sz="2400">
                <a:solidFill>
                  <a:schemeClr val="bg2"/>
                </a:solidFill>
              </a:rPr>
              <a:t>foloseşte tehnici de prevenire a detectării,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interceptării, sau perturbării semnalului pe traseul de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transmisie. 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	Aceste tehnici includ fie "ascunderea" canalului, fie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 transformarea acestuia într-o ţintă în continuă mişcare.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endParaRPr lang="ro-RO" sz="2400">
              <a:solidFill>
                <a:schemeClr val="bg2"/>
              </a:solidFill>
            </a:endParaRPr>
          </a:p>
          <a:p>
            <a:pPr marL="609600" indent="-609600" algn="ctr">
              <a:buFont typeface="Wingdings" pitchFamily="2" charset="2"/>
              <a:buNone/>
            </a:pPr>
            <a:r>
              <a:rPr lang="ro-RO" sz="2400">
                <a:solidFill>
                  <a:schemeClr val="bg2"/>
                </a:solidFill>
              </a:rPr>
              <a:t>Traseul de transmisie = Spectrul electromagnetic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814887"/>
          </a:xfrm>
        </p:spPr>
        <p:txBody>
          <a:bodyPr/>
          <a:lstStyle/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Astfel, se definesc următoarele vulnerabilităţi: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•	Modul de lucru al echipamentului;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•	Goniometrarea echipamentului;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•	Analiza traficului;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•	Interceptarea în scopul extragerii informaţiei.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Metode de atac: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•	Ascultarea convorbirilor;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•	Monitorizarea traficului;</a:t>
            </a:r>
          </a:p>
          <a:p>
            <a:pPr marL="609600" indent="-609600" algn="just">
              <a:buFont typeface="Wingdings" pitchFamily="2" charset="2"/>
              <a:buNone/>
            </a:pPr>
            <a:r>
              <a:rPr lang="ro-RO" sz="2400" b="1">
                <a:solidFill>
                  <a:schemeClr val="bg2"/>
                </a:solidFill>
              </a:rPr>
              <a:t>•	Bruiajul: inserare de zgomot pe canal, inducere în eroare.</a:t>
            </a:r>
          </a:p>
          <a:p>
            <a:pPr marL="609600" indent="-609600" algn="just">
              <a:buFont typeface="Wingdings" pitchFamily="2" charset="2"/>
              <a:buNone/>
            </a:pPr>
            <a:endParaRPr lang="ro-RO" sz="2400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pic>
        <p:nvPicPr>
          <p:cNvPr id="16998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95513" y="765175"/>
            <a:ext cx="4608512" cy="2159000"/>
          </a:xfrm>
          <a:noFill/>
          <a:ln/>
        </p:spPr>
      </p:pic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1692275" y="2924175"/>
            <a:ext cx="5289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ro-RO" b="1">
                <a:solidFill>
                  <a:schemeClr val="bg2"/>
                </a:solidFill>
              </a:rPr>
              <a:t>Bruiaj de bandă îngustă      Bruiaj prin baleiere</a:t>
            </a:r>
            <a:r>
              <a:rPr lang="en-US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075" y="3357563"/>
            <a:ext cx="4752975" cy="230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2051050" y="5589588"/>
            <a:ext cx="465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 eaLnBrk="1" hangingPunct="1"/>
            <a:r>
              <a:rPr lang="ro-RO" b="1">
                <a:solidFill>
                  <a:schemeClr val="bg2"/>
                </a:solidFill>
              </a:rPr>
              <a:t>Bruiaj combinat           Bruiaj secvenţial</a:t>
            </a:r>
          </a:p>
        </p:txBody>
      </p:sp>
      <p:pic>
        <p:nvPicPr>
          <p:cNvPr id="16999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0113" y="1268413"/>
            <a:ext cx="714375" cy="152400"/>
          </a:xfrm>
          <a:prstGeom prst="rect">
            <a:avLst/>
          </a:prstGeom>
          <a:noFill/>
        </p:spPr>
      </p:pic>
      <p:pic>
        <p:nvPicPr>
          <p:cNvPr id="16999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088" y="5734050"/>
            <a:ext cx="666750" cy="95250"/>
          </a:xfrm>
          <a:prstGeom prst="rect">
            <a:avLst/>
          </a:prstGeom>
          <a:noFill/>
        </p:spPr>
      </p:pic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indent="228600" algn="l" eaLnBrk="1" hangingPunct="1"/>
            <a:endParaRPr lang="en-US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179388" y="908050"/>
            <a:ext cx="19081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ro-RO" sz="1400">
                <a:cs typeface="Times New Roman" pitchFamily="18" charset="0"/>
              </a:rPr>
              <a:t> </a:t>
            </a:r>
            <a:r>
              <a:rPr lang="ro-RO" sz="1400" b="1">
                <a:solidFill>
                  <a:schemeClr val="bg2"/>
                </a:solidFill>
                <a:cs typeface="Times New Roman" pitchFamily="18" charset="0"/>
              </a:rPr>
              <a:t>canale bruiate</a:t>
            </a:r>
            <a:r>
              <a:rPr lang="ro-RO" sz="1400">
                <a:cs typeface="Times New Roman" pitchFamily="18" charset="0"/>
              </a:rPr>
              <a:t>			</a:t>
            </a:r>
            <a:endParaRPr lang="ro-RO"/>
          </a:p>
        </p:txBody>
      </p:sp>
      <p:sp>
        <p:nvSpPr>
          <p:cNvPr id="169997" name="Rectangle 13"/>
          <p:cNvSpPr>
            <a:spLocks noChangeArrowheads="1"/>
          </p:cNvSpPr>
          <p:nvPr/>
        </p:nvSpPr>
        <p:spPr bwMode="auto">
          <a:xfrm>
            <a:off x="395288" y="5229225"/>
            <a:ext cx="1320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ro-RO" sz="1400" b="1">
                <a:solidFill>
                  <a:schemeClr val="bg2"/>
                </a:solidFill>
              </a:rPr>
              <a:t>canale libere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516688" y="476250"/>
            <a:ext cx="2627312" cy="379413"/>
          </a:xfrm>
          <a:solidFill>
            <a:schemeClr val="bg1"/>
          </a:solidFill>
        </p:spPr>
        <p:txBody>
          <a:bodyPr/>
          <a:lstStyle/>
          <a:p>
            <a:pPr algn="r"/>
            <a:r>
              <a:rPr lang="ro-RO" sz="1600">
                <a:solidFill>
                  <a:srgbClr val="AABBBC"/>
                </a:solidFill>
              </a:rPr>
              <a:t>Măsuri Transec</a:t>
            </a:r>
            <a:endParaRPr lang="en-US" sz="1600">
              <a:solidFill>
                <a:srgbClr val="AABBBC"/>
              </a:solidFill>
            </a:endParaRPr>
          </a:p>
        </p:txBody>
      </p:sp>
      <p:pic>
        <p:nvPicPr>
          <p:cNvPr id="171012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47813" y="1196975"/>
            <a:ext cx="5364162" cy="2757488"/>
          </a:xfrm>
          <a:noFill/>
          <a:ln/>
        </p:spPr>
      </p:pic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1692275" y="3860800"/>
            <a:ext cx="5187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ro-RO" b="1">
                <a:solidFill>
                  <a:schemeClr val="bg2"/>
                </a:solidFill>
              </a:rPr>
              <a:t>Bruiaj de bandă largă      Bruiaj prin impulsuri</a:t>
            </a:r>
            <a:r>
              <a:rPr lang="ro-RO"/>
              <a:t> </a:t>
            </a:r>
          </a:p>
        </p:txBody>
      </p:sp>
      <p:pic>
        <p:nvPicPr>
          <p:cNvPr id="1710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7143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4652963"/>
            <a:ext cx="7143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6667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01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600" y="4652963"/>
            <a:ext cx="666750" cy="16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2124075" y="4868863"/>
            <a:ext cx="532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 eaLnBrk="1" hangingPunct="1"/>
            <a:r>
              <a:rPr lang="ro-RO" b="1">
                <a:solidFill>
                  <a:schemeClr val="bg2"/>
                </a:solidFill>
              </a:rPr>
              <a:t>canale bruiate                    </a:t>
            </a:r>
            <a:r>
              <a:rPr lang="en-US"/>
              <a:t> </a:t>
            </a:r>
            <a:r>
              <a:rPr lang="ro-RO" b="1">
                <a:solidFill>
                  <a:schemeClr val="bg2"/>
                </a:solidFill>
              </a:rPr>
              <a:t>canale libere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Masuri de protectie  Transec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B3F26F71CC9C4B9C5BAA8F22FC422D" ma:contentTypeVersion="7" ma:contentTypeDescription="Creați un document nou." ma:contentTypeScope="" ma:versionID="b164d6e6db9d65c91294e19bcbf82b31">
  <xsd:schema xmlns:xsd="http://www.w3.org/2001/XMLSchema" xmlns:xs="http://www.w3.org/2001/XMLSchema" xmlns:p="http://schemas.microsoft.com/office/2006/metadata/properties" xmlns:ns2="bab8f944-c9d2-4579-9137-a662e7652227" targetNamespace="http://schemas.microsoft.com/office/2006/metadata/properties" ma:root="true" ma:fieldsID="704e20bc0199b0300d7b7ec66ab09df6" ns2:_="">
    <xsd:import namespace="bab8f944-c9d2-4579-9137-a662e76522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8f944-c9d2-4579-9137-a662e76522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39C9CF-94D4-44C6-AE35-A3EAFE37EF33}">
  <ds:schemaRefs>
    <ds:schemaRef ds:uri="c12a6d37-869d-4d14-a9f3-fd4fa6da6f27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dddef61d-1411-48dc-be09-a9d46c22033d"/>
  </ds:schemaRefs>
</ds:datastoreItem>
</file>

<file path=customXml/itemProps2.xml><?xml version="1.0" encoding="utf-8"?>
<ds:datastoreItem xmlns:ds="http://schemas.openxmlformats.org/officeDocument/2006/customXml" ds:itemID="{94A74299-76F8-43C1-B5B5-FD4BCA5045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4B08EF-A54E-4C56-842D-C39D8142E2E9}"/>
</file>

<file path=docProps/app.xml><?xml version="1.0" encoding="utf-8"?>
<Properties xmlns="http://schemas.openxmlformats.org/officeDocument/2006/extended-properties" xmlns:vt="http://schemas.openxmlformats.org/officeDocument/2006/docPropsVTypes">
  <Template>3_Masuri de protectie  Transec</Template>
  <TotalTime>2</TotalTime>
  <Words>1659</Words>
  <Application>Microsoft Office PowerPoint</Application>
  <PresentationFormat>Expunere pe ecran (4:3)</PresentationFormat>
  <Paragraphs>253</Paragraphs>
  <Slides>34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34</vt:i4>
      </vt:variant>
    </vt:vector>
  </HeadingPairs>
  <TitlesOfParts>
    <vt:vector size="39" baseType="lpstr">
      <vt:lpstr>Arial</vt:lpstr>
      <vt:lpstr>Arial Black</vt:lpstr>
      <vt:lpstr>Times New Roman</vt:lpstr>
      <vt:lpstr>Wingdings</vt:lpstr>
      <vt:lpstr>3_Masuri de protectie  Transec</vt:lpstr>
      <vt:lpstr>MĂSURI DE PROTECŢIE TRANSEC ÎN SECURITATEA COMUNICAŢIILOR -SALTUL ÎN FRECVENŢĂ-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  <vt:lpstr>Măsuri Transec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MĂSURI DE PROTECŢIE TRANSEC ÎN SECURITATEA COMUNICAŢIILOR -SALTUL ÎN FRECVENŢĂ-</dc:title>
  <dc:creator>Ciprian RACUCIU</dc:creator>
  <cp:lastModifiedBy>Ciprian-Iulian-Constantin Racuciu</cp:lastModifiedBy>
  <cp:revision>1</cp:revision>
  <dcterms:created xsi:type="dcterms:W3CDTF">2022-05-31T07:43:23Z</dcterms:created>
  <dcterms:modified xsi:type="dcterms:W3CDTF">2025-10-20T14:16:31Z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0x01010019B3F26F71CC9C4B9C5BAA8F22FC422D</vt:lpwstr>
  </property>
</Properties>
</file>