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Comfortaa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Comfortaa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Comforta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81737fb3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81737fb3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81737fb3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81737fb3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81737fb3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81737fb3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81737fb3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81737fb3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81737fb3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81737fb3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81737fb3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81737fb3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3.jpg"/><Relationship Id="rId6" Type="http://schemas.openxmlformats.org/officeDocument/2006/relationships/image" Target="../media/image8.png"/><Relationship Id="rId7" Type="http://schemas.openxmlformats.org/officeDocument/2006/relationships/image" Target="../media/image2.png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5.png"/><Relationship Id="rId10" Type="http://schemas.openxmlformats.org/officeDocument/2006/relationships/image" Target="../media/image13.png"/><Relationship Id="rId9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3.jpg"/><Relationship Id="rId5" Type="http://schemas.openxmlformats.org/officeDocument/2006/relationships/image" Target="../media/image15.png"/><Relationship Id="rId6" Type="http://schemas.openxmlformats.org/officeDocument/2006/relationships/image" Target="../media/image8.png"/><Relationship Id="rId7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7386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16150"/>
            <a:ext cx="8520600" cy="167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Componentes :  Daniel Levino, João Barbosa,</a:t>
            </a:r>
            <a:endParaRPr b="1" sz="17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                           Victor Santos,  Lucas Gomes, </a:t>
            </a:r>
            <a:endParaRPr b="1" sz="17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                           Allisson Silva.</a:t>
            </a:r>
            <a:r>
              <a:rPr lang="pt-BR" sz="1700">
                <a:solidFill>
                  <a:srgbClr val="000000"/>
                </a:solidFill>
              </a:rPr>
              <a:t>  </a:t>
            </a:r>
            <a:r>
              <a:rPr lang="pt-BR" sz="1700"/>
              <a:t>                                        </a:t>
            </a:r>
            <a:endParaRPr sz="1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                                                                                          </a:t>
            </a:r>
            <a:endParaRPr sz="1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   </a:t>
            </a:r>
            <a:endParaRPr sz="1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Mentor: Carlos José Pereira</a:t>
            </a:r>
            <a:endParaRPr b="1" sz="17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729" y="738600"/>
            <a:ext cx="1981150" cy="1981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desenho&#10;&#10;Descrição gerada automaticamente" id="57" name="Google Shape;5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13850" y="196540"/>
            <a:ext cx="1936801" cy="67904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54716" l="3688" r="0" t="0"/>
          <a:stretch/>
        </p:blipFill>
        <p:spPr>
          <a:xfrm>
            <a:off x="110275" y="1331125"/>
            <a:ext cx="3618599" cy="176797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3773650" y="1376012"/>
            <a:ext cx="5177100" cy="16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12420" l="12733" r="10877" t="46776"/>
          <a:stretch/>
        </p:blipFill>
        <p:spPr>
          <a:xfrm>
            <a:off x="53725" y="3032500"/>
            <a:ext cx="3618599" cy="194934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0" y="0"/>
            <a:ext cx="9144000" cy="7386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type="ctrTitle"/>
          </p:nvPr>
        </p:nvSpPr>
        <p:spPr>
          <a:xfrm>
            <a:off x="311707" y="1034075"/>
            <a:ext cx="1259700" cy="161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110275" y="821850"/>
            <a:ext cx="8520600" cy="16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    </a:t>
            </a:r>
            <a:r>
              <a:rPr lang="pt-BR" sz="2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O Problema</a:t>
            </a:r>
            <a:endParaRPr sz="2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descr="Uma imagem contendo desenho&#10;&#10;Descrição gerada automaticamente" id="68" name="Google Shape;6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13850" y="196540"/>
            <a:ext cx="1936801" cy="67904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69675" y="3999550"/>
            <a:ext cx="846175" cy="8461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7439950" y="4686900"/>
            <a:ext cx="15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7">
            <a:alphaModFix/>
          </a:blip>
          <a:srcRect b="44775" l="0" r="0" t="0"/>
          <a:stretch/>
        </p:blipFill>
        <p:spPr>
          <a:xfrm>
            <a:off x="3728875" y="1331125"/>
            <a:ext cx="4955624" cy="1530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040000" dist="200025">
              <a:srgbClr val="000000">
                <a:alpha val="49000"/>
              </a:srgbClr>
            </a:outerShdw>
          </a:effectLst>
        </p:spPr>
      </p:pic>
      <p:pic>
        <p:nvPicPr>
          <p:cNvPr id="72" name="Google Shape;7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95873" y="3069375"/>
            <a:ext cx="2811995" cy="187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3920775" y="868950"/>
            <a:ext cx="2309400" cy="4029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>
            <a:noFill/>
          </a:ln>
          <a:effectLst>
            <a:outerShdw blurRad="257175" rotWithShape="0" algn="bl" dir="2400000" dist="200025">
              <a:srgbClr val="000000">
                <a:alpha val="6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0" y="0"/>
            <a:ext cx="9144000" cy="7386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type="ctrTitle"/>
          </p:nvPr>
        </p:nvSpPr>
        <p:spPr>
          <a:xfrm>
            <a:off x="311707" y="1034075"/>
            <a:ext cx="1259700" cy="161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" name="Google Shape;80;p15"/>
          <p:cNvSpPr txBox="1"/>
          <p:nvPr>
            <p:ph idx="1" type="subTitle"/>
          </p:nvPr>
        </p:nvSpPr>
        <p:spPr>
          <a:xfrm>
            <a:off x="311700" y="682850"/>
            <a:ext cx="23877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pt-BR"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 Proposta</a:t>
            </a:r>
            <a:endParaRPr sz="2500"/>
          </a:p>
        </p:txBody>
      </p:sp>
      <p:pic>
        <p:nvPicPr>
          <p:cNvPr descr="Uma imagem contendo desenho&#10;&#10;Descrição gerada automaticamente" id="81" name="Google Shape;8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3850" y="196540"/>
            <a:ext cx="1936801" cy="67904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7690950" y="4686900"/>
            <a:ext cx="12597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4093875" y="1110750"/>
            <a:ext cx="1963200" cy="354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9612" y="1329575"/>
            <a:ext cx="1831725" cy="15532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/>
          <p:nvPr/>
        </p:nvSpPr>
        <p:spPr>
          <a:xfrm>
            <a:off x="4093875" y="1009238"/>
            <a:ext cx="1963200" cy="2082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4093875" y="1034080"/>
            <a:ext cx="1963200" cy="295500"/>
          </a:xfrm>
          <a:prstGeom prst="round2SameRect">
            <a:avLst>
              <a:gd fmla="val 45846" name="adj1"/>
              <a:gd fmla="val 0" name="adj2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 rot="-5148782">
            <a:off x="5629891" y="1216069"/>
            <a:ext cx="1593193" cy="1942639"/>
          </a:xfrm>
          <a:prstGeom prst="flowChartExtra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6697300" y="1462150"/>
            <a:ext cx="1692000" cy="1638300"/>
          </a:xfrm>
          <a:prstGeom prst="ellipse">
            <a:avLst/>
          </a:prstGeom>
          <a:solidFill>
            <a:srgbClr val="2456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5"/>
          <p:cNvPicPr preferRelativeResize="0"/>
          <p:nvPr/>
        </p:nvPicPr>
        <p:blipFill rotWithShape="1">
          <a:blip r:embed="rId5">
            <a:alphaModFix/>
          </a:blip>
          <a:srcRect b="6252" l="4013" r="55893" t="8211"/>
          <a:stretch/>
        </p:blipFill>
        <p:spPr>
          <a:xfrm>
            <a:off x="6953038" y="1871700"/>
            <a:ext cx="1180525" cy="8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>
            <a:off x="311700" y="1009250"/>
            <a:ext cx="3000000" cy="12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353744"/>
                </a:solidFill>
                <a:latin typeface="Comfortaa"/>
                <a:ea typeface="Comfortaa"/>
                <a:cs typeface="Comfortaa"/>
                <a:sym typeface="Comfortaa"/>
              </a:rPr>
              <a:t>cursos classificados segundo sua área de conhecimento e serão oferecidos aos alunos segundo seus interesses</a:t>
            </a:r>
            <a:r>
              <a:rPr lang="pt-BR" sz="1300">
                <a:solidFill>
                  <a:srgbClr val="353744"/>
                </a:solidFill>
                <a:latin typeface="Comfortaa"/>
                <a:ea typeface="Comfortaa"/>
                <a:cs typeface="Comfortaa"/>
                <a:sym typeface="Comfortaa"/>
              </a:rPr>
              <a:t>   </a:t>
            </a:r>
            <a:endParaRPr sz="1300">
              <a:solidFill>
                <a:srgbClr val="353744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353744"/>
                </a:solidFill>
                <a:latin typeface="Comfortaa"/>
                <a:ea typeface="Comfortaa"/>
                <a:cs typeface="Comfortaa"/>
                <a:sym typeface="Comfortaa"/>
              </a:rPr>
              <a:t>Critérios de Ranqueamento dos Vídeos:               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-374500" y="2683600"/>
            <a:ext cx="4175100" cy="20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91440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53744"/>
              </a:buClr>
              <a:buSzPts val="1300"/>
              <a:buFont typeface="Proxima Nova"/>
              <a:buChar char="●"/>
            </a:pPr>
            <a:r>
              <a:rPr lang="pt-BR" sz="13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enquadramento favorável do vídeo;</a:t>
            </a:r>
            <a:endParaRPr sz="13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9144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300"/>
              <a:buFont typeface="Proxima Nova"/>
              <a:buChar char="●"/>
            </a:pPr>
            <a:r>
              <a:rPr lang="pt-BR" sz="13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área do rosto livre de barreiras visuais;</a:t>
            </a:r>
            <a:endParaRPr sz="13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9144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300"/>
              <a:buFont typeface="Proxima Nova"/>
              <a:buChar char="●"/>
            </a:pPr>
            <a:r>
              <a:rPr lang="pt-BR" sz="13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LIBRAS em 1ª plano;</a:t>
            </a:r>
            <a:endParaRPr sz="13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9144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300"/>
              <a:buFont typeface="Proxima Nova"/>
              <a:buChar char="●"/>
            </a:pPr>
            <a:r>
              <a:rPr lang="pt-BR" sz="13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LIBRAS em 2º plano;</a:t>
            </a:r>
            <a:endParaRPr sz="13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9144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300"/>
              <a:buFont typeface="Proxima Nova"/>
              <a:buChar char="●"/>
            </a:pPr>
            <a:r>
              <a:rPr lang="pt-BR" sz="13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alternância entre intérprete e conteúdo;</a:t>
            </a:r>
            <a:endParaRPr sz="13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9144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300"/>
              <a:buFont typeface="Proxima Nova"/>
              <a:buChar char="●"/>
            </a:pPr>
            <a:r>
              <a:rPr lang="pt-BR" sz="13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vídeo sem fala;</a:t>
            </a:r>
            <a:endParaRPr sz="13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9144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300"/>
              <a:buFont typeface="Proxima Nova"/>
              <a:buChar char="●"/>
            </a:pPr>
            <a:r>
              <a:rPr lang="pt-BR" sz="13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legendas compreensivas;</a:t>
            </a:r>
            <a:endParaRPr sz="13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9144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300"/>
              <a:buFont typeface="Proxima Nova"/>
              <a:buChar char="●"/>
            </a:pPr>
            <a:r>
              <a:rPr lang="pt-BR" sz="13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velocidade favorável. </a:t>
            </a:r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69675" y="3945825"/>
            <a:ext cx="846175" cy="84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/>
          <p:nvPr/>
        </p:nvSpPr>
        <p:spPr>
          <a:xfrm flipH="1">
            <a:off x="227850" y="3366625"/>
            <a:ext cx="7179900" cy="1393500"/>
          </a:xfrm>
          <a:prstGeom prst="rtTriangle">
            <a:avLst/>
          </a:prstGeom>
          <a:solidFill>
            <a:schemeClr val="lt2"/>
          </a:solidFill>
          <a:ln>
            <a:noFill/>
          </a:ln>
          <a:effectLst>
            <a:outerShdw blurRad="214313" rotWithShape="0" algn="bl" dir="2280000" dist="1047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 flipH="1" rot="10800000">
            <a:off x="225150" y="1591288"/>
            <a:ext cx="7185300" cy="1460400"/>
          </a:xfrm>
          <a:prstGeom prst="rtTriangle">
            <a:avLst/>
          </a:prstGeom>
          <a:solidFill>
            <a:schemeClr val="lt2"/>
          </a:solidFill>
          <a:ln>
            <a:noFill/>
          </a:ln>
          <a:effectLst>
            <a:outerShdw blurRad="228600" rotWithShape="0" algn="bl" dir="2880000" dist="952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0" y="0"/>
            <a:ext cx="9144000" cy="7386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>
            <p:ph idx="1" type="subTitle"/>
          </p:nvPr>
        </p:nvSpPr>
        <p:spPr>
          <a:xfrm>
            <a:off x="123675" y="806275"/>
            <a:ext cx="8565300" cy="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As Tecnologias Empregadas</a:t>
            </a:r>
            <a:endParaRPr sz="2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descr="Uma imagem contendo desenho&#10;&#10;Descrição gerada automaticamente" id="101" name="Google Shape;10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3850" y="196540"/>
            <a:ext cx="1936801" cy="67904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02" name="Google Shape;102;p16"/>
          <p:cNvSpPr txBox="1"/>
          <p:nvPr/>
        </p:nvSpPr>
        <p:spPr>
          <a:xfrm>
            <a:off x="7407750" y="4713750"/>
            <a:ext cx="15429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4">
            <a:alphaModFix/>
          </a:blip>
          <a:srcRect b="4990" l="9460" r="7338" t="8361"/>
          <a:stretch/>
        </p:blipFill>
        <p:spPr>
          <a:xfrm>
            <a:off x="5905075" y="3783700"/>
            <a:ext cx="877143" cy="913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740000" dist="114300">
              <a:srgbClr val="000000">
                <a:alpha val="50000"/>
              </a:srgbClr>
            </a:outerShdw>
          </a:effectLst>
        </p:spPr>
      </p:pic>
      <p:pic>
        <p:nvPicPr>
          <p:cNvPr id="104" name="Google Shape;10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556" y="1890325"/>
            <a:ext cx="1140717" cy="11359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580000" dist="85725">
              <a:srgbClr val="000000">
                <a:alpha val="50000"/>
              </a:srgbClr>
            </a:outerShdw>
          </a:effectLst>
        </p:spPr>
      </p:pic>
      <p:pic>
        <p:nvPicPr>
          <p:cNvPr id="105" name="Google Shape;10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94325" y="3904396"/>
            <a:ext cx="1448218" cy="738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740000" dist="104775">
              <a:srgbClr val="000000">
                <a:alpha val="50000"/>
              </a:srgbClr>
            </a:outerShdw>
          </a:effectLst>
        </p:spPr>
      </p:pic>
      <p:sp>
        <p:nvSpPr>
          <p:cNvPr id="106" name="Google Shape;106;p16"/>
          <p:cNvSpPr txBox="1"/>
          <p:nvPr/>
        </p:nvSpPr>
        <p:spPr>
          <a:xfrm>
            <a:off x="692750" y="1393738"/>
            <a:ext cx="7656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mfortaa"/>
                <a:ea typeface="Comfortaa"/>
                <a:cs typeface="Comfortaa"/>
                <a:sym typeface="Comfortaa"/>
              </a:rPr>
              <a:t>Editor 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58150" y="1890323"/>
            <a:ext cx="1285968" cy="1161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740000" dist="85725">
              <a:srgbClr val="000000">
                <a:alpha val="55000"/>
              </a:srgbClr>
            </a:outerShdw>
          </a:effectLst>
        </p:spPr>
      </p:pic>
      <p:sp>
        <p:nvSpPr>
          <p:cNvPr id="108" name="Google Shape;108;p16"/>
          <p:cNvSpPr txBox="1"/>
          <p:nvPr/>
        </p:nvSpPr>
        <p:spPr>
          <a:xfrm>
            <a:off x="1858700" y="1393750"/>
            <a:ext cx="26307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mfortaa"/>
                <a:ea typeface="Comfortaa"/>
                <a:cs typeface="Comfortaa"/>
                <a:sym typeface="Comfortaa"/>
              </a:rPr>
              <a:t>Controlador de Versão 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 rot="-712">
            <a:off x="4992720" y="3366763"/>
            <a:ext cx="14481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mfortaa"/>
                <a:ea typeface="Comfortaa"/>
                <a:cs typeface="Comfortaa"/>
                <a:sym typeface="Comfortaa"/>
              </a:rPr>
              <a:t>Frameworks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8700" y="3812075"/>
            <a:ext cx="2912105" cy="1043576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3120000" dist="95250">
              <a:srgbClr val="000000">
                <a:alpha val="50000"/>
              </a:srgbClr>
            </a:outerShdw>
          </a:effectLst>
        </p:spPr>
      </p:pic>
      <p:sp>
        <p:nvSpPr>
          <p:cNvPr id="111" name="Google Shape;111;p16"/>
          <p:cNvSpPr txBox="1"/>
          <p:nvPr/>
        </p:nvSpPr>
        <p:spPr>
          <a:xfrm>
            <a:off x="1431538" y="3449800"/>
            <a:ext cx="13464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mfortaa"/>
                <a:ea typeface="Comfortaa"/>
                <a:cs typeface="Comfortaa"/>
                <a:sym typeface="Comfortaa"/>
              </a:rPr>
              <a:t>Linguagens 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69675" y="3999550"/>
            <a:ext cx="846175" cy="84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 rotWithShape="1">
          <a:blip r:embed="rId10">
            <a:alphaModFix/>
          </a:blip>
          <a:srcRect b="28777" l="14303" r="13712" t="27165"/>
          <a:stretch/>
        </p:blipFill>
        <p:spPr>
          <a:xfrm>
            <a:off x="4498350" y="2133685"/>
            <a:ext cx="2912100" cy="913402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3060000" dist="76200">
              <a:srgbClr val="000000">
                <a:alpha val="50000"/>
              </a:srgbClr>
            </a:outerShdw>
          </a:effectLst>
        </p:spPr>
      </p:pic>
      <p:sp>
        <p:nvSpPr>
          <p:cNvPr id="114" name="Google Shape;114;p16"/>
          <p:cNvSpPr txBox="1"/>
          <p:nvPr/>
        </p:nvSpPr>
        <p:spPr>
          <a:xfrm>
            <a:off x="4584900" y="1407875"/>
            <a:ext cx="28254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mfortaa"/>
                <a:ea typeface="Comfortaa"/>
                <a:cs typeface="Comfortaa"/>
                <a:sym typeface="Comfortaa"/>
              </a:rPr>
              <a:t>Plataforma de Desenvolvimento de App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290050" y="3709475"/>
            <a:ext cx="2851200" cy="919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339600" y="2072975"/>
            <a:ext cx="714600" cy="205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4273275" y="1011725"/>
            <a:ext cx="3681900" cy="372000"/>
          </a:xfrm>
          <a:prstGeom prst="roundRect">
            <a:avLst>
              <a:gd fmla="val 342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0" y="0"/>
            <a:ext cx="9144000" cy="7386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 txBox="1"/>
          <p:nvPr>
            <p:ph idx="1" type="subTitle"/>
          </p:nvPr>
        </p:nvSpPr>
        <p:spPr>
          <a:xfrm>
            <a:off x="110250" y="806275"/>
            <a:ext cx="36819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O Produto Final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descr="Uma imagem contendo desenho&#10;&#10;Descrição gerada automaticamente"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3850" y="196540"/>
            <a:ext cx="1936801" cy="67904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8084550" y="4713750"/>
            <a:ext cx="8862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5124875" y="1463000"/>
            <a:ext cx="2088600" cy="3643500"/>
          </a:xfrm>
          <a:prstGeom prst="roundRect">
            <a:avLst>
              <a:gd fmla="val 10102" name="adj"/>
            </a:avLst>
          </a:prstGeom>
          <a:solidFill>
            <a:srgbClr val="000000"/>
          </a:solidFill>
          <a:ln>
            <a:noFill/>
          </a:ln>
          <a:effectLst>
            <a:outerShdw blurRad="257175" rotWithShape="0" algn="bl" dir="2400000" dist="200025">
              <a:srgbClr val="000000">
                <a:alpha val="6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2775" y="1618550"/>
            <a:ext cx="1768800" cy="3289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8" name="Google Shape;128;p17"/>
          <p:cNvPicPr preferRelativeResize="0"/>
          <p:nvPr/>
        </p:nvPicPr>
        <p:blipFill rotWithShape="1">
          <a:blip r:embed="rId5">
            <a:alphaModFix/>
          </a:blip>
          <a:srcRect b="14748" l="4523" r="3157" t="14137"/>
          <a:stretch/>
        </p:blipFill>
        <p:spPr>
          <a:xfrm>
            <a:off x="3212025" y="1712150"/>
            <a:ext cx="5843925" cy="2532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96000"/>
              </a:srgbClr>
            </a:outerShdw>
          </a:effectLst>
        </p:spPr>
      </p:pic>
      <p:pic>
        <p:nvPicPr>
          <p:cNvPr id="129" name="Google Shape;12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69675" y="3999550"/>
            <a:ext cx="846175" cy="84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/>
          <p:nvPr/>
        </p:nvSpPr>
        <p:spPr>
          <a:xfrm>
            <a:off x="4222125" y="928450"/>
            <a:ext cx="37851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0000FF"/>
                </a:solidFill>
              </a:rPr>
              <a:t>eadinclusivo.web.app</a:t>
            </a:r>
            <a:endParaRPr sz="2200">
              <a:solidFill>
                <a:srgbClr val="0000FF"/>
              </a:solidFill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254700" y="1552850"/>
            <a:ext cx="2851200" cy="3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Plataforma funcional com cadastro de vídeos via API do </a:t>
            </a:r>
            <a:r>
              <a:rPr b="1" lang="pt-BR"/>
              <a:t>Youtube</a:t>
            </a:r>
            <a:r>
              <a:rPr lang="pt-BR"/>
              <a:t>, pesquisa por acessibilidades </a:t>
            </a:r>
            <a:r>
              <a:rPr lang="pt-BR"/>
              <a:t>incluídas</a:t>
            </a:r>
            <a:r>
              <a:rPr lang="pt-BR"/>
              <a:t> nos cursos, visualização das acessibilidades através de ícones representativos e chat para interação entre os usuários.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instrutor pode disponibilizar acesso através de ferramentas como “conteúdo para membros” e “vídeos privados”.</a:t>
            </a:r>
            <a:endParaRPr/>
          </a:p>
        </p:txBody>
      </p:sp>
      <p:cxnSp>
        <p:nvCxnSpPr>
          <p:cNvPr id="132" name="Google Shape;132;p17"/>
          <p:cNvCxnSpPr/>
          <p:nvPr/>
        </p:nvCxnSpPr>
        <p:spPr>
          <a:xfrm rot="10800000">
            <a:off x="148625" y="2164950"/>
            <a:ext cx="183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7"/>
          <p:cNvCxnSpPr/>
          <p:nvPr/>
        </p:nvCxnSpPr>
        <p:spPr>
          <a:xfrm>
            <a:off x="155650" y="2172025"/>
            <a:ext cx="0" cy="1690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7"/>
          <p:cNvCxnSpPr/>
          <p:nvPr/>
        </p:nvCxnSpPr>
        <p:spPr>
          <a:xfrm rot="10800000">
            <a:off x="162700" y="3855850"/>
            <a:ext cx="120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/>
          <p:nvPr/>
        </p:nvSpPr>
        <p:spPr>
          <a:xfrm>
            <a:off x="4561075" y="1202225"/>
            <a:ext cx="2088600" cy="3643500"/>
          </a:xfrm>
          <a:prstGeom prst="roundRect">
            <a:avLst>
              <a:gd fmla="val 10102" name="adj"/>
            </a:avLst>
          </a:prstGeom>
          <a:solidFill>
            <a:srgbClr val="000000"/>
          </a:solidFill>
          <a:ln>
            <a:noFill/>
          </a:ln>
          <a:effectLst>
            <a:outerShdw blurRad="257175" rotWithShape="0" algn="bl" dir="2400000" dist="200025">
              <a:srgbClr val="000000">
                <a:alpha val="6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975" y="1357775"/>
            <a:ext cx="1768800" cy="3289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1" name="Google Shape;141;p18"/>
          <p:cNvSpPr/>
          <p:nvPr/>
        </p:nvSpPr>
        <p:spPr>
          <a:xfrm>
            <a:off x="6802038" y="2132550"/>
            <a:ext cx="2148600" cy="5874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  <a:effectLst>
            <a:outerShdw blurRad="285750" rotWithShape="0" algn="bl" dir="33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0" y="0"/>
            <a:ext cx="9144000" cy="7386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 txBox="1"/>
          <p:nvPr>
            <p:ph type="ctrTitle"/>
          </p:nvPr>
        </p:nvSpPr>
        <p:spPr>
          <a:xfrm>
            <a:off x="311707" y="1034075"/>
            <a:ext cx="1259700" cy="161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4" name="Google Shape;144;p18"/>
          <p:cNvSpPr txBox="1"/>
          <p:nvPr>
            <p:ph idx="1" type="subTitle"/>
          </p:nvPr>
        </p:nvSpPr>
        <p:spPr>
          <a:xfrm>
            <a:off x="110250" y="806275"/>
            <a:ext cx="31398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 Monetização 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descr="Uma imagem contendo desenho&#10;&#10;Descrição gerada automaticamente" id="145" name="Google Shape;14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13850" y="196540"/>
            <a:ext cx="1936801" cy="67904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46" name="Google Shape;146;p18"/>
          <p:cNvSpPr txBox="1"/>
          <p:nvPr/>
        </p:nvSpPr>
        <p:spPr>
          <a:xfrm>
            <a:off x="8084550" y="4713750"/>
            <a:ext cx="8862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endParaRPr/>
          </a:p>
        </p:txBody>
      </p:sp>
      <p:sp>
        <p:nvSpPr>
          <p:cNvPr id="147" name="Google Shape;147;p18"/>
          <p:cNvSpPr txBox="1"/>
          <p:nvPr/>
        </p:nvSpPr>
        <p:spPr>
          <a:xfrm>
            <a:off x="7011000" y="2216550"/>
            <a:ext cx="1730700" cy="41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Cursos Pagos</a:t>
            </a:r>
            <a:endParaRPr b="1" sz="17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48" name="Google Shape;14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861807">
            <a:off x="5824325" y="2547288"/>
            <a:ext cx="2069825" cy="20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69675" y="3999550"/>
            <a:ext cx="846175" cy="84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3625" y="1862075"/>
            <a:ext cx="4117925" cy="2326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/>
          <p:nvPr/>
        </p:nvSpPr>
        <p:spPr>
          <a:xfrm>
            <a:off x="0" y="0"/>
            <a:ext cx="9144000" cy="7386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 txBox="1"/>
          <p:nvPr>
            <p:ph idx="1" type="subTitle"/>
          </p:nvPr>
        </p:nvSpPr>
        <p:spPr>
          <a:xfrm>
            <a:off x="311700" y="3116150"/>
            <a:ext cx="8520600" cy="167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                                                                                          </a:t>
            </a:r>
            <a:endParaRPr sz="1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   </a:t>
            </a:r>
            <a:endParaRPr sz="1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7" name="Google Shape;15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4499" y="1354250"/>
            <a:ext cx="2435000" cy="243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desenho&#10;&#10;Descrição gerada automaticamente" id="158" name="Google Shape;15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13850" y="196540"/>
            <a:ext cx="1936801" cy="67904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