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5" r:id="rId5"/>
    <p:sldId id="267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3" r:id="rId22"/>
    <p:sldId id="284" r:id="rId23"/>
    <p:sldId id="285" r:id="rId24"/>
    <p:sldId id="286" r:id="rId25"/>
    <p:sldId id="287" r:id="rId26"/>
    <p:sldId id="264" r:id="rId27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 dirty="0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 dirty="0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elestia-R1---OverlayTitleHD.png"/>
          <p:cNvPicPr/>
          <p:nvPr/>
        </p:nvPicPr>
        <p:blipFill>
          <a:blip r:embed="rId15"/>
          <a:stretch/>
        </p:blipFill>
        <p:spPr>
          <a:xfrm>
            <a:off x="0" y="0"/>
            <a:ext cx="12188160" cy="685548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0760" cy="14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 descr="Celestia-R1---OverlayContentHD.png"/>
          <p:cNvPicPr/>
          <p:nvPr/>
        </p:nvPicPr>
        <p:blipFill>
          <a:blip r:embed="rId15"/>
          <a:stretch/>
        </p:blipFill>
        <p:spPr>
          <a:xfrm>
            <a:off x="0" y="0"/>
            <a:ext cx="12188160" cy="68554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962520" y="1964160"/>
            <a:ext cx="7197120" cy="242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pt-BR" sz="4800" b="0" strike="noStrike" cap="all" spc="-1">
                <a:solidFill>
                  <a:srgbClr val="FFFFFF"/>
                </a:solidFill>
                <a:latin typeface="Agency FB"/>
              </a:rPr>
              <a:t>Workshop de game design</a:t>
            </a:r>
            <a:endParaRPr lang="pt-BR" sz="4800" b="0" strike="noStrike" spc="-1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962520" y="4385880"/>
            <a:ext cx="7197120" cy="140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r">
              <a:lnSpc>
                <a:spcPct val="100000"/>
              </a:lnSpc>
              <a:spcAft>
                <a:spcPts val="1001"/>
              </a:spcAft>
              <a:tabLst>
                <a:tab pos="0" algn="l"/>
              </a:tabLst>
            </a:pPr>
            <a:r>
              <a:rPr lang="pt-BR" sz="2400" b="0" strike="noStrike" cap="all" spc="-1" dirty="0">
                <a:solidFill>
                  <a:srgbClr val="FFFFFF"/>
                </a:solidFill>
                <a:latin typeface="Agency FB"/>
              </a:rPr>
              <a:t>AULA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3600" b="0" strike="noStrike" spc="-1" dirty="0">
                <a:solidFill>
                  <a:srgbClr val="FFFFFF"/>
                </a:solidFill>
                <a:latin typeface="Agency FB"/>
              </a:rPr>
              <a:t>INPUT DE TECLADO E MOVIMENTO BÁSICO</a:t>
            </a:r>
          </a:p>
        </p:txBody>
      </p:sp>
      <p:sp>
        <p:nvSpPr>
          <p:cNvPr id="81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PARA FAZERMOS NOSSO PERSONAGEM CONSEGUIR SE MOVER, VAMOS ADICIONAR UM SCRIPT AO PIG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NOSSO PERSOGAGEM IRÁ PRECISAR DE INPUTS DO JOGADOR PARA REALIZAR SUAS AÇÕES. PODEMOS VER O MAPA DE INPUTS NAS CONFIGURAÇÕES DO PROJETO, ONDE, ALÉM DE TODOS ESTAREM LISTADOS, PODEMOS AINDA PERSINALIZÁ-LOS OU CRIAR NOVOS.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DENTRO DA FUNÇÃO PROCESS, VAMOS ADICINOAR AS SEGUNITES LINHAS: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4C575DD-39AE-439E-9462-8DAB8473B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673" y="986010"/>
            <a:ext cx="7890654" cy="488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61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3600" b="0" strike="noStrike" spc="-1" dirty="0">
                <a:solidFill>
                  <a:srgbClr val="FFFFFF"/>
                </a:solidFill>
                <a:latin typeface="Agency FB"/>
              </a:rPr>
              <a:t>INPUT DE TECLADO E MOVIMENTO BÁSICO</a:t>
            </a:r>
          </a:p>
        </p:txBody>
      </p:sp>
      <p:sp>
        <p:nvSpPr>
          <p:cNvPr id="81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COMENTAREMOS FUTURAMENTE DA VARIÁVEL MOVING.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PERCEBEMOS QUE CRIAMOS 4 CONDIÇÕES ONDE O JOGO ENTENDERÁ SE ALGUM BOTÃO ESTÁ SENDO PRESSIONADO (CASO QUISESSEMOS QUE ELE REALIZASSE ALGO APENAS QUANDO APERTASSEMOS O BOTÃO, UTILIZARIAMOS O 	“</a:t>
            </a:r>
            <a:r>
              <a:rPr lang="pt-BR" sz="2400" spc="-1" dirty="0" err="1">
                <a:solidFill>
                  <a:srgbClr val="FFFFFF"/>
                </a:solidFill>
                <a:latin typeface="Agency FB"/>
              </a:rPr>
              <a:t>is_action_just_pressed</a:t>
            </a: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”.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CADA CONDIÇÃO DESSAS, CASO ALCANÇADA CHAMARÁ A FUNÇÃO MOVE, PORÉM COM VALORES DOS PARAMETROS DIFERENTES.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ALÉM DISSO, QUANDO NOSSO PERSONAGEM ANDA PARA A ESQUERDA, INVERTEMOS O SPRITE, UTILIZANDO SUA PROPRIEDADE “</a:t>
            </a:r>
            <a:r>
              <a:rPr lang="pt-BR" sz="2400" spc="-1" dirty="0" err="1">
                <a:solidFill>
                  <a:srgbClr val="FFFFFF"/>
                </a:solidFill>
                <a:latin typeface="Agency FB"/>
              </a:rPr>
              <a:t>flip_h</a:t>
            </a: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”.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4C575DD-39AE-439E-9462-8DAB8473B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033" y="104659"/>
            <a:ext cx="4350093" cy="269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8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3600" b="0" strike="noStrike" spc="-1" dirty="0">
                <a:solidFill>
                  <a:srgbClr val="FFFFFF"/>
                </a:solidFill>
                <a:latin typeface="Agency FB"/>
              </a:rPr>
              <a:t>INPUT DE TECLADO E MOVIMENTO BÁSICO</a:t>
            </a:r>
          </a:p>
        </p:txBody>
      </p:sp>
      <p:sp>
        <p:nvSpPr>
          <p:cNvPr id="81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NOSSA FUNÇÃO “move” ALTERARÁ A POSITION DO “</a:t>
            </a:r>
            <a:r>
              <a:rPr lang="pt-BR" sz="2400" spc="-1" dirty="0" err="1">
                <a:solidFill>
                  <a:srgbClr val="FFFFFF"/>
                </a:solidFill>
                <a:latin typeface="Agency FB"/>
              </a:rPr>
              <a:t>Pig</a:t>
            </a: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”, SOMANDO O VALOR DO PARAMETRO MULTIPLICADO POR DELTA EM X E Y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DELTA É O TEMPO DECORRIDO ENTRE FRAMES. ELE FUNCIONA COMO UM BALANCEADOR, PARA QUE O JOGO NÃO OCORRA MAIS LENTAMENTE EM COMPUTADORES MAIS LENTOS, LOGO, MULTIPLICAMOS OS VALORES DE TODAS AS VARÁVEIS QUE SERÃO ATUALIZADAS A CADA FRAME POR DELTA.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SÃO OS PARAMETROS QUE PASSAREMOS AU CHAMAR A FUNÇÃO “move” QUE DIRÃO PARA QUE LADO O PERSONAGEM SE MOVIMENTARÁ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C6116BB-0D1D-4A4A-A65C-3856685CA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481" y="609480"/>
            <a:ext cx="4804971" cy="153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92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3600" b="0" strike="noStrike" spc="-1" dirty="0">
                <a:solidFill>
                  <a:srgbClr val="FFFFFF"/>
                </a:solidFill>
                <a:latin typeface="Agency FB"/>
              </a:rPr>
              <a:t>INPUT DE TECLADO E MOVIMENTO BÁSICO</a:t>
            </a:r>
          </a:p>
        </p:txBody>
      </p:sp>
      <p:sp>
        <p:nvSpPr>
          <p:cNvPr id="81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VOLTANDO AO PROCESS, PERCEBEMOS QUE O VALOR PASSADO PARA DENTRO DE “move”, COMO PARÂMETRO É SEMPRE, EM MÓDULO, “SPEED”. ESSA É UMA VARIÁVEL QUE CRIAMOS PARA ASSUMIR A VELOCIDADE DO JOGADOR. FAZENDO ISSO, CASO QUEIRAMOS MODIFICAR SUA VELOCIDADE, SÓ PRECISAMOS MODIFICAR UM LUGAR DO CÓDIGO.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4C575DD-39AE-439E-9462-8DAB8473B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033" y="104659"/>
            <a:ext cx="4350093" cy="269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8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3600" spc="-1" dirty="0">
                <a:solidFill>
                  <a:srgbClr val="FFFFFF"/>
                </a:solidFill>
                <a:latin typeface="Agency FB"/>
              </a:rPr>
              <a:t>DELTA E VARIÁVEIS EXPORTÁVEIS</a:t>
            </a:r>
          </a:p>
        </p:txBody>
      </p:sp>
      <p:sp>
        <p:nvSpPr>
          <p:cNvPr id="81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JÁ ENTENDEMOS PARA QUE SERVE O DELTA, QUE, COMO PODEMOS VER, É UM PARÂMETRO DE PROCESS. SUA IMPLICAÇÃO É QUE, SE NOSSO JOGO RODA A 60FPS, DELTA SERÁ 1/60 SEG, MAS SE NOSSO JOGO RODA A 30 FPS, DELTA SERÁ MAIOR, LOGO, MESMO QUE O COMANDO DE SOMAR À POSIÇÃO DO NÓ SEJA CHAMADO MENOS VEZES EM UM SEGUNDO, A CADA VEZ QUE FOR CHAMADO, O NÓ ANDARÁ MAIS E, PARA O MESMO TEMPO DECORRIDO, ANDARÁ O MESMO NOS DOIS CASOS.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4C575DD-39AE-439E-9462-8DAB8473B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033" y="104659"/>
            <a:ext cx="4350093" cy="269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2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3600" spc="-1" dirty="0">
                <a:solidFill>
                  <a:srgbClr val="FFFFFF"/>
                </a:solidFill>
                <a:latin typeface="Agency FB"/>
              </a:rPr>
              <a:t>DELTA E VARIÁVEIS EXPORTÁVEIS</a:t>
            </a:r>
          </a:p>
        </p:txBody>
      </p:sp>
      <p:sp>
        <p:nvSpPr>
          <p:cNvPr id="81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PODEMOS EXPORTAR A VAR “SPEED” COMO FEITO NA LINHA ACIMA. ISSO FARÁ COM QUE TENHAMOS ACESSO A ELA NO INSPETOR DO NÓ, PODENDO ALTERÁ-LA EM TEMPO REAL, COM O JOGO ABERTO.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PARA EXPORTAR UMA VARIÁVEL, PRECISAMOS INDICAR O TIPO DA VARIÁVEL E, APÓS ISSO, ELA NÃO PODERAR RECEBER VALOR DE OUTRO TIPO.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AS VARIÁVEIS “</a:t>
            </a:r>
            <a:r>
              <a:rPr lang="pt-BR" sz="2400" spc="-1" dirty="0" err="1">
                <a:solidFill>
                  <a:srgbClr val="FFFFFF"/>
                </a:solidFill>
                <a:latin typeface="Agency FB"/>
              </a:rPr>
              <a:t>pigSprite</a:t>
            </a: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” E “</a:t>
            </a:r>
            <a:r>
              <a:rPr lang="pt-BR" sz="2400" spc="-1" dirty="0" err="1">
                <a:solidFill>
                  <a:srgbClr val="FFFFFF"/>
                </a:solidFill>
                <a:latin typeface="Agency FB"/>
              </a:rPr>
              <a:t>animationPlayer</a:t>
            </a: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” NOS DÃO ACESSO AOS FILHOS DE “</a:t>
            </a:r>
            <a:r>
              <a:rPr lang="pt-BR" sz="2400" spc="-1" dirty="0" err="1">
                <a:solidFill>
                  <a:srgbClr val="FFFFFF"/>
                </a:solidFill>
                <a:latin typeface="Agency FB"/>
              </a:rPr>
              <a:t>Pig</a:t>
            </a: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” E PRECISAM QUE SEUS NÓS SEJAM INICIALIZADOS ANTES DE ADICIONADOS COMO VALOR DAS VARIÁVEIS, POR ISSO DO “</a:t>
            </a:r>
            <a:r>
              <a:rPr lang="pt-BR" sz="2400" spc="-1" dirty="0" err="1">
                <a:solidFill>
                  <a:srgbClr val="FFFFFF"/>
                </a:solidFill>
                <a:latin typeface="Agency FB"/>
              </a:rPr>
              <a:t>onready</a:t>
            </a: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”.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E3B2FDD-D54A-4B65-A288-CEB125E8F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15341"/>
            <a:ext cx="5513107" cy="124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2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3600" b="0" strike="noStrike" spc="-1" dirty="0">
                <a:solidFill>
                  <a:srgbClr val="FFFFFF"/>
                </a:solidFill>
                <a:latin typeface="Agency FB"/>
              </a:rPr>
              <a:t>CENAS E ANIMAÇÃO DE UM SPRITE</a:t>
            </a:r>
          </a:p>
        </p:txBody>
      </p:sp>
      <p:sp>
        <p:nvSpPr>
          <p:cNvPr id="81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FICA PERCEPTÍVEL QUE NOSSO PORCO JÁ COMEÇA A TER MUITOS FILHOS E A ATINGIR UM NÍVEL DE COMPLEXIDADE ELEVADO. NESSES CASOS, É BOM QUE SALVEMOS O NÓ COMO UMA CENA PRÓPRIA, PARA QUE POSSAMOS TESTÁ-LO E TRABALHÁ-LO SEPARADAMENTE. PARA ISSO, CLICAMOS COM O BOTÃO DIREITO NO NÓ DESEJADO E SELECIONAMOS “SALVAR RAMO COMO CENA”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DENTRO DESSA NOVA CENA, QUEREMOS RESETAR A POSIÇÃO DO NOSSO “</a:t>
            </a:r>
            <a:r>
              <a:rPr lang="pt-BR" sz="2400" spc="-1" dirty="0" err="1">
                <a:solidFill>
                  <a:srgbClr val="FFFFFF"/>
                </a:solidFill>
                <a:latin typeface="Agency FB"/>
              </a:rPr>
              <a:t>Pig</a:t>
            </a: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” PARA (0,0). FUTURAMENTE AJEITAREMOS SUA POSIÇÃO EM “World”</a:t>
            </a:r>
          </a:p>
        </p:txBody>
      </p:sp>
    </p:spTree>
    <p:extLst>
      <p:ext uri="{BB962C8B-B14F-4D97-AF65-F5344CB8AC3E}">
        <p14:creationId xmlns:p14="http://schemas.microsoft.com/office/powerpoint/2010/main" val="185271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3600" b="0" strike="noStrike" spc="-1" dirty="0">
                <a:solidFill>
                  <a:srgbClr val="FFFFFF"/>
                </a:solidFill>
                <a:latin typeface="Agency FB"/>
              </a:rPr>
              <a:t>CENAS E ANIMAÇÃO DE UM SPRITE</a:t>
            </a:r>
          </a:p>
        </p:txBody>
      </p:sp>
      <p:sp>
        <p:nvSpPr>
          <p:cNvPr id="81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10000"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VAMOS ADICIONAR UM “</a:t>
            </a:r>
            <a:r>
              <a:rPr lang="pt-BR" sz="2400" spc="-1" dirty="0" err="1">
                <a:solidFill>
                  <a:srgbClr val="FFFFFF"/>
                </a:solidFill>
                <a:latin typeface="Agency FB"/>
              </a:rPr>
              <a:t>AnimationPlayer</a:t>
            </a: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” COMO FILHO DE “</a:t>
            </a:r>
            <a:r>
              <a:rPr lang="pt-BR" sz="2400" spc="-1" dirty="0" err="1">
                <a:solidFill>
                  <a:srgbClr val="FFFFFF"/>
                </a:solidFill>
                <a:latin typeface="Agency FB"/>
              </a:rPr>
              <a:t>Pig</a:t>
            </a: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”, ONDE CRIAREMOS DUAS NOVAS ANIMAÇÕES: “</a:t>
            </a:r>
            <a:r>
              <a:rPr lang="pt-BR" sz="2400" spc="-1" dirty="0" err="1">
                <a:solidFill>
                  <a:srgbClr val="FFFFFF"/>
                </a:solidFill>
                <a:latin typeface="Agency FB"/>
              </a:rPr>
              <a:t>Idle</a:t>
            </a: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” E “</a:t>
            </a:r>
            <a:r>
              <a:rPr lang="pt-BR" sz="2400" spc="-1" dirty="0" err="1">
                <a:solidFill>
                  <a:srgbClr val="FFFFFF"/>
                </a:solidFill>
                <a:latin typeface="Agency FB"/>
              </a:rPr>
              <a:t>Run</a:t>
            </a: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”.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PARA FAZER ISSO, SELECIONAREMOS O OVO NÓ E CLICAREMOS NO BOTÃO ANIMAÇÃO, NA BARRA DE ANIMAÇÃO QUE SURGIU NO INFERIOR DA TELA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PARA A ANIMAÇÃO “</a:t>
            </a:r>
            <a:r>
              <a:rPr lang="pt-BR" sz="2400" spc="-1" dirty="0" err="1">
                <a:solidFill>
                  <a:srgbClr val="FFFFFF"/>
                </a:solidFill>
                <a:latin typeface="Agency FB"/>
              </a:rPr>
              <a:t>Idle</a:t>
            </a: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”, FAZEMOS A DURAÇÃO DA ANIMAÇÃO DE 0.1 SEG E CHAVEAREMOS APENAS O FRAME 0. UZAREMOS ESSA ANIMAÇÃO QUANDO O PORCO ESTIVER PARADO.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PARA A OUTRA, </a:t>
            </a:r>
            <a:r>
              <a:rPr lang="pt-BR" sz="2400" spc="-1" dirty="0">
                <a:solidFill>
                  <a:srgbClr val="FFFFFF"/>
                </a:solidFill>
              </a:rPr>
              <a:t>FAZEMOS A DURAÇÃO DA ANIMAÇÃO DE 0.3 SEG E CHAVEAREMOS OS TRES FRAMES, UM A CADA 0.1 SEG. “</a:t>
            </a:r>
            <a:r>
              <a:rPr lang="pt-BR" sz="2400" spc="-1" dirty="0" err="1">
                <a:solidFill>
                  <a:srgbClr val="FFFFFF"/>
                </a:solidFill>
              </a:rPr>
              <a:t>Run</a:t>
            </a:r>
            <a:r>
              <a:rPr lang="pt-BR" sz="2400" spc="-1" dirty="0">
                <a:solidFill>
                  <a:srgbClr val="FFFFFF"/>
                </a:solidFill>
              </a:rPr>
              <a:t>” RODARÁ EM LOOPING. UZAREMOS ESSA ANIMAÇÃO QUANDO O PORCO ESTIVER EM MOVIMENTO.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CASO QUEIRAMOS ACELERAR OU DESACELERAR A ANIMAÇÃO, NO INSPETOR, PODEMOS MUDAR A “</a:t>
            </a:r>
            <a:r>
              <a:rPr lang="pt-BR" sz="2400" spc="-1" dirty="0" err="1">
                <a:solidFill>
                  <a:srgbClr val="FFFFFF"/>
                </a:solidFill>
                <a:latin typeface="Agency FB"/>
              </a:rPr>
              <a:t>speed</a:t>
            </a: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” EM “PLAYBACK OPTIONS”</a:t>
            </a:r>
          </a:p>
        </p:txBody>
      </p:sp>
    </p:spTree>
    <p:extLst>
      <p:ext uri="{BB962C8B-B14F-4D97-AF65-F5344CB8AC3E}">
        <p14:creationId xmlns:p14="http://schemas.microsoft.com/office/powerpoint/2010/main" val="407177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3600" b="0" strike="noStrike" spc="-1" dirty="0">
                <a:solidFill>
                  <a:srgbClr val="FFFFFF"/>
                </a:solidFill>
                <a:latin typeface="Agency FB"/>
              </a:rPr>
              <a:t>CENAS E ANIMAÇÃO DE UM SPRITE</a:t>
            </a:r>
          </a:p>
        </p:txBody>
      </p:sp>
      <p:sp>
        <p:nvSpPr>
          <p:cNvPr id="81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PARA PODERMOS UTILIZAR ESSAS ANIMAÇÕES NO NOSSO SCRIPT, SERÃO IMPORTANTES AS SEGUNITES LINHAS: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6E14A68-B2CF-45AC-BFB4-DFCE41F1C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399" y="108638"/>
            <a:ext cx="4267202" cy="664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5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3600" b="0" strike="noStrike" spc="-1" dirty="0">
                <a:solidFill>
                  <a:srgbClr val="FFFFFF"/>
                </a:solidFill>
                <a:latin typeface="Agency FB"/>
              </a:rPr>
              <a:t>CENAS E ANIMAÇÃO DE UM SPRITE</a:t>
            </a:r>
          </a:p>
        </p:txBody>
      </p:sp>
      <p:sp>
        <p:nvSpPr>
          <p:cNvPr id="81" name="CustomShape 2"/>
          <p:cNvSpPr/>
          <p:nvPr/>
        </p:nvSpPr>
        <p:spPr>
          <a:xfrm>
            <a:off x="685800" y="2461489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endParaRPr lang="pt-BR" sz="2400" spc="-1" dirty="0">
              <a:solidFill>
                <a:srgbClr val="FFFFFF"/>
              </a:solidFill>
              <a:latin typeface="Agency FB"/>
            </a:endParaRP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endParaRPr lang="pt-BR" sz="2400" spc="-1" dirty="0">
              <a:solidFill>
                <a:srgbClr val="FFFFFF"/>
              </a:solidFill>
              <a:latin typeface="Agency FB"/>
            </a:endParaRP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CRIAMOS A VAR “</a:t>
            </a:r>
            <a:r>
              <a:rPr lang="pt-BR" sz="2400" spc="-1" dirty="0" err="1">
                <a:solidFill>
                  <a:srgbClr val="FFFFFF"/>
                </a:solidFill>
                <a:latin typeface="Agency FB"/>
              </a:rPr>
              <a:t>moving</a:t>
            </a: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” E A TORNAMOS UMA BOOLEANA DE VALOR FALSO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APÓS ISSO, A CADA FRAME, IGUALAMOS SEU VALOR A FALSO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DENTRO DA FUNÇÃO “move”, IGUALAMOS SEU VALOR A VERDADEIRO, LOGO, SE “move” FOR CHAMADA, “</a:t>
            </a:r>
            <a:r>
              <a:rPr lang="pt-BR" sz="2400" spc="-1" dirty="0" err="1">
                <a:solidFill>
                  <a:srgbClr val="FFFFFF"/>
                </a:solidFill>
                <a:latin typeface="Agency FB"/>
              </a:rPr>
              <a:t>moving</a:t>
            </a: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” MUDARÁ SEU VALOR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APÓS ISSO, NO FINAL DO PROCESS, FAZEMOS UMA CONDICIONAL, ONDE, SE NOSSA VARIÁVEL FOR VERDADEIRA, CHAMAREMOS A ANIMAÇÃO “</a:t>
            </a:r>
            <a:r>
              <a:rPr lang="pt-BR" sz="2400" spc="-1" dirty="0" err="1">
                <a:solidFill>
                  <a:srgbClr val="FFFFFF"/>
                </a:solidFill>
                <a:latin typeface="Agency FB"/>
              </a:rPr>
              <a:t>Run</a:t>
            </a: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”, E SE FOR FALSA, CHAMAREMOS “</a:t>
            </a:r>
            <a:r>
              <a:rPr lang="pt-BR" sz="2400" spc="-1" dirty="0" err="1">
                <a:solidFill>
                  <a:srgbClr val="FFFFFF"/>
                </a:solidFill>
                <a:latin typeface="Agency FB"/>
              </a:rPr>
              <a:t>Idle</a:t>
            </a: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”.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6E14A68-B2CF-45AC-BFB4-DFCE41F1C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636" y="181137"/>
            <a:ext cx="2562600" cy="398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b="0" strike="noStrike" cap="all" spc="-1" dirty="0" err="1">
                <a:solidFill>
                  <a:srgbClr val="FFFFFF"/>
                </a:solidFill>
                <a:latin typeface="Agency FB"/>
              </a:rPr>
              <a:t>godot</a:t>
            </a:r>
            <a:r>
              <a:rPr lang="pt-BR" sz="3600" b="0" strike="noStrike" cap="all" spc="-1" dirty="0">
                <a:solidFill>
                  <a:srgbClr val="FFFFFF"/>
                </a:solidFill>
                <a:latin typeface="Agency FB"/>
              </a:rPr>
              <a:t> BÁSICO e SEGUNDO projeto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NÓ AREA2D E COLLISIONSHAPE2D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JANELA DO JOGO E CONFIGURAÇÕES DO PROJETO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FFFFFF"/>
                </a:solidFill>
                <a:latin typeface="Agency FB"/>
              </a:rPr>
              <a:t>INPUT DE TECLADO E MOVIMENTO BÁSICO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DELTA E VARIÁVEIS EXPORTÁVEIS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FFFFFF"/>
                </a:solidFill>
                <a:latin typeface="Agency FB"/>
              </a:rPr>
              <a:t>CENAS E ANIMAÇÃO DE UM SPRITE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DETECÇÃO DE COLISÕES SIMPLES, CAMADAS DE COLISÃO E MÁSCARAS</a:t>
            </a:r>
            <a:endParaRPr lang="pt-BR" sz="2400" b="0" strike="noStrike" spc="-1" dirty="0">
              <a:solidFill>
                <a:srgbClr val="FFFFFF"/>
              </a:solidFill>
              <a:latin typeface="Agency F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3600" spc="-1" dirty="0">
                <a:solidFill>
                  <a:srgbClr val="FFFFFF"/>
                </a:solidFill>
              </a:rPr>
              <a:t>DETECÇÃO DE COLISÕES SIMPES, CAMADAS DE COLISÃO E MÁSCARAS</a:t>
            </a:r>
          </a:p>
        </p:txBody>
      </p:sp>
      <p:sp>
        <p:nvSpPr>
          <p:cNvPr id="81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POR FIM, QUEREMOS QUE NOSSO PORCO CONSIGA COMER MAÇÃS, ENTÃO CRIAREMOS UMA NOVA CENA, CLICANDO NO BOTÃO (+), AO LADO DAS NOSSAS CENAS.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COMO NÓ PRINCIPAL, CRIAREMOS UM “NODE2D”, CHAMADO “Apple”, COM UM “COLLISIONSHAPE2D” E O SPRITE “APPLE.PNG” COMO FILHOS. DE AO “COLLISIONSHAPE2D” UM FORMATO CIRCULAR E AJUSTE O OFFSET E TAMANHO PARA COBRIR A MAÇÃ.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GARANTA QUE OS FILHOS DO NÓ “Apple” NÃO POSSAM SER SELECIONÁVEIS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NA CENA “World”, ARRASTE SUA CENA “Apple” DO CAMPO INFERIOR DIREITO PARA O CENTRO DA TELA, SELECIONE A NOVA INSTANCIA CRIADA, APERTE CTRL+D PARA DUPLICAR E ADICIONE QUANTAS MAÇÃS DESEJAR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97538C1-2C78-436F-901C-B949B350B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846" y="3602563"/>
            <a:ext cx="3672978" cy="65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2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3600" spc="-1" dirty="0">
                <a:solidFill>
                  <a:srgbClr val="FFFFFF"/>
                </a:solidFill>
              </a:rPr>
              <a:t>DETECÇÃO DE COLISÕES SIMPES, CAMADAS DE COLISÃO E MÁSCARAS</a:t>
            </a:r>
          </a:p>
        </p:txBody>
      </p:sp>
      <p:sp>
        <p:nvSpPr>
          <p:cNvPr id="81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NA CENA “</a:t>
            </a:r>
            <a:r>
              <a:rPr lang="pt-BR" sz="2400" spc="-1" dirty="0" err="1">
                <a:solidFill>
                  <a:srgbClr val="FFFFFF"/>
                </a:solidFill>
                <a:latin typeface="Agency FB"/>
              </a:rPr>
              <a:t>Pig</a:t>
            </a: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”, SELECIONANDO O NÓ PRINCIPAL, VÁ NA ABA NÓ, NO LADO DIREITO (AO LADO DE INSPETOR) E CONECTE O SINAL “</a:t>
            </a:r>
            <a:r>
              <a:rPr lang="pt-BR" sz="2400" spc="-1" dirty="0" err="1">
                <a:solidFill>
                  <a:srgbClr val="FFFFFF"/>
                </a:solidFill>
                <a:latin typeface="Agency FB"/>
              </a:rPr>
              <a:t>área_entered</a:t>
            </a: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” A “</a:t>
            </a:r>
            <a:r>
              <a:rPr lang="pt-BR" sz="2400" spc="-1" dirty="0" err="1">
                <a:solidFill>
                  <a:srgbClr val="FFFFFF"/>
                </a:solidFill>
                <a:latin typeface="Agency FB"/>
              </a:rPr>
              <a:t>Pig</a:t>
            </a: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”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ISSO FARÁ COM QUE SURJA NO NOSSO SCRIPT UMA FUNÇÃO “</a:t>
            </a:r>
            <a:r>
              <a:rPr lang="en-US" sz="2400" spc="-1" dirty="0">
                <a:solidFill>
                  <a:srgbClr val="FFFFFF"/>
                </a:solidFill>
              </a:rPr>
              <a:t>_</a:t>
            </a:r>
            <a:r>
              <a:rPr lang="en-US" sz="2400" spc="-1" dirty="0" err="1">
                <a:solidFill>
                  <a:srgbClr val="FFFFFF"/>
                </a:solidFill>
              </a:rPr>
              <a:t>on_Pig_area_entered</a:t>
            </a:r>
            <a:r>
              <a:rPr lang="en-US" sz="2400" spc="-1" dirty="0">
                <a:solidFill>
                  <a:srgbClr val="FFFFFF"/>
                </a:solidFill>
              </a:rPr>
              <a:t>(area)” QUE SERÁ CHAMADA SEMPRE QUE UMA ÁREA ENTRAR NA AREA DO PORCO E PASSARÁ QUE ÁREA É ESSA COMO PARAMETRO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spc="-1" dirty="0">
                <a:solidFill>
                  <a:srgbClr val="FFFFFF"/>
                </a:solidFill>
                <a:latin typeface="Agency FB"/>
              </a:rPr>
              <a:t>DENTRO DESSA FUNÇÃO, PODEMOS ESCREVER O SEGUINTE CÓDIGO:</a:t>
            </a:r>
            <a:endParaRPr lang="pt-BR" sz="2400" spc="-1" dirty="0">
              <a:solidFill>
                <a:srgbClr val="FFFFFF"/>
              </a:solidFill>
              <a:latin typeface="Agency FB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ED64DC0-0FCD-4F49-873B-47AC8AB4F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971" y="2572439"/>
            <a:ext cx="8102058" cy="171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4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3600" spc="-1" dirty="0">
                <a:solidFill>
                  <a:srgbClr val="FFFFFF"/>
                </a:solidFill>
              </a:rPr>
              <a:t>DETECÇÃO DE COLISÕES SIMPLES, CAMADAS DE COLISÃO E MÁSCARAS</a:t>
            </a:r>
          </a:p>
        </p:txBody>
      </p:sp>
      <p:sp>
        <p:nvSpPr>
          <p:cNvPr id="81" name="CustomShape 2"/>
          <p:cNvSpPr/>
          <p:nvPr/>
        </p:nvSpPr>
        <p:spPr>
          <a:xfrm>
            <a:off x="685799" y="2142000"/>
            <a:ext cx="10331067" cy="36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ESSAS LINHAS FARÃO COM QUE NOSSO PARAMETRO (A ÁREA QUE ENTROU EM CONTATO COM O PORCO) SEJA EXCLUÍDO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TAMBÉM PODERIAMOS DESTRUIR UM NÓ UTILIZANDO O MÉTODO “.</a:t>
            </a:r>
            <a:r>
              <a:rPr lang="pt-BR" sz="2400" spc="-1" dirty="0" err="1">
                <a:solidFill>
                  <a:srgbClr val="FFFFFF"/>
                </a:solidFill>
                <a:latin typeface="Agency FB"/>
              </a:rPr>
              <a:t>free</a:t>
            </a: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( )”, ENTRETANTO “.</a:t>
            </a:r>
            <a:r>
              <a:rPr lang="pt-BR" sz="2400" spc="-1" dirty="0" err="1">
                <a:solidFill>
                  <a:srgbClr val="FFFFFF"/>
                </a:solidFill>
                <a:latin typeface="Agency FB"/>
              </a:rPr>
              <a:t>queue_free</a:t>
            </a: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( )” NOS GARANTE QUE O NÓ SÓ SERÁ DESTRUIDO ASSIM QUE TIVER ACABADO DE REALIZAR QUALQUER AÇÃO QUE ESTIVESSE FAZENDO (GERALMENTE, SERÁ DESTRUIDO NO FINAL DO FRAME EM QUE ESSE MÉTODO FOI CHAMADO)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MODIFICAMOS A ESCALA DE PIG PARA QUE ELE CRESÇA AO COMER AS MAÇÃS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ED64DC0-0FCD-4F49-873B-47AC8AB4F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250" y="1602955"/>
            <a:ext cx="3294537" cy="69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5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3600" spc="-1" dirty="0">
                <a:solidFill>
                  <a:srgbClr val="FFFFFF"/>
                </a:solidFill>
              </a:rPr>
              <a:t>DETECÇÃO DE COLISÕES SIMPLES, CAMADAS DE COLISÃO E MÁSCARAS</a:t>
            </a:r>
          </a:p>
        </p:txBody>
      </p:sp>
      <p:sp>
        <p:nvSpPr>
          <p:cNvPr id="81" name="CustomShape 2"/>
          <p:cNvSpPr/>
          <p:nvPr/>
        </p:nvSpPr>
        <p:spPr>
          <a:xfrm>
            <a:off x="685799" y="2142000"/>
            <a:ext cx="10331067" cy="36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O PROBLEMA DO JOGO COMO ESTÁ É QUE O PORCO DESTRÓI QUALQUER ÁREA QUE ENTRE EM CONTATO COM ELE, QUANDO QUEREMOS QIUE ELE DESTRUA APENAS AS MAÇÃS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PARA CORRIGIR ISSO, FAREMOS USO DAS “LAYERS” E “MASKS”. TODA ÁREA PERTENCE A UMA OU MAIS CAMADAS ESPECÍFICAS, ENQUANTO DETECTA COLISÃO COM ÁREAS EM OUTRAS ÁREAS ESPECÍFICAS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AS CAMADAS ONDE UMA ÁREA SE ENCONTRA SÃO CHAMADAS DE “LAYER” E AS CAMADAS QUE UMA ÁREA </a:t>
            </a:r>
            <a:r>
              <a:rPr lang="pt-BR" sz="2400" i="1" spc="-1" dirty="0">
                <a:solidFill>
                  <a:srgbClr val="FFFFFF"/>
                </a:solidFill>
                <a:latin typeface="Agency FB"/>
              </a:rPr>
              <a:t>OBSERVA</a:t>
            </a: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 OU DETECTA SÃO CHAMADAS DE “MASK”</a:t>
            </a:r>
          </a:p>
        </p:txBody>
      </p:sp>
    </p:spTree>
    <p:extLst>
      <p:ext uri="{BB962C8B-B14F-4D97-AF65-F5344CB8AC3E}">
        <p14:creationId xmlns:p14="http://schemas.microsoft.com/office/powerpoint/2010/main" val="88063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3600" spc="-1" dirty="0">
                <a:solidFill>
                  <a:srgbClr val="FFFFFF"/>
                </a:solidFill>
              </a:rPr>
              <a:t>DETECÇÃO DE COLISÕES SIMPLES, CAMADAS DE COLISÃO E MÁSCARAS</a:t>
            </a:r>
          </a:p>
        </p:txBody>
      </p:sp>
      <p:sp>
        <p:nvSpPr>
          <p:cNvPr id="81" name="CustomShape 2"/>
          <p:cNvSpPr/>
          <p:nvPr/>
        </p:nvSpPr>
        <p:spPr>
          <a:xfrm>
            <a:off x="685799" y="2142000"/>
            <a:ext cx="10331067" cy="36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EM PROJETO -&gt; CONFIGURAÇÕES DE PROJETO -&gt; GERAL -&gt; LAYER NAMES - &gt; 2D PHYSICS, MUDAREMOS O NOME DAS DUAS PRIMEIRAS CAMADAS PARA “PIGS” E “APPLES”, RESPECTIVAMENTE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NA CENA “</a:t>
            </a:r>
            <a:r>
              <a:rPr lang="pt-BR" sz="2400" spc="-1" dirty="0" err="1">
                <a:solidFill>
                  <a:srgbClr val="FFFFFF"/>
                </a:solidFill>
                <a:latin typeface="Agency FB"/>
              </a:rPr>
              <a:t>Pig</a:t>
            </a: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”, NO NÓ PRINCIPAL, IREMOS, DENTRO DO INSPETOR NA ABA COLISSION, ONDE MARCAREMOS QUE ELE ESTÁ NA CAMADA “PIGS” E OBSERVA A CAMADA “APPLES”.</a:t>
            </a:r>
          </a:p>
          <a:p>
            <a:pPr marL="285840" indent="-285120"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 </a:t>
            </a:r>
            <a:r>
              <a:rPr lang="pt-BR" sz="2400" spc="-1" dirty="0">
                <a:solidFill>
                  <a:srgbClr val="FFFFFF"/>
                </a:solidFill>
              </a:rPr>
              <a:t>NA CENA “Apple”, NO NÓ PRINCIPAL, IREMOS, DENTRO DO INSPETOR NA ABA COLISSION, ONDE MARCAREMOS QUE ELE ESTÁ NA CAMADA “APPLES” E NÃO OBSERVA NENHUMA CAMADA.</a:t>
            </a:r>
          </a:p>
          <a:p>
            <a:pPr marL="285840" indent="-285120"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</a:rPr>
              <a:t>COM ISSO, NOSSO PORCO PODERÁ COMER APENAS MAÇÃS E NOSSO JOGO ESTÁ PRONTO!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endParaRPr lang="pt-BR" sz="2400" spc="-1" dirty="0">
              <a:solidFill>
                <a:srgbClr val="FFFFFF"/>
              </a:solidFill>
              <a:latin typeface="Agency FB"/>
            </a:endParaRPr>
          </a:p>
        </p:txBody>
      </p:sp>
    </p:spTree>
    <p:extLst>
      <p:ext uri="{BB962C8B-B14F-4D97-AF65-F5344CB8AC3E}">
        <p14:creationId xmlns:p14="http://schemas.microsoft.com/office/powerpoint/2010/main" val="216788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3CCDC-7A54-43CA-A11F-B3A2C899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80" y="2856600"/>
            <a:ext cx="10972440" cy="1144800"/>
          </a:xfrm>
        </p:spPr>
        <p:txBody>
          <a:bodyPr/>
          <a:lstStyle/>
          <a:p>
            <a:pPr algn="ctr"/>
            <a:r>
              <a:rPr lang="pt-BR" sz="9600" dirty="0"/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207940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cap="all" spc="-1" dirty="0">
                <a:solidFill>
                  <a:srgbClr val="FFFFFF"/>
                </a:solidFill>
                <a:latin typeface="Agency FB"/>
              </a:rPr>
              <a:t>Iniciando o projeto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PARA INICIAR NOSSO PROJETO, VAMOS CRIAR UM NÓ “NODE” CHAMADO “World” E UM FILHO DE “World” CHAMADO “Background”, DO TIPO “COLORRECT”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ESSE NÓ WORLD SERÁ O CONTROLADOR DESSA CENA, LOGO CARREGARÁ O PROCESSAMENTO DA LÓGICA QUE OCORRERÁ ALI.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CLICANDO NO NÓ BACKGROUND, VAMOS EM LAYOUT, NA BARRA SUPERIOR, ONDE SELECIONAREMOS FULL RECT OU RECT COMPLETO. NO INSPETOR, VAMOS TROCAR SUA COR PARA PRETO (000000)</a:t>
            </a:r>
            <a:endParaRPr lang="pt-BR" sz="2400" b="0" strike="noStrike" spc="-1" dirty="0">
              <a:solidFill>
                <a:srgbClr val="FFFFFF"/>
              </a:solidFill>
              <a:latin typeface="Agency FB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04805B7-40AF-4D14-9EF1-3275E8A76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362" y="1875034"/>
            <a:ext cx="5717403" cy="291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2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cap="all" spc="-1" dirty="0">
                <a:solidFill>
                  <a:srgbClr val="FFFFFF"/>
                </a:solidFill>
                <a:latin typeface="Agency FB"/>
              </a:rPr>
              <a:t>Iniciando o projeto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AGORA VAMOS IMPORTAR OS SPRITES “PIG” E “APPLE”. LEMBRANDO COMO IMPORTAR SPRITES PROPRIAMENTE: ARRASTE O SPRITE DE DEMONSTRAÇÃO PARA A TELA (ICON.PNG), QUE ENCONTRA-SE NO CANTO INFERIOR ESQUERDO -&gt; EM “IMPORT”, AO LADO DE CENA, CLIQUE EM PREDEFINIÇÃO, SELECIONE 2D PIXEL -&gt; CLIQUE NOVAMENTE EM PREDEFINIÇÃO E SELECIONE “DEFINIR PADRÃO PARA ‘TEXTURE’” -&gt; AGORA SELECIONE OS ARQUIVOS DE IMAGEM QUE DESEJA IMPORTAR E ARRASTE PARA A PASTA DO JOGO.</a:t>
            </a:r>
          </a:p>
        </p:txBody>
      </p:sp>
    </p:spTree>
    <p:extLst>
      <p:ext uri="{BB962C8B-B14F-4D97-AF65-F5344CB8AC3E}">
        <p14:creationId xmlns:p14="http://schemas.microsoft.com/office/powerpoint/2010/main" val="215341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3600" spc="-1" dirty="0">
                <a:solidFill>
                  <a:srgbClr val="FFFFFF"/>
                </a:solidFill>
              </a:rPr>
              <a:t>AREA2D E COLLISIONSHAPE2D</a:t>
            </a:r>
          </a:p>
        </p:txBody>
      </p:sp>
      <p:sp>
        <p:nvSpPr>
          <p:cNvPr id="81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FFFFFF"/>
                </a:solidFill>
                <a:latin typeface="Agency FB"/>
              </a:rPr>
              <a:t>COMO FILHO DE “World”, CRIE UM NÓ “AREA2D” CHAMADO “</a:t>
            </a:r>
            <a:r>
              <a:rPr lang="pt-BR" sz="2400" b="0" strike="noStrike" spc="-1" dirty="0" err="1">
                <a:solidFill>
                  <a:srgbClr val="FFFFFF"/>
                </a:solidFill>
                <a:latin typeface="Agency FB"/>
              </a:rPr>
              <a:t>Pig</a:t>
            </a:r>
            <a:r>
              <a:rPr lang="pt-BR" sz="2400" b="0" strike="noStrike" spc="-1" dirty="0">
                <a:solidFill>
                  <a:srgbClr val="FFFFFF"/>
                </a:solidFill>
                <a:latin typeface="Agency FB"/>
              </a:rPr>
              <a:t>”. APARECERÁ UM SINAL DE ALERTA AO LADO DESSE NÓ, POIS UM NÓ DESSE TIPO PRECISA DE UMA AREA DE COLISÃO. PARA O NOSSO CASO, VAMOS ADICIONAR UM “COLLISIONSHAPE2D”. UM SINAL DE ALERTA APARECERÁ NOVAMENTE. FUTURAMENTE ADICIONAREMOS UMA ÁREA COMO PROPRIEDADE DESSE NÓ.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ADICIONE O SPRITE “PIG.PNG” COMO FILHO DE “</a:t>
            </a:r>
            <a:r>
              <a:rPr lang="pt-BR" sz="2400" spc="-1" dirty="0" err="1">
                <a:solidFill>
                  <a:srgbClr val="FFFFFF"/>
                </a:solidFill>
                <a:latin typeface="Agency FB"/>
              </a:rPr>
              <a:t>Pig</a:t>
            </a: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” E NOMEIE “</a:t>
            </a:r>
            <a:r>
              <a:rPr lang="pt-BR" sz="2400" spc="-1" dirty="0" err="1">
                <a:solidFill>
                  <a:srgbClr val="FFFFFF"/>
                </a:solidFill>
                <a:latin typeface="Agency FB"/>
              </a:rPr>
              <a:t>PigSprite</a:t>
            </a: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”. PERCEBEMOS QUE HÁ TRES PORCOS NA TELA, VISTO QUE ESSE SPRITE É O QUE CHAMAMOS DE SPRITE SHEET. NAS PROPRIEDADES DO SPRITE, VÁ EM ANIMAÇÃO E SELECIONE 3 FRAMES HORIZONTAIS EM “</a:t>
            </a:r>
            <a:r>
              <a:rPr lang="pt-BR" sz="2400" spc="-1" dirty="0" err="1">
                <a:solidFill>
                  <a:srgbClr val="FFFFFF"/>
                </a:solidFill>
                <a:latin typeface="Agency FB"/>
              </a:rPr>
              <a:t>Hframes</a:t>
            </a: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”. APROVEITE PARA DAR UM OFFSET DE -4 EM Y.</a:t>
            </a:r>
          </a:p>
        </p:txBody>
      </p:sp>
    </p:spTree>
    <p:extLst>
      <p:ext uri="{BB962C8B-B14F-4D97-AF65-F5344CB8AC3E}">
        <p14:creationId xmlns:p14="http://schemas.microsoft.com/office/powerpoint/2010/main" val="174741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3600" spc="-1" dirty="0">
                <a:solidFill>
                  <a:srgbClr val="FFFFFF"/>
                </a:solidFill>
              </a:rPr>
              <a:t>AREA2D E COLLISIONSHAPE2D</a:t>
            </a:r>
          </a:p>
        </p:txBody>
      </p:sp>
      <p:sp>
        <p:nvSpPr>
          <p:cNvPr id="81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FFFFFF"/>
                </a:solidFill>
                <a:latin typeface="Agency FB"/>
              </a:rPr>
              <a:t>AGORA QUE TEMOS A FORMA DO NOSSO “</a:t>
            </a:r>
            <a:r>
              <a:rPr lang="pt-BR" sz="2400" b="0" strike="noStrike" spc="-1" dirty="0" err="1">
                <a:solidFill>
                  <a:srgbClr val="FFFFFF"/>
                </a:solidFill>
                <a:latin typeface="Agency FB"/>
              </a:rPr>
              <a:t>Pig</a:t>
            </a:r>
            <a:r>
              <a:rPr lang="pt-BR" sz="2400" b="0" strike="noStrike" spc="-1" dirty="0">
                <a:solidFill>
                  <a:srgbClr val="FFFFFF"/>
                </a:solidFill>
                <a:latin typeface="Agency FB"/>
              </a:rPr>
              <a:t>” DEFINIDA, VAMOS VOLTAR NAS PROPRIEDADES DO NOSSO NÓ DE COLISÃO E VAMOS ADICIONAR UM “SHAPE” NO FORMATO DE CÁPSULA. </a:t>
            </a: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PODEMOS DAR UMA ROTAÇÃO DE 90° NO NÓ E MODIFICAR SEU TAMANHO PARA QUE SE ENCAIXE MELHOR COM O SPRITE.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SE JÁ ESTAMOS SATISFEITOS COM A POSIÇÃO DOS FILHOS DE “</a:t>
            </a:r>
            <a:r>
              <a:rPr lang="pt-BR" sz="2400" spc="-1" dirty="0" err="1">
                <a:solidFill>
                  <a:srgbClr val="FFFFFF"/>
                </a:solidFill>
                <a:latin typeface="Agency FB"/>
              </a:rPr>
              <a:t>Pig</a:t>
            </a: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”, PODEMOS CLICAR NO SEGUINTE SÍMBOLO PARA NÃO PERMITIR QUE MODIFIQUEMOS A POSIÇÃO DOS FILHOS EM RELAÇÃO AO PAI: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D53067C-87C9-49CB-A737-5C0AEC2ED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27" y="1955494"/>
            <a:ext cx="11775346" cy="294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9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3600" spc="-1" dirty="0">
                <a:solidFill>
                  <a:srgbClr val="FFFFFF"/>
                </a:solidFill>
              </a:rPr>
              <a:t>AREA2D E COLLISIONSHAPE2D</a:t>
            </a:r>
          </a:p>
        </p:txBody>
      </p:sp>
      <p:sp>
        <p:nvSpPr>
          <p:cNvPr id="81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FFFFFF"/>
                </a:solidFill>
                <a:latin typeface="Agency FB"/>
              </a:rPr>
              <a:t>O NÓ AREA2D NOS PERMITE DIZER QUANDO UMA ÁREA COLIDE COM ALGO, EMTRA EM ALGUMA OUTRA ÁREA, OU QUANDO ALGO ENTRA NELA, O QUE SERÁ BEM UTIL PARA DETECTARMOS A COLISÃO DO PORCO COM AS MAÇÃS.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O NÓ COLISSIONSHAPE2D É UM DOS POSSÍVEIS NÓS UTILIZADOS PARA DEFINIR A ÁREA DO NÓ DE CIMA.</a:t>
            </a:r>
          </a:p>
        </p:txBody>
      </p:sp>
    </p:spTree>
    <p:extLst>
      <p:ext uri="{BB962C8B-B14F-4D97-AF65-F5344CB8AC3E}">
        <p14:creationId xmlns:p14="http://schemas.microsoft.com/office/powerpoint/2010/main" val="229825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3600" spc="-1" dirty="0">
                <a:solidFill>
                  <a:srgbClr val="FFFFFF"/>
                </a:solidFill>
                <a:latin typeface="Agency FB"/>
              </a:rPr>
              <a:t>JANELA DO JOGO E CONFIGURAÇÕES DO PROJETO</a:t>
            </a:r>
          </a:p>
        </p:txBody>
      </p:sp>
      <p:sp>
        <p:nvSpPr>
          <p:cNvPr id="81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FFFFFF"/>
                </a:solidFill>
                <a:latin typeface="Agency FB"/>
              </a:rPr>
              <a:t>AGORA QUE JÁ FIZEMOS O BÁSICO DO NOSSO PIG, VAMOS SALVAR O JOGO E RODAR. SALVE A CENA WORLD COMO CENA PRINCIPAL, PODEMOS PERCEBER QUE NOSSO PORCO ESTÁ MUITO PEQUENO. ISSO ACONTECE PORQUE HÁ UMA DESPROPORCIONALIDADE ENTRE O TAMANHO EM PIXELS DA TELA E O TAMANHO DO NOSSO SPRITE.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PARA CORRIGIR ISSO, VAMOS EM PROJENTO, NO CANTO SUPERIOR ESQUERDO, DEPOIS EM CONFIGURAÇÕES DE PROJETO.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VÁRIAS DESSAS ABAS SERÃO ÚTEIS FUTURAMENTE, PORÉM, POR ENQUANTO VAMOS FOCAR NA PRIMEIRA: “GERAL”.</a:t>
            </a:r>
          </a:p>
        </p:txBody>
      </p:sp>
    </p:spTree>
    <p:extLst>
      <p:ext uri="{BB962C8B-B14F-4D97-AF65-F5344CB8AC3E}">
        <p14:creationId xmlns:p14="http://schemas.microsoft.com/office/powerpoint/2010/main" val="75229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3600" spc="-1" dirty="0">
                <a:solidFill>
                  <a:srgbClr val="FFFFFF"/>
                </a:solidFill>
                <a:latin typeface="Agency FB"/>
              </a:rPr>
              <a:t>JANELA DO JOGO E CONFIGURAÇÕES DO PROJETO</a:t>
            </a:r>
          </a:p>
        </p:txBody>
      </p:sp>
      <p:sp>
        <p:nvSpPr>
          <p:cNvPr id="81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DESCENDO A ABA DE ROLAGEM, ACHAREMOS O MENÚ “DISPLAY”, ONDE PODEREMOS ALTERAR, NO SUBMENÚ “WINDOW”, WIDTH E HEIGHT, O QUE MUDARÁ O TAMANHO DA NOSSA TELA. VAMOS COLOCAR OS VALORES 320 EM X E 180 EM Y. SE RODASSEMOS O JOGO AGORA, VERIAMOS QUE, AO INVÉS DO PORCO AUMENTAR, A TELA QUE DIMINUIU.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PARA CORRIGIR ISSO, AINDA DENTRO DE “WINDOW”, VAMOS EM TEST WIDTH E TEST HEIGHT, ONDE COLOCAREMOS OS VALORES 1280 E 720. AGORA ESSE SERÁ O TAMANHO DA NOSSA JANELA, PORÉM AO DAR O PLAY, VEMOS QUE É COMO SE O JOGO AINDA ESTIVESSE PEQUENO, PORÉM NO CANTO SUPERIOR ESQUERDO DE UMA TELA MAIOR.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PARA CORRIGIR ISSO, EM “STRETCH”, AINDA DENTRO DE “WINDOW”, MUDAREMOS O MODE PARA 2D.</a:t>
            </a:r>
          </a:p>
        </p:txBody>
      </p:sp>
    </p:spTree>
    <p:extLst>
      <p:ext uri="{BB962C8B-B14F-4D97-AF65-F5344CB8AC3E}">
        <p14:creationId xmlns:p14="http://schemas.microsoft.com/office/powerpoint/2010/main" val="259943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Personalizada 1">
      <a:dk1>
        <a:srgbClr val="FFFFFF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Personalizada 2">
      <a:majorFont>
        <a:latin typeface="Agency FB"/>
        <a:ea typeface="DejaVu Sans"/>
        <a:cs typeface="DejaVu Sans"/>
      </a:majorFont>
      <a:minorFont>
        <a:latin typeface="Agency FB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1820</TotalTime>
  <Words>2206</Words>
  <Application>Microsoft Office PowerPoint</Application>
  <PresentationFormat>Widescreen</PresentationFormat>
  <Paragraphs>94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Agency FB</vt:lpstr>
      <vt:lpstr>Arial</vt:lpstr>
      <vt:lpstr>Symbol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de game design</dc:title>
  <dc:subject/>
  <dc:creator>Thiago Monteiro</dc:creator>
  <dc:description/>
  <cp:lastModifiedBy>Thiago</cp:lastModifiedBy>
  <cp:revision>91</cp:revision>
  <dcterms:created xsi:type="dcterms:W3CDTF">2021-02-14T20:17:39Z</dcterms:created>
  <dcterms:modified xsi:type="dcterms:W3CDTF">2021-04-28T06:42:42Z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