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5" r:id="rId5"/>
    <p:sldId id="262" r:id="rId6"/>
    <p:sldId id="259" r:id="rId7"/>
    <p:sldId id="261" r:id="rId8"/>
    <p:sldId id="263" r:id="rId9"/>
    <p:sldId id="264" r:id="rId10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 dirty="0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 dirty="0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elestia-R1---OverlayTitleHD.png"/>
          <p:cNvPicPr/>
          <p:nvPr/>
        </p:nvPicPr>
        <p:blipFill>
          <a:blip r:embed="rId15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10130760" cy="145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Celestia-R1---OverlayContentHD.png"/>
          <p:cNvPicPr/>
          <p:nvPr/>
        </p:nvPicPr>
        <p:blipFill>
          <a:blip r:embed="rId15"/>
          <a:stretch/>
        </p:blipFill>
        <p:spPr>
          <a:xfrm>
            <a:off x="0" y="0"/>
            <a:ext cx="12188160" cy="68554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962520" y="1964160"/>
            <a:ext cx="7197120" cy="242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pt-BR" sz="4800" b="0" strike="noStrike" cap="all" spc="-1">
                <a:solidFill>
                  <a:srgbClr val="FFFFFF"/>
                </a:solidFill>
                <a:latin typeface="Agency FB"/>
              </a:rPr>
              <a:t>Workshop de game design</a:t>
            </a:r>
            <a:endParaRPr lang="pt-BR" sz="48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962520" y="4385880"/>
            <a:ext cx="7197120" cy="140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pt-BR" sz="2400" b="0" strike="noStrike" cap="all" spc="-1">
                <a:solidFill>
                  <a:srgbClr val="FFFFFF"/>
                </a:solidFill>
                <a:latin typeface="Agency FB"/>
              </a:rPr>
              <a:t>AULA 1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 dirty="0" err="1">
                <a:solidFill>
                  <a:srgbClr val="FFFFFF"/>
                </a:solidFill>
                <a:latin typeface="Agency FB"/>
              </a:rPr>
              <a:t>Git</a:t>
            </a:r>
            <a:r>
              <a:rPr lang="pt-BR" sz="3600" b="0" strike="noStrike" cap="all" spc="-1" dirty="0">
                <a:solidFill>
                  <a:srgbClr val="FFFFFF"/>
                </a:solidFill>
                <a:latin typeface="Agency FB"/>
              </a:rPr>
              <a:t> e </a:t>
            </a:r>
            <a:r>
              <a:rPr lang="pt-BR" sz="3600" b="0" strike="noStrike" cap="all" spc="-1" dirty="0" err="1">
                <a:solidFill>
                  <a:srgbClr val="FFFFFF"/>
                </a:solidFill>
                <a:latin typeface="Agency FB"/>
              </a:rPr>
              <a:t>github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O QUE É GIT E GITHUB?</a:t>
            </a:r>
            <a:endParaRPr lang="pt-BR" sz="2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PARA QUE SERVEM?</a:t>
            </a:r>
            <a:endParaRPr lang="pt-BR" sz="2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POR QUE COMEÇAR COM GIT?</a:t>
            </a:r>
            <a:endParaRPr lang="pt-BR" sz="2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CRIAÇÃO DE UM PERFIL NO GITHUB</a:t>
            </a:r>
            <a:endParaRPr lang="pt-BR" sz="2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INSTALAÇÃO DO GIT </a:t>
            </a: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 dirty="0" err="1">
                <a:solidFill>
                  <a:srgbClr val="FFFFFF"/>
                </a:solidFill>
                <a:latin typeface="Agency FB"/>
              </a:rPr>
              <a:t>Git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SOFTWARE DE CONTROLE DE VERSÃO (VCS)</a:t>
            </a:r>
            <a:endParaRPr lang="pt-BR" sz="2400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VANTAGENS</a:t>
            </a:r>
            <a:endParaRPr lang="pt-BR" sz="2400" b="0" strike="noStrike" spc="-1" dirty="0">
              <a:latin typeface="Arial"/>
            </a:endParaRPr>
          </a:p>
        </p:txBody>
      </p:sp>
      <p:pic>
        <p:nvPicPr>
          <p:cNvPr id="4" name="Imagem 3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4003B7ED-3CF9-456C-839D-25E1FA1BD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62" y="2142000"/>
            <a:ext cx="3586380" cy="3252056"/>
          </a:xfrm>
          <a:prstGeom prst="rect">
            <a:avLst/>
          </a:prstGeom>
        </p:spPr>
      </p:pic>
      <p:sp>
        <p:nvSpPr>
          <p:cNvPr id="5" name="Espaço Reservado para Texto 7">
            <a:extLst>
              <a:ext uri="{FF2B5EF4-FFF2-40B4-BE49-F238E27FC236}">
                <a16:creationId xmlns:a16="http://schemas.microsoft.com/office/drawing/2014/main" id="{BE0BA09C-4A0E-4B9F-A21E-D3EA71AB0A24}"/>
              </a:ext>
            </a:extLst>
          </p:cNvPr>
          <p:cNvSpPr txBox="1">
            <a:spLocks/>
          </p:cNvSpPr>
          <p:nvPr/>
        </p:nvSpPr>
        <p:spPr>
          <a:xfrm>
            <a:off x="6397140" y="2668814"/>
            <a:ext cx="5486220" cy="25946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CONTROLE DE HISTÓRICO</a:t>
            </a:r>
          </a:p>
          <a:p>
            <a:r>
              <a:rPr lang="pt-BR" dirty="0"/>
              <a:t>TRABALHO EM EQUIPE</a:t>
            </a:r>
          </a:p>
          <a:p>
            <a:r>
              <a:rPr lang="pt-BR" dirty="0"/>
              <a:t>RAMIFICAÇÃO DO PROJETO</a:t>
            </a:r>
          </a:p>
          <a:p>
            <a:r>
              <a:rPr lang="pt-BR" dirty="0"/>
              <a:t>SEGURANÇA E CONTROLE</a:t>
            </a:r>
          </a:p>
          <a:p>
            <a:r>
              <a:rPr lang="pt-BR" dirty="0"/>
              <a:t>ORGANIZAÇÃO</a:t>
            </a:r>
          </a:p>
        </p:txBody>
      </p:sp>
    </p:spTree>
    <p:extLst>
      <p:ext uri="{BB962C8B-B14F-4D97-AF65-F5344CB8AC3E}">
        <p14:creationId xmlns:p14="http://schemas.microsoft.com/office/powerpoint/2010/main" val="263269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 dirty="0" err="1">
                <a:solidFill>
                  <a:srgbClr val="FFFFFF"/>
                </a:solidFill>
                <a:latin typeface="Agency FB"/>
              </a:rPr>
              <a:t>github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PLATAFORMA DE REDE SOCIAL PARA PROGRAMADORES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PERMITE POSSUIR REPOSITÓRIOS ILIMITADOS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PERMITE HOSPEDAGEM DE CÓDIGO FONTE COM GITHUB PAGES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PERMITE COLABORAÇÃO ENTRE PROGRAMADORES (EX.: ISSUES)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FORKS</a:t>
            </a:r>
            <a:endParaRPr lang="pt-BR" sz="2400" b="0" strike="noStrike" spc="-1" dirty="0">
              <a:latin typeface="Arial"/>
            </a:endParaRPr>
          </a:p>
        </p:txBody>
      </p: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E2D1395-4F3A-4BD8-858A-1778BEBE7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4" y="152400"/>
            <a:ext cx="11423858" cy="65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3600" b="0" strike="noStrike" spc="-1" dirty="0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endParaRPr lang="pt-BR" sz="2400" b="0" strike="noStrike" spc="-1" dirty="0">
              <a:latin typeface="Arial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F4EB3D0-FB5B-4A41-BDE5-ED25D2BDA33C}"/>
              </a:ext>
            </a:extLst>
          </p:cNvPr>
          <p:cNvSpPr/>
          <p:nvPr/>
        </p:nvSpPr>
        <p:spPr>
          <a:xfrm>
            <a:off x="975360" y="609480"/>
            <a:ext cx="10130760" cy="56390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10" name="Imagem 9" descr="Padrão do plano de fundo&#10;&#10;Descrição gerada automaticamente com confiança média">
            <a:extLst>
              <a:ext uri="{FF2B5EF4-FFF2-40B4-BE49-F238E27FC236}">
                <a16:creationId xmlns:a16="http://schemas.microsoft.com/office/drawing/2014/main" id="{51455B22-89BE-4239-9679-66B4FEB87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80" y="784290"/>
            <a:ext cx="1357710" cy="1357710"/>
          </a:xfrm>
          <a:prstGeom prst="rect">
            <a:avLst/>
          </a:prstGeom>
        </p:spPr>
      </p:pic>
      <p:pic>
        <p:nvPicPr>
          <p:cNvPr id="13" name="Imagem 12" descr="Padrão do plano de fundo&#10;&#10;Descrição gerada automaticamente com confiança média">
            <a:extLst>
              <a:ext uri="{FF2B5EF4-FFF2-40B4-BE49-F238E27FC236}">
                <a16:creationId xmlns:a16="http://schemas.microsoft.com/office/drawing/2014/main" id="{3D0B64F3-FDCA-44B4-8D99-434426547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80" y="2525573"/>
            <a:ext cx="1357710" cy="1357710"/>
          </a:xfrm>
          <a:prstGeom prst="rect">
            <a:avLst/>
          </a:prstGeom>
        </p:spPr>
      </p:pic>
      <p:pic>
        <p:nvPicPr>
          <p:cNvPr id="14" name="Imagem 13" descr="Padrão do plano de fundo&#10;&#10;Descrição gerada automaticamente com confiança média">
            <a:extLst>
              <a:ext uri="{FF2B5EF4-FFF2-40B4-BE49-F238E27FC236}">
                <a16:creationId xmlns:a16="http://schemas.microsoft.com/office/drawing/2014/main" id="{FFFC0BC9-036E-477A-87EF-C9D2E4667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80" y="4509570"/>
            <a:ext cx="1357710" cy="1357710"/>
          </a:xfrm>
          <a:prstGeom prst="rect">
            <a:avLst/>
          </a:prstGeom>
        </p:spPr>
      </p:pic>
      <p:pic>
        <p:nvPicPr>
          <p:cNvPr id="20" name="Imagem 19" descr="Ícone&#10;&#10;Descrição gerada automaticamente com confiança média">
            <a:extLst>
              <a:ext uri="{FF2B5EF4-FFF2-40B4-BE49-F238E27FC236}">
                <a16:creationId xmlns:a16="http://schemas.microsoft.com/office/drawing/2014/main" id="{FDB33826-5747-4315-93A4-C760A4FC5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35" y="974798"/>
            <a:ext cx="540915" cy="540915"/>
          </a:xfrm>
          <a:prstGeom prst="rect">
            <a:avLst/>
          </a:prstGeom>
        </p:spPr>
      </p:pic>
      <p:pic>
        <p:nvPicPr>
          <p:cNvPr id="25" name="Imagem 24" descr="Ícone&#10;&#10;Descrição gerada automaticamente com confiança média">
            <a:extLst>
              <a:ext uri="{FF2B5EF4-FFF2-40B4-BE49-F238E27FC236}">
                <a16:creationId xmlns:a16="http://schemas.microsoft.com/office/drawing/2014/main" id="{8B2267D0-5089-4734-967E-3458A50E5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734" y="4647510"/>
            <a:ext cx="540915" cy="540915"/>
          </a:xfrm>
          <a:prstGeom prst="rect">
            <a:avLst/>
          </a:prstGeom>
        </p:spPr>
      </p:pic>
      <p:pic>
        <p:nvPicPr>
          <p:cNvPr id="26" name="Imagem 25" descr="Ícone&#10;&#10;Descrição gerada automaticamente com confiança média">
            <a:extLst>
              <a:ext uri="{FF2B5EF4-FFF2-40B4-BE49-F238E27FC236}">
                <a16:creationId xmlns:a16="http://schemas.microsoft.com/office/drawing/2014/main" id="{BE0FCCAF-F835-4740-B447-CD9F72A2B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97" y="2647191"/>
            <a:ext cx="540915" cy="540915"/>
          </a:xfrm>
          <a:prstGeom prst="rect">
            <a:avLst/>
          </a:prstGeom>
        </p:spPr>
      </p:pic>
      <p:pic>
        <p:nvPicPr>
          <p:cNvPr id="29" name="Imagem 28" descr="Ícone&#10;&#10;Descrição gerada automaticamente com confiança média">
            <a:extLst>
              <a:ext uri="{FF2B5EF4-FFF2-40B4-BE49-F238E27FC236}">
                <a16:creationId xmlns:a16="http://schemas.microsoft.com/office/drawing/2014/main" id="{E20CDB83-905B-47BE-A3F1-715BCC315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51" y="1000642"/>
            <a:ext cx="540915" cy="540915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DB2B77C6-0826-422F-B839-B54999361ECB}"/>
              </a:ext>
            </a:extLst>
          </p:cNvPr>
          <p:cNvSpPr txBox="1"/>
          <p:nvPr/>
        </p:nvSpPr>
        <p:spPr>
          <a:xfrm>
            <a:off x="2580640" y="1669575"/>
            <a:ext cx="1570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COMMIT</a:t>
            </a:r>
          </a:p>
        </p:txBody>
      </p:sp>
      <p:pic>
        <p:nvPicPr>
          <p:cNvPr id="30" name="Imagem 29" descr="Ícone&#10;&#10;Descrição gerada automaticamente com confiança média">
            <a:extLst>
              <a:ext uri="{FF2B5EF4-FFF2-40B4-BE49-F238E27FC236}">
                <a16:creationId xmlns:a16="http://schemas.microsoft.com/office/drawing/2014/main" id="{1A449612-CA3D-4A80-B6FD-6790CEF9F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69" y="2663513"/>
            <a:ext cx="540915" cy="540915"/>
          </a:xfrm>
          <a:prstGeom prst="rect">
            <a:avLst/>
          </a:prstGeom>
        </p:spPr>
      </p:pic>
      <p:pic>
        <p:nvPicPr>
          <p:cNvPr id="31" name="Imagem 30" descr="Ícone&#10;&#10;Descrição gerada automaticamente com confiança média">
            <a:extLst>
              <a:ext uri="{FF2B5EF4-FFF2-40B4-BE49-F238E27FC236}">
                <a16:creationId xmlns:a16="http://schemas.microsoft.com/office/drawing/2014/main" id="{D9C1837D-02CB-4FD1-B13C-3CEA5094F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153" y="4661021"/>
            <a:ext cx="540915" cy="54091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6C5FBFD0-5D5B-4723-8BA5-5E84D11E46F6}"/>
              </a:ext>
            </a:extLst>
          </p:cNvPr>
          <p:cNvSpPr txBox="1"/>
          <p:nvPr/>
        </p:nvSpPr>
        <p:spPr>
          <a:xfrm>
            <a:off x="5415280" y="1093813"/>
            <a:ext cx="488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REPOSITÓRIO LOCAL (GIT)</a:t>
            </a:r>
          </a:p>
        </p:txBody>
      </p:sp>
      <p:pic>
        <p:nvPicPr>
          <p:cNvPr id="6" name="Imagem 5" descr="Uma imagem contendo Ícone&#10;&#10;Descrição gerada automaticamente">
            <a:extLst>
              <a:ext uri="{FF2B5EF4-FFF2-40B4-BE49-F238E27FC236}">
                <a16:creationId xmlns:a16="http://schemas.microsoft.com/office/drawing/2014/main" id="{0377B774-27AD-4037-A1F1-C9766A51F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56" y="833085"/>
            <a:ext cx="1119833" cy="1260120"/>
          </a:xfrm>
          <a:prstGeom prst="rect">
            <a:avLst/>
          </a:prstGeom>
        </p:spPr>
      </p:pic>
      <p:pic>
        <p:nvPicPr>
          <p:cNvPr id="16" name="Imagem 15" descr="Uma imagem contendo Ícone&#10;&#10;Descrição gerada automaticamente">
            <a:extLst>
              <a:ext uri="{FF2B5EF4-FFF2-40B4-BE49-F238E27FC236}">
                <a16:creationId xmlns:a16="http://schemas.microsoft.com/office/drawing/2014/main" id="{4FCFE2B1-DE06-4E24-B11E-014F64DAD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56" y="2574368"/>
            <a:ext cx="1119833" cy="1260120"/>
          </a:xfrm>
          <a:prstGeom prst="rect">
            <a:avLst/>
          </a:prstGeom>
        </p:spPr>
      </p:pic>
      <p:pic>
        <p:nvPicPr>
          <p:cNvPr id="15" name="Imagem 14" descr="Uma imagem contendo Ícone&#10;&#10;Descrição gerada automaticamente">
            <a:extLst>
              <a:ext uri="{FF2B5EF4-FFF2-40B4-BE49-F238E27FC236}">
                <a16:creationId xmlns:a16="http://schemas.microsoft.com/office/drawing/2014/main" id="{093AB081-C1A6-403A-A757-A53398141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56" y="4518526"/>
            <a:ext cx="1119833" cy="1260120"/>
          </a:xfrm>
          <a:prstGeom prst="rect">
            <a:avLst/>
          </a:prstGeom>
        </p:spPr>
      </p:pic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0D0CA8A2-C41F-41B2-B812-8E41B8A98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692" y="2391172"/>
            <a:ext cx="2075655" cy="2075655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1ED628BB-3DF7-4A3F-AA94-46710E6D6123}"/>
              </a:ext>
            </a:extLst>
          </p:cNvPr>
          <p:cNvSpPr txBox="1"/>
          <p:nvPr/>
        </p:nvSpPr>
        <p:spPr>
          <a:xfrm>
            <a:off x="7886640" y="4600588"/>
            <a:ext cx="3495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REPOSITÓRIO REMOTO (GITHUB)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1502DF5-3D96-46E6-AF8B-F76139C5A36C}"/>
              </a:ext>
            </a:extLst>
          </p:cNvPr>
          <p:cNvSpPr txBox="1"/>
          <p:nvPr/>
        </p:nvSpPr>
        <p:spPr>
          <a:xfrm>
            <a:off x="5560249" y="2030218"/>
            <a:ext cx="1564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1.48148E-6 L 0.21979 0.0050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3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2.96296E-6 L 0.21979 0.005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3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3.7037E-7 L 0.21979 0.0050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3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81481E-6 L 0.38034 0.2196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0" y="10972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0.38191 -0.0229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9" y="-1157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0.38151 -0.31412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76" y="-1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27" grpId="0"/>
      <p:bldP spid="27" grpId="1"/>
      <p:bldP spid="28" grpId="0"/>
      <p:bldP spid="2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85800" y="609480"/>
            <a:ext cx="10130760" cy="145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cap="all" spc="-1" dirty="0">
                <a:solidFill>
                  <a:srgbClr val="FFFFFF"/>
                </a:solidFill>
                <a:latin typeface="Agency FB"/>
              </a:rPr>
              <a:t>Por que começar o curso com </a:t>
            </a:r>
            <a:r>
              <a:rPr lang="pt-BR" sz="3600" b="0" strike="noStrike" cap="all" spc="-1" dirty="0" err="1">
                <a:solidFill>
                  <a:srgbClr val="FFFFFF"/>
                </a:solidFill>
                <a:latin typeface="Agency FB"/>
              </a:rPr>
              <a:t>git</a:t>
            </a:r>
            <a:r>
              <a:rPr lang="pt-BR" sz="3600" b="0" strike="noStrike" cap="all" spc="-1" dirty="0">
                <a:solidFill>
                  <a:srgbClr val="FFFFFF"/>
                </a:solidFill>
                <a:latin typeface="Agency FB"/>
              </a:rPr>
              <a:t>?</a:t>
            </a:r>
            <a:endParaRPr lang="pt-BR" sz="3600" b="0" strike="noStrike" spc="-1" dirty="0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85800" y="2142000"/>
            <a:ext cx="10130760" cy="364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212M DE REPOSITÓRIOS, 66M DE USUÁRIOS, 514M DE ISSUES NO GITHUB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FACILIDADE DE APRENDER A PROGRAMAR DENTRO DE UMA NETWORK VOLTADA PARA PROGRAMAÇÃO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spc="-1" dirty="0">
                <a:solidFill>
                  <a:srgbClr val="FFFFFF"/>
                </a:solidFill>
                <a:latin typeface="Agency FB"/>
              </a:rPr>
              <a:t>ACESSO A DIVERSOS CÓDIGOS FONTE, COMO DO MINECRAFT, APPS DA MICROSOFT E DO PRÓPRIO GITHUB</a:t>
            </a:r>
          </a:p>
          <a:p>
            <a:pPr marL="285840" indent="-285120">
              <a:lnSpc>
                <a:spcPct val="100000"/>
              </a:lnSpc>
              <a:spcAft>
                <a:spcPts val="1001"/>
              </a:spcAft>
              <a:buClr>
                <a:srgbClr val="FFFFFF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FFFF"/>
                </a:solidFill>
                <a:latin typeface="Agency FB"/>
              </a:rPr>
              <a:t>ORGANIZAÇÃO DE PROJETOS, TRABALHO EM GRUPO E POSSIBILIDADE DE REALIZAR PROJETOS MAIORES</a:t>
            </a: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3811814-36DB-42F7-8247-A0830D6D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2856600"/>
            <a:ext cx="10972440" cy="1144800"/>
          </a:xfrm>
        </p:spPr>
        <p:txBody>
          <a:bodyPr/>
          <a:lstStyle/>
          <a:p>
            <a:r>
              <a:rPr lang="pt-BR" dirty="0"/>
              <a:t>CRIAÇÃO DE UM PERFIL NO GITHUB E INSTALAÇÃO DO GIT</a:t>
            </a:r>
          </a:p>
        </p:txBody>
      </p:sp>
    </p:spTree>
    <p:extLst>
      <p:ext uri="{BB962C8B-B14F-4D97-AF65-F5344CB8AC3E}">
        <p14:creationId xmlns:p14="http://schemas.microsoft.com/office/powerpoint/2010/main" val="184852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3CCDC-7A54-43CA-A11F-B3A2C899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2856600"/>
            <a:ext cx="10972440" cy="1144800"/>
          </a:xfrm>
        </p:spPr>
        <p:txBody>
          <a:bodyPr/>
          <a:lstStyle/>
          <a:p>
            <a:pPr algn="ctr"/>
            <a:r>
              <a:rPr lang="pt-BR" sz="9600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07940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ersonalizada 1">
      <a:dk1>
        <a:srgbClr val="FFFFFF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Personalizada 2">
      <a:majorFont>
        <a:latin typeface="Agency FB"/>
        <a:ea typeface="DejaVu Sans"/>
        <a:cs typeface="DejaVu Sans"/>
      </a:majorFont>
      <a:minorFont>
        <a:latin typeface="Agency FB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1097</TotalTime>
  <Words>175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CRIAÇÃO DE UM PERFIL NO GITHUB E INSTALAÇÃO DO GIT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game design</dc:title>
  <dc:subject/>
  <dc:creator>Thiago Monteiro</dc:creator>
  <dc:description/>
  <cp:lastModifiedBy>Thiago Monteiro</cp:lastModifiedBy>
  <cp:revision>23</cp:revision>
  <dcterms:created xsi:type="dcterms:W3CDTF">2021-02-14T20:17:39Z</dcterms:created>
  <dcterms:modified xsi:type="dcterms:W3CDTF">2021-02-15T19:19:43Z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