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7" r:id="rId7"/>
    <p:sldId id="262" r:id="rId8"/>
    <p:sldId id="264" r:id="rId9"/>
    <p:sldId id="265" r:id="rId10"/>
    <p:sldId id="271" r:id="rId11"/>
    <p:sldId id="282" r:id="rId12"/>
    <p:sldId id="283" r:id="rId13"/>
    <p:sldId id="274" r:id="rId14"/>
    <p:sldId id="284" r:id="rId15"/>
    <p:sldId id="280" r:id="rId16"/>
    <p:sldId id="266" r:id="rId17"/>
    <p:sldId id="28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A3C608C-1000-4F4A-A5AB-DDD1FD3CB8F1}">
          <p14:sldIdLst>
            <p14:sldId id="256"/>
            <p14:sldId id="258"/>
            <p14:sldId id="257"/>
          </p14:sldIdLst>
        </p14:section>
        <p14:section name="Introdução" id="{B98DC2BB-56E6-3B4C-BDDD-E5C1DAF62494}">
          <p14:sldIdLst>
            <p14:sldId id="259"/>
            <p14:sldId id="261"/>
          </p14:sldIdLst>
        </p14:section>
        <p14:section name="Requisitos do Projeto" id="{99870560-C83E-0B45-B638-68E786408B5A}">
          <p14:sldIdLst>
            <p14:sldId id="267"/>
            <p14:sldId id="262"/>
            <p14:sldId id="264"/>
            <p14:sldId id="265"/>
          </p14:sldIdLst>
        </p14:section>
        <p14:section name="Diagrama e MER" id="{7D49B446-CA59-2D47-9715-8FBCD6540C1A}">
          <p14:sldIdLst/>
        </p14:section>
        <p14:section name="Wireframes" id="{6F0FFDBD-557F-E243-896B-DBC82C9FA950}">
          <p14:sldIdLst>
            <p14:sldId id="271"/>
            <p14:sldId id="282"/>
            <p14:sldId id="283"/>
            <p14:sldId id="274"/>
          </p14:sldIdLst>
        </p14:section>
        <p14:section name="Backlog" id="{7E5D5002-AD7F-384E-8002-4CDFD1255F82}">
          <p14:sldIdLst/>
        </p14:section>
        <p14:section name="Conclusão" id="{A90C3B56-5574-BC4B-B0BE-BE1CC7857163}">
          <p14:sldIdLst>
            <p14:sldId id="284"/>
            <p14:sldId id="280"/>
            <p14:sldId id="266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F7F7"/>
    <a:srgbClr val="9D27B0"/>
    <a:srgbClr val="1329C9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3"/>
  </p:normalViewPr>
  <p:slideViewPr>
    <p:cSldViewPr snapToGrid="0" snapToObjects="1">
      <p:cViewPr varScale="1">
        <p:scale>
          <a:sx n="65" d="100"/>
          <a:sy n="65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7B5C3-C608-D337-2B31-AC3993582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5E88E-044C-0943-E594-8C5D51ECF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2FAFDB-2281-32AA-4AFF-ED2933A6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FCD-4DCB-1548-94C3-C58A1B7747EB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73784-9C29-743A-EC36-F4CF65C7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BD99C7-14EF-B87A-67B7-58816BEE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53-03D7-0741-A2F0-122DEDCEA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20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DB68A-84C1-F2A9-FE1C-E10512EF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503873-DD44-177B-7785-63D1A1C94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E9D2E9-D835-B40E-4BA7-D40965C0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FCD-4DCB-1548-94C3-C58A1B7747EB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7BA472-1B1D-EAFB-8B0F-00B4E005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9C5865-9CCB-5DB2-0ACE-3AF24F36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53-03D7-0741-A2F0-122DEDCEA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0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32715A-BA03-9942-B5D7-379DB99E0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EAAB79-C801-910F-66F2-58F49B8A1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95309F-9B5D-1D92-4147-5BD5F9F6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FCD-4DCB-1548-94C3-C58A1B7747EB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47FAF-00BE-E4A0-54A4-E7D6F1E0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066237-8F85-2A76-0D8C-D7F0361A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53-03D7-0741-A2F0-122DEDCEA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40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2933A-B81A-A6C4-3B62-C0428DF4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EF48D8-5B76-68E2-7BA1-C02186B6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27BF6F-64F1-02B8-DEC1-0EC5AF26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FCD-4DCB-1548-94C3-C58A1B7747EB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4CB7A7-6112-B8BE-7CE5-2A6C227E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5D926B-3938-4CFA-94DE-9251B98E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53-03D7-0741-A2F0-122DEDCEA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29C5B-FC36-35E5-6FF0-57063156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69AE8B-8497-6E6D-3D06-B5E847DA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F3DE9-4953-A7AD-0093-5BC6C536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FCD-4DCB-1548-94C3-C58A1B7747EB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0CFA93-96A9-1E55-1E64-6A9D3604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FE4693-32B8-62AD-F1E3-E72A9490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53-03D7-0741-A2F0-122DEDCEA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83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5D234-8466-4AEC-7B84-AACAA491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A5908-007E-2730-4058-6CC11312F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8E4AC9-05F8-8FC5-57AD-4E5CFF93F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0F3517-536F-F6F1-C88B-C4FC8126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FCD-4DCB-1548-94C3-C58A1B7747EB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0C787D-AA50-2324-D3BA-BB3BD566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062A62-743B-41D3-B086-1ED71228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53-03D7-0741-A2F0-122DEDCEA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A76DC-2D5E-EB8C-C725-9AE83937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B4B04E-781A-BE75-0F85-F433BA2A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9D5F42-01A2-BC50-D041-D99FAF5F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B071CF-4465-DF8B-DC16-8479AB84D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F0CFEB-6DC8-43EA-F8DD-A6116BC21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1DE025-D003-101C-5345-6D417F4D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FCD-4DCB-1548-94C3-C58A1B7747EB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FF48E2-ACFD-068C-A3C9-3807E242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F58A9D-FF2C-7DB3-73D4-FD98272B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53-03D7-0741-A2F0-122DEDCEA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25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52792-B2E2-57E4-E07D-34B1654A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83174F-003F-4CC0-441B-68E5F215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FCD-4DCB-1548-94C3-C58A1B7747EB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507ED9-9B70-0A54-9BC2-F3FCA287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6F49D5-88BB-1B25-6533-4E8EE77A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53-03D7-0741-A2F0-122DEDCEA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1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9B308A-07BE-4EBE-8EFA-12C3BFAA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FCD-4DCB-1548-94C3-C58A1B7747EB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1FD0C7-8111-87D8-FEDB-D47E98DD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737C41-1C92-71E7-CB8C-4D3AF116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53-03D7-0741-A2F0-122DEDCEA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3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04961-DB66-8061-CB6B-3C222A62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90154D-B045-136B-BE3E-9C44FC0A1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995A12-AD38-25D2-B7CA-E4041B11C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0B3FAA-A1D8-B7F4-B940-0A49925E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FCD-4DCB-1548-94C3-C58A1B7747EB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A7453B-9274-6437-6806-07130537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7F673F-799B-15FE-C29F-2F5E1218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53-03D7-0741-A2F0-122DEDCEA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5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4467E-C33D-47E2-D17E-AE1FDF2A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370A05-A0BF-5B93-64E5-1487AF19E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8625D8-E377-A888-F462-4D4C7215C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5BA8CC-206F-83F5-3BB1-CD0A544B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FCD-4DCB-1548-94C3-C58A1B7747EB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12EA9C-093B-423F-9940-F6E0F37F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14D700-99FD-5435-8B2F-900EA4EE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0D53-03D7-0741-A2F0-122DEDCEA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94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C4F6F9-C438-2F2D-D3D4-863989D6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A17C3-323D-FFE1-D16B-76CA4C76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6804C-7E69-9951-8142-859D74249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DFCD-4DCB-1548-94C3-C58A1B7747EB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BBD25-CEA5-F0D4-E2FC-3DE0412DC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C1928-FD5D-9EF6-C368-15F038574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0D53-03D7-0741-A2F0-122DEDCEA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83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65433-3FBB-B273-609E-8725B416B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231" y="2360100"/>
            <a:ext cx="9144000" cy="1973003"/>
          </a:xfrm>
        </p:spPr>
        <p:txBody>
          <a:bodyPr>
            <a:normAutofit/>
          </a:bodyPr>
          <a:lstStyle/>
          <a:p>
            <a:r>
              <a:rPr lang="pt-BR" sz="6600" spc="600" dirty="0">
                <a:solidFill>
                  <a:srgbClr val="9D27B0"/>
                </a:solidFill>
                <a:latin typeface="Impact" panose="020B0806030902050204" pitchFamily="34" charset="0"/>
              </a:rPr>
              <a:t>API - HEY ALEXIA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1958DB-5CF7-778E-3590-E8A3F4764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26" y="4397145"/>
            <a:ext cx="11468810" cy="1655762"/>
          </a:xfrm>
        </p:spPr>
        <p:txBody>
          <a:bodyPr>
            <a:normAutofit/>
          </a:bodyPr>
          <a:lstStyle/>
          <a:p>
            <a:r>
              <a:rPr lang="pt-BR" sz="1600" spc="600" dirty="0">
                <a:solidFill>
                  <a:srgbClr val="9D27B0"/>
                </a:solidFill>
              </a:rPr>
              <a:t>PROJETO INTEGRADOR – 4º SEMESTRE DE BANCO DE DADOS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7E62441-BB5B-832D-9913-E4234260D858}"/>
              </a:ext>
            </a:extLst>
          </p:cNvPr>
          <p:cNvGrpSpPr/>
          <p:nvPr/>
        </p:nvGrpSpPr>
        <p:grpSpPr>
          <a:xfrm>
            <a:off x="-2423075" y="-1729594"/>
            <a:ext cx="6547399" cy="3745719"/>
            <a:chOff x="-1522962" y="-868076"/>
            <a:chExt cx="6547399" cy="3745719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0D299BE-D500-4CDD-02FB-DA43B65B6CC2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4C41A1C-8E6C-CDCB-B6EB-6AA96A5C9E01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1329C9"/>
                  </a:solidFill>
                </a:endParaRPr>
              </a:p>
            </p:txBody>
          </p:sp>
          <p:sp>
            <p:nvSpPr>
              <p:cNvPr id="9" name="Dados Armazenados 8">
                <a:extLst>
                  <a:ext uri="{FF2B5EF4-FFF2-40B4-BE49-F238E27FC236}">
                    <a16:creationId xmlns:a16="http://schemas.microsoft.com/office/drawing/2014/main" id="{8277397D-0DF1-7DAB-5DD1-17C15C7550A9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329C9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9E82D5C-1626-6F05-6C31-95CD631C091A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1329C9"/>
                  </a:solidFill>
                </a:endParaRPr>
              </a:p>
            </p:txBody>
          </p:sp>
        </p:grp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881FD3D-843D-90F2-7474-26744E3021CF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1329C9"/>
            </a:solidFill>
            <a:ln>
              <a:solidFill>
                <a:srgbClr val="132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329C9"/>
                </a:solidFill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EB2420-B238-3732-3851-E9A29F3B0F92}"/>
              </a:ext>
            </a:extLst>
          </p:cNvPr>
          <p:cNvGrpSpPr/>
          <p:nvPr/>
        </p:nvGrpSpPr>
        <p:grpSpPr>
          <a:xfrm rot="12600000">
            <a:off x="7394301" y="5437578"/>
            <a:ext cx="6547399" cy="3745719"/>
            <a:chOff x="-1522962" y="-868076"/>
            <a:chExt cx="6547399" cy="3745719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1DE243F9-90A2-8D8A-95B7-FEEAC98BE992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0555AD-B202-4048-3890-E0B53C4EAA4A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Dados Armazenados 21">
                <a:extLst>
                  <a:ext uri="{FF2B5EF4-FFF2-40B4-BE49-F238E27FC236}">
                    <a16:creationId xmlns:a16="http://schemas.microsoft.com/office/drawing/2014/main" id="{2B30BCEA-72F8-6B6D-697B-09D636EA2532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4865DDD-5F99-A122-8CB9-487250A8ED04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5C027FE-785A-A60A-0F63-CE4E367CBDF8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9D27B0"/>
            </a:solidFill>
            <a:ln>
              <a:solidFill>
                <a:srgbClr val="9D2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C63F010-0D3B-9D45-5FCF-5BA8F02C7276}"/>
              </a:ext>
            </a:extLst>
          </p:cNvPr>
          <p:cNvSpPr/>
          <p:nvPr/>
        </p:nvSpPr>
        <p:spPr>
          <a:xfrm>
            <a:off x="667993" y="5412822"/>
            <a:ext cx="842963" cy="842963"/>
          </a:xfrm>
          <a:prstGeom prst="ellipse">
            <a:avLst/>
          </a:prstGeom>
          <a:noFill/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4223BB-4E71-BEE3-5493-6406FF465788}"/>
              </a:ext>
            </a:extLst>
          </p:cNvPr>
          <p:cNvSpPr/>
          <p:nvPr/>
        </p:nvSpPr>
        <p:spPr>
          <a:xfrm>
            <a:off x="11613023" y="3472214"/>
            <a:ext cx="434763" cy="434763"/>
          </a:xfrm>
          <a:prstGeom prst="ellipse">
            <a:avLst/>
          </a:prstGeom>
          <a:noFill/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651D8-7417-997E-7D6F-5573BD55375B}"/>
              </a:ext>
            </a:extLst>
          </p:cNvPr>
          <p:cNvSpPr/>
          <p:nvPr/>
        </p:nvSpPr>
        <p:spPr>
          <a:xfrm>
            <a:off x="8672709" y="660045"/>
            <a:ext cx="292238" cy="292238"/>
          </a:xfrm>
          <a:prstGeom prst="ellipse">
            <a:avLst/>
          </a:prstGeom>
          <a:solidFill>
            <a:srgbClr val="1329C9"/>
          </a:solidFill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6648CE-1F46-9819-B8CE-FF3E60C22D71}"/>
              </a:ext>
            </a:extLst>
          </p:cNvPr>
          <p:cNvSpPr/>
          <p:nvPr/>
        </p:nvSpPr>
        <p:spPr>
          <a:xfrm>
            <a:off x="671045" y="2946396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76823872-D240-7667-B0FE-636FE0E42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047329" y="337286"/>
            <a:ext cx="842963" cy="1080180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FCE7147D-B14F-DA37-96C3-DDFA75081A1E}"/>
              </a:ext>
            </a:extLst>
          </p:cNvPr>
          <p:cNvSpPr txBox="1"/>
          <p:nvPr/>
        </p:nvSpPr>
        <p:spPr>
          <a:xfrm>
            <a:off x="1947616" y="2911130"/>
            <a:ext cx="809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spc="600" dirty="0">
                <a:solidFill>
                  <a:srgbClr val="9D27B0"/>
                </a:solidFill>
              </a:rPr>
              <a:t>GRUPO</a:t>
            </a:r>
            <a:r>
              <a:rPr lang="pt-BR" sz="1800" spc="600" dirty="0">
                <a:solidFill>
                  <a:srgbClr val="9D27B0"/>
                </a:solidFill>
              </a:rPr>
              <a:t> </a:t>
            </a:r>
            <a:r>
              <a:rPr lang="pt-BR" sz="1800" b="1" spc="600" dirty="0">
                <a:solidFill>
                  <a:srgbClr val="9D27B0"/>
                </a:solidFill>
              </a:rPr>
              <a:t>SANJA VALLEY</a:t>
            </a: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" b="13255"/>
          <a:stretch/>
        </p:blipFill>
        <p:spPr>
          <a:xfrm>
            <a:off x="4962466" y="780492"/>
            <a:ext cx="2443530" cy="221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8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65433-3FBB-B273-609E-8725B416B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887" y="2532618"/>
            <a:ext cx="9144000" cy="1145121"/>
          </a:xfrm>
        </p:spPr>
        <p:txBody>
          <a:bodyPr>
            <a:normAutofit/>
          </a:bodyPr>
          <a:lstStyle/>
          <a:p>
            <a:r>
              <a:rPr lang="pt-BR" sz="6600" spc="600" dirty="0" err="1">
                <a:solidFill>
                  <a:srgbClr val="9D27B0"/>
                </a:solidFill>
                <a:latin typeface="Impact" panose="020B0806030902050204" pitchFamily="34" charset="0"/>
              </a:rPr>
              <a:t>Retrospective</a:t>
            </a:r>
            <a:endParaRPr lang="pt-BR" sz="6600" spc="600" dirty="0">
              <a:solidFill>
                <a:srgbClr val="9D27B0"/>
              </a:solidFill>
              <a:latin typeface="Impact" panose="020B0806030902050204" pitchFamily="34" charset="0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7E62441-BB5B-832D-9913-E4234260D858}"/>
              </a:ext>
            </a:extLst>
          </p:cNvPr>
          <p:cNvGrpSpPr/>
          <p:nvPr/>
        </p:nvGrpSpPr>
        <p:grpSpPr>
          <a:xfrm>
            <a:off x="-2423075" y="-1729594"/>
            <a:ext cx="6547399" cy="3745719"/>
            <a:chOff x="-1522962" y="-868076"/>
            <a:chExt cx="6547399" cy="3745719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0D299BE-D500-4CDD-02FB-DA43B65B6CC2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4C41A1C-8E6C-CDCB-B6EB-6AA96A5C9E01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1329C9"/>
                  </a:solidFill>
                </a:endParaRPr>
              </a:p>
            </p:txBody>
          </p:sp>
          <p:sp>
            <p:nvSpPr>
              <p:cNvPr id="9" name="Dados Armazenados 8">
                <a:extLst>
                  <a:ext uri="{FF2B5EF4-FFF2-40B4-BE49-F238E27FC236}">
                    <a16:creationId xmlns:a16="http://schemas.microsoft.com/office/drawing/2014/main" id="{8277397D-0DF1-7DAB-5DD1-17C15C7550A9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329C9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9E82D5C-1626-6F05-6C31-95CD631C091A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1329C9"/>
                  </a:solidFill>
                </a:endParaRPr>
              </a:p>
            </p:txBody>
          </p:sp>
        </p:grp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881FD3D-843D-90F2-7474-26744E3021CF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9D27B0"/>
            </a:solidFill>
            <a:ln>
              <a:solidFill>
                <a:srgbClr val="9D2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329C9"/>
                </a:solidFill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EB2420-B238-3732-3851-E9A29F3B0F92}"/>
              </a:ext>
            </a:extLst>
          </p:cNvPr>
          <p:cNvGrpSpPr/>
          <p:nvPr/>
        </p:nvGrpSpPr>
        <p:grpSpPr>
          <a:xfrm rot="12600000">
            <a:off x="7394301" y="5437578"/>
            <a:ext cx="6547399" cy="3745719"/>
            <a:chOff x="-1522962" y="-868076"/>
            <a:chExt cx="6547399" cy="3745719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1DE243F9-90A2-8D8A-95B7-FEEAC98BE992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0555AD-B202-4048-3890-E0B53C4EAA4A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Dados Armazenados 21">
                <a:extLst>
                  <a:ext uri="{FF2B5EF4-FFF2-40B4-BE49-F238E27FC236}">
                    <a16:creationId xmlns:a16="http://schemas.microsoft.com/office/drawing/2014/main" id="{2B30BCEA-72F8-6B6D-697B-09D636EA2532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4865DDD-5F99-A122-8CB9-487250A8ED04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5C027FE-785A-A60A-0F63-CE4E367CBDF8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1329C9"/>
            </a:solidFill>
            <a:ln>
              <a:solidFill>
                <a:srgbClr val="132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C63F010-0D3B-9D45-5FCF-5BA8F02C7276}"/>
              </a:ext>
            </a:extLst>
          </p:cNvPr>
          <p:cNvSpPr/>
          <p:nvPr/>
        </p:nvSpPr>
        <p:spPr>
          <a:xfrm>
            <a:off x="667993" y="5412822"/>
            <a:ext cx="842963" cy="842963"/>
          </a:xfrm>
          <a:prstGeom prst="ellipse">
            <a:avLst/>
          </a:prstGeom>
          <a:noFill/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4223BB-4E71-BEE3-5493-6406FF465788}"/>
              </a:ext>
            </a:extLst>
          </p:cNvPr>
          <p:cNvSpPr/>
          <p:nvPr/>
        </p:nvSpPr>
        <p:spPr>
          <a:xfrm>
            <a:off x="11613023" y="3472214"/>
            <a:ext cx="434763" cy="434763"/>
          </a:xfrm>
          <a:prstGeom prst="ellipse">
            <a:avLst/>
          </a:prstGeom>
          <a:noFill/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651D8-7417-997E-7D6F-5573BD55375B}"/>
              </a:ext>
            </a:extLst>
          </p:cNvPr>
          <p:cNvSpPr/>
          <p:nvPr/>
        </p:nvSpPr>
        <p:spPr>
          <a:xfrm>
            <a:off x="8672709" y="660045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6648CE-1F46-9819-B8CE-FF3E60C22D71}"/>
              </a:ext>
            </a:extLst>
          </p:cNvPr>
          <p:cNvSpPr/>
          <p:nvPr/>
        </p:nvSpPr>
        <p:spPr>
          <a:xfrm>
            <a:off x="671045" y="2946396"/>
            <a:ext cx="292238" cy="292238"/>
          </a:xfrm>
          <a:prstGeom prst="ellipse">
            <a:avLst/>
          </a:prstGeom>
          <a:solidFill>
            <a:srgbClr val="1329C9"/>
          </a:solidFill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76823872-D240-7667-B0FE-636FE0E42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047329" y="337286"/>
            <a:ext cx="842963" cy="10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1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65433-3FBB-B273-609E-8725B416B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887" y="2532618"/>
            <a:ext cx="9144000" cy="1145121"/>
          </a:xfrm>
        </p:spPr>
        <p:txBody>
          <a:bodyPr>
            <a:normAutofit/>
          </a:bodyPr>
          <a:lstStyle/>
          <a:p>
            <a:r>
              <a:rPr lang="pt-BR" sz="6600" spc="600" dirty="0">
                <a:solidFill>
                  <a:srgbClr val="9D27B0"/>
                </a:solidFill>
                <a:latin typeface="Impact" panose="020B0806030902050204" pitchFamily="34" charset="0"/>
              </a:rPr>
              <a:t>Sprint 1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7E62441-BB5B-832D-9913-E4234260D858}"/>
              </a:ext>
            </a:extLst>
          </p:cNvPr>
          <p:cNvGrpSpPr/>
          <p:nvPr/>
        </p:nvGrpSpPr>
        <p:grpSpPr>
          <a:xfrm>
            <a:off x="-2423075" y="-1729594"/>
            <a:ext cx="6547399" cy="3745719"/>
            <a:chOff x="-1522962" y="-868076"/>
            <a:chExt cx="6547399" cy="3745719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0D299BE-D500-4CDD-02FB-DA43B65B6CC2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4C41A1C-8E6C-CDCB-B6EB-6AA96A5C9E01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1329C9"/>
                  </a:solidFill>
                </a:endParaRPr>
              </a:p>
            </p:txBody>
          </p:sp>
          <p:sp>
            <p:nvSpPr>
              <p:cNvPr id="9" name="Dados Armazenados 8">
                <a:extLst>
                  <a:ext uri="{FF2B5EF4-FFF2-40B4-BE49-F238E27FC236}">
                    <a16:creationId xmlns:a16="http://schemas.microsoft.com/office/drawing/2014/main" id="{8277397D-0DF1-7DAB-5DD1-17C15C7550A9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329C9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9E82D5C-1626-6F05-6C31-95CD631C091A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1329C9"/>
                  </a:solidFill>
                </a:endParaRPr>
              </a:p>
            </p:txBody>
          </p:sp>
        </p:grp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881FD3D-843D-90F2-7474-26744E3021CF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9D27B0"/>
            </a:solidFill>
            <a:ln>
              <a:solidFill>
                <a:srgbClr val="9D2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329C9"/>
                </a:solidFill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EB2420-B238-3732-3851-E9A29F3B0F92}"/>
              </a:ext>
            </a:extLst>
          </p:cNvPr>
          <p:cNvGrpSpPr/>
          <p:nvPr/>
        </p:nvGrpSpPr>
        <p:grpSpPr>
          <a:xfrm rot="12600000">
            <a:off x="7394301" y="5437578"/>
            <a:ext cx="6547399" cy="3745719"/>
            <a:chOff x="-1522962" y="-868076"/>
            <a:chExt cx="6547399" cy="3745719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1DE243F9-90A2-8D8A-95B7-FEEAC98BE992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0555AD-B202-4048-3890-E0B53C4EAA4A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Dados Armazenados 21">
                <a:extLst>
                  <a:ext uri="{FF2B5EF4-FFF2-40B4-BE49-F238E27FC236}">
                    <a16:creationId xmlns:a16="http://schemas.microsoft.com/office/drawing/2014/main" id="{2B30BCEA-72F8-6B6D-697B-09D636EA2532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4865DDD-5F99-A122-8CB9-487250A8ED04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5C027FE-785A-A60A-0F63-CE4E367CBDF8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1329C9"/>
            </a:solidFill>
            <a:ln>
              <a:solidFill>
                <a:srgbClr val="132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C63F010-0D3B-9D45-5FCF-5BA8F02C7276}"/>
              </a:ext>
            </a:extLst>
          </p:cNvPr>
          <p:cNvSpPr/>
          <p:nvPr/>
        </p:nvSpPr>
        <p:spPr>
          <a:xfrm>
            <a:off x="667993" y="5412822"/>
            <a:ext cx="842963" cy="842963"/>
          </a:xfrm>
          <a:prstGeom prst="ellipse">
            <a:avLst/>
          </a:prstGeom>
          <a:noFill/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4223BB-4E71-BEE3-5493-6406FF465788}"/>
              </a:ext>
            </a:extLst>
          </p:cNvPr>
          <p:cNvSpPr/>
          <p:nvPr/>
        </p:nvSpPr>
        <p:spPr>
          <a:xfrm>
            <a:off x="11613023" y="3472214"/>
            <a:ext cx="434763" cy="434763"/>
          </a:xfrm>
          <a:prstGeom prst="ellipse">
            <a:avLst/>
          </a:prstGeom>
          <a:noFill/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651D8-7417-997E-7D6F-5573BD55375B}"/>
              </a:ext>
            </a:extLst>
          </p:cNvPr>
          <p:cNvSpPr/>
          <p:nvPr/>
        </p:nvSpPr>
        <p:spPr>
          <a:xfrm>
            <a:off x="8672709" y="660045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6648CE-1F46-9819-B8CE-FF3E60C22D71}"/>
              </a:ext>
            </a:extLst>
          </p:cNvPr>
          <p:cNvSpPr/>
          <p:nvPr/>
        </p:nvSpPr>
        <p:spPr>
          <a:xfrm>
            <a:off x="671045" y="2946396"/>
            <a:ext cx="292238" cy="292238"/>
          </a:xfrm>
          <a:prstGeom prst="ellipse">
            <a:avLst/>
          </a:prstGeom>
          <a:solidFill>
            <a:srgbClr val="1329C9"/>
          </a:solidFill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76823872-D240-7667-B0FE-636FE0E42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047329" y="337286"/>
            <a:ext cx="842963" cy="1080180"/>
          </a:xfrm>
          <a:prstGeom prst="rect">
            <a:avLst/>
          </a:prstGeom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F6BFBA1B-24EA-1499-4CBD-BFBE8F566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5BC308FF-461B-7686-C165-E5463FC178C0}"/>
              </a:ext>
            </a:extLst>
          </p:cNvPr>
          <p:cNvGrpSpPr/>
          <p:nvPr/>
        </p:nvGrpSpPr>
        <p:grpSpPr>
          <a:xfrm rot="12600000">
            <a:off x="7394301" y="5437578"/>
            <a:ext cx="6547399" cy="3745719"/>
            <a:chOff x="-1522962" y="-868076"/>
            <a:chExt cx="6547399" cy="3745719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6AFB111-C825-8C2A-0689-620BDF850EC7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08D3274-EF51-06CC-3E7D-B04375227F2F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Dados Armazenados 7">
                <a:extLst>
                  <a:ext uri="{FF2B5EF4-FFF2-40B4-BE49-F238E27FC236}">
                    <a16:creationId xmlns:a16="http://schemas.microsoft.com/office/drawing/2014/main" id="{2A434641-CEC9-AE7A-4F81-8FF6B2FF4050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22B46EE-2964-0D3C-B606-7EAC69C1C3EC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B4DBBAC-54D9-DE4F-131B-DFD6446F306B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1329C9"/>
            </a:solidFill>
            <a:ln>
              <a:solidFill>
                <a:srgbClr val="132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156C46A-48D0-7C30-B12C-26E8028D0DBA}"/>
              </a:ext>
            </a:extLst>
          </p:cNvPr>
          <p:cNvSpPr/>
          <p:nvPr/>
        </p:nvSpPr>
        <p:spPr>
          <a:xfrm>
            <a:off x="3218805" y="6281371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CE9C2-DEC8-0CEB-4EFB-FB5737F5A65F}"/>
              </a:ext>
            </a:extLst>
          </p:cNvPr>
          <p:cNvSpPr/>
          <p:nvPr/>
        </p:nvSpPr>
        <p:spPr>
          <a:xfrm>
            <a:off x="9982257" y="578293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0944E68A-46D1-02D0-98E2-C76B9D6C5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047329" y="337286"/>
            <a:ext cx="842963" cy="108018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432F457-441B-A2BA-C12D-65353337ED68}"/>
              </a:ext>
            </a:extLst>
          </p:cNvPr>
          <p:cNvSpPr/>
          <p:nvPr/>
        </p:nvSpPr>
        <p:spPr>
          <a:xfrm>
            <a:off x="6261345" y="5847915"/>
            <a:ext cx="842963" cy="842963"/>
          </a:xfrm>
          <a:prstGeom prst="ellipse">
            <a:avLst/>
          </a:prstGeom>
          <a:noFill/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118AAE-1775-4A1C-9D3F-C7F687DA9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12" b="72288"/>
          <a:stretch/>
        </p:blipFill>
        <p:spPr>
          <a:xfrm>
            <a:off x="2182493" y="2161002"/>
            <a:ext cx="8092002" cy="2003086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4E286C1D-C7A7-B936-CAD7-5800BAB4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27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156C46A-48D0-7C30-B12C-26E8028D0DBA}"/>
              </a:ext>
            </a:extLst>
          </p:cNvPr>
          <p:cNvSpPr/>
          <p:nvPr/>
        </p:nvSpPr>
        <p:spPr>
          <a:xfrm>
            <a:off x="328580" y="5145775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066791-D229-23C9-A057-C0D7BE1532EF}"/>
              </a:ext>
            </a:extLst>
          </p:cNvPr>
          <p:cNvSpPr>
            <a:spLocks/>
          </p:cNvSpPr>
          <p:nvPr/>
        </p:nvSpPr>
        <p:spPr>
          <a:xfrm>
            <a:off x="11719105" y="2068375"/>
            <a:ext cx="6858000" cy="6858000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9064892-BA2F-FB49-BEAD-653CCCB48744}"/>
              </a:ext>
            </a:extLst>
          </p:cNvPr>
          <p:cNvSpPr/>
          <p:nvPr/>
        </p:nvSpPr>
        <p:spPr>
          <a:xfrm>
            <a:off x="-6309275" y="-2826785"/>
            <a:ext cx="6858000" cy="6858000"/>
          </a:xfrm>
          <a:prstGeom prst="ellipse">
            <a:avLst/>
          </a:prstGeom>
          <a:solidFill>
            <a:srgbClr val="1329C9"/>
          </a:solidFill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99CAA465-EC6C-6C0A-E032-E621FF78A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047329" y="337286"/>
            <a:ext cx="842963" cy="108018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E60BB44-23CF-D656-DEBA-EF9DBFB36C83}"/>
              </a:ext>
            </a:extLst>
          </p:cNvPr>
          <p:cNvSpPr/>
          <p:nvPr/>
        </p:nvSpPr>
        <p:spPr>
          <a:xfrm>
            <a:off x="11875807" y="1688839"/>
            <a:ext cx="137975" cy="146119"/>
          </a:xfrm>
          <a:prstGeom prst="ellipse">
            <a:avLst/>
          </a:prstGeom>
          <a:solidFill>
            <a:srgbClr val="1329C9"/>
          </a:solidFill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B27CD3-FC36-1CB5-7B8A-E1DDD86466F7}"/>
              </a:ext>
            </a:extLst>
          </p:cNvPr>
          <p:cNvSpPr/>
          <p:nvPr/>
        </p:nvSpPr>
        <p:spPr>
          <a:xfrm>
            <a:off x="838200" y="6187716"/>
            <a:ext cx="434763" cy="434763"/>
          </a:xfrm>
          <a:prstGeom prst="ellipse">
            <a:avLst/>
          </a:prstGeom>
          <a:noFill/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6" descr="Tabela&#10;&#10;Descrição gerada automaticamente com confiança baixa">
            <a:extLst>
              <a:ext uri="{FF2B5EF4-FFF2-40B4-BE49-F238E27FC236}">
                <a16:creationId xmlns:a16="http://schemas.microsoft.com/office/drawing/2014/main" id="{EE130551-E550-B8AC-0CB8-8CCB48931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1179" y="1523861"/>
            <a:ext cx="10340227" cy="4653102"/>
          </a:xfrm>
        </p:spPr>
      </p:pic>
    </p:spTree>
    <p:extLst>
      <p:ext uri="{BB962C8B-B14F-4D97-AF65-F5344CB8AC3E}">
        <p14:creationId xmlns:p14="http://schemas.microsoft.com/office/powerpoint/2010/main" val="161210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65433-3FBB-B273-609E-8725B416B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887" y="2532618"/>
            <a:ext cx="9144000" cy="1374359"/>
          </a:xfrm>
        </p:spPr>
        <p:txBody>
          <a:bodyPr>
            <a:normAutofit/>
          </a:bodyPr>
          <a:lstStyle/>
          <a:p>
            <a:r>
              <a:rPr lang="pt-BR" sz="6600" spc="600" dirty="0">
                <a:solidFill>
                  <a:srgbClr val="9D27B0"/>
                </a:solidFill>
                <a:latin typeface="Impact" panose="020B0806030902050204" pitchFamily="34" charset="0"/>
              </a:rPr>
              <a:t>Sprint 2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7E62441-BB5B-832D-9913-E4234260D858}"/>
              </a:ext>
            </a:extLst>
          </p:cNvPr>
          <p:cNvGrpSpPr/>
          <p:nvPr/>
        </p:nvGrpSpPr>
        <p:grpSpPr>
          <a:xfrm>
            <a:off x="-2423075" y="-1729594"/>
            <a:ext cx="6547399" cy="3745719"/>
            <a:chOff x="-1522962" y="-868076"/>
            <a:chExt cx="6547399" cy="3745719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0D299BE-D500-4CDD-02FB-DA43B65B6CC2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4C41A1C-8E6C-CDCB-B6EB-6AA96A5C9E01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1329C9"/>
                  </a:solidFill>
                </a:endParaRPr>
              </a:p>
            </p:txBody>
          </p:sp>
          <p:sp>
            <p:nvSpPr>
              <p:cNvPr id="9" name="Dados Armazenados 8">
                <a:extLst>
                  <a:ext uri="{FF2B5EF4-FFF2-40B4-BE49-F238E27FC236}">
                    <a16:creationId xmlns:a16="http://schemas.microsoft.com/office/drawing/2014/main" id="{8277397D-0DF1-7DAB-5DD1-17C15C7550A9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329C9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9E82D5C-1626-6F05-6C31-95CD631C091A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1329C9"/>
                  </a:solidFill>
                </a:endParaRPr>
              </a:p>
            </p:txBody>
          </p:sp>
        </p:grp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881FD3D-843D-90F2-7474-26744E3021CF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9D27B0"/>
            </a:solidFill>
            <a:ln>
              <a:solidFill>
                <a:srgbClr val="9D2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329C9"/>
                </a:solidFill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EB2420-B238-3732-3851-E9A29F3B0F92}"/>
              </a:ext>
            </a:extLst>
          </p:cNvPr>
          <p:cNvGrpSpPr/>
          <p:nvPr/>
        </p:nvGrpSpPr>
        <p:grpSpPr>
          <a:xfrm rot="12600000">
            <a:off x="7394301" y="5437578"/>
            <a:ext cx="6547399" cy="3745719"/>
            <a:chOff x="-1522962" y="-868076"/>
            <a:chExt cx="6547399" cy="3745719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1DE243F9-90A2-8D8A-95B7-FEEAC98BE992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0555AD-B202-4048-3890-E0B53C4EAA4A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Dados Armazenados 21">
                <a:extLst>
                  <a:ext uri="{FF2B5EF4-FFF2-40B4-BE49-F238E27FC236}">
                    <a16:creationId xmlns:a16="http://schemas.microsoft.com/office/drawing/2014/main" id="{2B30BCEA-72F8-6B6D-697B-09D636EA2532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4865DDD-5F99-A122-8CB9-487250A8ED04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5C027FE-785A-A60A-0F63-CE4E367CBDF8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1329C9"/>
            </a:solidFill>
            <a:ln>
              <a:solidFill>
                <a:srgbClr val="132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C63F010-0D3B-9D45-5FCF-5BA8F02C7276}"/>
              </a:ext>
            </a:extLst>
          </p:cNvPr>
          <p:cNvSpPr/>
          <p:nvPr/>
        </p:nvSpPr>
        <p:spPr>
          <a:xfrm>
            <a:off x="667993" y="5412822"/>
            <a:ext cx="842963" cy="842963"/>
          </a:xfrm>
          <a:prstGeom prst="ellipse">
            <a:avLst/>
          </a:prstGeom>
          <a:noFill/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4223BB-4E71-BEE3-5493-6406FF465788}"/>
              </a:ext>
            </a:extLst>
          </p:cNvPr>
          <p:cNvSpPr/>
          <p:nvPr/>
        </p:nvSpPr>
        <p:spPr>
          <a:xfrm>
            <a:off x="11613023" y="3472214"/>
            <a:ext cx="434763" cy="434763"/>
          </a:xfrm>
          <a:prstGeom prst="ellipse">
            <a:avLst/>
          </a:prstGeom>
          <a:noFill/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651D8-7417-997E-7D6F-5573BD55375B}"/>
              </a:ext>
            </a:extLst>
          </p:cNvPr>
          <p:cNvSpPr/>
          <p:nvPr/>
        </p:nvSpPr>
        <p:spPr>
          <a:xfrm>
            <a:off x="8672709" y="660045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6648CE-1F46-9819-B8CE-FF3E60C22D71}"/>
              </a:ext>
            </a:extLst>
          </p:cNvPr>
          <p:cNvSpPr/>
          <p:nvPr/>
        </p:nvSpPr>
        <p:spPr>
          <a:xfrm>
            <a:off x="671045" y="2946396"/>
            <a:ext cx="292238" cy="292238"/>
          </a:xfrm>
          <a:prstGeom prst="ellipse">
            <a:avLst/>
          </a:prstGeom>
          <a:solidFill>
            <a:srgbClr val="1329C9"/>
          </a:solidFill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76823872-D240-7667-B0FE-636FE0E42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047329" y="337286"/>
            <a:ext cx="842963" cy="10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5BC308FF-461B-7686-C165-E5463FC178C0}"/>
              </a:ext>
            </a:extLst>
          </p:cNvPr>
          <p:cNvGrpSpPr/>
          <p:nvPr/>
        </p:nvGrpSpPr>
        <p:grpSpPr>
          <a:xfrm rot="12600000">
            <a:off x="7394301" y="5437578"/>
            <a:ext cx="6547399" cy="3745719"/>
            <a:chOff x="-1522962" y="-868076"/>
            <a:chExt cx="6547399" cy="3745719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6AFB111-C825-8C2A-0689-620BDF850EC7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08D3274-EF51-06CC-3E7D-B04375227F2F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Dados Armazenados 7">
                <a:extLst>
                  <a:ext uri="{FF2B5EF4-FFF2-40B4-BE49-F238E27FC236}">
                    <a16:creationId xmlns:a16="http://schemas.microsoft.com/office/drawing/2014/main" id="{2A434641-CEC9-AE7A-4F81-8FF6B2FF4050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22B46EE-2964-0D3C-B606-7EAC69C1C3EC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B4DBBAC-54D9-DE4F-131B-DFD6446F306B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1329C9"/>
            </a:solidFill>
            <a:ln>
              <a:solidFill>
                <a:srgbClr val="132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156C46A-48D0-7C30-B12C-26E8028D0DBA}"/>
              </a:ext>
            </a:extLst>
          </p:cNvPr>
          <p:cNvSpPr/>
          <p:nvPr/>
        </p:nvSpPr>
        <p:spPr>
          <a:xfrm>
            <a:off x="3218805" y="6281371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CE9C2-DEC8-0CEB-4EFB-FB5737F5A65F}"/>
              </a:ext>
            </a:extLst>
          </p:cNvPr>
          <p:cNvSpPr/>
          <p:nvPr/>
        </p:nvSpPr>
        <p:spPr>
          <a:xfrm>
            <a:off x="9982257" y="578293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0944E68A-46D1-02D0-98E2-C76B9D6C5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047329" y="337286"/>
            <a:ext cx="842963" cy="108018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432F457-441B-A2BA-C12D-65353337ED68}"/>
              </a:ext>
            </a:extLst>
          </p:cNvPr>
          <p:cNvSpPr/>
          <p:nvPr/>
        </p:nvSpPr>
        <p:spPr>
          <a:xfrm>
            <a:off x="6261345" y="5847915"/>
            <a:ext cx="842963" cy="842963"/>
          </a:xfrm>
          <a:prstGeom prst="ellipse">
            <a:avLst/>
          </a:prstGeom>
          <a:noFill/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118AAE-1775-4A1C-9D3F-C7F687DA9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27" b="35128"/>
          <a:stretch/>
        </p:blipFill>
        <p:spPr>
          <a:xfrm>
            <a:off x="1944637" y="2236248"/>
            <a:ext cx="7516956" cy="2440646"/>
          </a:xfrm>
          <a:prstGeom prst="rect">
            <a:avLst/>
          </a:prstGeom>
        </p:spPr>
      </p:pic>
      <p:sp>
        <p:nvSpPr>
          <p:cNvPr id="16" name="Título 15">
            <a:extLst>
              <a:ext uri="{FF2B5EF4-FFF2-40B4-BE49-F238E27FC236}">
                <a16:creationId xmlns:a16="http://schemas.microsoft.com/office/drawing/2014/main" id="{B960D147-B910-C30D-08DE-8A6C0FE8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2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65433-3FBB-B273-609E-8725B416B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887" y="2532618"/>
            <a:ext cx="9144000" cy="1145121"/>
          </a:xfrm>
        </p:spPr>
        <p:txBody>
          <a:bodyPr>
            <a:normAutofit/>
          </a:bodyPr>
          <a:lstStyle/>
          <a:p>
            <a:r>
              <a:rPr lang="pt-BR" sz="6600" spc="600" dirty="0">
                <a:solidFill>
                  <a:srgbClr val="9D27B0"/>
                </a:solidFill>
                <a:latin typeface="Impact" panose="020B0806030902050204" pitchFamily="34" charset="0"/>
              </a:rPr>
              <a:t>Demonstração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1958DB-5CF7-778E-3590-E8A3F4764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482" y="3741781"/>
            <a:ext cx="11468810" cy="827880"/>
          </a:xfrm>
        </p:spPr>
        <p:txBody>
          <a:bodyPr>
            <a:normAutofit/>
          </a:bodyPr>
          <a:lstStyle/>
          <a:p>
            <a:endParaRPr lang="pt-BR" sz="2800" spc="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7E62441-BB5B-832D-9913-E4234260D858}"/>
              </a:ext>
            </a:extLst>
          </p:cNvPr>
          <p:cNvGrpSpPr/>
          <p:nvPr/>
        </p:nvGrpSpPr>
        <p:grpSpPr>
          <a:xfrm>
            <a:off x="-2423075" y="-1729594"/>
            <a:ext cx="6547399" cy="3745719"/>
            <a:chOff x="-1522962" y="-868076"/>
            <a:chExt cx="6547399" cy="3745719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0D299BE-D500-4CDD-02FB-DA43B65B6CC2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4C41A1C-8E6C-CDCB-B6EB-6AA96A5C9E01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1329C9"/>
                  </a:solidFill>
                </a:endParaRPr>
              </a:p>
            </p:txBody>
          </p:sp>
          <p:sp>
            <p:nvSpPr>
              <p:cNvPr id="9" name="Dados Armazenados 8">
                <a:extLst>
                  <a:ext uri="{FF2B5EF4-FFF2-40B4-BE49-F238E27FC236}">
                    <a16:creationId xmlns:a16="http://schemas.microsoft.com/office/drawing/2014/main" id="{8277397D-0DF1-7DAB-5DD1-17C15C7550A9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329C9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9E82D5C-1626-6F05-6C31-95CD631C091A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1329C9"/>
                  </a:solidFill>
                </a:endParaRPr>
              </a:p>
            </p:txBody>
          </p:sp>
        </p:grp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881FD3D-843D-90F2-7474-26744E3021CF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9D27B0"/>
            </a:solidFill>
            <a:ln>
              <a:solidFill>
                <a:srgbClr val="9D2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329C9"/>
                </a:solidFill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EB2420-B238-3732-3851-E9A29F3B0F92}"/>
              </a:ext>
            </a:extLst>
          </p:cNvPr>
          <p:cNvGrpSpPr/>
          <p:nvPr/>
        </p:nvGrpSpPr>
        <p:grpSpPr>
          <a:xfrm rot="12600000">
            <a:off x="7394301" y="5437578"/>
            <a:ext cx="6547399" cy="3745719"/>
            <a:chOff x="-1522962" y="-868076"/>
            <a:chExt cx="6547399" cy="3745719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1DE243F9-90A2-8D8A-95B7-FEEAC98BE992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0555AD-B202-4048-3890-E0B53C4EAA4A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Dados Armazenados 21">
                <a:extLst>
                  <a:ext uri="{FF2B5EF4-FFF2-40B4-BE49-F238E27FC236}">
                    <a16:creationId xmlns:a16="http://schemas.microsoft.com/office/drawing/2014/main" id="{2B30BCEA-72F8-6B6D-697B-09D636EA2532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4865DDD-5F99-A122-8CB9-487250A8ED04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5C027FE-785A-A60A-0F63-CE4E367CBDF8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1329C9"/>
            </a:solidFill>
            <a:ln>
              <a:solidFill>
                <a:srgbClr val="132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C63F010-0D3B-9D45-5FCF-5BA8F02C7276}"/>
              </a:ext>
            </a:extLst>
          </p:cNvPr>
          <p:cNvSpPr/>
          <p:nvPr/>
        </p:nvSpPr>
        <p:spPr>
          <a:xfrm>
            <a:off x="667993" y="5412822"/>
            <a:ext cx="842963" cy="842963"/>
          </a:xfrm>
          <a:prstGeom prst="ellipse">
            <a:avLst/>
          </a:prstGeom>
          <a:noFill/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4223BB-4E71-BEE3-5493-6406FF465788}"/>
              </a:ext>
            </a:extLst>
          </p:cNvPr>
          <p:cNvSpPr/>
          <p:nvPr/>
        </p:nvSpPr>
        <p:spPr>
          <a:xfrm>
            <a:off x="11613023" y="3472214"/>
            <a:ext cx="434763" cy="434763"/>
          </a:xfrm>
          <a:prstGeom prst="ellipse">
            <a:avLst/>
          </a:prstGeom>
          <a:noFill/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651D8-7417-997E-7D6F-5573BD55375B}"/>
              </a:ext>
            </a:extLst>
          </p:cNvPr>
          <p:cNvSpPr/>
          <p:nvPr/>
        </p:nvSpPr>
        <p:spPr>
          <a:xfrm>
            <a:off x="8672709" y="660045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6648CE-1F46-9819-B8CE-FF3E60C22D71}"/>
              </a:ext>
            </a:extLst>
          </p:cNvPr>
          <p:cNvSpPr/>
          <p:nvPr/>
        </p:nvSpPr>
        <p:spPr>
          <a:xfrm>
            <a:off x="671045" y="2946396"/>
            <a:ext cx="292238" cy="292238"/>
          </a:xfrm>
          <a:prstGeom prst="ellipse">
            <a:avLst/>
          </a:prstGeom>
          <a:solidFill>
            <a:srgbClr val="1329C9"/>
          </a:solidFill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76823872-D240-7667-B0FE-636FE0E42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047329" y="337286"/>
            <a:ext cx="842963" cy="10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21C42-64CF-6AA1-CFAD-BE2358EA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b="1" spc="600" dirty="0">
                <a:solidFill>
                  <a:srgbClr val="9D27B0"/>
                </a:solidFill>
                <a:latin typeface="Impact" panose="020B0806030902050204" pitchFamily="34" charset="0"/>
              </a:rPr>
              <a:t>PLANEJAMENTO DAS SPRINTS</a:t>
            </a:r>
            <a:endParaRPr lang="pt-BR" b="1" spc="600" dirty="0">
              <a:solidFill>
                <a:srgbClr val="9D27B0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BC308FF-461B-7686-C165-E5463FC178C0}"/>
              </a:ext>
            </a:extLst>
          </p:cNvPr>
          <p:cNvGrpSpPr/>
          <p:nvPr/>
        </p:nvGrpSpPr>
        <p:grpSpPr>
          <a:xfrm rot="12600000">
            <a:off x="7394301" y="5437578"/>
            <a:ext cx="6547399" cy="3745719"/>
            <a:chOff x="-1522962" y="-868076"/>
            <a:chExt cx="6547399" cy="3745719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6AFB111-C825-8C2A-0689-620BDF850EC7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08D3274-EF51-06CC-3E7D-B04375227F2F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Dados Armazenados 7">
                <a:extLst>
                  <a:ext uri="{FF2B5EF4-FFF2-40B4-BE49-F238E27FC236}">
                    <a16:creationId xmlns:a16="http://schemas.microsoft.com/office/drawing/2014/main" id="{2A434641-CEC9-AE7A-4F81-8FF6B2FF4050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22B46EE-2964-0D3C-B606-7EAC69C1C3EC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B4DBBAC-54D9-DE4F-131B-DFD6446F306B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1329C9"/>
            </a:solidFill>
            <a:ln>
              <a:solidFill>
                <a:srgbClr val="132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156C46A-48D0-7C30-B12C-26E8028D0DBA}"/>
              </a:ext>
            </a:extLst>
          </p:cNvPr>
          <p:cNvSpPr/>
          <p:nvPr/>
        </p:nvSpPr>
        <p:spPr>
          <a:xfrm>
            <a:off x="3218805" y="6281371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CE9C2-DEC8-0CEB-4EFB-FB5737F5A65F}"/>
              </a:ext>
            </a:extLst>
          </p:cNvPr>
          <p:cNvSpPr/>
          <p:nvPr/>
        </p:nvSpPr>
        <p:spPr>
          <a:xfrm>
            <a:off x="9982257" y="578293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0944E68A-46D1-02D0-98E2-C76B9D6C5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047329" y="337286"/>
            <a:ext cx="842963" cy="108018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432F457-441B-A2BA-C12D-65353337ED68}"/>
              </a:ext>
            </a:extLst>
          </p:cNvPr>
          <p:cNvSpPr/>
          <p:nvPr/>
        </p:nvSpPr>
        <p:spPr>
          <a:xfrm>
            <a:off x="6261345" y="5847915"/>
            <a:ext cx="842963" cy="842963"/>
          </a:xfrm>
          <a:prstGeom prst="ellipse">
            <a:avLst/>
          </a:prstGeom>
          <a:noFill/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118AAE-1775-4A1C-9D3F-C7F687DA9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467"/>
          <a:stretch/>
        </p:blipFill>
        <p:spPr>
          <a:xfrm>
            <a:off x="2327577" y="2377244"/>
            <a:ext cx="6408795" cy="19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4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156C46A-48D0-7C30-B12C-26E8028D0DBA}"/>
              </a:ext>
            </a:extLst>
          </p:cNvPr>
          <p:cNvSpPr/>
          <p:nvPr/>
        </p:nvSpPr>
        <p:spPr>
          <a:xfrm>
            <a:off x="335191" y="6284263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0944E68A-46D1-02D0-98E2-C76B9D6C5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162732" y="38203"/>
            <a:ext cx="842963" cy="1080180"/>
          </a:xfrm>
          <a:prstGeom prst="rect">
            <a:avLst/>
          </a:prstGeom>
        </p:spPr>
      </p:pic>
      <p:pic>
        <p:nvPicPr>
          <p:cNvPr id="21" name="Imagem 20" descr="Mulher com cabelos longos&#10;&#10;Descrição gerada automaticamente">
            <a:extLst>
              <a:ext uri="{FF2B5EF4-FFF2-40B4-BE49-F238E27FC236}">
                <a16:creationId xmlns:a16="http://schemas.microsoft.com/office/drawing/2014/main" id="{A6D41136-23F7-46F7-9C95-645F8607B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158" y="1280259"/>
            <a:ext cx="1499251" cy="1499251"/>
          </a:xfrm>
          <a:prstGeom prst="rect">
            <a:avLst/>
          </a:prstGeom>
        </p:spPr>
      </p:pic>
      <p:pic>
        <p:nvPicPr>
          <p:cNvPr id="23" name="Imagem 22" descr="Mulher sorrindo pousando para foto&#10;&#10;Descrição gerada automaticamente">
            <a:extLst>
              <a:ext uri="{FF2B5EF4-FFF2-40B4-BE49-F238E27FC236}">
                <a16:creationId xmlns:a16="http://schemas.microsoft.com/office/drawing/2014/main" id="{5D3B0CD2-2A65-40D9-9516-0F426526E7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91" b="26743"/>
          <a:stretch/>
        </p:blipFill>
        <p:spPr>
          <a:xfrm>
            <a:off x="1781385" y="3713798"/>
            <a:ext cx="1499251" cy="1547062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469138B1-E283-4788-8EDE-0E7BDCBAEFFB}"/>
              </a:ext>
            </a:extLst>
          </p:cNvPr>
          <p:cNvSpPr txBox="1"/>
          <p:nvPr/>
        </p:nvSpPr>
        <p:spPr>
          <a:xfrm>
            <a:off x="4217933" y="961371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err="1">
                <a:solidFill>
                  <a:srgbClr val="9D27B0"/>
                </a:solidFill>
              </a:rPr>
              <a:t>Product</a:t>
            </a:r>
            <a:r>
              <a:rPr lang="pt-BR" sz="1800" b="1" dirty="0">
                <a:solidFill>
                  <a:srgbClr val="9D27B0"/>
                </a:solidFill>
              </a:rPr>
              <a:t> </a:t>
            </a:r>
            <a:r>
              <a:rPr lang="pt-BR" sz="1800" b="1" dirty="0" err="1">
                <a:solidFill>
                  <a:srgbClr val="9D27B0"/>
                </a:solidFill>
              </a:rPr>
              <a:t>Owner</a:t>
            </a:r>
            <a:r>
              <a:rPr lang="pt-BR" sz="1800" b="1" dirty="0">
                <a:solidFill>
                  <a:srgbClr val="9D27B0"/>
                </a:solidFill>
              </a:rPr>
              <a:t>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7045B1E-8952-4080-B8B2-AB7466BB8F58}"/>
              </a:ext>
            </a:extLst>
          </p:cNvPr>
          <p:cNvSpPr txBox="1"/>
          <p:nvPr/>
        </p:nvSpPr>
        <p:spPr>
          <a:xfrm>
            <a:off x="2157261" y="5217568"/>
            <a:ext cx="807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Alexia</a:t>
            </a:r>
          </a:p>
          <a:p>
            <a:pPr algn="ctr"/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Santos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B736D42-2201-442D-8290-8C904BC71EF2}"/>
              </a:ext>
            </a:extLst>
          </p:cNvPr>
          <p:cNvSpPr txBox="1"/>
          <p:nvPr/>
        </p:nvSpPr>
        <p:spPr>
          <a:xfrm>
            <a:off x="5519620" y="5217568"/>
            <a:ext cx="117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Guilherme</a:t>
            </a:r>
          </a:p>
          <a:p>
            <a:pPr algn="ctr"/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Perfeito</a:t>
            </a:r>
            <a:endParaRPr lang="pt-BR" dirty="0"/>
          </a:p>
        </p:txBody>
      </p:sp>
      <p:pic>
        <p:nvPicPr>
          <p:cNvPr id="30" name="Imagem 29" descr="Homem com a boca aberta&#10;&#10;Descrição gerada automaticamente">
            <a:extLst>
              <a:ext uri="{FF2B5EF4-FFF2-40B4-BE49-F238E27FC236}">
                <a16:creationId xmlns:a16="http://schemas.microsoft.com/office/drawing/2014/main" id="{E8CDF8A5-B770-40C3-8B24-47EACADD4A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33" t="32079" r="-171" b="24588"/>
          <a:stretch/>
        </p:blipFill>
        <p:spPr>
          <a:xfrm>
            <a:off x="6321640" y="1285979"/>
            <a:ext cx="1499251" cy="1525360"/>
          </a:xfrm>
          <a:prstGeom prst="rect">
            <a:avLst/>
          </a:prstGeom>
        </p:spPr>
      </p:pic>
      <p:pic>
        <p:nvPicPr>
          <p:cNvPr id="32" name="Imagem 31" descr="Uma imagem contendo pessoa, no interior, mulher, segurando&#10;&#10;Descrição gerada automaticamente">
            <a:extLst>
              <a:ext uri="{FF2B5EF4-FFF2-40B4-BE49-F238E27FC236}">
                <a16:creationId xmlns:a16="http://schemas.microsoft.com/office/drawing/2014/main" id="{9DAE8293-4119-4B34-9870-25CF5EACD9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253" t="19762" r="19796" b="26425"/>
          <a:stretch/>
        </p:blipFill>
        <p:spPr>
          <a:xfrm>
            <a:off x="3640081" y="3713798"/>
            <a:ext cx="1379749" cy="1547062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BA8A2D23-639A-4CD3-B3D5-FDAFAD9EE4AC}"/>
              </a:ext>
            </a:extLst>
          </p:cNvPr>
          <p:cNvSpPr txBox="1"/>
          <p:nvPr/>
        </p:nvSpPr>
        <p:spPr>
          <a:xfrm>
            <a:off x="6313974" y="943545"/>
            <a:ext cx="15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err="1">
                <a:solidFill>
                  <a:srgbClr val="9D27B0"/>
                </a:solidFill>
              </a:rPr>
              <a:t>Scrum</a:t>
            </a:r>
            <a:r>
              <a:rPr lang="pt-BR" sz="1800" b="1" dirty="0">
                <a:solidFill>
                  <a:srgbClr val="9D27B0"/>
                </a:solidFill>
              </a:rPr>
              <a:t> Master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5D8D64D-CE16-49C5-AD19-25F2892B726E}"/>
              </a:ext>
            </a:extLst>
          </p:cNvPr>
          <p:cNvSpPr txBox="1"/>
          <p:nvPr/>
        </p:nvSpPr>
        <p:spPr>
          <a:xfrm>
            <a:off x="3925735" y="5217567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Gabriel</a:t>
            </a:r>
          </a:p>
          <a:p>
            <a:pPr algn="ctr"/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Sana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2DF1689-3992-4356-86CA-FA6D55ACF621}"/>
              </a:ext>
            </a:extLst>
          </p:cNvPr>
          <p:cNvSpPr txBox="1"/>
          <p:nvPr/>
        </p:nvSpPr>
        <p:spPr>
          <a:xfrm>
            <a:off x="7428571" y="5212872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Isabella</a:t>
            </a:r>
          </a:p>
          <a:p>
            <a:pPr algn="ctr"/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Segundo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1954837-68FC-4D8E-B0D8-FF0C5488807A}"/>
              </a:ext>
            </a:extLst>
          </p:cNvPr>
          <p:cNvSpPr txBox="1"/>
          <p:nvPr/>
        </p:nvSpPr>
        <p:spPr>
          <a:xfrm>
            <a:off x="9040514" y="5239566"/>
            <a:ext cx="130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Valdiney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ascimento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6CFB52C-13A7-40F1-A5C5-DFD505298EDE}"/>
              </a:ext>
            </a:extLst>
          </p:cNvPr>
          <p:cNvSpPr txBox="1"/>
          <p:nvPr/>
        </p:nvSpPr>
        <p:spPr>
          <a:xfrm>
            <a:off x="5548602" y="3279833"/>
            <a:ext cx="11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9D27B0"/>
                </a:solidFill>
              </a:rPr>
              <a:t>Dev</a:t>
            </a:r>
            <a:r>
              <a:rPr lang="pt-BR" b="1" dirty="0">
                <a:solidFill>
                  <a:srgbClr val="9D27B0"/>
                </a:solidFill>
              </a:rPr>
              <a:t> Team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0" y="-139700"/>
            <a:ext cx="0" cy="7175500"/>
          </a:xfrm>
          <a:prstGeom prst="line">
            <a:avLst/>
          </a:prstGeom>
          <a:ln w="57150">
            <a:solidFill>
              <a:srgbClr val="9D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4142227" y="2692550"/>
            <a:ext cx="1815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Ana Beatriz Leite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368426" y="2751825"/>
            <a:ext cx="1534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João O. Lemos</a:t>
            </a:r>
            <a:endParaRPr lang="pt-BR" dirty="0"/>
          </a:p>
        </p:txBody>
      </p:sp>
      <p:pic>
        <p:nvPicPr>
          <p:cNvPr id="19" name="Imagem 18" descr="Homem sorrindo pousando para foto&#10;&#10;Descrição gerada automaticamente">
            <a:extLst>
              <a:ext uri="{FF2B5EF4-FFF2-40B4-BE49-F238E27FC236}">
                <a16:creationId xmlns:a16="http://schemas.microsoft.com/office/drawing/2014/main" id="{691F0F6A-001C-45D8-B1A7-6BAE6F4480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146" b="16264"/>
          <a:stretch/>
        </p:blipFill>
        <p:spPr>
          <a:xfrm>
            <a:off x="5379275" y="3708860"/>
            <a:ext cx="1407330" cy="1552094"/>
          </a:xfrm>
          <a:prstGeom prst="rect">
            <a:avLst/>
          </a:prstGeom>
        </p:spPr>
      </p:pic>
      <p:pic>
        <p:nvPicPr>
          <p:cNvPr id="17" name="Imagem 16" descr="Mulher posando para foto&#10;&#10;Descrição gerada automaticamente">
            <a:extLst>
              <a:ext uri="{FF2B5EF4-FFF2-40B4-BE49-F238E27FC236}">
                <a16:creationId xmlns:a16="http://schemas.microsoft.com/office/drawing/2014/main" id="{EE093C8F-1738-4904-8DDC-7ED2EC40958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6" t="10771" r="-246" b="28048"/>
          <a:stretch/>
        </p:blipFill>
        <p:spPr>
          <a:xfrm>
            <a:off x="7143932" y="3708860"/>
            <a:ext cx="1407330" cy="1530706"/>
          </a:xfrm>
          <a:prstGeom prst="rect">
            <a:avLst/>
          </a:prstGeom>
        </p:spPr>
      </p:pic>
      <p:pic>
        <p:nvPicPr>
          <p:cNvPr id="28" name="Imagem 27" descr="Homem de barba posando para foto&#10;&#10;Descrição gerada automaticamente">
            <a:extLst>
              <a:ext uri="{FF2B5EF4-FFF2-40B4-BE49-F238E27FC236}">
                <a16:creationId xmlns:a16="http://schemas.microsoft.com/office/drawing/2014/main" id="{1C465AEC-678D-4F76-915B-F24AE480CF5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647" b="15016"/>
          <a:stretch/>
        </p:blipFill>
        <p:spPr>
          <a:xfrm>
            <a:off x="8908589" y="3715912"/>
            <a:ext cx="1407330" cy="15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21C42-64CF-6AA1-CFAD-BE2358EA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600" dirty="0">
                <a:solidFill>
                  <a:srgbClr val="9D27B0"/>
                </a:solidFill>
                <a:latin typeface="Impact" panose="020B0806030902050204" pitchFamily="34" charset="0"/>
              </a:rPr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36335-EB7E-319C-7A9E-FA9C7340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D27B0"/>
              </a:buClr>
              <a:buFont typeface="Wingdings" pitchFamily="2" charset="2"/>
              <a:buChar char="§"/>
            </a:pPr>
            <a:r>
              <a:rPr lang="pt-B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Requisitos do Projeto</a:t>
            </a:r>
          </a:p>
          <a:p>
            <a:pPr>
              <a:buClr>
                <a:srgbClr val="9D27B0"/>
              </a:buClr>
              <a:buFont typeface="Wingdings" pitchFamily="2" charset="2"/>
              <a:buChar char="§"/>
            </a:pPr>
            <a:r>
              <a:rPr lang="pt-BR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Retrospective</a:t>
            </a:r>
            <a:endParaRPr lang="pt-BR" spc="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buClr>
                <a:srgbClr val="9D27B0"/>
              </a:buClr>
              <a:buFont typeface="Wingdings" pitchFamily="2" charset="2"/>
              <a:buChar char="§"/>
            </a:pPr>
            <a:r>
              <a:rPr lang="pt-B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Demonstração</a:t>
            </a:r>
          </a:p>
          <a:p>
            <a:pPr>
              <a:buClr>
                <a:srgbClr val="9D27B0"/>
              </a:buClr>
              <a:buFont typeface="Wingdings" pitchFamily="2" charset="2"/>
              <a:buChar char="§"/>
            </a:pPr>
            <a:r>
              <a:rPr lang="pt-B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Próxima entrega</a:t>
            </a:r>
          </a:p>
          <a:p>
            <a:pPr>
              <a:buClr>
                <a:srgbClr val="9D27B0"/>
              </a:buClr>
              <a:buFont typeface="Wingdings" pitchFamily="2" charset="2"/>
              <a:buChar char="§"/>
            </a:pPr>
            <a:endParaRPr lang="pt-BR" spc="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7E6B39-0B9B-B1BE-5EEF-6A799FC7F8F6}"/>
              </a:ext>
            </a:extLst>
          </p:cNvPr>
          <p:cNvSpPr/>
          <p:nvPr/>
        </p:nvSpPr>
        <p:spPr>
          <a:xfrm>
            <a:off x="548725" y="5412822"/>
            <a:ext cx="842963" cy="842963"/>
          </a:xfrm>
          <a:prstGeom prst="ellipse">
            <a:avLst/>
          </a:prstGeom>
          <a:noFill/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6C46A-48D0-7C30-B12C-26E8028D0DBA}"/>
              </a:ext>
            </a:extLst>
          </p:cNvPr>
          <p:cNvSpPr/>
          <p:nvPr/>
        </p:nvSpPr>
        <p:spPr>
          <a:xfrm>
            <a:off x="3218805" y="6281371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066791-D229-23C9-A057-C0D7BE1532EF}"/>
              </a:ext>
            </a:extLst>
          </p:cNvPr>
          <p:cNvSpPr>
            <a:spLocks/>
          </p:cNvSpPr>
          <p:nvPr/>
        </p:nvSpPr>
        <p:spPr>
          <a:xfrm>
            <a:off x="10864340" y="1690688"/>
            <a:ext cx="6858000" cy="6858000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CADF0D-1D0A-00AD-6FAB-058407B4E2DA}"/>
              </a:ext>
            </a:extLst>
          </p:cNvPr>
          <p:cNvSpPr/>
          <p:nvPr/>
        </p:nvSpPr>
        <p:spPr>
          <a:xfrm>
            <a:off x="10005925" y="534918"/>
            <a:ext cx="292238" cy="292238"/>
          </a:xfrm>
          <a:prstGeom prst="ellipse">
            <a:avLst/>
          </a:prstGeom>
          <a:solidFill>
            <a:srgbClr val="1329C9"/>
          </a:solidFill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9064892-BA2F-FB49-BEAD-653CCCB48744}"/>
              </a:ext>
            </a:extLst>
          </p:cNvPr>
          <p:cNvSpPr/>
          <p:nvPr/>
        </p:nvSpPr>
        <p:spPr>
          <a:xfrm>
            <a:off x="-6309275" y="-2826785"/>
            <a:ext cx="6858000" cy="6858000"/>
          </a:xfrm>
          <a:prstGeom prst="ellipse">
            <a:avLst/>
          </a:prstGeom>
          <a:solidFill>
            <a:srgbClr val="1329C9"/>
          </a:solidFill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99CAA465-EC6C-6C0A-E032-E621FF78A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047329" y="337286"/>
            <a:ext cx="842963" cy="10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21C42-64CF-6AA1-CFAD-BE2358EA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600" dirty="0">
                <a:solidFill>
                  <a:srgbClr val="9D27B0"/>
                </a:solidFill>
                <a:latin typeface="Impact" panose="020B0806030902050204" pitchFamily="34" charset="0"/>
              </a:rPr>
              <a:t>SOBRE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36335-EB7E-319C-7A9E-FA9C7340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9D27B0"/>
              </a:buClr>
              <a:buFont typeface="Wingdings" pitchFamily="2" charset="2"/>
              <a:buChar char="§"/>
            </a:pPr>
            <a:endParaRPr lang="pt-BR" b="1" spc="300" dirty="0">
              <a:solidFill>
                <a:srgbClr val="9D27B0"/>
              </a:solidFill>
              <a:latin typeface="+mj-lt"/>
            </a:endParaRPr>
          </a:p>
          <a:p>
            <a:pPr algn="just">
              <a:buClr>
                <a:srgbClr val="9D27B0"/>
              </a:buClr>
              <a:buFont typeface="Wingdings" pitchFamily="2" charset="2"/>
              <a:buChar char="§"/>
            </a:pPr>
            <a:r>
              <a:rPr lang="pt-BR" b="1" spc="300" dirty="0">
                <a:solidFill>
                  <a:srgbClr val="9D27B0"/>
                </a:solidFill>
                <a:latin typeface="+mj-lt"/>
              </a:rPr>
              <a:t>O Problema: </a:t>
            </a:r>
            <a:r>
              <a:rPr lang="pt-B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Uma empresa de calçados tem necessidade de conhecer melhor os seus clientes e segmentá-los para descobrir novas demandas de produtos, melhorando a visibilidade da base de clientes.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6C46A-48D0-7C30-B12C-26E8028D0DBA}"/>
              </a:ext>
            </a:extLst>
          </p:cNvPr>
          <p:cNvSpPr/>
          <p:nvPr/>
        </p:nvSpPr>
        <p:spPr>
          <a:xfrm>
            <a:off x="11757475" y="2696449"/>
            <a:ext cx="292238" cy="292238"/>
          </a:xfrm>
          <a:prstGeom prst="ellipse">
            <a:avLst/>
          </a:prstGeom>
          <a:solidFill>
            <a:srgbClr val="1329C9"/>
          </a:solidFill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DB2AAB6-E30F-5D05-E53E-FF2520263D8B}"/>
              </a:ext>
            </a:extLst>
          </p:cNvPr>
          <p:cNvGrpSpPr/>
          <p:nvPr/>
        </p:nvGrpSpPr>
        <p:grpSpPr>
          <a:xfrm rot="14400000">
            <a:off x="-1715178" y="5559679"/>
            <a:ext cx="6526429" cy="2781387"/>
            <a:chOff x="-1283605" y="24926"/>
            <a:chExt cx="6526429" cy="278138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3BBDC2C4-7497-DF98-7152-274A5DC1010B}"/>
                </a:ext>
              </a:extLst>
            </p:cNvPr>
            <p:cNvGrpSpPr/>
            <p:nvPr/>
          </p:nvGrpSpPr>
          <p:grpSpPr>
            <a:xfrm rot="19429408">
              <a:off x="-829362" y="102975"/>
              <a:ext cx="6072186" cy="2703338"/>
              <a:chOff x="-890587" y="-972963"/>
              <a:chExt cx="6072186" cy="270333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8AF0C46-8259-85FA-FF04-24DB3CC854D1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Dados Armazenados 23">
                <a:extLst>
                  <a:ext uri="{FF2B5EF4-FFF2-40B4-BE49-F238E27FC236}">
                    <a16:creationId xmlns:a16="http://schemas.microsoft.com/office/drawing/2014/main" id="{0B4FDEDB-3C61-5033-EC9D-144DB731E15F}"/>
                  </a:ext>
                </a:extLst>
              </p:cNvPr>
              <p:cNvSpPr/>
              <p:nvPr/>
            </p:nvSpPr>
            <p:spPr>
              <a:xfrm rot="5400000">
                <a:off x="1129593" y="-707145"/>
                <a:ext cx="1974673" cy="1443038"/>
              </a:xfrm>
              <a:prstGeom prst="flowChartOnlineStorag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4F5322D-5A8A-3B00-BAD0-B8C15984898D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7ED18A3-B03D-5BC7-8BAD-89FCBA4FCE58}"/>
                </a:ext>
              </a:extLst>
            </p:cNvPr>
            <p:cNvSpPr/>
            <p:nvPr/>
          </p:nvSpPr>
          <p:spPr>
            <a:xfrm rot="19799440">
              <a:off x="-1283605" y="24926"/>
              <a:ext cx="5943601" cy="1398829"/>
            </a:xfrm>
            <a:prstGeom prst="rect">
              <a:avLst/>
            </a:prstGeom>
            <a:solidFill>
              <a:srgbClr val="9D27B0"/>
            </a:solidFill>
            <a:ln>
              <a:solidFill>
                <a:srgbClr val="9D2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A009DF17-08F3-3A57-AB95-5ECD93A22D25}"/>
              </a:ext>
            </a:extLst>
          </p:cNvPr>
          <p:cNvSpPr/>
          <p:nvPr/>
        </p:nvSpPr>
        <p:spPr>
          <a:xfrm>
            <a:off x="8053827" y="538512"/>
            <a:ext cx="434763" cy="434763"/>
          </a:xfrm>
          <a:prstGeom prst="ellipse">
            <a:avLst/>
          </a:prstGeom>
          <a:noFill/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59EA1A-7914-47DF-71A1-9BF4680A911D}"/>
              </a:ext>
            </a:extLst>
          </p:cNvPr>
          <p:cNvSpPr/>
          <p:nvPr/>
        </p:nvSpPr>
        <p:spPr>
          <a:xfrm>
            <a:off x="4018584" y="5856247"/>
            <a:ext cx="292238" cy="292238"/>
          </a:xfrm>
          <a:prstGeom prst="ellipse">
            <a:avLst/>
          </a:prstGeom>
          <a:solidFill>
            <a:srgbClr val="1329C9"/>
          </a:solidFill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DFDA01C3-6B1A-9B9B-B7A7-FF318B422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047329" y="337286"/>
            <a:ext cx="842963" cy="10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2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21C42-64CF-6AA1-CFAD-BE2358EA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600" dirty="0">
                <a:solidFill>
                  <a:srgbClr val="9D27B0"/>
                </a:solidFill>
                <a:latin typeface="Impact" panose="020B0806030902050204" pitchFamily="34" charset="0"/>
              </a:rPr>
              <a:t>SOBRE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36335-EB7E-319C-7A9E-FA9C7340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1043" y="1860481"/>
            <a:ext cx="7147886" cy="4316482"/>
          </a:xfrm>
        </p:spPr>
        <p:txBody>
          <a:bodyPr>
            <a:normAutofit/>
          </a:bodyPr>
          <a:lstStyle/>
          <a:p>
            <a:pPr algn="just">
              <a:buClr>
                <a:srgbClr val="9D27B0"/>
              </a:buClr>
              <a:buFont typeface="Wingdings" pitchFamily="2" charset="2"/>
              <a:buChar char="§"/>
            </a:pPr>
            <a:endParaRPr lang="pt-BR" sz="3000" b="1" spc="300" dirty="0">
              <a:latin typeface="+mj-lt"/>
            </a:endParaRPr>
          </a:p>
          <a:p>
            <a:pPr algn="just"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3000" b="1" spc="300" dirty="0">
                <a:solidFill>
                  <a:srgbClr val="9D27B0"/>
                </a:solidFill>
                <a:latin typeface="+mj-lt"/>
              </a:rPr>
              <a:t>A Solução: </a:t>
            </a:r>
            <a:r>
              <a:rPr lang="pt-BR" sz="3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Criar uma aplicação capaz de exibir os dados da empresa de forma a auxiliar a tomada de decisão de gerentes e diretores em relação a vendas, clientes, lucros e afins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7E6B39-0B9B-B1BE-5EEF-6A799FC7F8F6}"/>
              </a:ext>
            </a:extLst>
          </p:cNvPr>
          <p:cNvSpPr/>
          <p:nvPr/>
        </p:nvSpPr>
        <p:spPr>
          <a:xfrm>
            <a:off x="548725" y="5611602"/>
            <a:ext cx="842963" cy="842963"/>
          </a:xfrm>
          <a:prstGeom prst="ellipse">
            <a:avLst/>
          </a:prstGeom>
          <a:noFill/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6C46A-48D0-7C30-B12C-26E8028D0DBA}"/>
              </a:ext>
            </a:extLst>
          </p:cNvPr>
          <p:cNvSpPr/>
          <p:nvPr/>
        </p:nvSpPr>
        <p:spPr>
          <a:xfrm>
            <a:off x="3218805" y="6281371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066791-D229-23C9-A057-C0D7BE1532EF}"/>
              </a:ext>
            </a:extLst>
          </p:cNvPr>
          <p:cNvSpPr>
            <a:spLocks/>
          </p:cNvSpPr>
          <p:nvPr/>
        </p:nvSpPr>
        <p:spPr>
          <a:xfrm>
            <a:off x="10864340" y="1690688"/>
            <a:ext cx="6858000" cy="6858000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CADF0D-1D0A-00AD-6FAB-058407B4E2DA}"/>
              </a:ext>
            </a:extLst>
          </p:cNvPr>
          <p:cNvSpPr/>
          <p:nvPr/>
        </p:nvSpPr>
        <p:spPr>
          <a:xfrm>
            <a:off x="10005925" y="534918"/>
            <a:ext cx="292238" cy="292238"/>
          </a:xfrm>
          <a:prstGeom prst="ellipse">
            <a:avLst/>
          </a:prstGeom>
          <a:solidFill>
            <a:srgbClr val="1329C9"/>
          </a:solidFill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9064892-BA2F-FB49-BEAD-653CCCB48744}"/>
              </a:ext>
            </a:extLst>
          </p:cNvPr>
          <p:cNvSpPr/>
          <p:nvPr/>
        </p:nvSpPr>
        <p:spPr>
          <a:xfrm>
            <a:off x="-6309275" y="-2826785"/>
            <a:ext cx="6858000" cy="6858000"/>
          </a:xfrm>
          <a:prstGeom prst="ellipse">
            <a:avLst/>
          </a:prstGeom>
          <a:solidFill>
            <a:srgbClr val="1329C9"/>
          </a:solidFill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99CAA465-EC6C-6C0A-E032-E621FF78A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047329" y="337286"/>
            <a:ext cx="842963" cy="1080180"/>
          </a:xfrm>
          <a:prstGeom prst="rect">
            <a:avLst/>
          </a:prstGeom>
        </p:spPr>
      </p:pic>
      <p:pic>
        <p:nvPicPr>
          <p:cNvPr id="12" name="Imagem 11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0944E68A-46D1-02D0-98E2-C76B9D6C5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373437" y="1687921"/>
            <a:ext cx="2845368" cy="3646079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>
            <a:off x="3365500" y="2159000"/>
            <a:ext cx="0" cy="2717800"/>
          </a:xfrm>
          <a:prstGeom prst="line">
            <a:avLst/>
          </a:prstGeom>
          <a:ln w="57150">
            <a:solidFill>
              <a:srgbClr val="9D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7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65433-3FBB-B273-609E-8725B416B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887" y="2532618"/>
            <a:ext cx="9144000" cy="1145121"/>
          </a:xfrm>
        </p:spPr>
        <p:txBody>
          <a:bodyPr>
            <a:normAutofit fontScale="90000"/>
          </a:bodyPr>
          <a:lstStyle/>
          <a:p>
            <a:r>
              <a:rPr lang="pt-BR" sz="6600" spc="600" dirty="0">
                <a:solidFill>
                  <a:srgbClr val="9D27B0"/>
                </a:solidFill>
                <a:latin typeface="Impact" panose="020B0806030902050204" pitchFamily="34" charset="0"/>
              </a:rPr>
              <a:t>REQUISITOS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1958DB-5CF7-778E-3590-E8A3F4764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482" y="3741781"/>
            <a:ext cx="11468810" cy="827880"/>
          </a:xfrm>
        </p:spPr>
        <p:txBody>
          <a:bodyPr>
            <a:normAutofit/>
          </a:bodyPr>
          <a:lstStyle/>
          <a:p>
            <a:r>
              <a:rPr lang="pt-BR" sz="2800" b="1" spc="600" dirty="0">
                <a:solidFill>
                  <a:srgbClr val="9D27B0"/>
                </a:solidFill>
                <a:latin typeface="+mj-lt"/>
              </a:rPr>
              <a:t>FUNCIONAIS | NÃO FUNCIONAIS</a:t>
            </a:r>
            <a:endParaRPr lang="pt-BR" sz="2800" spc="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7E62441-BB5B-832D-9913-E4234260D858}"/>
              </a:ext>
            </a:extLst>
          </p:cNvPr>
          <p:cNvGrpSpPr/>
          <p:nvPr/>
        </p:nvGrpSpPr>
        <p:grpSpPr>
          <a:xfrm>
            <a:off x="-2423075" y="-1729594"/>
            <a:ext cx="6547399" cy="3745719"/>
            <a:chOff x="-1522962" y="-868076"/>
            <a:chExt cx="6547399" cy="3745719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0D299BE-D500-4CDD-02FB-DA43B65B6CC2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4C41A1C-8E6C-CDCB-B6EB-6AA96A5C9E01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1329C9"/>
                  </a:solidFill>
                </a:endParaRPr>
              </a:p>
            </p:txBody>
          </p:sp>
          <p:sp>
            <p:nvSpPr>
              <p:cNvPr id="9" name="Dados Armazenados 8">
                <a:extLst>
                  <a:ext uri="{FF2B5EF4-FFF2-40B4-BE49-F238E27FC236}">
                    <a16:creationId xmlns:a16="http://schemas.microsoft.com/office/drawing/2014/main" id="{8277397D-0DF1-7DAB-5DD1-17C15C7550A9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329C9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9E82D5C-1626-6F05-6C31-95CD631C091A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9D27B0"/>
              </a:solidFill>
              <a:ln>
                <a:solidFill>
                  <a:srgbClr val="9D2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1329C9"/>
                  </a:solidFill>
                </a:endParaRPr>
              </a:p>
            </p:txBody>
          </p:sp>
        </p:grp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881FD3D-843D-90F2-7474-26744E3021CF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9D27B0"/>
            </a:solidFill>
            <a:ln>
              <a:solidFill>
                <a:srgbClr val="9D2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329C9"/>
                </a:solidFill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EB2420-B238-3732-3851-E9A29F3B0F92}"/>
              </a:ext>
            </a:extLst>
          </p:cNvPr>
          <p:cNvGrpSpPr/>
          <p:nvPr/>
        </p:nvGrpSpPr>
        <p:grpSpPr>
          <a:xfrm rot="12600000">
            <a:off x="7394301" y="5437578"/>
            <a:ext cx="6547399" cy="3745719"/>
            <a:chOff x="-1522962" y="-868076"/>
            <a:chExt cx="6547399" cy="3745719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1DE243F9-90A2-8D8A-95B7-FEEAC98BE992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0555AD-B202-4048-3890-E0B53C4EAA4A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Dados Armazenados 21">
                <a:extLst>
                  <a:ext uri="{FF2B5EF4-FFF2-40B4-BE49-F238E27FC236}">
                    <a16:creationId xmlns:a16="http://schemas.microsoft.com/office/drawing/2014/main" id="{2B30BCEA-72F8-6B6D-697B-09D636EA2532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4865DDD-5F99-A122-8CB9-487250A8ED04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5C027FE-785A-A60A-0F63-CE4E367CBDF8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1329C9"/>
            </a:solidFill>
            <a:ln>
              <a:solidFill>
                <a:srgbClr val="132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C63F010-0D3B-9D45-5FCF-5BA8F02C7276}"/>
              </a:ext>
            </a:extLst>
          </p:cNvPr>
          <p:cNvSpPr/>
          <p:nvPr/>
        </p:nvSpPr>
        <p:spPr>
          <a:xfrm>
            <a:off x="667993" y="5412822"/>
            <a:ext cx="842963" cy="842963"/>
          </a:xfrm>
          <a:prstGeom prst="ellipse">
            <a:avLst/>
          </a:prstGeom>
          <a:noFill/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4223BB-4E71-BEE3-5493-6406FF465788}"/>
              </a:ext>
            </a:extLst>
          </p:cNvPr>
          <p:cNvSpPr/>
          <p:nvPr/>
        </p:nvSpPr>
        <p:spPr>
          <a:xfrm>
            <a:off x="11613023" y="3472214"/>
            <a:ext cx="434763" cy="434763"/>
          </a:xfrm>
          <a:prstGeom prst="ellipse">
            <a:avLst/>
          </a:prstGeom>
          <a:noFill/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651D8-7417-997E-7D6F-5573BD55375B}"/>
              </a:ext>
            </a:extLst>
          </p:cNvPr>
          <p:cNvSpPr/>
          <p:nvPr/>
        </p:nvSpPr>
        <p:spPr>
          <a:xfrm>
            <a:off x="8672709" y="660045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6648CE-1F46-9819-B8CE-FF3E60C22D71}"/>
              </a:ext>
            </a:extLst>
          </p:cNvPr>
          <p:cNvSpPr/>
          <p:nvPr/>
        </p:nvSpPr>
        <p:spPr>
          <a:xfrm>
            <a:off x="671045" y="2946396"/>
            <a:ext cx="292238" cy="292238"/>
          </a:xfrm>
          <a:prstGeom prst="ellipse">
            <a:avLst/>
          </a:prstGeom>
          <a:solidFill>
            <a:srgbClr val="1329C9"/>
          </a:solidFill>
          <a:ln>
            <a:solidFill>
              <a:srgbClr val="132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76823872-D240-7667-B0FE-636FE0E42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047329" y="337286"/>
            <a:ext cx="842963" cy="10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4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21C42-64CF-6AA1-CFAD-BE2358EA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pc="600" dirty="0">
                <a:solidFill>
                  <a:srgbClr val="9D27B0"/>
                </a:solidFill>
                <a:latin typeface="Impact" panose="020B0806030902050204" pitchFamily="34" charset="0"/>
              </a:rPr>
              <a:t>REQUISITOS DO PROJETO:</a:t>
            </a:r>
            <a:br>
              <a:rPr lang="pt-BR" spc="600" dirty="0">
                <a:solidFill>
                  <a:srgbClr val="9D27B0"/>
                </a:solidFill>
                <a:latin typeface="Impact" panose="020B0806030902050204" pitchFamily="34" charset="0"/>
              </a:rPr>
            </a:br>
            <a:r>
              <a:rPr lang="pt-BR" sz="2400" b="1" spc="600" dirty="0">
                <a:solidFill>
                  <a:srgbClr val="9D27B0"/>
                </a:solidFill>
              </a:rPr>
              <a:t>FUNCIONAIS</a:t>
            </a:r>
            <a:endParaRPr lang="pt-BR" b="1" spc="600" dirty="0">
              <a:solidFill>
                <a:srgbClr val="9D27B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36335-EB7E-319C-7A9E-FA9C7340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5" y="1862536"/>
            <a:ext cx="10515600" cy="4273107"/>
          </a:xfrm>
        </p:spPr>
        <p:txBody>
          <a:bodyPr numCol="1">
            <a:normAutofit/>
          </a:bodyPr>
          <a:lstStyle/>
          <a:p>
            <a:pPr algn="just">
              <a:lnSpc>
                <a:spcPct val="100000"/>
              </a:lnSpc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600" spc="300" dirty="0">
                <a:latin typeface="+mj-lt"/>
              </a:rPr>
              <a:t>Cadastro: Carregar dados dos clientes por um arquivo CSV;</a:t>
            </a:r>
          </a:p>
          <a:p>
            <a:pPr algn="just">
              <a:lnSpc>
                <a:spcPct val="100000"/>
              </a:lnSpc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600" spc="300" dirty="0">
                <a:latin typeface="+mj-lt"/>
              </a:rPr>
              <a:t>Cadastrar ADM do sistema, Gerentes e Diretores;</a:t>
            </a:r>
          </a:p>
          <a:p>
            <a:pPr algn="just">
              <a:lnSpc>
                <a:spcPct val="100000"/>
              </a:lnSpc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600" spc="300" dirty="0">
                <a:latin typeface="+mj-lt"/>
              </a:rPr>
              <a:t>Enviar e-mail confirmando cadastro para os usuários;</a:t>
            </a:r>
          </a:p>
          <a:p>
            <a:pPr algn="just">
              <a:lnSpc>
                <a:spcPct val="100000"/>
              </a:lnSpc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600" spc="300" dirty="0">
                <a:latin typeface="+mj-lt"/>
              </a:rPr>
              <a:t>Segmentar o público segundo: idade, gênero, região e gastos, produtos adquiridos e produtos não adquiridos (White Space </a:t>
            </a:r>
            <a:r>
              <a:rPr lang="pt-BR" sz="2600" spc="300" dirty="0" err="1">
                <a:latin typeface="+mj-lt"/>
              </a:rPr>
              <a:t>Analysis</a:t>
            </a:r>
            <a:r>
              <a:rPr lang="pt-BR" sz="2600" spc="300" dirty="0">
                <a:latin typeface="+mj-lt"/>
              </a:rPr>
              <a:t> Marketing);</a:t>
            </a:r>
          </a:p>
          <a:p>
            <a:pPr algn="just">
              <a:lnSpc>
                <a:spcPct val="100000"/>
              </a:lnSpc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600" spc="300" dirty="0">
                <a:latin typeface="+mj-lt"/>
              </a:rPr>
              <a:t>Possuir relatórios com informação dos consumidores;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BC308FF-461B-7686-C165-E5463FC178C0}"/>
              </a:ext>
            </a:extLst>
          </p:cNvPr>
          <p:cNvGrpSpPr/>
          <p:nvPr/>
        </p:nvGrpSpPr>
        <p:grpSpPr>
          <a:xfrm rot="12600000">
            <a:off x="7394301" y="5437578"/>
            <a:ext cx="6547399" cy="3745719"/>
            <a:chOff x="-1522962" y="-868076"/>
            <a:chExt cx="6547399" cy="3745719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6AFB111-C825-8C2A-0689-620BDF850EC7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08D3274-EF51-06CC-3E7D-B04375227F2F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Dados Armazenados 7">
                <a:extLst>
                  <a:ext uri="{FF2B5EF4-FFF2-40B4-BE49-F238E27FC236}">
                    <a16:creationId xmlns:a16="http://schemas.microsoft.com/office/drawing/2014/main" id="{2A434641-CEC9-AE7A-4F81-8FF6B2FF4050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22B46EE-2964-0D3C-B606-7EAC69C1C3EC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B4DBBAC-54D9-DE4F-131B-DFD6446F306B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1329C9"/>
            </a:solidFill>
            <a:ln>
              <a:solidFill>
                <a:srgbClr val="132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B7E6B39-0B9B-B1BE-5EEF-6A799FC7F8F6}"/>
              </a:ext>
            </a:extLst>
          </p:cNvPr>
          <p:cNvSpPr/>
          <p:nvPr/>
        </p:nvSpPr>
        <p:spPr>
          <a:xfrm>
            <a:off x="6261345" y="5847915"/>
            <a:ext cx="842963" cy="842963"/>
          </a:xfrm>
          <a:prstGeom prst="ellipse">
            <a:avLst/>
          </a:prstGeom>
          <a:noFill/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6C46A-48D0-7C30-B12C-26E8028D0DBA}"/>
              </a:ext>
            </a:extLst>
          </p:cNvPr>
          <p:cNvSpPr/>
          <p:nvPr/>
        </p:nvSpPr>
        <p:spPr>
          <a:xfrm>
            <a:off x="3218805" y="6281371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CE9C2-DEC8-0CEB-4EFB-FB5737F5A65F}"/>
              </a:ext>
            </a:extLst>
          </p:cNvPr>
          <p:cNvSpPr/>
          <p:nvPr/>
        </p:nvSpPr>
        <p:spPr>
          <a:xfrm>
            <a:off x="9982257" y="578293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0944E68A-46D1-02D0-98E2-C76B9D6C5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047329" y="337286"/>
            <a:ext cx="842963" cy="10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21C42-64CF-6AA1-CFAD-BE2358EA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pc="600" dirty="0">
                <a:solidFill>
                  <a:srgbClr val="9D27B0"/>
                </a:solidFill>
                <a:latin typeface="Impact" panose="020B0806030902050204" pitchFamily="34" charset="0"/>
              </a:rPr>
              <a:t>REQUISITOS DO PROJETO:</a:t>
            </a:r>
            <a:br>
              <a:rPr lang="pt-BR" spc="600" dirty="0">
                <a:solidFill>
                  <a:srgbClr val="9D27B0"/>
                </a:solidFill>
                <a:latin typeface="Impact" panose="020B0806030902050204" pitchFamily="34" charset="0"/>
              </a:rPr>
            </a:br>
            <a:r>
              <a:rPr lang="pt-BR" sz="2400" b="1" spc="600" dirty="0">
                <a:solidFill>
                  <a:srgbClr val="9D27B0"/>
                </a:solidFill>
              </a:rPr>
              <a:t>FUNCIONAIS</a:t>
            </a:r>
            <a:endParaRPr lang="pt-BR" b="1" spc="600" dirty="0">
              <a:solidFill>
                <a:srgbClr val="9D27B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36335-EB7E-319C-7A9E-FA9C7340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5" y="1862536"/>
            <a:ext cx="10515600" cy="4273107"/>
          </a:xfrm>
        </p:spPr>
        <p:txBody>
          <a:bodyPr numCol="1">
            <a:normAutofit/>
          </a:bodyPr>
          <a:lstStyle/>
          <a:p>
            <a:pPr algn="just">
              <a:lnSpc>
                <a:spcPct val="110000"/>
              </a:lnSpc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600" spc="300" dirty="0">
                <a:latin typeface="+mj-lt"/>
              </a:rPr>
              <a:t>Analisar prioridade de cliente de acordo com o tipo de gasto;</a:t>
            </a:r>
          </a:p>
          <a:p>
            <a:pPr algn="just">
              <a:lnSpc>
                <a:spcPct val="110000"/>
              </a:lnSpc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600" spc="300" dirty="0">
                <a:latin typeface="+mj-lt"/>
              </a:rPr>
              <a:t>Fazer consultas estratégicas e consultas de análises;</a:t>
            </a:r>
          </a:p>
          <a:p>
            <a:pPr algn="just">
              <a:lnSpc>
                <a:spcPct val="110000"/>
              </a:lnSpc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600" spc="300" dirty="0">
                <a:latin typeface="+mj-lt"/>
              </a:rPr>
              <a:t>Mostrar na consulta do sistema a priorização de acordo com a solicitação de usuário; </a:t>
            </a:r>
          </a:p>
          <a:p>
            <a:pPr algn="just">
              <a:lnSpc>
                <a:spcPct val="110000"/>
              </a:lnSpc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600" spc="300" dirty="0">
                <a:latin typeface="+mj-lt"/>
              </a:rPr>
              <a:t>Direcionar cada tipo de público para a mídia relacionada. (colocar 3 tipos de mídias).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BC308FF-461B-7686-C165-E5463FC178C0}"/>
              </a:ext>
            </a:extLst>
          </p:cNvPr>
          <p:cNvGrpSpPr/>
          <p:nvPr/>
        </p:nvGrpSpPr>
        <p:grpSpPr>
          <a:xfrm rot="12600000">
            <a:off x="7394301" y="5437578"/>
            <a:ext cx="6547399" cy="3745719"/>
            <a:chOff x="-1522962" y="-868076"/>
            <a:chExt cx="6547399" cy="3745719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6AFB111-C825-8C2A-0689-620BDF850EC7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08D3274-EF51-06CC-3E7D-B04375227F2F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Dados Armazenados 7">
                <a:extLst>
                  <a:ext uri="{FF2B5EF4-FFF2-40B4-BE49-F238E27FC236}">
                    <a16:creationId xmlns:a16="http://schemas.microsoft.com/office/drawing/2014/main" id="{2A434641-CEC9-AE7A-4F81-8FF6B2FF4050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22B46EE-2964-0D3C-B606-7EAC69C1C3EC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B4DBBAC-54D9-DE4F-131B-DFD6446F306B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1329C9"/>
            </a:solidFill>
            <a:ln>
              <a:solidFill>
                <a:srgbClr val="132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156C46A-48D0-7C30-B12C-26E8028D0DBA}"/>
              </a:ext>
            </a:extLst>
          </p:cNvPr>
          <p:cNvSpPr/>
          <p:nvPr/>
        </p:nvSpPr>
        <p:spPr>
          <a:xfrm>
            <a:off x="3218805" y="6281371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CE9C2-DEC8-0CEB-4EFB-FB5737F5A65F}"/>
              </a:ext>
            </a:extLst>
          </p:cNvPr>
          <p:cNvSpPr/>
          <p:nvPr/>
        </p:nvSpPr>
        <p:spPr>
          <a:xfrm>
            <a:off x="9982257" y="578293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0944E68A-46D1-02D0-98E2-C76B9D6C5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047329" y="337286"/>
            <a:ext cx="842963" cy="108018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432F457-441B-A2BA-C12D-65353337ED68}"/>
              </a:ext>
            </a:extLst>
          </p:cNvPr>
          <p:cNvSpPr/>
          <p:nvPr/>
        </p:nvSpPr>
        <p:spPr>
          <a:xfrm>
            <a:off x="6261345" y="5847915"/>
            <a:ext cx="842963" cy="842963"/>
          </a:xfrm>
          <a:prstGeom prst="ellipse">
            <a:avLst/>
          </a:prstGeom>
          <a:noFill/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12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21C42-64CF-6AA1-CFAD-BE2358EA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pc="600" dirty="0">
                <a:solidFill>
                  <a:srgbClr val="9D27B0"/>
                </a:solidFill>
                <a:latin typeface="Impact" panose="020B0806030902050204" pitchFamily="34" charset="0"/>
              </a:rPr>
              <a:t>REQUISITOS DO PROJETO:</a:t>
            </a:r>
            <a:br>
              <a:rPr lang="pt-BR" spc="600" dirty="0">
                <a:solidFill>
                  <a:srgbClr val="9D27B0"/>
                </a:solidFill>
                <a:latin typeface="Impact" panose="020B0806030902050204" pitchFamily="34" charset="0"/>
              </a:rPr>
            </a:br>
            <a:r>
              <a:rPr lang="pt-BR" sz="2400" b="1" spc="600" dirty="0">
                <a:solidFill>
                  <a:srgbClr val="9D27B0"/>
                </a:solidFill>
              </a:rPr>
              <a:t>NÃO FUNCIONAIS</a:t>
            </a:r>
            <a:endParaRPr lang="pt-BR" b="1" spc="600" dirty="0">
              <a:solidFill>
                <a:srgbClr val="9D27B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36335-EB7E-319C-7A9E-FA9C7340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5" y="1862536"/>
            <a:ext cx="10515600" cy="4273107"/>
          </a:xfrm>
        </p:spPr>
        <p:txBody>
          <a:bodyPr numCol="1">
            <a:normAutofit/>
          </a:bodyPr>
          <a:lstStyle/>
          <a:p>
            <a:pPr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Plataforma web/desktop (Mobile </a:t>
            </a:r>
            <a:r>
              <a:rPr lang="pt-BR" sz="2400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</a:t>
            </a:r>
            <a:r>
              <a:rPr lang="pt-BR" sz="2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pPr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Documentações;</a:t>
            </a:r>
          </a:p>
          <a:p>
            <a:pPr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400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Wireframes</a:t>
            </a:r>
            <a:r>
              <a:rPr lang="pt-BR" sz="2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Diagramas de Caso de Uso;</a:t>
            </a:r>
          </a:p>
          <a:p>
            <a:pPr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Diagramas de Arquitetura;</a:t>
            </a:r>
          </a:p>
          <a:p>
            <a:pPr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MER;</a:t>
            </a:r>
          </a:p>
          <a:p>
            <a:pPr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Instruções de Uso;</a:t>
            </a:r>
          </a:p>
          <a:p>
            <a:pPr>
              <a:buClr>
                <a:srgbClr val="9D27B0"/>
              </a:buClr>
              <a:buFont typeface="Wingdings" pitchFamily="2" charset="2"/>
              <a:buChar char="§"/>
            </a:pPr>
            <a:r>
              <a:rPr lang="pt-BR" sz="2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Normalização como ferramenta de projeto.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BC308FF-461B-7686-C165-E5463FC178C0}"/>
              </a:ext>
            </a:extLst>
          </p:cNvPr>
          <p:cNvGrpSpPr/>
          <p:nvPr/>
        </p:nvGrpSpPr>
        <p:grpSpPr>
          <a:xfrm rot="12600000">
            <a:off x="7394301" y="5437578"/>
            <a:ext cx="6547399" cy="3745719"/>
            <a:chOff x="-1522962" y="-868076"/>
            <a:chExt cx="6547399" cy="3745719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6AFB111-C825-8C2A-0689-620BDF850EC7}"/>
                </a:ext>
              </a:extLst>
            </p:cNvPr>
            <p:cNvGrpSpPr/>
            <p:nvPr/>
          </p:nvGrpSpPr>
          <p:grpSpPr>
            <a:xfrm rot="19429408">
              <a:off x="-1047749" y="-565646"/>
              <a:ext cx="6072186" cy="3443289"/>
              <a:chOff x="-890587" y="-1712914"/>
              <a:chExt cx="6072186" cy="344328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08D3274-EF51-06CC-3E7D-B04375227F2F}"/>
                  </a:ext>
                </a:extLst>
              </p:cNvPr>
              <p:cNvSpPr/>
              <p:nvPr/>
            </p:nvSpPr>
            <p:spPr>
              <a:xfrm>
                <a:off x="-890587" y="-706437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Dados Armazenados 7">
                <a:extLst>
                  <a:ext uri="{FF2B5EF4-FFF2-40B4-BE49-F238E27FC236}">
                    <a16:creationId xmlns:a16="http://schemas.microsoft.com/office/drawing/2014/main" id="{2A434641-CEC9-AE7A-4F81-8FF6B2FF4050}"/>
                  </a:ext>
                </a:extLst>
              </p:cNvPr>
              <p:cNvSpPr/>
              <p:nvPr/>
            </p:nvSpPr>
            <p:spPr>
              <a:xfrm rot="5400000">
                <a:off x="759618" y="-1077120"/>
                <a:ext cx="2714625" cy="1443038"/>
              </a:xfrm>
              <a:prstGeom prst="flowChartOnlineStorag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22B46EE-2964-0D3C-B606-7EAC69C1C3EC}"/>
                  </a:ext>
                </a:extLst>
              </p:cNvPr>
              <p:cNvSpPr/>
              <p:nvPr/>
            </p:nvSpPr>
            <p:spPr>
              <a:xfrm>
                <a:off x="2738436" y="-576262"/>
                <a:ext cx="2443163" cy="2306637"/>
              </a:xfrm>
              <a:prstGeom prst="ellipse">
                <a:avLst/>
              </a:prstGeom>
              <a:solidFill>
                <a:srgbClr val="1329C9"/>
              </a:solidFill>
              <a:ln>
                <a:solidFill>
                  <a:srgbClr val="1329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B4DBBAC-54D9-DE4F-131B-DFD6446F306B}"/>
                </a:ext>
              </a:extLst>
            </p:cNvPr>
            <p:cNvSpPr/>
            <p:nvPr/>
          </p:nvSpPr>
          <p:spPr>
            <a:xfrm rot="19799440">
              <a:off x="-1522962" y="-868076"/>
              <a:ext cx="5943601" cy="2355988"/>
            </a:xfrm>
            <a:prstGeom prst="rect">
              <a:avLst/>
            </a:prstGeom>
            <a:solidFill>
              <a:srgbClr val="1329C9"/>
            </a:solidFill>
            <a:ln>
              <a:solidFill>
                <a:srgbClr val="132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156C46A-48D0-7C30-B12C-26E8028D0DBA}"/>
              </a:ext>
            </a:extLst>
          </p:cNvPr>
          <p:cNvSpPr/>
          <p:nvPr/>
        </p:nvSpPr>
        <p:spPr>
          <a:xfrm>
            <a:off x="3218805" y="6281371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CE9C2-DEC8-0CEB-4EFB-FB5737F5A65F}"/>
              </a:ext>
            </a:extLst>
          </p:cNvPr>
          <p:cNvSpPr/>
          <p:nvPr/>
        </p:nvSpPr>
        <p:spPr>
          <a:xfrm>
            <a:off x="9982257" y="578293"/>
            <a:ext cx="292238" cy="292238"/>
          </a:xfrm>
          <a:prstGeom prst="ellipse">
            <a:avLst/>
          </a:prstGeom>
          <a:solidFill>
            <a:srgbClr val="9D27B0"/>
          </a:solidFill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Tela de vídeo game com imagem de homem&#10;&#10;Descrição gerada automaticamente">
            <a:extLst>
              <a:ext uri="{FF2B5EF4-FFF2-40B4-BE49-F238E27FC236}">
                <a16:creationId xmlns:a16="http://schemas.microsoft.com/office/drawing/2014/main" id="{0944E68A-46D1-02D0-98E2-C76B9D6C5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6" t="13118" r="42667" b="11291"/>
          <a:stretch/>
        </p:blipFill>
        <p:spPr>
          <a:xfrm>
            <a:off x="11047329" y="337286"/>
            <a:ext cx="842963" cy="108018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432F457-441B-A2BA-C12D-65353337ED68}"/>
              </a:ext>
            </a:extLst>
          </p:cNvPr>
          <p:cNvSpPr/>
          <p:nvPr/>
        </p:nvSpPr>
        <p:spPr>
          <a:xfrm>
            <a:off x="6261345" y="5847915"/>
            <a:ext cx="842963" cy="842963"/>
          </a:xfrm>
          <a:prstGeom prst="ellipse">
            <a:avLst/>
          </a:prstGeom>
          <a:noFill/>
          <a:ln>
            <a:solidFill>
              <a:srgbClr val="9D2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65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304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Impact</vt:lpstr>
      <vt:lpstr>Wingdings</vt:lpstr>
      <vt:lpstr>Tema do Office</vt:lpstr>
      <vt:lpstr>API - HEY ALEXIA</vt:lpstr>
      <vt:lpstr>Apresentação do PowerPoint</vt:lpstr>
      <vt:lpstr>Roteiro</vt:lpstr>
      <vt:lpstr>SOBRE O PROJETO</vt:lpstr>
      <vt:lpstr>SOBRE O PROJETO</vt:lpstr>
      <vt:lpstr>REQUISITOS DO PROJETO</vt:lpstr>
      <vt:lpstr>REQUISITOS DO PROJETO: FUNCIONAIS</vt:lpstr>
      <vt:lpstr>REQUISITOS DO PROJETO: FUNCIONAIS</vt:lpstr>
      <vt:lpstr>REQUISITOS DO PROJETO: NÃO FUNCIONAIS</vt:lpstr>
      <vt:lpstr>Retrospective</vt:lpstr>
      <vt:lpstr>Sprint 1</vt:lpstr>
      <vt:lpstr>Apresentação do PowerPoint</vt:lpstr>
      <vt:lpstr>Apresentação do PowerPoint</vt:lpstr>
      <vt:lpstr>Sprint 2</vt:lpstr>
      <vt:lpstr>Apresentação do PowerPoint</vt:lpstr>
      <vt:lpstr>Demonstração</vt:lpstr>
      <vt:lpstr>PLANEJAMENTO DAS SPRINTS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- HEY ALEXIA</dc:title>
  <dc:creator>Ana Beatriz Leite</dc:creator>
  <cp:lastModifiedBy>ALEXIA KARINE SILVA DOS SANTOS</cp:lastModifiedBy>
  <cp:revision>36</cp:revision>
  <dcterms:created xsi:type="dcterms:W3CDTF">2022-04-21T20:22:14Z</dcterms:created>
  <dcterms:modified xsi:type="dcterms:W3CDTF">2022-05-18T23:20:36Z</dcterms:modified>
</cp:coreProperties>
</file>