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handoutMasterIdLst>
    <p:handoutMasterId r:id="rId22"/>
  </p:handoutMasterIdLst>
  <p:sldIdLst>
    <p:sldId id="294" r:id="rId2"/>
    <p:sldId id="320" r:id="rId3"/>
    <p:sldId id="295" r:id="rId4"/>
    <p:sldId id="307" r:id="rId5"/>
    <p:sldId id="306" r:id="rId6"/>
    <p:sldId id="308" r:id="rId7"/>
    <p:sldId id="309" r:id="rId8"/>
    <p:sldId id="297" r:id="rId9"/>
    <p:sldId id="298" r:id="rId10"/>
    <p:sldId id="310" r:id="rId11"/>
    <p:sldId id="318" r:id="rId12"/>
    <p:sldId id="311" r:id="rId13"/>
    <p:sldId id="313" r:id="rId14"/>
    <p:sldId id="301" r:id="rId15"/>
    <p:sldId id="314" r:id="rId16"/>
    <p:sldId id="315" r:id="rId17"/>
    <p:sldId id="316" r:id="rId18"/>
    <p:sldId id="317" r:id="rId19"/>
    <p:sldId id="319" r:id="rId20"/>
  </p:sldIdLst>
  <p:sldSz cx="9144000" cy="6858000" type="screen4x3"/>
  <p:notesSz cx="6858000" cy="914400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FFFF99"/>
    <a:srgbClr val="80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86" autoAdjust="0"/>
    <p:restoredTop sz="94660"/>
  </p:normalViewPr>
  <p:slideViewPr>
    <p:cSldViewPr>
      <p:cViewPr varScale="1">
        <p:scale>
          <a:sx n="70" d="100"/>
          <a:sy n="70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F868ABE0-E23F-4092-A23C-70329BF001B2}" type="datetimeFigureOut">
              <a:rPr lang="es-ES"/>
              <a:pPr>
                <a:defRPr/>
              </a:pPr>
              <a:t>28/02/2015</a:t>
            </a:fld>
            <a:endParaRPr lang="es-ES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cs typeface="+mn-cs"/>
              </a:defRPr>
            </a:lvl1pPr>
          </a:lstStyle>
          <a:p>
            <a:pPr>
              <a:defRPr/>
            </a:pPr>
            <a:fld id="{AE7C99AE-2A82-4242-A00D-C04FECD2C367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4217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0D2DB43-6D8E-4575-857F-5A1982AEE37C}" type="datetimeFigureOut">
              <a:rPr lang="es-PE"/>
              <a:pPr>
                <a:defRPr/>
              </a:pPr>
              <a:t>28/02/2015</a:t>
            </a:fld>
            <a:endParaRPr lang="es-PE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CDDC4B8-A019-4A8C-842B-1A07C157DEF0}" type="slidenum">
              <a:rPr lang="es-PE"/>
              <a:pPr>
                <a:defRPr/>
              </a:pPr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385427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CDDC4B8-A019-4A8C-842B-1A07C157DEF0}" type="slidenum">
              <a:rPr lang="es-PE" smtClean="0"/>
              <a:pPr>
                <a:defRPr/>
              </a:pPr>
              <a:t>1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9706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809F7D-EFBE-4E36-AF97-BB962693405A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33DDAD-5305-4906-A93D-42275CFE596B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DAF9E1-472D-4A44-9B08-BBE78262FB01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A2DD0C-AC1D-4A17-917F-D88B075FD126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A0A2C37-2FB2-4C2B-82FE-F6662A20B80F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3A339-FA38-439E-A169-0F04B6F0A6E4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15618A-A026-4BAC-8617-237F587F109A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6FA4AC-44AB-4112-A597-3606B41007A1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7B8FB-E222-4A4F-A907-F0F4B847E3EA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A5765-A0E9-4FBD-93BE-480E288042BE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B3710-D2C3-4BFF-8260-A74CB3FA51C1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5BEDEEC-5B81-489C-9BF2-B17FA3075A63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8CE0D0-82AD-4944-B3CC-CA8BBBBD9C28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A3756B-5EDE-48B1-B43D-34628AED5446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3F613-EB00-44CC-BA52-6DA9B1524B5D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648500-D6F6-4AA3-95B2-70F3F6DB99A3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4E1D5-960A-415F-9D8D-8BF963407849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B73A31-8B39-4763-8621-A6F4D0266947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F13CF-1DDE-48F7-87F1-309EC2DF5C36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7CDAE-2005-46CC-AB22-795916D5EA86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P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5059C-8BAC-45A2-9A4F-1FB10A17554E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 dirty="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B38184B-5436-4A4E-846F-A6C91C33404F}" type="datetime1">
              <a:rPr lang="es-PE" smtClean="0"/>
              <a:t>28/02/2015</a:t>
            </a:fld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s-P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6D6A6D7-C604-42D4-ABEA-5D4F883D220F}" type="slidenum">
              <a:rPr lang="es-PE" smtClean="0"/>
              <a:pPr>
                <a:defRPr/>
              </a:pPr>
              <a:t>‹Nº›</a:t>
            </a:fld>
            <a:endParaRPr lang="es-PE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0" y="1886049"/>
            <a:ext cx="536408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_tradnl" sz="72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Juegos de 	</a:t>
            </a:r>
            <a:r>
              <a:rPr lang="es-ES_tradnl" sz="60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		nutrición</a:t>
            </a:r>
          </a:p>
          <a:p>
            <a:pPr>
              <a:defRPr/>
            </a:pPr>
            <a:endParaRPr lang="es-ES_tradnl" sz="2800" b="1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AR BLANCA" panose="02000000000000000000" pitchFamily="2" charset="0"/>
              <a:cs typeface="+mn-cs"/>
            </a:endParaRPr>
          </a:p>
          <a:p>
            <a:pPr>
              <a:defRPr/>
            </a:pP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Roberto </a:t>
            </a:r>
            <a:r>
              <a:rPr lang="es-ES_tradnl" sz="2800" b="1" dirty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Alejandro </a:t>
            </a: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Barraza Trejo</a:t>
            </a:r>
            <a:endParaRPr lang="es-ES_tradnl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  <a:p>
            <a:pPr>
              <a:defRPr/>
            </a:pPr>
            <a:endParaRPr lang="es-ES_tradnl" sz="4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AR BLANCA" panose="02000000000000000000" pitchFamily="2" charset="0"/>
              <a:cs typeface="+mn-cs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0" y="6075362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32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ea typeface="+mj-ea"/>
                <a:cs typeface="+mj-cs"/>
              </a:rPr>
              <a:t>20/Febrero/2015</a:t>
            </a:r>
            <a:endParaRPr lang="es-ES" sz="32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>
          <a:noFill/>
          <a:ln>
            <a:solidFill>
              <a:schemeClr val="accent1"/>
            </a:solidFill>
          </a:ln>
        </p:spPr>
        <p:txBody>
          <a:bodyPr/>
          <a:lstStyle/>
          <a:p>
            <a:pPr>
              <a:defRPr/>
            </a:pPr>
            <a:fld id="{0F33DDAD-5305-4906-A93D-42275CFE596B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54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Ciclo de vida</a:t>
            </a:r>
            <a:endParaRPr lang="es-MX" sz="54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 smtClean="0">
                <a:solidFill>
                  <a:schemeClr val="tx1"/>
                </a:solidFill>
              </a:rPr>
              <a:t>Modelo cascada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Lo escogimos porque  es un modelo que lleva un orden estricto.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Es fácil de hacer correcciones y mejoras al sistema.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Es fácil identificar que el proyecto se desfasó.</a:t>
            </a:r>
          </a:p>
          <a:p>
            <a:pPr marL="452628" indent="-342900" algn="just">
              <a:buFont typeface="Tw Cen MT" panose="020B0602020104020603" pitchFamily="34" charset="0"/>
              <a:buChar char="»"/>
            </a:pPr>
            <a:endParaRPr lang="es-MX" dirty="0"/>
          </a:p>
          <a:p>
            <a:pPr marL="452628" indent="-342900"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Existen dependencias de actividades</a:t>
            </a:r>
          </a:p>
          <a:p>
            <a:pPr marL="109728" indent="0">
              <a:buNone/>
            </a:pPr>
            <a:endParaRPr lang="es-MX" dirty="0"/>
          </a:p>
          <a:p>
            <a:pPr marL="109728" indent="0">
              <a:buNone/>
            </a:pPr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1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5472608"/>
          </a:xfrm>
        </p:spPr>
        <p:txBody>
          <a:bodyPr>
            <a:normAutofit fontScale="92500"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Empezamos el 23 de febrero del 2015 y  acabamos el 7 de mayo del año en curso.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Los integrantes son los siguientes: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 marL="452628" indent="-342900">
              <a:buFont typeface="Tw Cen MT" panose="020B0602020104020603" pitchFamily="34" charset="0"/>
              <a:buChar char="»"/>
            </a:pPr>
            <a:endParaRPr lang="es-MX" sz="2400" dirty="0" smtClean="0">
              <a:solidFill>
                <a:schemeClr val="tx1"/>
              </a:solidFill>
            </a:endParaRPr>
          </a:p>
          <a:p>
            <a:pPr marL="452628" indent="-342900">
              <a:buFont typeface="Tw Cen MT" panose="020B0602020104020603" pitchFamily="34" charset="0"/>
              <a:buChar char="»"/>
            </a:pPr>
            <a:endParaRPr lang="es-MX" sz="24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2400" dirty="0" smtClean="0">
                <a:solidFill>
                  <a:schemeClr val="tx1"/>
                </a:solidFill>
              </a:rPr>
              <a:t>Con un total de 127 horas se dará por concluido el proyecto.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Por semana será un total de 40 por equipo, es decir, 2 horas diarias por integrante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62683"/>
              </p:ext>
            </p:extLst>
          </p:nvPr>
        </p:nvGraphicFramePr>
        <p:xfrm>
          <a:off x="1475656" y="2492896"/>
          <a:ext cx="6120680" cy="237744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3060340"/>
                <a:gridCol w="3060340"/>
              </a:tblGrid>
              <a:tr h="321266">
                <a:tc>
                  <a:txBody>
                    <a:bodyPr/>
                    <a:lstStyle/>
                    <a:p>
                      <a:r>
                        <a:rPr lang="es-MX" dirty="0" smtClean="0"/>
                        <a:t>Desarrollador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Horas</a:t>
                      </a:r>
                      <a:endParaRPr lang="es-MX" dirty="0"/>
                    </a:p>
                  </a:txBody>
                  <a:tcPr/>
                </a:tc>
              </a:tr>
              <a:tr h="562216">
                <a:tc>
                  <a:txBody>
                    <a:bodyPr/>
                    <a:lstStyle/>
                    <a:p>
                      <a:r>
                        <a:rPr lang="es-MX" dirty="0" smtClean="0"/>
                        <a:t>Alan Alberto</a:t>
                      </a:r>
                      <a:r>
                        <a:rPr lang="es-MX" baseline="0" dirty="0" smtClean="0"/>
                        <a:t> Dromundo Arias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104 horas</a:t>
                      </a:r>
                      <a:endParaRPr lang="es-MX" dirty="0"/>
                    </a:p>
                  </a:txBody>
                  <a:tcPr/>
                </a:tc>
              </a:tr>
              <a:tr h="321266">
                <a:tc>
                  <a:txBody>
                    <a:bodyPr/>
                    <a:lstStyle/>
                    <a:p>
                      <a:r>
                        <a:rPr lang="es-MX" dirty="0" smtClean="0"/>
                        <a:t>Joel</a:t>
                      </a:r>
                      <a:r>
                        <a:rPr lang="es-MX" baseline="0" dirty="0" smtClean="0"/>
                        <a:t> Aparicio Pérez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94</a:t>
                      </a:r>
                      <a:r>
                        <a:rPr lang="es-MX" baseline="0" dirty="0" smtClean="0"/>
                        <a:t> horas</a:t>
                      </a:r>
                      <a:endParaRPr lang="es-MX" dirty="0"/>
                    </a:p>
                  </a:txBody>
                  <a:tcPr/>
                </a:tc>
              </a:tr>
              <a:tr h="3212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 smtClean="0"/>
                        <a:t>Maricela Enríquez López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81 horas</a:t>
                      </a:r>
                      <a:endParaRPr lang="es-MX" dirty="0"/>
                    </a:p>
                  </a:txBody>
                  <a:tcPr/>
                </a:tc>
              </a:tr>
              <a:tr h="562216">
                <a:tc>
                  <a:txBody>
                    <a:bodyPr/>
                    <a:lstStyle/>
                    <a:p>
                      <a:r>
                        <a:rPr lang="es-MX" dirty="0" smtClean="0"/>
                        <a:t>Teodoro Alejandro</a:t>
                      </a:r>
                      <a:r>
                        <a:rPr lang="es-MX" baseline="0" dirty="0" smtClean="0"/>
                        <a:t> Rocha Aguilera</a:t>
                      </a:r>
                      <a:endParaRPr lang="es-MX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smtClean="0"/>
                        <a:t>101 horas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332656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Plan de trabajo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304235"/>
            <a:ext cx="2133600" cy="365125"/>
          </a:xfrm>
        </p:spPr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11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88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Plan de trabajo general</a:t>
            </a:r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AR BLANCA" panose="02000000000000000000" pitchFamily="2" charset="0"/>
              </a:rPr>
              <a:t>	</a:t>
            </a:r>
            <a:endParaRPr lang="es-MX" sz="48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AR BLANCA" panose="02000000000000000000" pitchFamily="2" charset="0"/>
            </a:endParaRPr>
          </a:p>
        </p:txBody>
      </p:sp>
      <p:sp>
        <p:nvSpPr>
          <p:cNvPr id="4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Análisis de requerimientos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Diseño de sistema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Codificación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Pruebas</a:t>
            </a: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Implementación</a:t>
            </a:r>
            <a:endParaRPr lang="es-MX" sz="2800" dirty="0">
              <a:solidFill>
                <a:schemeClr val="tx1"/>
              </a:solidFill>
            </a:endParaRPr>
          </a:p>
          <a:p>
            <a:pPr lvl="1">
              <a:buFont typeface="Tw Cen MT" panose="020B0602020104020603" pitchFamily="34" charset="0"/>
              <a:buChar char="»"/>
            </a:pPr>
            <a:r>
              <a:rPr lang="es-MX" sz="2400" dirty="0" smtClean="0"/>
              <a:t>…</a:t>
            </a:r>
            <a:endParaRPr lang="es-MX" sz="2400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12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66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8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Milestones principales</a:t>
            </a:r>
            <a:endParaRPr lang="es-MX" sz="48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Término de todos los elementos entregables</a:t>
            </a:r>
            <a:r>
              <a:rPr lang="es-MX" dirty="0" smtClean="0">
                <a:solidFill>
                  <a:srgbClr val="FF0000"/>
                </a:solidFill>
              </a:rPr>
              <a:t> </a:t>
            </a:r>
            <a:r>
              <a:rPr lang="es-MX" dirty="0" smtClean="0">
                <a:solidFill>
                  <a:schemeClr val="tx1"/>
                </a:solidFill>
              </a:rPr>
              <a:t>indispensable para la codificación</a:t>
            </a:r>
          </a:p>
          <a:p>
            <a:pPr algn="just">
              <a:buFont typeface="Tw Cen MT" panose="020B0602020104020603" pitchFamily="34" charset="0"/>
              <a:buChar char="»"/>
            </a:pPr>
            <a:endParaRPr lang="es-MX" dirty="0" smtClean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endParaRPr lang="es-MX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r>
              <a:rPr lang="es-MX" dirty="0" smtClean="0">
                <a:solidFill>
                  <a:schemeClr val="tx1"/>
                </a:solidFill>
              </a:rPr>
              <a:t>Concluir con las pruebas de integración y de sistema .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13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49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Control de riesgos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32638" y="908720"/>
            <a:ext cx="8229600" cy="503001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SzPct val="70000"/>
              <a:buFont typeface="Wingdings" pitchFamily="2" charset="2"/>
              <a:buChar char="Ø"/>
              <a:defRPr/>
            </a:pPr>
            <a:endParaRPr lang="es-ES_tradnl" sz="28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489627" y="1412776"/>
            <a:ext cx="78883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3200" dirty="0" smtClean="0">
                <a:ln>
                  <a:solidFill>
                    <a:srgbClr val="00B0F0"/>
                  </a:solidFill>
                </a:ln>
                <a:latin typeface="+mn-lt"/>
              </a:rPr>
              <a:t>Riesgo 1</a:t>
            </a:r>
          </a:p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- Riesgo </a:t>
            </a:r>
            <a:r>
              <a:rPr lang="es-MX" sz="24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de no aprender a tiempo sobre aplicaciones </a:t>
            </a:r>
            <a:r>
              <a:rPr lang="es-MX" sz="24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web </a:t>
            </a:r>
            <a:r>
              <a:rPr lang="es-MX" sz="24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  <a:latin typeface="+mn-lt"/>
              </a:rPr>
              <a:t> para lo que necesitamos, y no poder desarrollar los juegos </a:t>
            </a:r>
            <a:endParaRPr lang="es-MX" sz="2400" dirty="0" smtClean="0">
              <a:ln>
                <a:solidFill>
                  <a:srgbClr val="00B0F0"/>
                </a:solidFill>
              </a:ln>
              <a:solidFill>
                <a:srgbClr val="0070C0"/>
              </a:solidFill>
              <a:latin typeface="+mn-lt"/>
            </a:endParaRPr>
          </a:p>
          <a:p>
            <a:pPr algn="just"/>
            <a:endParaRPr lang="es-MX" sz="240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s-MX" sz="2400" dirty="0">
                <a:ln>
                  <a:solidFill>
                    <a:srgbClr val="00B0F0"/>
                  </a:solidFill>
                </a:ln>
              </a:rPr>
              <a:t>Contingencia</a:t>
            </a:r>
          </a:p>
          <a:p>
            <a:pPr marL="285750" indent="-285750" algn="just">
              <a:buFontTx/>
              <a:buChar char="-"/>
            </a:pPr>
            <a:r>
              <a:rPr lang="es-ES" sz="2400" dirty="0"/>
              <a:t>Aprender lo mas amplio posible del manejo de android en horas extraclase.</a:t>
            </a:r>
            <a:endParaRPr lang="es-MX" sz="2400" dirty="0"/>
          </a:p>
          <a:p>
            <a:pPr algn="just"/>
            <a:endParaRPr lang="es-MX" sz="2400" dirty="0" smtClean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s-MX" sz="2400" dirty="0" smtClean="0">
                <a:ln>
                  <a:solidFill>
                    <a:srgbClr val="00B0F0"/>
                  </a:solidFill>
                </a:ln>
                <a:latin typeface="+mn-lt"/>
              </a:rPr>
              <a:t>Mitigación</a:t>
            </a:r>
          </a:p>
          <a:p>
            <a:pPr marL="285750" indent="-285750" algn="just">
              <a:buFontTx/>
              <a:buChar char="-"/>
            </a:pPr>
            <a:r>
              <a:rPr lang="es-ES" sz="2400" dirty="0">
                <a:latin typeface="+mn-lt"/>
              </a:rPr>
              <a:t>Se tendrá que </a:t>
            </a:r>
            <a:r>
              <a:rPr lang="es-ES" sz="2400" dirty="0" smtClean="0">
                <a:latin typeface="+mn-lt"/>
              </a:rPr>
              <a:t>posponer la </a:t>
            </a:r>
            <a:r>
              <a:rPr lang="es-ES" sz="2400" dirty="0">
                <a:latin typeface="+mn-lt"/>
              </a:rPr>
              <a:t>fecha de entrega.</a:t>
            </a:r>
            <a:endParaRPr lang="es-MX" sz="2400" dirty="0" smtClean="0">
              <a:latin typeface="+mn-lt"/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14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746643"/>
          </a:xfrm>
        </p:spPr>
        <p:txBody>
          <a:bodyPr>
            <a:normAutofit fontScale="92500" lnSpcReduction="20000"/>
          </a:bodyPr>
          <a:lstStyle/>
          <a:p>
            <a:endParaRPr lang="es-MX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MX" dirty="0" smtClean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2</a:t>
            </a:r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No </a:t>
            </a:r>
            <a:r>
              <a:rPr lang="es-MX" sz="35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poder manipular correctamente los </a:t>
            </a: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gráficos</a:t>
            </a:r>
          </a:p>
          <a:p>
            <a:pPr algn="just"/>
            <a:endParaRPr lang="es-MX" sz="3500" dirty="0" smtClean="0"/>
          </a:p>
          <a:p>
            <a:pPr marL="0" indent="0" algn="just">
              <a:buNone/>
            </a:pPr>
            <a:r>
              <a:rPr lang="es-MX" sz="35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  <a:endParaRPr lang="es-MX" sz="3500" dirty="0" smtClean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s-ES" sz="3500" dirty="0" smtClean="0">
                <a:solidFill>
                  <a:schemeClr val="tx1"/>
                </a:solidFill>
              </a:rPr>
              <a:t>Aprender </a:t>
            </a:r>
            <a:r>
              <a:rPr lang="es-ES" sz="3500" dirty="0">
                <a:solidFill>
                  <a:schemeClr val="tx1"/>
                </a:solidFill>
              </a:rPr>
              <a:t>a desarrollar aplicaciones web en horas extraclase</a:t>
            </a:r>
            <a:r>
              <a:rPr lang="es-ES" sz="3500" dirty="0" smtClean="0">
                <a:solidFill>
                  <a:schemeClr val="tx1"/>
                </a:solidFill>
              </a:rPr>
              <a:t>.</a:t>
            </a:r>
          </a:p>
          <a:p>
            <a:pPr algn="just">
              <a:buFontTx/>
              <a:buChar char="-"/>
            </a:pPr>
            <a:endParaRPr lang="es-ES" sz="35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3500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</a:p>
          <a:p>
            <a:pPr marL="0" indent="0" algn="just">
              <a:buNone/>
            </a:pPr>
            <a:r>
              <a:rPr lang="es-MX" sz="3500" dirty="0">
                <a:solidFill>
                  <a:schemeClr val="tx1"/>
                </a:solidFill>
              </a:rPr>
              <a:t>- </a:t>
            </a:r>
            <a:r>
              <a:rPr lang="es-ES" sz="3500" dirty="0">
                <a:solidFill>
                  <a:schemeClr val="tx1"/>
                </a:solidFill>
              </a:rPr>
              <a:t>No se podrá terminar ningún juego web.</a:t>
            </a:r>
            <a:endParaRPr lang="es-MX" sz="3500" dirty="0"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endParaRPr lang="es-ES" sz="3500" dirty="0" smtClean="0">
              <a:solidFill>
                <a:schemeClr val="tx1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5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766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3</a:t>
            </a: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El </a:t>
            </a:r>
            <a:r>
              <a:rPr lang="es-MX" sz="28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riesgo de las tareas con dependencia, no poder continuar porque alguien no ha hecho una tarea que se necesita para realizar otra</a:t>
            </a: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.</a:t>
            </a:r>
          </a:p>
          <a:p>
            <a:pPr algn="just"/>
            <a:endParaRPr lang="es-MX" sz="2800" dirty="0"/>
          </a:p>
          <a:p>
            <a:pPr marL="0" indent="0" algn="just">
              <a:buNone/>
            </a:pPr>
            <a:r>
              <a:rPr lang="es-MX" sz="2800" dirty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  <a:r>
              <a:rPr lang="es-MX" sz="2800" dirty="0">
                <a:solidFill>
                  <a:schemeClr val="tx1"/>
                </a:solidFill>
              </a:rPr>
              <a:t> 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- Dar prioridad a las tareas con dependencia.</a:t>
            </a:r>
          </a:p>
          <a:p>
            <a:pPr marL="0" indent="0" algn="just">
              <a:buNone/>
            </a:pPr>
            <a:endParaRPr lang="es-MX" sz="2800" dirty="0" smtClean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  <a:endParaRPr lang="es-MX" sz="2800" dirty="0" smtClean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algn="just">
              <a:buFontTx/>
              <a:buChar char="-"/>
            </a:pPr>
            <a:r>
              <a:rPr lang="es-ES" sz="2800" dirty="0" smtClean="0">
                <a:solidFill>
                  <a:schemeClr val="tx1"/>
                </a:solidFill>
              </a:rPr>
              <a:t>Finalizar </a:t>
            </a:r>
            <a:r>
              <a:rPr lang="es-ES" sz="2800" dirty="0">
                <a:solidFill>
                  <a:schemeClr val="tx1"/>
                </a:solidFill>
              </a:rPr>
              <a:t>la tareas lo más pronto posible, para continuar con la tarea que se debe de realizar después.</a:t>
            </a:r>
            <a:endParaRPr lang="es-MX" sz="2800" dirty="0" smtClean="0">
              <a:solidFill>
                <a:schemeClr val="tx1"/>
              </a:solidFill>
            </a:endParaRPr>
          </a:p>
          <a:p>
            <a:pPr algn="just"/>
            <a:endParaRPr lang="es-MX" sz="2800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16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76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467544" y="404664"/>
            <a:ext cx="8229600" cy="60381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MX" sz="2800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Riesgo 4</a:t>
            </a:r>
            <a:endParaRPr lang="es-MX" sz="2800" dirty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- Nuestro </a:t>
            </a:r>
            <a:r>
              <a:rPr lang="es-MX" sz="2800" dirty="0">
                <a:ln>
                  <a:solidFill>
                    <a:srgbClr val="00B0F0"/>
                  </a:solidFill>
                </a:ln>
                <a:solidFill>
                  <a:srgbClr val="0070C0"/>
                </a:solidFill>
              </a:rPr>
              <a:t>cliente no acepte los prototipos </a:t>
            </a:r>
            <a:endParaRPr lang="es-MX" sz="2800" dirty="0" smtClean="0">
              <a:ln>
                <a:solidFill>
                  <a:srgbClr val="00B0F0"/>
                </a:solidFill>
              </a:ln>
              <a:solidFill>
                <a:srgbClr val="0070C0"/>
              </a:solidFill>
            </a:endParaRPr>
          </a:p>
          <a:p>
            <a:pPr algn="just"/>
            <a:endParaRPr lang="es-MX" sz="28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Contingencia</a:t>
            </a:r>
          </a:p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- Hacer los prototipos que cumplan con la mayoría de los requisitos propuestos por el cliente.</a:t>
            </a:r>
          </a:p>
          <a:p>
            <a:pPr marL="0" indent="0" algn="just">
              <a:buNone/>
            </a:pPr>
            <a:endParaRPr lang="es-MX" sz="2800" dirty="0" smtClean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 smtClean="0">
                <a:ln>
                  <a:solidFill>
                    <a:srgbClr val="00B0F0"/>
                  </a:solidFill>
                </a:ln>
                <a:solidFill>
                  <a:schemeClr val="tx1"/>
                </a:solidFill>
              </a:rPr>
              <a:t>Mitigación</a:t>
            </a:r>
            <a:endParaRPr lang="es-MX" sz="2800" dirty="0" smtClean="0">
              <a:ln>
                <a:solidFill>
                  <a:srgbClr val="00B0F0"/>
                </a:solidFill>
              </a:ln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s-MX" sz="2800" dirty="0">
                <a:solidFill>
                  <a:schemeClr val="tx1"/>
                </a:solidFill>
              </a:rPr>
              <a:t>- Volver a hacer nuevos prototipos.</a:t>
            </a:r>
          </a:p>
          <a:p>
            <a:pPr algn="just"/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17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84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sz="5400" dirty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Control de calidad</a:t>
            </a:r>
            <a:endParaRPr lang="es-MX" sz="4400" dirty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Documentos en general (Planes, Reportes, requerimientos</a:t>
            </a:r>
            <a:r>
              <a:rPr lang="es-MX" sz="2800" dirty="0" smtClean="0">
                <a:solidFill>
                  <a:schemeClr val="tx1"/>
                </a:solidFill>
              </a:rPr>
              <a:t>)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Diagramas de </a:t>
            </a:r>
            <a:r>
              <a:rPr lang="es-MX" sz="2800" dirty="0" smtClean="0">
                <a:solidFill>
                  <a:schemeClr val="tx1"/>
                </a:solidFill>
              </a:rPr>
              <a:t>flujo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 entidad </a:t>
            </a:r>
            <a:r>
              <a:rPr lang="es-MX" sz="2800" dirty="0" smtClean="0">
                <a:solidFill>
                  <a:schemeClr val="tx1"/>
                </a:solidFill>
              </a:rPr>
              <a:t>relación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Diagrama UML de </a:t>
            </a:r>
            <a:r>
              <a:rPr lang="es-MX" sz="2800" dirty="0" smtClean="0">
                <a:solidFill>
                  <a:schemeClr val="tx1"/>
                </a:solidFill>
              </a:rPr>
              <a:t>clases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Prototipos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Base de </a:t>
            </a:r>
            <a:r>
              <a:rPr lang="es-MX" sz="2800" dirty="0" smtClean="0">
                <a:solidFill>
                  <a:schemeClr val="tx1"/>
                </a:solidFill>
              </a:rPr>
              <a:t>datos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>
                <a:solidFill>
                  <a:schemeClr val="tx1"/>
                </a:solidFill>
              </a:rPr>
              <a:t>Componentes de </a:t>
            </a:r>
            <a:r>
              <a:rPr lang="es-MX" sz="2800" dirty="0" smtClean="0">
                <a:solidFill>
                  <a:schemeClr val="tx1"/>
                </a:solidFill>
              </a:rPr>
              <a:t>código</a:t>
            </a:r>
          </a:p>
          <a:p>
            <a:pPr>
              <a:buFont typeface="Tw Cen MT" panose="020B0602020104020603" pitchFamily="34" charset="0"/>
              <a:buChar char="»"/>
            </a:pPr>
            <a:r>
              <a:rPr lang="es-MX" sz="2800" dirty="0" smtClean="0">
                <a:solidFill>
                  <a:schemeClr val="tx1"/>
                </a:solidFill>
              </a:rPr>
              <a:t>Manuelas de usuario</a:t>
            </a:r>
            <a:endParaRPr lang="es-MX" sz="2800" dirty="0">
              <a:solidFill>
                <a:schemeClr val="tx1"/>
              </a:solidFill>
            </a:endParaRP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18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40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-11955" y="2276872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s-ES_tradnl" sz="13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Gracias</a:t>
            </a:r>
            <a:r>
              <a:rPr lang="es-ES_tradnl" sz="6000" b="1" dirty="0" smtClean="0">
                <a:solidFill>
                  <a:srgbClr val="002060"/>
                </a:solidFill>
                <a:latin typeface="Forte" panose="03060902040502070203" pitchFamily="66" charset="0"/>
                <a:cs typeface="+mn-cs"/>
              </a:rPr>
              <a:t> </a:t>
            </a:r>
            <a:endParaRPr lang="es-ES_tradnl" sz="6000" b="1" dirty="0">
              <a:solidFill>
                <a:srgbClr val="002060"/>
              </a:solidFill>
              <a:latin typeface="Forte" panose="03060902040502070203" pitchFamily="66" charset="0"/>
              <a:cs typeface="+mn-cs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5572125"/>
            <a:ext cx="9144000" cy="78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s-ES_tradnl" sz="2800" b="1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  <a:ea typeface="+mj-ea"/>
                <a:cs typeface="+mj-cs"/>
              </a:rPr>
              <a:t>20/Febrero/2015</a:t>
            </a:r>
            <a:endParaRPr lang="es-ES" sz="2800" b="1" dirty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  <a:ea typeface="+mj-ea"/>
              <a:cs typeface="+mj-cs"/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19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6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Instituto Politécnico Nacional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Unidad Profesional Interdisciplinaria de </a:t>
            </a: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Ingeniería Zacatecas</a:t>
            </a:r>
          </a:p>
          <a:p>
            <a:pPr marL="0" indent="0" algn="ctr">
              <a:buNone/>
            </a:pPr>
            <a:endParaRPr lang="es-MX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Lanzamiento 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Equipo ACME</a:t>
            </a:r>
          </a:p>
          <a:p>
            <a:pPr marL="0" indent="0" algn="ctr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Alan Alberto Dromundo Arias [2013670041]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Joel Aparicio P</a:t>
            </a:r>
            <a:r>
              <a:rPr lang="es-MX" dirty="0" smtClean="0">
                <a:solidFill>
                  <a:schemeClr val="tx1"/>
                </a:solidFill>
              </a:rPr>
              <a:t>érez </a:t>
            </a:r>
            <a:r>
              <a:rPr lang="en-US" dirty="0" smtClean="0">
                <a:solidFill>
                  <a:schemeClr val="tx1"/>
                </a:solidFill>
              </a:rPr>
              <a:t>[2013670139]</a:t>
            </a:r>
            <a:endParaRPr lang="es-MX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s-MX" dirty="0" smtClean="0">
                <a:solidFill>
                  <a:schemeClr val="tx1"/>
                </a:solidFill>
              </a:rPr>
              <a:t>Maricela Enríquez López </a:t>
            </a:r>
            <a:r>
              <a:rPr lang="en-US" dirty="0" smtClean="0">
                <a:solidFill>
                  <a:schemeClr val="tx1"/>
                </a:solidFill>
              </a:rPr>
              <a:t>[2013670043]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Teodoro Alejandro Rocha Aguilera [2013670075]</a:t>
            </a:r>
          </a:p>
          <a:p>
            <a:pPr marL="0" indent="0" algn="ct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dirty="0" smtClean="0">
                <a:solidFill>
                  <a:schemeClr val="tx1"/>
                </a:solidFill>
              </a:rPr>
              <a:t>20/Febrero/2015</a:t>
            </a:r>
            <a:endParaRPr lang="es-MX" dirty="0">
              <a:solidFill>
                <a:schemeClr val="tx1"/>
              </a:solidFill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77889"/>
            <a:ext cx="1409897" cy="2057687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88640"/>
            <a:ext cx="1993404" cy="1993404"/>
          </a:xfrm>
          <a:prstGeom prst="rect">
            <a:avLst/>
          </a:prstGeom>
        </p:spPr>
      </p:pic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764704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Contenido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Objetivos</a:t>
            </a:r>
            <a:endParaRPr lang="es-ES_tradnl" sz="3200" dirty="0">
              <a:latin typeface="+mn-lt"/>
              <a:cs typeface="+mn-cs"/>
            </a:endParaRP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Alcance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Equipo de trabajo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>
                <a:latin typeface="+mn-lt"/>
                <a:cs typeface="+mn-cs"/>
              </a:rPr>
              <a:t>Plan de trabajo general y principales milestones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Control de riesgos</a:t>
            </a:r>
          </a:p>
          <a:p>
            <a:pPr marL="457200" indent="-457200" fontAlgn="auto">
              <a:spcBef>
                <a:spcPct val="20000"/>
              </a:spcBef>
              <a:spcAft>
                <a:spcPts val="0"/>
              </a:spcAft>
              <a:buFont typeface="Tw Cen MT" panose="020B0602020104020603" pitchFamily="34" charset="0"/>
              <a:buChar char="»"/>
              <a:defRPr/>
            </a:pPr>
            <a:r>
              <a:rPr lang="es-ES_tradnl" sz="3200" dirty="0" smtClean="0">
                <a:latin typeface="+mn-lt"/>
                <a:cs typeface="+mn-cs"/>
              </a:rPr>
              <a:t>Control de calidad</a:t>
            </a:r>
            <a:endParaRPr lang="es-ES_tradnl" sz="3200" dirty="0">
              <a:latin typeface="+mn-lt"/>
              <a:cs typeface="+mn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412776"/>
            <a:ext cx="8064896" cy="2952328"/>
          </a:xfrm>
        </p:spPr>
        <p:txBody>
          <a:bodyPr>
            <a:noAutofit/>
          </a:bodyPr>
          <a:lstStyle/>
          <a:p>
            <a:r>
              <a:rPr lang="es-ES_tradnl" sz="6600" dirty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proyecto, producto y equipo</a:t>
            </a:r>
            <a:endParaRPr lang="es-ES" sz="66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52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404664"/>
            <a:ext cx="7776864" cy="936104"/>
          </a:xfrm>
          <a:prstGeom prst="rect">
            <a:avLst/>
          </a:prstGeom>
        </p:spPr>
        <p:txBody>
          <a:bodyPr vert="horz" rtlCol="0" anchor="ctr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4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proyecto</a:t>
            </a:r>
            <a:endParaRPr lang="es-ES" sz="54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971600" y="2060848"/>
            <a:ext cx="684076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Tw Cen MT" panose="020B0602020104020603" pitchFamily="34" charset="0"/>
              <a:buChar char="»"/>
            </a:pPr>
            <a:r>
              <a:rPr lang="es-MX" sz="2800" dirty="0">
                <a:latin typeface="+mn-lt"/>
                <a:ea typeface="DejaVu Sans"/>
                <a:cs typeface="FreeSans"/>
              </a:rPr>
              <a:t>Promover el aprendizaje en los niños sobre el tema de nutrición mediante juegos interactivos</a:t>
            </a:r>
            <a:r>
              <a:rPr lang="es-MX" sz="2800" dirty="0" smtClean="0">
                <a:latin typeface="+mn-lt"/>
                <a:ea typeface="DejaVu Sans"/>
                <a:cs typeface="FreeSans"/>
              </a:rPr>
              <a:t>.</a:t>
            </a:r>
          </a:p>
          <a:p>
            <a:pPr algn="just"/>
            <a:endParaRPr lang="es-MX" sz="2800" dirty="0">
              <a:latin typeface="+mn-lt"/>
              <a:ea typeface="DejaVu Sans"/>
              <a:cs typeface="FreeSans"/>
            </a:endParaRPr>
          </a:p>
          <a:p>
            <a:pPr marL="457200" indent="-457200" algn="just">
              <a:buFont typeface="Tw Cen MT" panose="020B0602020104020603" pitchFamily="34" charset="0"/>
              <a:buChar char="»"/>
            </a:pPr>
            <a:r>
              <a:rPr lang="es-MX" sz="2800" dirty="0">
                <a:latin typeface="+mn-lt"/>
              </a:rPr>
              <a:t>Difundir la carrera de sistemas computacionales de la UPIIZ en las exposiciones de orientación vocacional. </a:t>
            </a:r>
            <a:endParaRPr lang="es-MX" sz="2800" dirty="0" smtClean="0">
              <a:latin typeface="+mn-lt"/>
              <a:ea typeface="DejaVu Sans"/>
              <a:cs typeface="FreeSans"/>
            </a:endParaRPr>
          </a:p>
          <a:p>
            <a:endParaRPr lang="es-MX" dirty="0"/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2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95536" y="602747"/>
            <a:ext cx="9144000" cy="78263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0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producto</a:t>
            </a:r>
            <a:endParaRPr lang="es-ES" sz="50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Ser dirigido a niños de un rango de edad  6-12 años</a:t>
            </a:r>
            <a:r>
              <a:rPr lang="es-MX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3600" dirty="0" smtClean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Poder ejecutar los juegos desde plataformas web y dispositivos móviles</a:t>
            </a:r>
            <a:r>
              <a:rPr lang="es-MX" sz="3600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Tw Cen MT" panose="020B0602020104020603" pitchFamily="34" charset="0"/>
              <a:buChar char="»"/>
            </a:pPr>
            <a:endParaRPr lang="es-MX" sz="3600" dirty="0">
              <a:solidFill>
                <a:schemeClr val="tx1"/>
              </a:solidFill>
            </a:endParaRPr>
          </a:p>
          <a:p>
            <a:pPr>
              <a:buFont typeface="Tw Cen MT" panose="020B0602020104020603" pitchFamily="34" charset="0"/>
              <a:buChar char="»"/>
            </a:pPr>
            <a:r>
              <a:rPr lang="es-MX" sz="3600" dirty="0">
                <a:solidFill>
                  <a:schemeClr val="tx1"/>
                </a:solidFill>
              </a:rPr>
              <a:t>Poder jugar fuera de línea.</a:t>
            </a: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9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9552" y="404664"/>
            <a:ext cx="9144000" cy="782637"/>
          </a:xfrm>
          <a:prstGeom prst="rect">
            <a:avLst/>
          </a:prstGeom>
        </p:spPr>
        <p:txBody>
          <a:bodyPr vert="horz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fontAlgn="auto">
              <a:spcAft>
                <a:spcPts val="0"/>
              </a:spcAft>
            </a:pPr>
            <a:r>
              <a:rPr lang="es-ES_tradnl" sz="5000" dirty="0" smtClean="0">
                <a:ln>
                  <a:solidFill>
                    <a:srgbClr val="00B0F0"/>
                  </a:solidFill>
                </a:ln>
                <a:solidFill>
                  <a:srgbClr val="002060"/>
                </a:solidFill>
                <a:latin typeface="Forte" panose="03060902040502070203" pitchFamily="66" charset="0"/>
              </a:rPr>
              <a:t>Objetivos del equipo</a:t>
            </a:r>
            <a:endParaRPr lang="es-ES" sz="5000" dirty="0" smtClean="0">
              <a:ln>
                <a:solidFill>
                  <a:srgbClr val="00B0F0"/>
                </a:solidFill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buFont typeface="Tw Cen MT" panose="020B0602020104020603" pitchFamily="34" charset="0"/>
              <a:buChar char="»"/>
            </a:pPr>
            <a:r>
              <a:rPr lang="es-MX" sz="3200" dirty="0" smtClean="0">
                <a:solidFill>
                  <a:schemeClr val="tx1"/>
                </a:solidFill>
              </a:rPr>
              <a:t>Adquirir experiencia para desarrollar proyectos de software y así aprobar la materia.</a:t>
            </a:r>
          </a:p>
          <a:p>
            <a:pPr algn="just">
              <a:buFont typeface="Tw Cen MT" panose="020B0602020104020603" pitchFamily="34" charset="0"/>
              <a:buChar char="»"/>
            </a:pPr>
            <a:endParaRPr lang="es-MX" sz="3200" dirty="0">
              <a:solidFill>
                <a:schemeClr val="tx1"/>
              </a:solidFill>
            </a:endParaRPr>
          </a:p>
          <a:p>
            <a:pPr algn="just">
              <a:buFont typeface="Tw Cen MT" panose="020B0602020104020603" pitchFamily="34" charset="0"/>
              <a:buChar char="»"/>
            </a:pPr>
            <a:r>
              <a:rPr lang="es-MX" sz="3200" dirty="0">
                <a:solidFill>
                  <a:schemeClr val="tx1"/>
                </a:solidFill>
              </a:rPr>
              <a:t>Subir nuestra primera aplicación </a:t>
            </a:r>
            <a:r>
              <a:rPr lang="es-MX" sz="3200" dirty="0" smtClean="0">
                <a:solidFill>
                  <a:schemeClr val="tx1"/>
                </a:solidFill>
              </a:rPr>
              <a:t>móvil </a:t>
            </a:r>
            <a:r>
              <a:rPr lang="es-MX" sz="3200" dirty="0">
                <a:solidFill>
                  <a:schemeClr val="tx1"/>
                </a:solidFill>
              </a:rPr>
              <a:t>a </a:t>
            </a:r>
            <a:r>
              <a:rPr lang="es-MX" sz="3200" dirty="0" smtClean="0">
                <a:solidFill>
                  <a:schemeClr val="tx1"/>
                </a:solidFill>
              </a:rPr>
              <a:t>playstore.</a:t>
            </a:r>
            <a:endParaRPr lang="es-MX" sz="3200" dirty="0">
              <a:solidFill>
                <a:schemeClr val="tx1"/>
              </a:solidFill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s-P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59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620688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400" b="1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Alcance</a:t>
            </a:r>
            <a:endParaRPr lang="es-ES" sz="5400" b="1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764236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Este proyecto servirá para el desarrollo de juegos interactivos con los que niños de 6 a 12 años aprendan sobre la buena alimentación y los alimentos que ayudan a tener una dieta equilibrada.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dirty="0" smtClean="0">
              <a:latin typeface="+mn-lt"/>
              <a:cs typeface="+mn-cs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En total son tres juegos: un memorama de cereales, un ahorcado de carnes y un rompecabezas de frutas.</a:t>
            </a: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endParaRPr lang="es-MX" sz="2800" dirty="0" smtClean="0">
              <a:latin typeface="+mn-lt"/>
              <a:cs typeface="+mn-cs"/>
            </a:endParaRPr>
          </a:p>
          <a:p>
            <a:pPr algn="just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s-MX" sz="2800" dirty="0" smtClean="0">
                <a:latin typeface="+mn-lt"/>
                <a:cs typeface="+mn-cs"/>
              </a:rPr>
              <a:t>La estimación de este proyecto esta planeada para finalizar el 6 de Mayo del año en curso. </a:t>
            </a:r>
            <a:endParaRPr lang="es-ES_tradnl" sz="2800" dirty="0">
              <a:latin typeface="+mn-lt"/>
              <a:cs typeface="+mn-cs"/>
            </a:endParaRPr>
          </a:p>
        </p:txBody>
      </p:sp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929248"/>
            <a:ext cx="9144000" cy="782637"/>
          </a:xfrm>
        </p:spPr>
        <p:txBody>
          <a:bodyPr>
            <a:noAutofit/>
          </a:bodyPr>
          <a:lstStyle/>
          <a:p>
            <a:pPr eaLnBrk="1" hangingPunct="1"/>
            <a:r>
              <a:rPr lang="es-ES_tradnl" sz="5000" dirty="0" smtClean="0">
                <a:ln w="13335" cmpd="sng">
                  <a:solidFill>
                    <a:srgbClr val="00B0F0"/>
                  </a:solidFill>
                  <a:prstDash val="solid"/>
                </a:ln>
                <a:solidFill>
                  <a:srgbClr val="002060"/>
                </a:solidFill>
                <a:latin typeface="Forte" panose="03060902040502070203" pitchFamily="66" charset="0"/>
              </a:rPr>
              <a:t>Equipo de trabajo</a:t>
            </a:r>
            <a:endParaRPr lang="es-ES" sz="5000" dirty="0" smtClean="0">
              <a:ln w="13335" cmpd="sng">
                <a:solidFill>
                  <a:srgbClr val="00B0F0"/>
                </a:solidFill>
                <a:prstDash val="solid"/>
              </a:ln>
              <a:solidFill>
                <a:srgbClr val="002060"/>
              </a:solidFill>
              <a:latin typeface="Forte" panose="03060902040502070203" pitchFamily="66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00063" y="16891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endParaRPr lang="es-ES_tradnl" sz="2400" b="1" dirty="0">
              <a:solidFill>
                <a:srgbClr val="943634"/>
              </a:solidFill>
              <a:latin typeface="+mn-lt"/>
              <a:cs typeface="+mn-cs"/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61440"/>
              </p:ext>
            </p:extLst>
          </p:nvPr>
        </p:nvGraphicFramePr>
        <p:xfrm>
          <a:off x="500063" y="2132853"/>
          <a:ext cx="8229600" cy="3240362"/>
        </p:xfrm>
        <a:graphic>
          <a:graphicData uri="http://schemas.openxmlformats.org/drawingml/2006/table">
            <a:tbl>
              <a:tblPr/>
              <a:tblGrid>
                <a:gridCol w="2459510"/>
                <a:gridCol w="3232500"/>
                <a:gridCol w="2537590"/>
              </a:tblGrid>
              <a:tr h="4371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ROL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ENCARGADO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100" dirty="0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SUPLENTE</a:t>
                      </a:r>
                      <a:endParaRPr lang="es-MX" sz="12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Líder del proyecto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planeación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dirty="0" smtClean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s-MX" sz="14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Alan Alberto Dromundo Arias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calidad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Maricela Enríquez López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719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desarrollo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Alan Alberto Dromundo Arias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Joel Aparicio Pérez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57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Responsable de soporte</a:t>
                      </a:r>
                    </a:p>
                  </a:txBody>
                  <a:tcPr marL="34925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 smtClean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Joel Aparicio Pérez</a:t>
                      </a:r>
                      <a:endParaRPr lang="es-MX" sz="1400" dirty="0">
                        <a:effectLst/>
                        <a:latin typeface="Verdana" panose="020B0604030504040204" pitchFamily="34" charset="0"/>
                        <a:ea typeface="DejaVu Sans"/>
                        <a:cs typeface="FreeSans"/>
                      </a:endParaRP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MX" sz="1400" dirty="0">
                          <a:effectLst/>
                          <a:latin typeface="Verdana" panose="020B0604030504040204" pitchFamily="34" charset="0"/>
                          <a:ea typeface="DejaVu Sans"/>
                          <a:cs typeface="FreeSans"/>
                        </a:rPr>
                        <a:t>Teodoro Alejandro Rocha Aguilera</a:t>
                      </a:r>
                    </a:p>
                  </a:txBody>
                  <a:tcPr marL="34290" marR="34925" marT="34925" marB="349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256170-2E48-43F9-BA56-3DBB010372A2}" type="slidenum">
              <a:rPr lang="es-PE" smtClean="0">
                <a:solidFill>
                  <a:schemeClr val="tx1"/>
                </a:solidFill>
              </a:rPr>
              <a:pPr>
                <a:defRPr/>
              </a:pPr>
              <a:t>9</a:t>
            </a:fld>
            <a:endParaRPr lang="es-P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ja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ja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794</TotalTime>
  <Words>644</Words>
  <Application>Microsoft Office PowerPoint</Application>
  <PresentationFormat>Presentación en pantalla (4:3)</PresentationFormat>
  <Paragraphs>181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9" baseType="lpstr">
      <vt:lpstr>AR BLANCA</vt:lpstr>
      <vt:lpstr>Arial</vt:lpstr>
      <vt:lpstr>Calibri</vt:lpstr>
      <vt:lpstr>DejaVu Sans</vt:lpstr>
      <vt:lpstr>Forte</vt:lpstr>
      <vt:lpstr>FreeSans</vt:lpstr>
      <vt:lpstr>Tw Cen MT</vt:lpstr>
      <vt:lpstr>Verdana</vt:lpstr>
      <vt:lpstr>Wingdings</vt:lpstr>
      <vt:lpstr>Paja</vt:lpstr>
      <vt:lpstr>Presentación de PowerPoint</vt:lpstr>
      <vt:lpstr>Presentación de PowerPoint</vt:lpstr>
      <vt:lpstr>Contenido</vt:lpstr>
      <vt:lpstr>Objetivos del proyecto, producto y equipo</vt:lpstr>
      <vt:lpstr>Presentación de PowerPoint</vt:lpstr>
      <vt:lpstr>Presentación de PowerPoint</vt:lpstr>
      <vt:lpstr>Presentación de PowerPoint</vt:lpstr>
      <vt:lpstr>Alcance</vt:lpstr>
      <vt:lpstr>Equipo de trabajo</vt:lpstr>
      <vt:lpstr>Ciclo de vida</vt:lpstr>
      <vt:lpstr>Plan de trabajo</vt:lpstr>
      <vt:lpstr>Plan de trabajo general </vt:lpstr>
      <vt:lpstr>Milestones principales</vt:lpstr>
      <vt:lpstr>Control de riesgos</vt:lpstr>
      <vt:lpstr>Presentación de PowerPoint</vt:lpstr>
      <vt:lpstr>Presentación de PowerPoint</vt:lpstr>
      <vt:lpstr>Presentación de PowerPoint</vt:lpstr>
      <vt:lpstr>Control de calidad</vt:lpstr>
      <vt:lpstr>Presentación de PowerPoint</vt:lpstr>
    </vt:vector>
  </TitlesOfParts>
  <Company>www.intercambiosvirtuales.org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www.intercambiosvirtuales.org</dc:creator>
  <cp:lastModifiedBy>Leoboyean</cp:lastModifiedBy>
  <cp:revision>37</cp:revision>
  <dcterms:created xsi:type="dcterms:W3CDTF">2015-02-17T16:01:03Z</dcterms:created>
  <dcterms:modified xsi:type="dcterms:W3CDTF">2015-03-01T05:57:01Z</dcterms:modified>
</cp:coreProperties>
</file>