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88" r:id="rId3"/>
    <p:sldId id="291" r:id="rId4"/>
    <p:sldId id="289" r:id="rId5"/>
    <p:sldId id="290" r:id="rId6"/>
    <p:sldId id="305" r:id="rId7"/>
    <p:sldId id="306" r:id="rId8"/>
    <p:sldId id="293" r:id="rId9"/>
    <p:sldId id="292" r:id="rId10"/>
    <p:sldId id="295" r:id="rId11"/>
    <p:sldId id="296" r:id="rId12"/>
    <p:sldId id="294" r:id="rId13"/>
    <p:sldId id="297" r:id="rId14"/>
    <p:sldId id="298" r:id="rId15"/>
    <p:sldId id="299" r:id="rId16"/>
    <p:sldId id="300" r:id="rId17"/>
    <p:sldId id="301" r:id="rId18"/>
    <p:sldId id="304" r:id="rId19"/>
    <p:sldId id="30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24D9F1"/>
    <a:srgbClr val="D921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549"/>
    <p:restoredTop sz="88521"/>
  </p:normalViewPr>
  <p:slideViewPr>
    <p:cSldViewPr snapToGrid="0" snapToObjects="1">
      <p:cViewPr varScale="1">
        <p:scale>
          <a:sx n="63" d="100"/>
          <a:sy n="63" d="100"/>
        </p:scale>
        <p:origin x="200" y="1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1432F3-3201-F34C-8621-AB1A9F9F6E70}" type="datetimeFigureOut">
              <a:rPr lang="en-GB" smtClean="0"/>
              <a:t>11/11/2023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8EBAF-ABD3-4043-96F2-5FA5F5ACD57E}" type="slidenum">
              <a:rPr lang="en-GB" smtClean="0"/>
              <a:t>‹#›</a:t>
            </a:fld>
            <a:endParaRPr lang="en-GB"/>
          </a:p>
        </p:txBody>
      </p:sp>
    </p:spTree>
    <p:extLst>
      <p:ext uri="{BB962C8B-B14F-4D97-AF65-F5344CB8AC3E}">
        <p14:creationId xmlns:p14="http://schemas.microsoft.com/office/powerpoint/2010/main" val="530914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8EBAF-ABD3-4043-96F2-5FA5F5ACD57E}" type="slidenum">
              <a:rPr lang="en-GB" smtClean="0"/>
              <a:t>3</a:t>
            </a:fld>
            <a:endParaRPr lang="en-GB"/>
          </a:p>
        </p:txBody>
      </p:sp>
    </p:spTree>
    <p:extLst>
      <p:ext uri="{BB962C8B-B14F-4D97-AF65-F5344CB8AC3E}">
        <p14:creationId xmlns:p14="http://schemas.microsoft.com/office/powerpoint/2010/main" val="2162489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Personally as a ground based observer, a lot of this section is relevant to me. For instance, a sky filled with satellites would be no good for my work. Or in the context of building new ground based telescopes, it’s important to think about colonialism in astronomy, which also came up at the UKEXOM EDI session, since certain sites for building telescopes are important to local populations, both culturally and environmentally.</a:t>
            </a:r>
          </a:p>
        </p:txBody>
      </p:sp>
      <p:sp>
        <p:nvSpPr>
          <p:cNvPr id="4" name="Slide Number Placeholder 3"/>
          <p:cNvSpPr>
            <a:spLocks noGrp="1"/>
          </p:cNvSpPr>
          <p:nvPr>
            <p:ph type="sldNum" sz="quarter" idx="5"/>
          </p:nvPr>
        </p:nvSpPr>
        <p:spPr/>
        <p:txBody>
          <a:bodyPr/>
          <a:lstStyle/>
          <a:p>
            <a:fld id="{E668EBAF-ABD3-4043-96F2-5FA5F5ACD57E}" type="slidenum">
              <a:rPr lang="en-GB" smtClean="0"/>
              <a:t>12</a:t>
            </a:fld>
            <a:endParaRPr lang="en-GB"/>
          </a:p>
        </p:txBody>
      </p:sp>
    </p:spTree>
    <p:extLst>
      <p:ext uri="{BB962C8B-B14F-4D97-AF65-F5344CB8AC3E}">
        <p14:creationId xmlns:p14="http://schemas.microsoft.com/office/powerpoint/2010/main" val="2937909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finish, I’d like to point out why coming to </a:t>
            </a:r>
            <a:r>
              <a:rPr lang="en-US" dirty="0" err="1"/>
              <a:t>Equitea</a:t>
            </a:r>
            <a:r>
              <a:rPr lang="en-US" dirty="0"/>
              <a:t> can benefit yourself, even if you don’t consider yourself a minority or part of a marginalized community. Firstly, EDI can affect us all, either directly or indirectly. Any one of us could easily find our situation changing, such as developing a chronic illness or disability, or becoming a parent in the future, and I’m sure you would like it to be easier to continue in the Astrophysics community if that happened. And even if an issue doesn’t affect you directly, the onus to create change should not be solely on the group affected.</a:t>
            </a:r>
          </a:p>
        </p:txBody>
      </p:sp>
      <p:sp>
        <p:nvSpPr>
          <p:cNvPr id="4" name="Slide Number Placeholder 3"/>
          <p:cNvSpPr>
            <a:spLocks noGrp="1"/>
          </p:cNvSpPr>
          <p:nvPr>
            <p:ph type="sldNum" sz="quarter" idx="5"/>
          </p:nvPr>
        </p:nvSpPr>
        <p:spPr/>
        <p:txBody>
          <a:bodyPr/>
          <a:lstStyle/>
          <a:p>
            <a:fld id="{E668EBAF-ABD3-4043-96F2-5FA5F5ACD57E}" type="slidenum">
              <a:rPr lang="en-GB" smtClean="0"/>
              <a:t>13</a:t>
            </a:fld>
            <a:endParaRPr lang="en-GB"/>
          </a:p>
        </p:txBody>
      </p:sp>
    </p:spTree>
    <p:extLst>
      <p:ext uri="{BB962C8B-B14F-4D97-AF65-F5344CB8AC3E}">
        <p14:creationId xmlns:p14="http://schemas.microsoft.com/office/powerpoint/2010/main" val="4129255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Secondly, this one is mainly aimed at staff, but also at those of us postgrads who teach as well. Working to foster an inclusive culture within the department will help students feel supported and comfortable, making it easier for them to do well. One of the early sessions we plan to do is on lecture and </a:t>
            </a:r>
            <a:r>
              <a:rPr lang="en-US" dirty="0" err="1"/>
              <a:t>powerpoint</a:t>
            </a:r>
            <a:r>
              <a:rPr lang="en-US" dirty="0"/>
              <a:t> slide accessibility, which should make it easier your students to learn within your lectures and save you time going back over topics because it wasn’t suited to them later.</a:t>
            </a:r>
          </a:p>
        </p:txBody>
      </p:sp>
      <p:sp>
        <p:nvSpPr>
          <p:cNvPr id="4" name="Slide Number Placeholder 3"/>
          <p:cNvSpPr>
            <a:spLocks noGrp="1"/>
          </p:cNvSpPr>
          <p:nvPr>
            <p:ph type="sldNum" sz="quarter" idx="5"/>
          </p:nvPr>
        </p:nvSpPr>
        <p:spPr/>
        <p:txBody>
          <a:bodyPr/>
          <a:lstStyle/>
          <a:p>
            <a:fld id="{E668EBAF-ABD3-4043-96F2-5FA5F5ACD57E}" type="slidenum">
              <a:rPr lang="en-GB" smtClean="0"/>
              <a:t>14</a:t>
            </a:fld>
            <a:endParaRPr lang="en-GB"/>
          </a:p>
        </p:txBody>
      </p:sp>
    </p:spTree>
    <p:extLst>
      <p:ext uri="{BB962C8B-B14F-4D97-AF65-F5344CB8AC3E}">
        <p14:creationId xmlns:p14="http://schemas.microsoft.com/office/powerpoint/2010/main" val="2464696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rPr>
              <a:t>For academic staff, as part of the workload model, attending and contributing to </a:t>
            </a:r>
            <a:r>
              <a:rPr lang="en-GB" sz="1800" dirty="0" err="1">
                <a:effectLst/>
                <a:latin typeface="Calibri" panose="020F0502020204030204" pitchFamily="34" charset="0"/>
                <a:ea typeface="Calibri" panose="020F0502020204030204" pitchFamily="34" charset="0"/>
              </a:rPr>
              <a:t>Equitea</a:t>
            </a:r>
            <a:r>
              <a:rPr lang="en-GB" sz="1800" dirty="0">
                <a:effectLst/>
                <a:latin typeface="Calibri" panose="020F0502020204030204" pitchFamily="34" charset="0"/>
                <a:ea typeface="Calibri" panose="020F0502020204030204" pitchFamily="34" charset="0"/>
              </a:rPr>
              <a:t> and the EDI committee counts as part of your citizenship hours. A nice coffee, cake and wholesome chat seems a great way to meet this requirement. </a:t>
            </a:r>
            <a:endParaRPr lang="en-US" dirty="0"/>
          </a:p>
        </p:txBody>
      </p:sp>
      <p:sp>
        <p:nvSpPr>
          <p:cNvPr id="4" name="Slide Number Placeholder 3"/>
          <p:cNvSpPr>
            <a:spLocks noGrp="1"/>
          </p:cNvSpPr>
          <p:nvPr>
            <p:ph type="sldNum" sz="quarter" idx="5"/>
          </p:nvPr>
        </p:nvSpPr>
        <p:spPr/>
        <p:txBody>
          <a:bodyPr/>
          <a:lstStyle/>
          <a:p>
            <a:fld id="{E668EBAF-ABD3-4043-96F2-5FA5F5ACD57E}" type="slidenum">
              <a:rPr lang="en-GB" smtClean="0"/>
              <a:t>15</a:t>
            </a:fld>
            <a:endParaRPr lang="en-GB"/>
          </a:p>
        </p:txBody>
      </p:sp>
    </p:spTree>
    <p:extLst>
      <p:ext uri="{BB962C8B-B14F-4D97-AF65-F5344CB8AC3E}">
        <p14:creationId xmlns:p14="http://schemas.microsoft.com/office/powerpoint/2010/main" val="261713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would love people to attend as many </a:t>
            </a:r>
            <a:r>
              <a:rPr lang="en-US" dirty="0" err="1"/>
              <a:t>Equiteas</a:t>
            </a:r>
            <a:r>
              <a:rPr lang="en-US" dirty="0"/>
              <a:t> as they can, but if you can’t make it that’s okay! Some sessions may be a little more challenging, and if that might be too much for you for personal reasons, we fully understand if you can’t attend. We’re also open to moving the timeslot where possible in order to accommodate as many people as possible, so if you have a clash preventing you from coming, please do let us know and we can look into it! </a:t>
            </a:r>
          </a:p>
        </p:txBody>
      </p:sp>
      <p:sp>
        <p:nvSpPr>
          <p:cNvPr id="4" name="Slide Number Placeholder 3"/>
          <p:cNvSpPr>
            <a:spLocks noGrp="1"/>
          </p:cNvSpPr>
          <p:nvPr>
            <p:ph type="sldNum" sz="quarter" idx="5"/>
          </p:nvPr>
        </p:nvSpPr>
        <p:spPr/>
        <p:txBody>
          <a:bodyPr/>
          <a:lstStyle/>
          <a:p>
            <a:fld id="{E668EBAF-ABD3-4043-96F2-5FA5F5ACD57E}" type="slidenum">
              <a:rPr lang="en-GB" smtClean="0"/>
              <a:t>16</a:t>
            </a:fld>
            <a:endParaRPr lang="en-GB"/>
          </a:p>
        </p:txBody>
      </p:sp>
    </p:spTree>
    <p:extLst>
      <p:ext uri="{BB962C8B-B14F-4D97-AF65-F5344CB8AC3E}">
        <p14:creationId xmlns:p14="http://schemas.microsoft.com/office/powerpoint/2010/main" val="917636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been given a budget for cake and hot drinks, which should be enough to persuade the PhD cohort at the very least, but we’re hoping to see as many as possible there.</a:t>
            </a:r>
          </a:p>
        </p:txBody>
      </p:sp>
      <p:sp>
        <p:nvSpPr>
          <p:cNvPr id="4" name="Slide Number Placeholder 3"/>
          <p:cNvSpPr>
            <a:spLocks noGrp="1"/>
          </p:cNvSpPr>
          <p:nvPr>
            <p:ph type="sldNum" sz="quarter" idx="5"/>
          </p:nvPr>
        </p:nvSpPr>
        <p:spPr/>
        <p:txBody>
          <a:bodyPr/>
          <a:lstStyle/>
          <a:p>
            <a:fld id="{E668EBAF-ABD3-4043-96F2-5FA5F5ACD57E}" type="slidenum">
              <a:rPr lang="en-GB" smtClean="0"/>
              <a:t>17</a:t>
            </a:fld>
            <a:endParaRPr lang="en-GB"/>
          </a:p>
        </p:txBody>
      </p:sp>
    </p:spTree>
    <p:extLst>
      <p:ext uri="{BB962C8B-B14F-4D97-AF65-F5344CB8AC3E}">
        <p14:creationId xmlns:p14="http://schemas.microsoft.com/office/powerpoint/2010/main" val="3670817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get involved in the organizing of </a:t>
            </a:r>
            <a:r>
              <a:rPr lang="en-US" dirty="0" err="1"/>
              <a:t>Equitea</a:t>
            </a:r>
            <a:r>
              <a:rPr lang="en-US" dirty="0"/>
              <a:t> or you have any questions, please come and talk to us! Please direct any comments/questions to Jenni primarily, but feel free to contact Alicia &amp; Hannah / EDI Physics as well </a:t>
            </a:r>
            <a:r>
              <a:rPr lang="en-US" dirty="0">
                <a:sym typeface="Wingdings" pitchFamily="2" charset="2"/>
              </a:rPr>
              <a:t>:)</a:t>
            </a:r>
            <a:endParaRPr lang="en-US" dirty="0"/>
          </a:p>
        </p:txBody>
      </p:sp>
      <p:sp>
        <p:nvSpPr>
          <p:cNvPr id="4" name="Slide Number Placeholder 3"/>
          <p:cNvSpPr>
            <a:spLocks noGrp="1"/>
          </p:cNvSpPr>
          <p:nvPr>
            <p:ph type="sldNum" sz="quarter" idx="5"/>
          </p:nvPr>
        </p:nvSpPr>
        <p:spPr/>
        <p:txBody>
          <a:bodyPr/>
          <a:lstStyle/>
          <a:p>
            <a:fld id="{E668EBAF-ABD3-4043-96F2-5FA5F5ACD57E}" type="slidenum">
              <a:rPr lang="en-GB" smtClean="0"/>
              <a:t>18</a:t>
            </a:fld>
            <a:endParaRPr lang="en-GB"/>
          </a:p>
        </p:txBody>
      </p:sp>
    </p:spTree>
    <p:extLst>
      <p:ext uri="{BB962C8B-B14F-4D97-AF65-F5344CB8AC3E}">
        <p14:creationId xmlns:p14="http://schemas.microsoft.com/office/powerpoint/2010/main" val="2519218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please do come join us for our first meeting where we’ll talk about the format and topics for future sessions. You can find us in F10/F11 at 2pm on Tuesday the 10</a:t>
            </a:r>
            <a:r>
              <a:rPr lang="en-US" baseline="30000" dirty="0"/>
              <a:t>th</a:t>
            </a:r>
            <a:r>
              <a:rPr lang="en-US" dirty="0"/>
              <a:t> October.</a:t>
            </a:r>
          </a:p>
        </p:txBody>
      </p:sp>
      <p:sp>
        <p:nvSpPr>
          <p:cNvPr id="4" name="Slide Number Placeholder 3"/>
          <p:cNvSpPr>
            <a:spLocks noGrp="1"/>
          </p:cNvSpPr>
          <p:nvPr>
            <p:ph type="sldNum" sz="quarter" idx="5"/>
          </p:nvPr>
        </p:nvSpPr>
        <p:spPr/>
        <p:txBody>
          <a:bodyPr/>
          <a:lstStyle/>
          <a:p>
            <a:fld id="{E668EBAF-ABD3-4043-96F2-5FA5F5ACD57E}" type="slidenum">
              <a:rPr lang="en-GB" smtClean="0"/>
              <a:t>19</a:t>
            </a:fld>
            <a:endParaRPr lang="en-GB"/>
          </a:p>
        </p:txBody>
      </p:sp>
    </p:spTree>
    <p:extLst>
      <p:ext uri="{BB962C8B-B14F-4D97-AF65-F5344CB8AC3E}">
        <p14:creationId xmlns:p14="http://schemas.microsoft.com/office/powerpoint/2010/main" val="677448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can’t take credit for this idea, it’s come along an ‘EDI chain’ to us. Since 2017, the Astronomy department at University of Michigan has been running an </a:t>
            </a:r>
            <a:r>
              <a:rPr lang="en-US" dirty="0" err="1"/>
              <a:t>Equitea</a:t>
            </a:r>
            <a:r>
              <a:rPr lang="en-US" dirty="0"/>
              <a:t>.</a:t>
            </a:r>
          </a:p>
        </p:txBody>
      </p:sp>
      <p:sp>
        <p:nvSpPr>
          <p:cNvPr id="4" name="Slide Number Placeholder 3"/>
          <p:cNvSpPr>
            <a:spLocks noGrp="1"/>
          </p:cNvSpPr>
          <p:nvPr>
            <p:ph type="sldNum" sz="quarter" idx="5"/>
          </p:nvPr>
        </p:nvSpPr>
        <p:spPr/>
        <p:txBody>
          <a:bodyPr/>
          <a:lstStyle/>
          <a:p>
            <a:fld id="{E668EBAF-ABD3-4043-96F2-5FA5F5ACD57E}" type="slidenum">
              <a:rPr lang="en-GB" smtClean="0"/>
              <a:t>4</a:t>
            </a:fld>
            <a:endParaRPr lang="en-GB"/>
          </a:p>
        </p:txBody>
      </p:sp>
    </p:spTree>
    <p:extLst>
      <p:ext uri="{BB962C8B-B14F-4D97-AF65-F5344CB8AC3E}">
        <p14:creationId xmlns:p14="http://schemas.microsoft.com/office/powerpoint/2010/main" val="3093989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idea made it across the ocean to us through Ares Osborn at University of Warwick. They led the set up for an </a:t>
            </a:r>
            <a:r>
              <a:rPr lang="en-US" dirty="0" err="1"/>
              <a:t>Equitea</a:t>
            </a:r>
            <a:r>
              <a:rPr lang="en-US" dirty="0"/>
              <a:t> at Warwick around January this year and ran a really good EDI session at UKEXOM over summer 2023. </a:t>
            </a:r>
          </a:p>
        </p:txBody>
      </p:sp>
      <p:sp>
        <p:nvSpPr>
          <p:cNvPr id="4" name="Slide Number Placeholder 3"/>
          <p:cNvSpPr>
            <a:spLocks noGrp="1"/>
          </p:cNvSpPr>
          <p:nvPr>
            <p:ph type="sldNum" sz="quarter" idx="5"/>
          </p:nvPr>
        </p:nvSpPr>
        <p:spPr/>
        <p:txBody>
          <a:bodyPr/>
          <a:lstStyle/>
          <a:p>
            <a:fld id="{E668EBAF-ABD3-4043-96F2-5FA5F5ACD57E}" type="slidenum">
              <a:rPr lang="en-GB" smtClean="0"/>
              <a:t>5</a:t>
            </a:fld>
            <a:endParaRPr lang="en-GB"/>
          </a:p>
        </p:txBody>
      </p:sp>
    </p:spTree>
    <p:extLst>
      <p:ext uri="{BB962C8B-B14F-4D97-AF65-F5344CB8AC3E}">
        <p14:creationId xmlns:p14="http://schemas.microsoft.com/office/powerpoint/2010/main" val="715273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that same session, Sean O’Brien of Queen’s University Belfast gave a presentation on how to set up an </a:t>
            </a:r>
            <a:r>
              <a:rPr lang="en-US" dirty="0" err="1"/>
              <a:t>Equitea</a:t>
            </a:r>
            <a:r>
              <a:rPr lang="en-US" dirty="0"/>
              <a:t> after working with Ares during his time at Warwick.</a:t>
            </a:r>
          </a:p>
        </p:txBody>
      </p:sp>
      <p:sp>
        <p:nvSpPr>
          <p:cNvPr id="4" name="Slide Number Placeholder 3"/>
          <p:cNvSpPr>
            <a:spLocks noGrp="1"/>
          </p:cNvSpPr>
          <p:nvPr>
            <p:ph type="sldNum" sz="quarter" idx="5"/>
          </p:nvPr>
        </p:nvSpPr>
        <p:spPr/>
        <p:txBody>
          <a:bodyPr/>
          <a:lstStyle/>
          <a:p>
            <a:fld id="{E668EBAF-ABD3-4043-96F2-5FA5F5ACD57E}" type="slidenum">
              <a:rPr lang="en-GB" smtClean="0"/>
              <a:t>6</a:t>
            </a:fld>
            <a:endParaRPr lang="en-GB"/>
          </a:p>
        </p:txBody>
      </p:sp>
    </p:spTree>
    <p:extLst>
      <p:ext uri="{BB962C8B-B14F-4D97-AF65-F5344CB8AC3E}">
        <p14:creationId xmlns:p14="http://schemas.microsoft.com/office/powerpoint/2010/main" val="1248226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has inspired us to set up our own!</a:t>
            </a:r>
          </a:p>
        </p:txBody>
      </p:sp>
      <p:sp>
        <p:nvSpPr>
          <p:cNvPr id="4" name="Slide Number Placeholder 3"/>
          <p:cNvSpPr>
            <a:spLocks noGrp="1"/>
          </p:cNvSpPr>
          <p:nvPr>
            <p:ph type="sldNum" sz="quarter" idx="5"/>
          </p:nvPr>
        </p:nvSpPr>
        <p:spPr/>
        <p:txBody>
          <a:bodyPr/>
          <a:lstStyle/>
          <a:p>
            <a:fld id="{E668EBAF-ABD3-4043-96F2-5FA5F5ACD57E}" type="slidenum">
              <a:rPr lang="en-GB" smtClean="0"/>
              <a:t>7</a:t>
            </a:fld>
            <a:endParaRPr lang="en-GB"/>
          </a:p>
        </p:txBody>
      </p:sp>
    </p:spTree>
    <p:extLst>
      <p:ext uri="{BB962C8B-B14F-4D97-AF65-F5344CB8AC3E}">
        <p14:creationId xmlns:p14="http://schemas.microsoft.com/office/powerpoint/2010/main" val="3440169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8EBAF-ABD3-4043-96F2-5FA5F5ACD57E}" type="slidenum">
              <a:rPr lang="en-GB" smtClean="0"/>
              <a:t>8</a:t>
            </a:fld>
            <a:endParaRPr lang="en-GB"/>
          </a:p>
        </p:txBody>
      </p:sp>
    </p:spTree>
    <p:extLst>
      <p:ext uri="{BB962C8B-B14F-4D97-AF65-F5344CB8AC3E}">
        <p14:creationId xmlns:p14="http://schemas.microsoft.com/office/powerpoint/2010/main" val="3351715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sort of topics are up for discussion at an </a:t>
            </a:r>
            <a:r>
              <a:rPr lang="en-US" dirty="0" err="1"/>
              <a:t>Equitea</a:t>
            </a:r>
            <a:r>
              <a:rPr lang="en-US" dirty="0"/>
              <a:t> session? Whilst this is not an exhaustive mind map and a large majority are all interconnected, let’s take a look at a few.</a:t>
            </a:r>
          </a:p>
        </p:txBody>
      </p:sp>
      <p:sp>
        <p:nvSpPr>
          <p:cNvPr id="4" name="Slide Number Placeholder 3"/>
          <p:cNvSpPr>
            <a:spLocks noGrp="1"/>
          </p:cNvSpPr>
          <p:nvPr>
            <p:ph type="sldNum" sz="quarter" idx="5"/>
          </p:nvPr>
        </p:nvSpPr>
        <p:spPr/>
        <p:txBody>
          <a:bodyPr/>
          <a:lstStyle/>
          <a:p>
            <a:fld id="{E668EBAF-ABD3-4043-96F2-5FA5F5ACD57E}" type="slidenum">
              <a:rPr lang="en-GB" smtClean="0"/>
              <a:t>9</a:t>
            </a:fld>
            <a:endParaRPr lang="en-GB"/>
          </a:p>
        </p:txBody>
      </p:sp>
    </p:spTree>
    <p:extLst>
      <p:ext uri="{BB962C8B-B14F-4D97-AF65-F5344CB8AC3E}">
        <p14:creationId xmlns:p14="http://schemas.microsoft.com/office/powerpoint/2010/main" val="2371765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Plenty of topics can affect our affecting academic lives and career journeys such as gender bias, decolonizing universities and mental health in academia.</a:t>
            </a:r>
          </a:p>
        </p:txBody>
      </p:sp>
      <p:sp>
        <p:nvSpPr>
          <p:cNvPr id="4" name="Slide Number Placeholder 3"/>
          <p:cNvSpPr>
            <a:spLocks noGrp="1"/>
          </p:cNvSpPr>
          <p:nvPr>
            <p:ph type="sldNum" sz="quarter" idx="5"/>
          </p:nvPr>
        </p:nvSpPr>
        <p:spPr/>
        <p:txBody>
          <a:bodyPr/>
          <a:lstStyle/>
          <a:p>
            <a:fld id="{E668EBAF-ABD3-4043-96F2-5FA5F5ACD57E}" type="slidenum">
              <a:rPr lang="en-GB" smtClean="0"/>
              <a:t>10</a:t>
            </a:fld>
            <a:endParaRPr lang="en-GB"/>
          </a:p>
        </p:txBody>
      </p:sp>
    </p:spTree>
    <p:extLst>
      <p:ext uri="{BB962C8B-B14F-4D97-AF65-F5344CB8AC3E}">
        <p14:creationId xmlns:p14="http://schemas.microsoft.com/office/powerpoint/2010/main" val="3137512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category, we also need to think about obstacles to science for certain groups of people. In this, we all have room to learn. Whilst I like to think I try hard to consider others, Sean asked the room a question at UKEXOM that really made me </a:t>
            </a:r>
            <a:r>
              <a:rPr lang="en-US" dirty="0" err="1"/>
              <a:t>realise</a:t>
            </a:r>
            <a:r>
              <a:rPr lang="en-US" dirty="0"/>
              <a:t> how necessary ideas like an </a:t>
            </a:r>
            <a:r>
              <a:rPr lang="en-US" dirty="0" err="1"/>
              <a:t>Equitea</a:t>
            </a:r>
            <a:r>
              <a:rPr lang="en-US" dirty="0"/>
              <a:t> are. He asked us to think about the last time we networked with a black female physicist at a conference, and at that moment I became aware how predominantly white the conference was. Here at Leicester, we have Dr Maggie </a:t>
            </a:r>
            <a:r>
              <a:rPr lang="en-US" dirty="0" err="1"/>
              <a:t>Aderin</a:t>
            </a:r>
            <a:r>
              <a:rPr lang="en-US" dirty="0"/>
              <a:t>-Pocock as our Chancellor, which is wonderful and all, but I wonder how many other black female physicists you can name or know. </a:t>
            </a:r>
          </a:p>
        </p:txBody>
      </p:sp>
      <p:sp>
        <p:nvSpPr>
          <p:cNvPr id="4" name="Slide Number Placeholder 3"/>
          <p:cNvSpPr>
            <a:spLocks noGrp="1"/>
          </p:cNvSpPr>
          <p:nvPr>
            <p:ph type="sldNum" sz="quarter" idx="5"/>
          </p:nvPr>
        </p:nvSpPr>
        <p:spPr/>
        <p:txBody>
          <a:bodyPr/>
          <a:lstStyle/>
          <a:p>
            <a:fld id="{E668EBAF-ABD3-4043-96F2-5FA5F5ACD57E}" type="slidenum">
              <a:rPr lang="en-GB" smtClean="0"/>
              <a:t>11</a:t>
            </a:fld>
            <a:endParaRPr lang="en-GB"/>
          </a:p>
        </p:txBody>
      </p:sp>
    </p:spTree>
    <p:extLst>
      <p:ext uri="{BB962C8B-B14F-4D97-AF65-F5344CB8AC3E}">
        <p14:creationId xmlns:p14="http://schemas.microsoft.com/office/powerpoint/2010/main" val="98400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B420-F1B8-3EC2-BB4F-8D870B62980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72502B2-3234-A6D3-0371-5D2CC13E7D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a:extLst>
              <a:ext uri="{FF2B5EF4-FFF2-40B4-BE49-F238E27FC236}">
                <a16:creationId xmlns:a16="http://schemas.microsoft.com/office/drawing/2014/main" id="{C2C1801B-2580-8B0F-21F1-6D101E6B18BD}"/>
              </a:ext>
            </a:extLst>
          </p:cNvPr>
          <p:cNvSpPr>
            <a:spLocks noGrp="1"/>
          </p:cNvSpPr>
          <p:nvPr>
            <p:ph type="dt" sz="half" idx="10"/>
          </p:nvPr>
        </p:nvSpPr>
        <p:spPr/>
        <p:txBody>
          <a:bodyPr/>
          <a:lstStyle/>
          <a:p>
            <a:fld id="{05BB4AF3-9A63-8E43-BD5A-3B01575C54AB}" type="datetimeFigureOut">
              <a:rPr lang="en-US" smtClean="0"/>
              <a:t>11/11/23</a:t>
            </a:fld>
            <a:endParaRPr lang="en-US"/>
          </a:p>
        </p:txBody>
      </p:sp>
      <p:sp>
        <p:nvSpPr>
          <p:cNvPr id="5" name="Footer Placeholder 4">
            <a:extLst>
              <a:ext uri="{FF2B5EF4-FFF2-40B4-BE49-F238E27FC236}">
                <a16:creationId xmlns:a16="http://schemas.microsoft.com/office/drawing/2014/main" id="{D25AE5A9-B9AA-3108-1B14-43085B6BD7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C42D0C-CB3F-79CB-CE6D-141658A170F6}"/>
              </a:ext>
            </a:extLst>
          </p:cNvPr>
          <p:cNvSpPr>
            <a:spLocks noGrp="1"/>
          </p:cNvSpPr>
          <p:nvPr>
            <p:ph type="sldNum" sz="quarter" idx="12"/>
          </p:nvPr>
        </p:nvSpPr>
        <p:spPr/>
        <p:txBody>
          <a:bodyPr/>
          <a:lstStyle/>
          <a:p>
            <a:fld id="{FCBA58F8-F170-8844-98A5-DC13BD0FF8B9}" type="slidenum">
              <a:rPr lang="en-US" smtClean="0"/>
              <a:t>‹#›</a:t>
            </a:fld>
            <a:endParaRPr lang="en-US"/>
          </a:p>
        </p:txBody>
      </p:sp>
    </p:spTree>
    <p:extLst>
      <p:ext uri="{BB962C8B-B14F-4D97-AF65-F5344CB8AC3E}">
        <p14:creationId xmlns:p14="http://schemas.microsoft.com/office/powerpoint/2010/main" val="159753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4549-055C-61B8-1553-1DA4C96090D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506E5E1-6A8D-2D2D-CFB5-BDE2236FB2C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C678BC2-AC8E-EF0F-8643-2C06A4DEA5BC}"/>
              </a:ext>
            </a:extLst>
          </p:cNvPr>
          <p:cNvSpPr>
            <a:spLocks noGrp="1"/>
          </p:cNvSpPr>
          <p:nvPr>
            <p:ph type="dt" sz="half" idx="10"/>
          </p:nvPr>
        </p:nvSpPr>
        <p:spPr/>
        <p:txBody>
          <a:bodyPr/>
          <a:lstStyle/>
          <a:p>
            <a:fld id="{05BB4AF3-9A63-8E43-BD5A-3B01575C54AB}" type="datetimeFigureOut">
              <a:rPr lang="en-US" smtClean="0"/>
              <a:t>11/11/23</a:t>
            </a:fld>
            <a:endParaRPr lang="en-US"/>
          </a:p>
        </p:txBody>
      </p:sp>
      <p:sp>
        <p:nvSpPr>
          <p:cNvPr id="5" name="Footer Placeholder 4">
            <a:extLst>
              <a:ext uri="{FF2B5EF4-FFF2-40B4-BE49-F238E27FC236}">
                <a16:creationId xmlns:a16="http://schemas.microsoft.com/office/drawing/2014/main" id="{00B50886-59B3-09E1-BE52-21441CA1A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4C1FC-A18E-4115-DB9F-606877ACAC21}"/>
              </a:ext>
            </a:extLst>
          </p:cNvPr>
          <p:cNvSpPr>
            <a:spLocks noGrp="1"/>
          </p:cNvSpPr>
          <p:nvPr>
            <p:ph type="sldNum" sz="quarter" idx="12"/>
          </p:nvPr>
        </p:nvSpPr>
        <p:spPr/>
        <p:txBody>
          <a:bodyPr/>
          <a:lstStyle/>
          <a:p>
            <a:fld id="{FCBA58F8-F170-8844-98A5-DC13BD0FF8B9}" type="slidenum">
              <a:rPr lang="en-US" smtClean="0"/>
              <a:t>‹#›</a:t>
            </a:fld>
            <a:endParaRPr lang="en-US"/>
          </a:p>
        </p:txBody>
      </p:sp>
    </p:spTree>
    <p:extLst>
      <p:ext uri="{BB962C8B-B14F-4D97-AF65-F5344CB8AC3E}">
        <p14:creationId xmlns:p14="http://schemas.microsoft.com/office/powerpoint/2010/main" val="24567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87D2A5-E374-7370-EABB-5B1A2ABE2F5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DE25F94-3155-95EF-1AD0-D2C7ACBA619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C7A6E9F-36D2-A9B1-E064-49FA08B640FA}"/>
              </a:ext>
            </a:extLst>
          </p:cNvPr>
          <p:cNvSpPr>
            <a:spLocks noGrp="1"/>
          </p:cNvSpPr>
          <p:nvPr>
            <p:ph type="dt" sz="half" idx="10"/>
          </p:nvPr>
        </p:nvSpPr>
        <p:spPr/>
        <p:txBody>
          <a:bodyPr/>
          <a:lstStyle/>
          <a:p>
            <a:fld id="{05BB4AF3-9A63-8E43-BD5A-3B01575C54AB}" type="datetimeFigureOut">
              <a:rPr lang="en-US" smtClean="0"/>
              <a:t>11/11/23</a:t>
            </a:fld>
            <a:endParaRPr lang="en-US"/>
          </a:p>
        </p:txBody>
      </p:sp>
      <p:sp>
        <p:nvSpPr>
          <p:cNvPr id="5" name="Footer Placeholder 4">
            <a:extLst>
              <a:ext uri="{FF2B5EF4-FFF2-40B4-BE49-F238E27FC236}">
                <a16:creationId xmlns:a16="http://schemas.microsoft.com/office/drawing/2014/main" id="{A7889C97-3261-CFCA-1599-B3353BB6F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8F62E-EB85-E987-D233-49B7E4D3F17D}"/>
              </a:ext>
            </a:extLst>
          </p:cNvPr>
          <p:cNvSpPr>
            <a:spLocks noGrp="1"/>
          </p:cNvSpPr>
          <p:nvPr>
            <p:ph type="sldNum" sz="quarter" idx="12"/>
          </p:nvPr>
        </p:nvSpPr>
        <p:spPr/>
        <p:txBody>
          <a:bodyPr/>
          <a:lstStyle/>
          <a:p>
            <a:fld id="{FCBA58F8-F170-8844-98A5-DC13BD0FF8B9}" type="slidenum">
              <a:rPr lang="en-US" smtClean="0"/>
              <a:t>‹#›</a:t>
            </a:fld>
            <a:endParaRPr lang="en-US"/>
          </a:p>
        </p:txBody>
      </p:sp>
    </p:spTree>
    <p:extLst>
      <p:ext uri="{BB962C8B-B14F-4D97-AF65-F5344CB8AC3E}">
        <p14:creationId xmlns:p14="http://schemas.microsoft.com/office/powerpoint/2010/main" val="2135490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992D-CE2B-23B9-DF16-DC2A13E395D9}"/>
              </a:ext>
            </a:extLst>
          </p:cNvPr>
          <p:cNvSpPr>
            <a:spLocks noGrp="1"/>
          </p:cNvSpPr>
          <p:nvPr>
            <p:ph type="title"/>
          </p:nvPr>
        </p:nvSpPr>
        <p:spPr>
          <a:xfrm>
            <a:off x="838200" y="272882"/>
            <a:ext cx="10515600" cy="816310"/>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467BFE3-A368-9607-AF32-381E03D02014}"/>
              </a:ext>
            </a:extLst>
          </p:cNvPr>
          <p:cNvSpPr>
            <a:spLocks noGrp="1"/>
          </p:cNvSpPr>
          <p:nvPr>
            <p:ph idx="1"/>
          </p:nvPr>
        </p:nvSpPr>
        <p:spPr>
          <a:xfrm>
            <a:off x="838200" y="1535289"/>
            <a:ext cx="10515600" cy="46416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AC9C08-5DEC-0D12-8796-3C7DAF258016}"/>
              </a:ext>
            </a:extLst>
          </p:cNvPr>
          <p:cNvSpPr>
            <a:spLocks noGrp="1"/>
          </p:cNvSpPr>
          <p:nvPr>
            <p:ph type="dt" sz="half" idx="10"/>
          </p:nvPr>
        </p:nvSpPr>
        <p:spPr/>
        <p:txBody>
          <a:bodyPr/>
          <a:lstStyle/>
          <a:p>
            <a:fld id="{05BB4AF3-9A63-8E43-BD5A-3B01575C54AB}" type="datetimeFigureOut">
              <a:rPr lang="en-US" smtClean="0"/>
              <a:t>11/11/23</a:t>
            </a:fld>
            <a:endParaRPr lang="en-US"/>
          </a:p>
        </p:txBody>
      </p:sp>
      <p:sp>
        <p:nvSpPr>
          <p:cNvPr id="5" name="Footer Placeholder 4">
            <a:extLst>
              <a:ext uri="{FF2B5EF4-FFF2-40B4-BE49-F238E27FC236}">
                <a16:creationId xmlns:a16="http://schemas.microsoft.com/office/drawing/2014/main" id="{D3B89183-A21A-2CE2-F5FF-4E571CEB8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1952D-1516-6A31-FB76-A2A9EAB66486}"/>
              </a:ext>
            </a:extLst>
          </p:cNvPr>
          <p:cNvSpPr>
            <a:spLocks noGrp="1"/>
          </p:cNvSpPr>
          <p:nvPr>
            <p:ph type="sldNum" sz="quarter" idx="12"/>
          </p:nvPr>
        </p:nvSpPr>
        <p:spPr/>
        <p:txBody>
          <a:bodyPr/>
          <a:lstStyle/>
          <a:p>
            <a:fld id="{FCBA58F8-F170-8844-98A5-DC13BD0FF8B9}" type="slidenum">
              <a:rPr lang="en-US" smtClean="0"/>
              <a:t>‹#›</a:t>
            </a:fld>
            <a:endParaRPr lang="en-US"/>
          </a:p>
        </p:txBody>
      </p:sp>
    </p:spTree>
    <p:extLst>
      <p:ext uri="{BB962C8B-B14F-4D97-AF65-F5344CB8AC3E}">
        <p14:creationId xmlns:p14="http://schemas.microsoft.com/office/powerpoint/2010/main" val="274771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72BCE-102F-74B4-3BA5-D8D5212AD2C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C59501F-C260-1149-8994-7E9FBDCECB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ABAD92-D8FD-B2C8-AF3A-4800B1CC53F9}"/>
              </a:ext>
            </a:extLst>
          </p:cNvPr>
          <p:cNvSpPr>
            <a:spLocks noGrp="1"/>
          </p:cNvSpPr>
          <p:nvPr>
            <p:ph type="dt" sz="half" idx="10"/>
          </p:nvPr>
        </p:nvSpPr>
        <p:spPr/>
        <p:txBody>
          <a:bodyPr/>
          <a:lstStyle/>
          <a:p>
            <a:fld id="{05BB4AF3-9A63-8E43-BD5A-3B01575C54AB}" type="datetimeFigureOut">
              <a:rPr lang="en-US" smtClean="0"/>
              <a:t>11/11/23</a:t>
            </a:fld>
            <a:endParaRPr lang="en-US"/>
          </a:p>
        </p:txBody>
      </p:sp>
      <p:sp>
        <p:nvSpPr>
          <p:cNvPr id="5" name="Footer Placeholder 4">
            <a:extLst>
              <a:ext uri="{FF2B5EF4-FFF2-40B4-BE49-F238E27FC236}">
                <a16:creationId xmlns:a16="http://schemas.microsoft.com/office/drawing/2014/main" id="{4BBC8002-DC40-F88E-1F90-92487A40C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C62FFE-2CD2-DFA1-562C-F418F2DC2928}"/>
              </a:ext>
            </a:extLst>
          </p:cNvPr>
          <p:cNvSpPr>
            <a:spLocks noGrp="1"/>
          </p:cNvSpPr>
          <p:nvPr>
            <p:ph type="sldNum" sz="quarter" idx="12"/>
          </p:nvPr>
        </p:nvSpPr>
        <p:spPr/>
        <p:txBody>
          <a:bodyPr/>
          <a:lstStyle/>
          <a:p>
            <a:fld id="{FCBA58F8-F170-8844-98A5-DC13BD0FF8B9}" type="slidenum">
              <a:rPr lang="en-US" smtClean="0"/>
              <a:t>‹#›</a:t>
            </a:fld>
            <a:endParaRPr lang="en-US"/>
          </a:p>
        </p:txBody>
      </p:sp>
    </p:spTree>
    <p:extLst>
      <p:ext uri="{BB962C8B-B14F-4D97-AF65-F5344CB8AC3E}">
        <p14:creationId xmlns:p14="http://schemas.microsoft.com/office/powerpoint/2010/main" val="198316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011A-A42E-2A5C-DDC6-59D109E276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34EA9F9-FB8B-8F2B-69ED-C09F03ACFBD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AE317C-CFCE-8A41-286C-2AD94800518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64E8BF3-AD4B-9903-E1DB-B6B07DFA86A7}"/>
              </a:ext>
            </a:extLst>
          </p:cNvPr>
          <p:cNvSpPr>
            <a:spLocks noGrp="1"/>
          </p:cNvSpPr>
          <p:nvPr>
            <p:ph type="dt" sz="half" idx="10"/>
          </p:nvPr>
        </p:nvSpPr>
        <p:spPr/>
        <p:txBody>
          <a:bodyPr/>
          <a:lstStyle/>
          <a:p>
            <a:fld id="{05BB4AF3-9A63-8E43-BD5A-3B01575C54AB}" type="datetimeFigureOut">
              <a:rPr lang="en-US" smtClean="0"/>
              <a:t>11/11/23</a:t>
            </a:fld>
            <a:endParaRPr lang="en-US"/>
          </a:p>
        </p:txBody>
      </p:sp>
      <p:sp>
        <p:nvSpPr>
          <p:cNvPr id="6" name="Footer Placeholder 5">
            <a:extLst>
              <a:ext uri="{FF2B5EF4-FFF2-40B4-BE49-F238E27FC236}">
                <a16:creationId xmlns:a16="http://schemas.microsoft.com/office/drawing/2014/main" id="{20EF605F-B16E-81A3-FDE2-3822D90058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65C2D8-41E0-DA97-089D-1EB417E9C7B1}"/>
              </a:ext>
            </a:extLst>
          </p:cNvPr>
          <p:cNvSpPr>
            <a:spLocks noGrp="1"/>
          </p:cNvSpPr>
          <p:nvPr>
            <p:ph type="sldNum" sz="quarter" idx="12"/>
          </p:nvPr>
        </p:nvSpPr>
        <p:spPr/>
        <p:txBody>
          <a:bodyPr/>
          <a:lstStyle/>
          <a:p>
            <a:fld id="{FCBA58F8-F170-8844-98A5-DC13BD0FF8B9}" type="slidenum">
              <a:rPr lang="en-US" smtClean="0"/>
              <a:t>‹#›</a:t>
            </a:fld>
            <a:endParaRPr lang="en-US"/>
          </a:p>
        </p:txBody>
      </p:sp>
    </p:spTree>
    <p:extLst>
      <p:ext uri="{BB962C8B-B14F-4D97-AF65-F5344CB8AC3E}">
        <p14:creationId xmlns:p14="http://schemas.microsoft.com/office/powerpoint/2010/main" val="3896727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DAE4-DC27-F0B0-2267-9832FE9D21E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D9B5C86-37F2-CF7D-ED8F-F567133D1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C270B31-B09A-8748-E467-47BE36276DD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F31C019-0D55-9D3F-DCBF-5B5F2999C4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DC71AA-9281-B994-6EFB-51617048204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EA68568-6BA5-7AA1-EEC3-F884B310186B}"/>
              </a:ext>
            </a:extLst>
          </p:cNvPr>
          <p:cNvSpPr>
            <a:spLocks noGrp="1"/>
          </p:cNvSpPr>
          <p:nvPr>
            <p:ph type="dt" sz="half" idx="10"/>
          </p:nvPr>
        </p:nvSpPr>
        <p:spPr/>
        <p:txBody>
          <a:bodyPr/>
          <a:lstStyle/>
          <a:p>
            <a:fld id="{05BB4AF3-9A63-8E43-BD5A-3B01575C54AB}" type="datetimeFigureOut">
              <a:rPr lang="en-US" smtClean="0"/>
              <a:t>11/11/23</a:t>
            </a:fld>
            <a:endParaRPr lang="en-US"/>
          </a:p>
        </p:txBody>
      </p:sp>
      <p:sp>
        <p:nvSpPr>
          <p:cNvPr id="8" name="Footer Placeholder 7">
            <a:extLst>
              <a:ext uri="{FF2B5EF4-FFF2-40B4-BE49-F238E27FC236}">
                <a16:creationId xmlns:a16="http://schemas.microsoft.com/office/drawing/2014/main" id="{21F458D0-58E5-6FF3-AF4E-D7FC0101D9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E5ED7C-FB84-F7CF-8B9D-A3AB3F7128C5}"/>
              </a:ext>
            </a:extLst>
          </p:cNvPr>
          <p:cNvSpPr>
            <a:spLocks noGrp="1"/>
          </p:cNvSpPr>
          <p:nvPr>
            <p:ph type="sldNum" sz="quarter" idx="12"/>
          </p:nvPr>
        </p:nvSpPr>
        <p:spPr/>
        <p:txBody>
          <a:bodyPr/>
          <a:lstStyle/>
          <a:p>
            <a:fld id="{FCBA58F8-F170-8844-98A5-DC13BD0FF8B9}" type="slidenum">
              <a:rPr lang="en-US" smtClean="0"/>
              <a:t>‹#›</a:t>
            </a:fld>
            <a:endParaRPr lang="en-US"/>
          </a:p>
        </p:txBody>
      </p:sp>
    </p:spTree>
    <p:extLst>
      <p:ext uri="{BB962C8B-B14F-4D97-AF65-F5344CB8AC3E}">
        <p14:creationId xmlns:p14="http://schemas.microsoft.com/office/powerpoint/2010/main" val="131425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6877-C8B6-712C-C1AB-92250F0AB2A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30EE781-3B72-CC2B-530A-8D9CD5823E39}"/>
              </a:ext>
            </a:extLst>
          </p:cNvPr>
          <p:cNvSpPr>
            <a:spLocks noGrp="1"/>
          </p:cNvSpPr>
          <p:nvPr>
            <p:ph type="dt" sz="half" idx="10"/>
          </p:nvPr>
        </p:nvSpPr>
        <p:spPr/>
        <p:txBody>
          <a:bodyPr/>
          <a:lstStyle/>
          <a:p>
            <a:fld id="{05BB4AF3-9A63-8E43-BD5A-3B01575C54AB}" type="datetimeFigureOut">
              <a:rPr lang="en-US" smtClean="0"/>
              <a:t>11/11/23</a:t>
            </a:fld>
            <a:endParaRPr lang="en-US"/>
          </a:p>
        </p:txBody>
      </p:sp>
      <p:sp>
        <p:nvSpPr>
          <p:cNvPr id="4" name="Footer Placeholder 3">
            <a:extLst>
              <a:ext uri="{FF2B5EF4-FFF2-40B4-BE49-F238E27FC236}">
                <a16:creationId xmlns:a16="http://schemas.microsoft.com/office/drawing/2014/main" id="{803CF2D7-740C-7BCC-4C46-AB9F914476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CA86B6-5717-A1BD-F9D5-B96A1514D09E}"/>
              </a:ext>
            </a:extLst>
          </p:cNvPr>
          <p:cNvSpPr>
            <a:spLocks noGrp="1"/>
          </p:cNvSpPr>
          <p:nvPr>
            <p:ph type="sldNum" sz="quarter" idx="12"/>
          </p:nvPr>
        </p:nvSpPr>
        <p:spPr/>
        <p:txBody>
          <a:bodyPr/>
          <a:lstStyle/>
          <a:p>
            <a:fld id="{FCBA58F8-F170-8844-98A5-DC13BD0FF8B9}" type="slidenum">
              <a:rPr lang="en-US" smtClean="0"/>
              <a:t>‹#›</a:t>
            </a:fld>
            <a:endParaRPr lang="en-US"/>
          </a:p>
        </p:txBody>
      </p:sp>
    </p:spTree>
    <p:extLst>
      <p:ext uri="{BB962C8B-B14F-4D97-AF65-F5344CB8AC3E}">
        <p14:creationId xmlns:p14="http://schemas.microsoft.com/office/powerpoint/2010/main" val="74715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32560C-88B6-B509-2E46-DAA51A4D25A0}"/>
              </a:ext>
            </a:extLst>
          </p:cNvPr>
          <p:cNvSpPr>
            <a:spLocks noGrp="1"/>
          </p:cNvSpPr>
          <p:nvPr>
            <p:ph type="dt" sz="half" idx="10"/>
          </p:nvPr>
        </p:nvSpPr>
        <p:spPr/>
        <p:txBody>
          <a:bodyPr/>
          <a:lstStyle/>
          <a:p>
            <a:fld id="{05BB4AF3-9A63-8E43-BD5A-3B01575C54AB}" type="datetimeFigureOut">
              <a:rPr lang="en-US" smtClean="0"/>
              <a:t>11/11/23</a:t>
            </a:fld>
            <a:endParaRPr lang="en-US"/>
          </a:p>
        </p:txBody>
      </p:sp>
      <p:sp>
        <p:nvSpPr>
          <p:cNvPr id="3" name="Footer Placeholder 2">
            <a:extLst>
              <a:ext uri="{FF2B5EF4-FFF2-40B4-BE49-F238E27FC236}">
                <a16:creationId xmlns:a16="http://schemas.microsoft.com/office/drawing/2014/main" id="{943450A5-D138-5871-3989-FE3383B3E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3645FF-60E7-15A8-6A74-F18A0C8A9571}"/>
              </a:ext>
            </a:extLst>
          </p:cNvPr>
          <p:cNvSpPr>
            <a:spLocks noGrp="1"/>
          </p:cNvSpPr>
          <p:nvPr>
            <p:ph type="sldNum" sz="quarter" idx="12"/>
          </p:nvPr>
        </p:nvSpPr>
        <p:spPr/>
        <p:txBody>
          <a:bodyPr/>
          <a:lstStyle/>
          <a:p>
            <a:fld id="{FCBA58F8-F170-8844-98A5-DC13BD0FF8B9}" type="slidenum">
              <a:rPr lang="en-US" smtClean="0"/>
              <a:t>‹#›</a:t>
            </a:fld>
            <a:endParaRPr lang="en-US"/>
          </a:p>
        </p:txBody>
      </p:sp>
    </p:spTree>
    <p:extLst>
      <p:ext uri="{BB962C8B-B14F-4D97-AF65-F5344CB8AC3E}">
        <p14:creationId xmlns:p14="http://schemas.microsoft.com/office/powerpoint/2010/main" val="391999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D8BC-959A-453C-8255-FB4C44DAAB9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C671153-840E-8089-809F-3E6CFA8B3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2A577FA-739F-20CD-AF30-83E6F5668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6FBC24E-F7DF-E34C-544A-FB38208F015A}"/>
              </a:ext>
            </a:extLst>
          </p:cNvPr>
          <p:cNvSpPr>
            <a:spLocks noGrp="1"/>
          </p:cNvSpPr>
          <p:nvPr>
            <p:ph type="dt" sz="half" idx="10"/>
          </p:nvPr>
        </p:nvSpPr>
        <p:spPr/>
        <p:txBody>
          <a:bodyPr/>
          <a:lstStyle/>
          <a:p>
            <a:fld id="{05BB4AF3-9A63-8E43-BD5A-3B01575C54AB}" type="datetimeFigureOut">
              <a:rPr lang="en-US" smtClean="0"/>
              <a:t>11/11/23</a:t>
            </a:fld>
            <a:endParaRPr lang="en-US"/>
          </a:p>
        </p:txBody>
      </p:sp>
      <p:sp>
        <p:nvSpPr>
          <p:cNvPr id="6" name="Footer Placeholder 5">
            <a:extLst>
              <a:ext uri="{FF2B5EF4-FFF2-40B4-BE49-F238E27FC236}">
                <a16:creationId xmlns:a16="http://schemas.microsoft.com/office/drawing/2014/main" id="{6D2A9B5E-C22F-8D05-B9D8-A07A2C278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D4EE01-25F1-47E7-0344-5321599030C0}"/>
              </a:ext>
            </a:extLst>
          </p:cNvPr>
          <p:cNvSpPr>
            <a:spLocks noGrp="1"/>
          </p:cNvSpPr>
          <p:nvPr>
            <p:ph type="sldNum" sz="quarter" idx="12"/>
          </p:nvPr>
        </p:nvSpPr>
        <p:spPr/>
        <p:txBody>
          <a:bodyPr/>
          <a:lstStyle/>
          <a:p>
            <a:fld id="{FCBA58F8-F170-8844-98A5-DC13BD0FF8B9}" type="slidenum">
              <a:rPr lang="en-US" smtClean="0"/>
              <a:t>‹#›</a:t>
            </a:fld>
            <a:endParaRPr lang="en-US"/>
          </a:p>
        </p:txBody>
      </p:sp>
    </p:spTree>
    <p:extLst>
      <p:ext uri="{BB962C8B-B14F-4D97-AF65-F5344CB8AC3E}">
        <p14:creationId xmlns:p14="http://schemas.microsoft.com/office/powerpoint/2010/main" val="1749272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9A43-E60F-01C6-56C1-204A3B85AD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926CFBD-218D-151B-6FCE-2A7C9B074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96F50091-3554-CE5D-85B4-D0067A4E0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D24BF14-85D0-289F-AB44-9EB42A5DB833}"/>
              </a:ext>
            </a:extLst>
          </p:cNvPr>
          <p:cNvSpPr>
            <a:spLocks noGrp="1"/>
          </p:cNvSpPr>
          <p:nvPr>
            <p:ph type="dt" sz="half" idx="10"/>
          </p:nvPr>
        </p:nvSpPr>
        <p:spPr/>
        <p:txBody>
          <a:bodyPr/>
          <a:lstStyle/>
          <a:p>
            <a:fld id="{05BB4AF3-9A63-8E43-BD5A-3B01575C54AB}" type="datetimeFigureOut">
              <a:rPr lang="en-US" smtClean="0"/>
              <a:t>11/11/23</a:t>
            </a:fld>
            <a:endParaRPr lang="en-US"/>
          </a:p>
        </p:txBody>
      </p:sp>
      <p:sp>
        <p:nvSpPr>
          <p:cNvPr id="6" name="Footer Placeholder 5">
            <a:extLst>
              <a:ext uri="{FF2B5EF4-FFF2-40B4-BE49-F238E27FC236}">
                <a16:creationId xmlns:a16="http://schemas.microsoft.com/office/drawing/2014/main" id="{E70AEC2F-B7BB-4E9A-5A49-AD735F329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EDF03B-BB5D-20AF-DECC-820253539127}"/>
              </a:ext>
            </a:extLst>
          </p:cNvPr>
          <p:cNvSpPr>
            <a:spLocks noGrp="1"/>
          </p:cNvSpPr>
          <p:nvPr>
            <p:ph type="sldNum" sz="quarter" idx="12"/>
          </p:nvPr>
        </p:nvSpPr>
        <p:spPr/>
        <p:txBody>
          <a:bodyPr/>
          <a:lstStyle/>
          <a:p>
            <a:fld id="{FCBA58F8-F170-8844-98A5-DC13BD0FF8B9}" type="slidenum">
              <a:rPr lang="en-US" smtClean="0"/>
              <a:t>‹#›</a:t>
            </a:fld>
            <a:endParaRPr lang="en-US"/>
          </a:p>
        </p:txBody>
      </p:sp>
    </p:spTree>
    <p:extLst>
      <p:ext uri="{BB962C8B-B14F-4D97-AF65-F5344CB8AC3E}">
        <p14:creationId xmlns:p14="http://schemas.microsoft.com/office/powerpoint/2010/main" val="2608132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15000" r="-2000" b="-1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8084B5-40F5-6019-F9D1-19165EB6A072}"/>
              </a:ext>
            </a:extLst>
          </p:cNvPr>
          <p:cNvSpPr>
            <a:spLocks noGrp="1"/>
          </p:cNvSpPr>
          <p:nvPr>
            <p:ph type="title"/>
          </p:nvPr>
        </p:nvSpPr>
        <p:spPr>
          <a:xfrm>
            <a:off x="109919" y="65722"/>
            <a:ext cx="11955306" cy="81631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1A2EF752-4B0F-4C64-726E-9C408950B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314C7971-BF61-D71A-33EF-4E0F9A8352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05BB4AF3-9A63-8E43-BD5A-3B01575C54AB}" type="datetimeFigureOut">
              <a:rPr lang="en-US" smtClean="0"/>
              <a:pPr/>
              <a:t>11/11/23</a:t>
            </a:fld>
            <a:endParaRPr lang="en-US" dirty="0"/>
          </a:p>
        </p:txBody>
      </p:sp>
      <p:sp>
        <p:nvSpPr>
          <p:cNvPr id="5" name="Footer Placeholder 4">
            <a:extLst>
              <a:ext uri="{FF2B5EF4-FFF2-40B4-BE49-F238E27FC236}">
                <a16:creationId xmlns:a16="http://schemas.microsoft.com/office/drawing/2014/main" id="{8188B8B9-BA61-0238-83E9-12422ECC8E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dirty="0"/>
          </a:p>
        </p:txBody>
      </p:sp>
      <p:sp>
        <p:nvSpPr>
          <p:cNvPr id="6" name="Slide Number Placeholder 5">
            <a:extLst>
              <a:ext uri="{FF2B5EF4-FFF2-40B4-BE49-F238E27FC236}">
                <a16:creationId xmlns:a16="http://schemas.microsoft.com/office/drawing/2014/main" id="{17674845-1F5F-AE82-9171-B42F3A0D12F6}"/>
              </a:ext>
            </a:extLst>
          </p:cNvPr>
          <p:cNvSpPr>
            <a:spLocks noGrp="1"/>
          </p:cNvSpPr>
          <p:nvPr>
            <p:ph type="sldNum" sz="quarter" idx="4"/>
          </p:nvPr>
        </p:nvSpPr>
        <p:spPr>
          <a:xfrm>
            <a:off x="11792712" y="6503289"/>
            <a:ext cx="399288" cy="365125"/>
          </a:xfrm>
          <a:prstGeom prst="rect">
            <a:avLst/>
          </a:prstGeom>
        </p:spPr>
        <p:txBody>
          <a:bodyPr vert="horz" lIns="91440" tIns="45720" rIns="91440" bIns="45720" rtlCol="0" anchor="ctr"/>
          <a:lstStyle>
            <a:lvl1pPr algn="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FCBA58F8-F170-8844-98A5-DC13BD0FF8B9}" type="slidenum">
              <a:rPr lang="en-US" smtClean="0"/>
              <a:pPr/>
              <a:t>‹#›</a:t>
            </a:fld>
            <a:endParaRPr lang="en-US" dirty="0"/>
          </a:p>
        </p:txBody>
      </p:sp>
    </p:spTree>
    <p:extLst>
      <p:ext uri="{BB962C8B-B14F-4D97-AF65-F5344CB8AC3E}">
        <p14:creationId xmlns:p14="http://schemas.microsoft.com/office/powerpoint/2010/main" val="2126520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b="1" kern="1200">
          <a:solidFill>
            <a:srgbClr val="D9212A"/>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2.png"/><Relationship Id="rId7" Type="http://schemas.openxmlformats.org/officeDocument/2006/relationships/hyperlink" Target="mailto:equalities-physics@leicester.ac.uk"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mailto:ak842@le.ac.uk" TargetMode="External"/><Relationship Id="rId5" Type="http://schemas.openxmlformats.org/officeDocument/2006/relationships/hyperlink" Target="mailto:hnl4@le.ac.uk" TargetMode="External"/><Relationship Id="rId4" Type="http://schemas.openxmlformats.org/officeDocument/2006/relationships/hyperlink" Target="mailto:jf328@le.ac.uk" TargetMode="External"/><Relationship Id="rId9"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8E75-553F-A6F6-8902-3D80B4E287CD}"/>
              </a:ext>
            </a:extLst>
          </p:cNvPr>
          <p:cNvSpPr>
            <a:spLocks noGrp="1"/>
          </p:cNvSpPr>
          <p:nvPr>
            <p:ph type="ctrTitle"/>
          </p:nvPr>
        </p:nvSpPr>
        <p:spPr>
          <a:xfrm>
            <a:off x="714531" y="1845777"/>
            <a:ext cx="9144000" cy="2150445"/>
          </a:xfrm>
        </p:spPr>
        <p:txBody>
          <a:bodyPr>
            <a:normAutofit/>
          </a:bodyPr>
          <a:lstStyle/>
          <a:p>
            <a:r>
              <a:rPr lang="en-GB" sz="7200" dirty="0" err="1">
                <a:solidFill>
                  <a:srgbClr val="800080"/>
                </a:solidFill>
              </a:rPr>
              <a:t>Equitea</a:t>
            </a:r>
            <a:br>
              <a:rPr lang="en-GB" sz="7200" dirty="0">
                <a:solidFill>
                  <a:srgbClr val="800080"/>
                </a:solidFill>
              </a:rPr>
            </a:br>
            <a:r>
              <a:rPr lang="en-GB" sz="2000" dirty="0">
                <a:solidFill>
                  <a:srgbClr val="800080"/>
                </a:solidFill>
              </a:rPr>
              <a:t> </a:t>
            </a:r>
            <a:br>
              <a:rPr lang="en-GB" sz="6600" dirty="0">
                <a:solidFill>
                  <a:srgbClr val="800080"/>
                </a:solidFill>
              </a:rPr>
            </a:br>
            <a:r>
              <a:rPr lang="en-GB" sz="4800" i="1" dirty="0">
                <a:solidFill>
                  <a:srgbClr val="800080"/>
                </a:solidFill>
              </a:rPr>
              <a:t>ED&amp;I Initiative</a:t>
            </a:r>
          </a:p>
        </p:txBody>
      </p:sp>
      <p:sp>
        <p:nvSpPr>
          <p:cNvPr id="3" name="Subtitle 2">
            <a:extLst>
              <a:ext uri="{FF2B5EF4-FFF2-40B4-BE49-F238E27FC236}">
                <a16:creationId xmlns:a16="http://schemas.microsoft.com/office/drawing/2014/main" id="{ED757230-FE83-E84A-C6E9-DDD77E2E546A}"/>
              </a:ext>
            </a:extLst>
          </p:cNvPr>
          <p:cNvSpPr>
            <a:spLocks noGrp="1"/>
          </p:cNvSpPr>
          <p:nvPr>
            <p:ph type="subTitle" idx="1"/>
          </p:nvPr>
        </p:nvSpPr>
        <p:spPr>
          <a:xfrm>
            <a:off x="1524000" y="3996222"/>
            <a:ext cx="9144000" cy="2150444"/>
          </a:xfrm>
        </p:spPr>
        <p:txBody>
          <a:bodyPr>
            <a:normAutofit/>
          </a:bodyPr>
          <a:lstStyle/>
          <a:p>
            <a:r>
              <a:rPr lang="en-GB" dirty="0"/>
              <a:t>Proposed by Jenni French &amp; Alicia Kendall</a:t>
            </a:r>
          </a:p>
          <a:p>
            <a:r>
              <a:rPr lang="en-GB" dirty="0"/>
              <a:t>Backed by Hannah </a:t>
            </a:r>
            <a:r>
              <a:rPr lang="en-GB" dirty="0" err="1"/>
              <a:t>Lerman</a:t>
            </a:r>
            <a:r>
              <a:rPr lang="en-GB" dirty="0"/>
              <a:t> &amp; Simon Vaughan</a:t>
            </a:r>
          </a:p>
          <a:p>
            <a:endParaRPr lang="en-GB" dirty="0"/>
          </a:p>
        </p:txBody>
      </p:sp>
      <p:sp>
        <p:nvSpPr>
          <p:cNvPr id="5" name="TextBox 4">
            <a:extLst>
              <a:ext uri="{FF2B5EF4-FFF2-40B4-BE49-F238E27FC236}">
                <a16:creationId xmlns:a16="http://schemas.microsoft.com/office/drawing/2014/main" id="{F564A613-6A6D-EBA9-BDE3-ABD93FE4962C}"/>
              </a:ext>
            </a:extLst>
          </p:cNvPr>
          <p:cNvSpPr txBox="1"/>
          <p:nvPr/>
        </p:nvSpPr>
        <p:spPr>
          <a:xfrm>
            <a:off x="4691921" y="5934670"/>
            <a:ext cx="4242217" cy="646331"/>
          </a:xfrm>
          <a:prstGeom prst="rect">
            <a:avLst/>
          </a:prstGeom>
          <a:noFill/>
        </p:spPr>
        <p:txBody>
          <a:bodyPr wrap="square">
            <a:spAutoFit/>
          </a:bodyPr>
          <a:lstStyle/>
          <a:p>
            <a:pPr algn="ctr"/>
            <a:r>
              <a:rPr lang="en-GB" dirty="0"/>
              <a:t>Slides adapted from Ares Osborn (Warwick) and Sean O’Brien (Belfast)</a:t>
            </a:r>
          </a:p>
        </p:txBody>
      </p:sp>
      <p:pic>
        <p:nvPicPr>
          <p:cNvPr id="1026" name="Picture 2" descr="A mug with equitea written on it. This is University of Michigan's Equitea logo.">
            <a:extLst>
              <a:ext uri="{FF2B5EF4-FFF2-40B4-BE49-F238E27FC236}">
                <a16:creationId xmlns:a16="http://schemas.microsoft.com/office/drawing/2014/main" id="{0803C032-8B5F-6397-E37C-00FE6361F4F3}"/>
              </a:ext>
              <a:ext uri="{C183D7F6-B498-43B3-948B-1728B52AA6E4}">
                <adec:decorative xmlns:adec="http://schemas.microsoft.com/office/drawing/2017/decorative" val="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8" t="17049" r="53770" b="13464"/>
          <a:stretch/>
        </p:blipFill>
        <p:spPr bwMode="auto">
          <a:xfrm>
            <a:off x="7411386" y="2053288"/>
            <a:ext cx="2218545" cy="1942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04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D18731-F4C0-6CDC-1B67-65A7317B987D}"/>
              </a:ext>
            </a:extLst>
          </p:cNvPr>
          <p:cNvSpPr txBox="1"/>
          <p:nvPr/>
        </p:nvSpPr>
        <p:spPr>
          <a:xfrm>
            <a:off x="2618273" y="356771"/>
            <a:ext cx="4656182" cy="954107"/>
          </a:xfrm>
          <a:prstGeom prst="rect">
            <a:avLst/>
          </a:prstGeom>
          <a:noFill/>
        </p:spPr>
        <p:txBody>
          <a:bodyPr wrap="square" rtlCol="0">
            <a:spAutoFit/>
          </a:bodyPr>
          <a:lstStyle/>
          <a:p>
            <a:r>
              <a:rPr lang="en-GB" sz="2800" dirty="0">
                <a:solidFill>
                  <a:srgbClr val="800080"/>
                </a:solidFill>
                <a:latin typeface="Roboto Black" panose="02000000000000000000" pitchFamily="2" charset="0"/>
                <a:ea typeface="Roboto Black" panose="02000000000000000000" pitchFamily="2" charset="0"/>
              </a:rPr>
              <a:t>POTENTIAL TOPICS OF DISCUSSION AT EQUITEA</a:t>
            </a:r>
          </a:p>
        </p:txBody>
      </p:sp>
      <p:sp>
        <p:nvSpPr>
          <p:cNvPr id="9" name="TextBox 8">
            <a:extLst>
              <a:ext uri="{FF2B5EF4-FFF2-40B4-BE49-F238E27FC236}">
                <a16:creationId xmlns:a16="http://schemas.microsoft.com/office/drawing/2014/main" id="{6CF4A636-D7A5-9E6A-9710-DBA00DA2F4E3}"/>
              </a:ext>
            </a:extLst>
          </p:cNvPr>
          <p:cNvSpPr txBox="1"/>
          <p:nvPr/>
        </p:nvSpPr>
        <p:spPr>
          <a:xfrm>
            <a:off x="10280469" y="2967335"/>
            <a:ext cx="1379757" cy="923330"/>
          </a:xfrm>
          <a:prstGeom prst="rect">
            <a:avLst/>
          </a:prstGeom>
          <a:noFill/>
        </p:spPr>
        <p:txBody>
          <a:bodyPr wrap="square" rtlCol="0">
            <a:spAutoFit/>
          </a:bodyPr>
          <a:lstStyle/>
          <a:p>
            <a:pPr algn="ctr"/>
            <a:r>
              <a:rPr lang="en-GB" b="1" dirty="0">
                <a:solidFill>
                  <a:schemeClr val="bg1"/>
                </a:solidFill>
                <a:latin typeface="Roboto" panose="02000000000000000000" pitchFamily="2" charset="0"/>
                <a:ea typeface="Roboto" panose="02000000000000000000" pitchFamily="2" charset="0"/>
              </a:rPr>
              <a:t>NOT an exhaustive</a:t>
            </a:r>
            <a:br>
              <a:rPr lang="en-GB" b="1" dirty="0">
                <a:solidFill>
                  <a:schemeClr val="bg1"/>
                </a:solidFill>
                <a:latin typeface="Roboto" panose="02000000000000000000" pitchFamily="2" charset="0"/>
                <a:ea typeface="Roboto" panose="02000000000000000000" pitchFamily="2" charset="0"/>
              </a:rPr>
            </a:br>
            <a:r>
              <a:rPr lang="en-GB" b="1" dirty="0">
                <a:solidFill>
                  <a:schemeClr val="bg1"/>
                </a:solidFill>
                <a:latin typeface="Roboto" panose="02000000000000000000" pitchFamily="2" charset="0"/>
                <a:ea typeface="Roboto" panose="02000000000000000000" pitchFamily="2" charset="0"/>
              </a:rPr>
              <a:t>mind map!</a:t>
            </a:r>
          </a:p>
        </p:txBody>
      </p:sp>
      <p:pic>
        <p:nvPicPr>
          <p:cNvPr id="6" name="Picture 5" descr="Section 1 of 3 of the topic mindmap is academic life. It includes Outreach and Science Communication, Conferences and events (e.g. implementing ED&amp;I and accessibility), Codes of conduct, gender bias, unconscious, sexual misconduct (e.g mechanisms for reporting and preventing it), Intersdisciplinarity (eg. STEAM, involving social sciences), mental health in academia(among students and staff), progression your career (postdoc and fellowship applications or getting tenure), Moving from academia to industry, moving for your career (around the world), being a parent (e.g maternity and paternity leave), decolonising universities, and prestige culture (e.g in university admissions).">
            <a:extLst>
              <a:ext uri="{FF2B5EF4-FFF2-40B4-BE49-F238E27FC236}">
                <a16:creationId xmlns:a16="http://schemas.microsoft.com/office/drawing/2014/main" id="{C102F13A-1012-0E91-F549-8683BF9ADD87}"/>
              </a:ext>
            </a:extLst>
          </p:cNvPr>
          <p:cNvPicPr>
            <a:picLocks noChangeAspect="1"/>
          </p:cNvPicPr>
          <p:nvPr/>
        </p:nvPicPr>
        <p:blipFill rotWithShape="1">
          <a:blip r:embed="rId4"/>
          <a:srcRect l="2143" r="1352" b="2323"/>
          <a:stretch/>
        </p:blipFill>
        <p:spPr>
          <a:xfrm>
            <a:off x="-6384173" y="-32484"/>
            <a:ext cx="18576173" cy="10548084"/>
          </a:xfrm>
          <a:prstGeom prst="rect">
            <a:avLst/>
          </a:prstGeom>
        </p:spPr>
      </p:pic>
    </p:spTree>
    <p:extLst>
      <p:ext uri="{BB962C8B-B14F-4D97-AF65-F5344CB8AC3E}">
        <p14:creationId xmlns:p14="http://schemas.microsoft.com/office/powerpoint/2010/main" val="1311168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D18731-F4C0-6CDC-1B67-65A7317B987D}"/>
              </a:ext>
            </a:extLst>
          </p:cNvPr>
          <p:cNvSpPr txBox="1"/>
          <p:nvPr/>
        </p:nvSpPr>
        <p:spPr>
          <a:xfrm>
            <a:off x="2618273" y="356771"/>
            <a:ext cx="4656182" cy="954107"/>
          </a:xfrm>
          <a:prstGeom prst="rect">
            <a:avLst/>
          </a:prstGeom>
          <a:noFill/>
        </p:spPr>
        <p:txBody>
          <a:bodyPr wrap="square" rtlCol="0">
            <a:spAutoFit/>
          </a:bodyPr>
          <a:lstStyle/>
          <a:p>
            <a:r>
              <a:rPr lang="en-GB" sz="2800" dirty="0">
                <a:solidFill>
                  <a:srgbClr val="800080"/>
                </a:solidFill>
                <a:latin typeface="Roboto Black" panose="02000000000000000000" pitchFamily="2" charset="0"/>
                <a:ea typeface="Roboto Black" panose="02000000000000000000" pitchFamily="2" charset="0"/>
              </a:rPr>
              <a:t>POTENTIAL TOPICS OF DISCUSSION AT EQUITEA</a:t>
            </a:r>
          </a:p>
        </p:txBody>
      </p:sp>
      <p:sp>
        <p:nvSpPr>
          <p:cNvPr id="9" name="TextBox 8">
            <a:extLst>
              <a:ext uri="{FF2B5EF4-FFF2-40B4-BE49-F238E27FC236}">
                <a16:creationId xmlns:a16="http://schemas.microsoft.com/office/drawing/2014/main" id="{6CF4A636-D7A5-9E6A-9710-DBA00DA2F4E3}"/>
              </a:ext>
            </a:extLst>
          </p:cNvPr>
          <p:cNvSpPr txBox="1"/>
          <p:nvPr/>
        </p:nvSpPr>
        <p:spPr>
          <a:xfrm>
            <a:off x="10280469" y="2967335"/>
            <a:ext cx="1379757" cy="923330"/>
          </a:xfrm>
          <a:prstGeom prst="rect">
            <a:avLst/>
          </a:prstGeom>
          <a:noFill/>
        </p:spPr>
        <p:txBody>
          <a:bodyPr wrap="square" rtlCol="0">
            <a:spAutoFit/>
          </a:bodyPr>
          <a:lstStyle/>
          <a:p>
            <a:pPr algn="ctr"/>
            <a:r>
              <a:rPr lang="en-GB" b="1" dirty="0">
                <a:solidFill>
                  <a:schemeClr val="bg1"/>
                </a:solidFill>
                <a:latin typeface="Roboto" panose="02000000000000000000" pitchFamily="2" charset="0"/>
                <a:ea typeface="Roboto" panose="02000000000000000000" pitchFamily="2" charset="0"/>
              </a:rPr>
              <a:t>NOT an exhaustive</a:t>
            </a:r>
            <a:br>
              <a:rPr lang="en-GB" b="1" dirty="0">
                <a:solidFill>
                  <a:schemeClr val="bg1"/>
                </a:solidFill>
                <a:latin typeface="Roboto" panose="02000000000000000000" pitchFamily="2" charset="0"/>
                <a:ea typeface="Roboto" panose="02000000000000000000" pitchFamily="2" charset="0"/>
              </a:rPr>
            </a:br>
            <a:r>
              <a:rPr lang="en-GB" b="1" dirty="0">
                <a:solidFill>
                  <a:schemeClr val="bg1"/>
                </a:solidFill>
                <a:latin typeface="Roboto" panose="02000000000000000000" pitchFamily="2" charset="0"/>
                <a:ea typeface="Roboto" panose="02000000000000000000" pitchFamily="2" charset="0"/>
              </a:rPr>
              <a:t>mind map!</a:t>
            </a:r>
          </a:p>
        </p:txBody>
      </p:sp>
      <p:pic>
        <p:nvPicPr>
          <p:cNvPr id="6" name="Picture 5" descr="Section 2 of 3 of the topic mind map is what is like being a blank in STEM. This includes a parent, a mentally-ill person, a disabled person, a neurodivergent person, a LGBTQUIA+ person, a queer person, a trans person, a first generation student or academic, a black person, a POC, a racial or ethnic minority, a BAME or BIPOC person, or a woman or gender minority.">
            <a:extLst>
              <a:ext uri="{FF2B5EF4-FFF2-40B4-BE49-F238E27FC236}">
                <a16:creationId xmlns:a16="http://schemas.microsoft.com/office/drawing/2014/main" id="{C102F13A-1012-0E91-F549-8683BF9ADD87}"/>
              </a:ext>
            </a:extLst>
          </p:cNvPr>
          <p:cNvPicPr>
            <a:picLocks noChangeAspect="1"/>
          </p:cNvPicPr>
          <p:nvPr/>
        </p:nvPicPr>
        <p:blipFill rotWithShape="1">
          <a:blip r:embed="rId4"/>
          <a:srcRect l="2143" r="1352" b="2323"/>
          <a:stretch/>
        </p:blipFill>
        <p:spPr>
          <a:xfrm>
            <a:off x="-8124099" y="-4699000"/>
            <a:ext cx="20316099" cy="11536065"/>
          </a:xfrm>
          <a:prstGeom prst="rect">
            <a:avLst/>
          </a:prstGeom>
        </p:spPr>
      </p:pic>
    </p:spTree>
    <p:extLst>
      <p:ext uri="{BB962C8B-B14F-4D97-AF65-F5344CB8AC3E}">
        <p14:creationId xmlns:p14="http://schemas.microsoft.com/office/powerpoint/2010/main" val="1691555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D18731-F4C0-6CDC-1B67-65A7317B987D}"/>
              </a:ext>
            </a:extLst>
          </p:cNvPr>
          <p:cNvSpPr txBox="1"/>
          <p:nvPr/>
        </p:nvSpPr>
        <p:spPr>
          <a:xfrm>
            <a:off x="2618273" y="356771"/>
            <a:ext cx="4656182" cy="954107"/>
          </a:xfrm>
          <a:prstGeom prst="rect">
            <a:avLst/>
          </a:prstGeom>
          <a:noFill/>
        </p:spPr>
        <p:txBody>
          <a:bodyPr wrap="square" rtlCol="0">
            <a:spAutoFit/>
          </a:bodyPr>
          <a:lstStyle/>
          <a:p>
            <a:r>
              <a:rPr lang="en-GB" sz="2800" dirty="0">
                <a:solidFill>
                  <a:srgbClr val="800080"/>
                </a:solidFill>
                <a:latin typeface="Roboto Black" panose="02000000000000000000" pitchFamily="2" charset="0"/>
                <a:ea typeface="Roboto Black" panose="02000000000000000000" pitchFamily="2" charset="0"/>
              </a:rPr>
              <a:t>POTENTIAL TOPICS OF DISCUSSION AT EQUITEA</a:t>
            </a:r>
          </a:p>
        </p:txBody>
      </p:sp>
      <p:sp>
        <p:nvSpPr>
          <p:cNvPr id="9" name="TextBox 8">
            <a:extLst>
              <a:ext uri="{FF2B5EF4-FFF2-40B4-BE49-F238E27FC236}">
                <a16:creationId xmlns:a16="http://schemas.microsoft.com/office/drawing/2014/main" id="{6CF4A636-D7A5-9E6A-9710-DBA00DA2F4E3}"/>
              </a:ext>
            </a:extLst>
          </p:cNvPr>
          <p:cNvSpPr txBox="1"/>
          <p:nvPr/>
        </p:nvSpPr>
        <p:spPr>
          <a:xfrm>
            <a:off x="10280469" y="2967335"/>
            <a:ext cx="1379757" cy="923330"/>
          </a:xfrm>
          <a:prstGeom prst="rect">
            <a:avLst/>
          </a:prstGeom>
          <a:noFill/>
        </p:spPr>
        <p:txBody>
          <a:bodyPr wrap="square" rtlCol="0">
            <a:spAutoFit/>
          </a:bodyPr>
          <a:lstStyle/>
          <a:p>
            <a:pPr algn="ctr"/>
            <a:r>
              <a:rPr lang="en-GB" b="1" dirty="0">
                <a:solidFill>
                  <a:schemeClr val="bg1"/>
                </a:solidFill>
                <a:latin typeface="Roboto" panose="02000000000000000000" pitchFamily="2" charset="0"/>
                <a:ea typeface="Roboto" panose="02000000000000000000" pitchFamily="2" charset="0"/>
              </a:rPr>
              <a:t>NOT an exhaustive</a:t>
            </a:r>
            <a:br>
              <a:rPr lang="en-GB" b="1" dirty="0">
                <a:solidFill>
                  <a:schemeClr val="bg1"/>
                </a:solidFill>
                <a:latin typeface="Roboto" panose="02000000000000000000" pitchFamily="2" charset="0"/>
                <a:ea typeface="Roboto" panose="02000000000000000000" pitchFamily="2" charset="0"/>
              </a:rPr>
            </a:br>
            <a:r>
              <a:rPr lang="en-GB" b="1" dirty="0">
                <a:solidFill>
                  <a:schemeClr val="bg1"/>
                </a:solidFill>
                <a:latin typeface="Roboto" panose="02000000000000000000" pitchFamily="2" charset="0"/>
                <a:ea typeface="Roboto" panose="02000000000000000000" pitchFamily="2" charset="0"/>
              </a:rPr>
              <a:t>mind map!</a:t>
            </a:r>
          </a:p>
        </p:txBody>
      </p:sp>
      <p:pic>
        <p:nvPicPr>
          <p:cNvPr id="6" name="Picture 5" descr="Section 3 of 3 of the topic mind map is the state of the world. This includes science and politics, history of STEM (e.g. white supremacy, colonialism or race science), colonial astronomy (e.g. land acquisition for telescope construction), decolonising astronomy, ethics and astronomy (e.g. asteroid mining or planet exploration), rights to an unpolluted dark sky (e.g. the impact of satellite constellations for internet and advertising), astronomy as a positive tool for change (e.g. for peace, for development or for planet earth), and climate change.">
            <a:extLst>
              <a:ext uri="{FF2B5EF4-FFF2-40B4-BE49-F238E27FC236}">
                <a16:creationId xmlns:a16="http://schemas.microsoft.com/office/drawing/2014/main" id="{C102F13A-1012-0E91-F549-8683BF9ADD87}"/>
              </a:ext>
            </a:extLst>
          </p:cNvPr>
          <p:cNvPicPr>
            <a:picLocks noChangeAspect="1"/>
          </p:cNvPicPr>
          <p:nvPr/>
        </p:nvPicPr>
        <p:blipFill rotWithShape="1">
          <a:blip r:embed="rId4"/>
          <a:srcRect l="2143" r="1352" b="2323"/>
          <a:stretch/>
        </p:blipFill>
        <p:spPr>
          <a:xfrm>
            <a:off x="-1" y="-2844800"/>
            <a:ext cx="19503065" cy="11074400"/>
          </a:xfrm>
          <a:prstGeom prst="rect">
            <a:avLst/>
          </a:prstGeom>
        </p:spPr>
      </p:pic>
    </p:spTree>
    <p:extLst>
      <p:ext uri="{BB962C8B-B14F-4D97-AF65-F5344CB8AC3E}">
        <p14:creationId xmlns:p14="http://schemas.microsoft.com/office/powerpoint/2010/main" val="3908671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4CD75E6-E26F-79CB-A382-D4CF6F44BFD8}"/>
              </a:ext>
            </a:extLst>
          </p:cNvPr>
          <p:cNvGrpSpPr/>
          <p:nvPr/>
        </p:nvGrpSpPr>
        <p:grpSpPr>
          <a:xfrm>
            <a:off x="2557640" y="1381156"/>
            <a:ext cx="7063530" cy="900000"/>
            <a:chOff x="1291725" y="1523234"/>
            <a:chExt cx="7063530" cy="900000"/>
          </a:xfrm>
        </p:grpSpPr>
        <p:sp>
          <p:nvSpPr>
            <p:cNvPr id="23" name="Oval 22">
              <a:extLst>
                <a:ext uri="{FF2B5EF4-FFF2-40B4-BE49-F238E27FC236}">
                  <a16:creationId xmlns:a16="http://schemas.microsoft.com/office/drawing/2014/main" id="{1D7052E4-0163-93D7-419B-6B3AB5AFEEC7}"/>
                </a:ext>
              </a:extLst>
            </p:cNvPr>
            <p:cNvSpPr/>
            <p:nvPr/>
          </p:nvSpPr>
          <p:spPr>
            <a:xfrm>
              <a:off x="1291725" y="1523234"/>
              <a:ext cx="900000" cy="900000"/>
            </a:xfrm>
            <a:prstGeom prst="ellipse">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Roboto Black" panose="02000000000000000000" pitchFamily="2" charset="0"/>
                  <a:ea typeface="Roboto Black" panose="02000000000000000000" pitchFamily="2" charset="0"/>
                </a:rPr>
                <a:t>1.</a:t>
              </a:r>
            </a:p>
          </p:txBody>
        </p:sp>
        <p:sp>
          <p:nvSpPr>
            <p:cNvPr id="24" name="TextBox 23">
              <a:extLst>
                <a:ext uri="{FF2B5EF4-FFF2-40B4-BE49-F238E27FC236}">
                  <a16:creationId xmlns:a16="http://schemas.microsoft.com/office/drawing/2014/main" id="{120F08C6-BC6B-A1C8-3E9F-7973BAA70E7A}"/>
                </a:ext>
              </a:extLst>
            </p:cNvPr>
            <p:cNvSpPr txBox="1"/>
            <p:nvPr/>
          </p:nvSpPr>
          <p:spPr>
            <a:xfrm>
              <a:off x="2315182" y="1650068"/>
              <a:ext cx="6040073" cy="646331"/>
            </a:xfrm>
            <a:prstGeom prst="rect">
              <a:avLst/>
            </a:prstGeom>
            <a:noFill/>
          </p:spPr>
          <p:txBody>
            <a:bodyPr wrap="square" rtlCol="0">
              <a:spAutoFit/>
            </a:bodyPr>
            <a:lstStyle/>
            <a:p>
              <a:r>
                <a:rPr lang="en-GB" sz="3600" dirty="0">
                  <a:solidFill>
                    <a:schemeClr val="bg1"/>
                  </a:solidFill>
                  <a:latin typeface="Roboto Black" panose="02000000000000000000" pitchFamily="2" charset="0"/>
                  <a:ea typeface="Roboto Black" panose="02000000000000000000" pitchFamily="2" charset="0"/>
                </a:rPr>
                <a:t>EDI affects us all</a:t>
              </a:r>
            </a:p>
          </p:txBody>
        </p:sp>
      </p:grpSp>
      <p:sp>
        <p:nvSpPr>
          <p:cNvPr id="2" name="TextBox 1">
            <a:extLst>
              <a:ext uri="{FF2B5EF4-FFF2-40B4-BE49-F238E27FC236}">
                <a16:creationId xmlns:a16="http://schemas.microsoft.com/office/drawing/2014/main" id="{9C58C191-4F26-8AC5-CA95-365BB4BDA618}"/>
              </a:ext>
            </a:extLst>
          </p:cNvPr>
          <p:cNvSpPr txBox="1"/>
          <p:nvPr/>
        </p:nvSpPr>
        <p:spPr>
          <a:xfrm>
            <a:off x="2618273" y="356771"/>
            <a:ext cx="4656182" cy="954107"/>
          </a:xfrm>
          <a:prstGeom prst="rect">
            <a:avLst/>
          </a:prstGeom>
          <a:noFill/>
        </p:spPr>
        <p:txBody>
          <a:bodyPr wrap="square" rtlCol="0">
            <a:spAutoFit/>
          </a:bodyPr>
          <a:lstStyle/>
          <a:p>
            <a:r>
              <a:rPr lang="en-GB" sz="2800" dirty="0">
                <a:solidFill>
                  <a:srgbClr val="800080"/>
                </a:solidFill>
                <a:latin typeface="Roboto Black" panose="02000000000000000000" pitchFamily="2" charset="0"/>
                <a:ea typeface="Roboto Black" panose="02000000000000000000" pitchFamily="2" charset="0"/>
              </a:rPr>
              <a:t>WHAT CAN EQUITEA DO FOR YOU?</a:t>
            </a:r>
          </a:p>
        </p:txBody>
      </p:sp>
      <p:sp>
        <p:nvSpPr>
          <p:cNvPr id="3" name="TextBox 2">
            <a:extLst>
              <a:ext uri="{FF2B5EF4-FFF2-40B4-BE49-F238E27FC236}">
                <a16:creationId xmlns:a16="http://schemas.microsoft.com/office/drawing/2014/main" id="{A9C82116-CF4E-EE8D-622D-6700D250870C}"/>
              </a:ext>
            </a:extLst>
          </p:cNvPr>
          <p:cNvSpPr txBox="1"/>
          <p:nvPr/>
        </p:nvSpPr>
        <p:spPr>
          <a:xfrm>
            <a:off x="3367200" y="2684019"/>
            <a:ext cx="5457600" cy="3785652"/>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latin typeface="Roboto" panose="02000000000000000000" pitchFamily="2" charset="0"/>
                <a:ea typeface="Roboto" panose="02000000000000000000" pitchFamily="2" charset="0"/>
              </a:rPr>
              <a:t>Everyone in this room will have experienced an EDI issue (or solution) either directly or indirectly</a:t>
            </a:r>
          </a:p>
          <a:p>
            <a:pPr marL="342900" indent="-342900">
              <a:buFont typeface="Arial" panose="020B0604020202020204" pitchFamily="34" charset="0"/>
              <a:buChar char="•"/>
            </a:pPr>
            <a:endParaRPr lang="en-US" sz="2400" b="1" dirty="0">
              <a:solidFill>
                <a:schemeClr val="bg1"/>
              </a:solidFill>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en-US" sz="2400" b="1" i="0" u="none" strike="noStrike" dirty="0">
                <a:solidFill>
                  <a:schemeClr val="bg1"/>
                </a:solidFill>
                <a:effectLst/>
                <a:latin typeface="Roboto" panose="02000000000000000000" pitchFamily="2" charset="0"/>
                <a:ea typeface="Roboto" panose="02000000000000000000" pitchFamily="2" charset="0"/>
              </a:rPr>
              <a:t>The onus should not be solely on th</a:t>
            </a:r>
            <a:r>
              <a:rPr lang="en-US" sz="2400" b="1" dirty="0">
                <a:solidFill>
                  <a:schemeClr val="bg1"/>
                </a:solidFill>
                <a:latin typeface="Roboto" panose="02000000000000000000" pitchFamily="2" charset="0"/>
                <a:ea typeface="Roboto" panose="02000000000000000000" pitchFamily="2" charset="0"/>
              </a:rPr>
              <a:t>ose affected to make change</a:t>
            </a:r>
          </a:p>
          <a:p>
            <a:pPr marL="342900" indent="-342900">
              <a:buFont typeface="Arial" panose="020B0604020202020204" pitchFamily="34" charset="0"/>
              <a:buChar char="•"/>
            </a:pPr>
            <a:endParaRPr lang="en-US" sz="2400" b="1" dirty="0">
              <a:solidFill>
                <a:schemeClr val="bg1"/>
              </a:solidFill>
              <a:latin typeface="Roboto" panose="02000000000000000000" pitchFamily="2" charset="0"/>
              <a:ea typeface="Roboto" panose="02000000000000000000" pitchFamily="2" charset="0"/>
            </a:endParaRPr>
          </a:p>
          <a:p>
            <a:endParaRPr lang="en-US" sz="2400" b="1" i="0" u="none" strike="noStrike" dirty="0">
              <a:solidFill>
                <a:schemeClr val="bg1"/>
              </a:solidFill>
              <a:effectLst/>
              <a:latin typeface="Roboto" panose="02000000000000000000" pitchFamily="2" charset="0"/>
              <a:ea typeface="Roboto" panose="02000000000000000000" pitchFamily="2" charset="0"/>
            </a:endParaRPr>
          </a:p>
          <a:p>
            <a:pPr marL="342900" indent="-342900">
              <a:buFont typeface="Arial" panose="020B0604020202020204" pitchFamily="34" charset="0"/>
              <a:buChar char="•"/>
            </a:pPr>
            <a:endParaRPr lang="en-US" sz="2400" b="1" i="0" u="none" strike="noStrike" dirty="0">
              <a:solidFill>
                <a:schemeClr val="bg1"/>
              </a:solidFill>
              <a:effectLst/>
              <a:latin typeface="Roboto" panose="02000000000000000000" pitchFamily="2" charset="0"/>
              <a:ea typeface="Roboto" panose="02000000000000000000" pitchFamily="2" charset="0"/>
            </a:endParaRPr>
          </a:p>
          <a:p>
            <a:endParaRPr lang="en-US" sz="2400" b="1"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00106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4CD75E6-E26F-79CB-A382-D4CF6F44BFD8}"/>
              </a:ext>
            </a:extLst>
          </p:cNvPr>
          <p:cNvGrpSpPr/>
          <p:nvPr/>
        </p:nvGrpSpPr>
        <p:grpSpPr>
          <a:xfrm>
            <a:off x="2557640" y="1381156"/>
            <a:ext cx="8288160" cy="900000"/>
            <a:chOff x="1291725" y="1523234"/>
            <a:chExt cx="8288160" cy="900000"/>
          </a:xfrm>
        </p:grpSpPr>
        <p:sp>
          <p:nvSpPr>
            <p:cNvPr id="23" name="Oval 22">
              <a:extLst>
                <a:ext uri="{FF2B5EF4-FFF2-40B4-BE49-F238E27FC236}">
                  <a16:creationId xmlns:a16="http://schemas.microsoft.com/office/drawing/2014/main" id="{1D7052E4-0163-93D7-419B-6B3AB5AFEEC7}"/>
                </a:ext>
              </a:extLst>
            </p:cNvPr>
            <p:cNvSpPr/>
            <p:nvPr/>
          </p:nvSpPr>
          <p:spPr>
            <a:xfrm>
              <a:off x="1291725" y="1523234"/>
              <a:ext cx="900000" cy="900000"/>
            </a:xfrm>
            <a:prstGeom prst="ellipse">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Roboto Black" panose="02000000000000000000" pitchFamily="2" charset="0"/>
                  <a:ea typeface="Roboto Black" panose="02000000000000000000" pitchFamily="2" charset="0"/>
                </a:rPr>
                <a:t>2.</a:t>
              </a:r>
            </a:p>
          </p:txBody>
        </p:sp>
        <p:sp>
          <p:nvSpPr>
            <p:cNvPr id="24" name="TextBox 23">
              <a:extLst>
                <a:ext uri="{FF2B5EF4-FFF2-40B4-BE49-F238E27FC236}">
                  <a16:creationId xmlns:a16="http://schemas.microsoft.com/office/drawing/2014/main" id="{120F08C6-BC6B-A1C8-3E9F-7973BAA70E7A}"/>
                </a:ext>
              </a:extLst>
            </p:cNvPr>
            <p:cNvSpPr txBox="1"/>
            <p:nvPr/>
          </p:nvSpPr>
          <p:spPr>
            <a:xfrm>
              <a:off x="2315182" y="1650068"/>
              <a:ext cx="7264703" cy="646331"/>
            </a:xfrm>
            <a:prstGeom prst="rect">
              <a:avLst/>
            </a:prstGeom>
            <a:noFill/>
          </p:spPr>
          <p:txBody>
            <a:bodyPr wrap="square" rtlCol="0">
              <a:spAutoFit/>
            </a:bodyPr>
            <a:lstStyle/>
            <a:p>
              <a:r>
                <a:rPr lang="en-GB" sz="3600" dirty="0">
                  <a:solidFill>
                    <a:schemeClr val="bg1"/>
                  </a:solidFill>
                  <a:latin typeface="Roboto Black" panose="02000000000000000000" pitchFamily="2" charset="0"/>
                  <a:ea typeface="Roboto Black" panose="02000000000000000000" pitchFamily="2" charset="0"/>
                </a:rPr>
                <a:t>Help your students, help yourself!</a:t>
              </a:r>
            </a:p>
          </p:txBody>
        </p:sp>
      </p:grpSp>
      <p:sp>
        <p:nvSpPr>
          <p:cNvPr id="2" name="TextBox 1">
            <a:extLst>
              <a:ext uri="{FF2B5EF4-FFF2-40B4-BE49-F238E27FC236}">
                <a16:creationId xmlns:a16="http://schemas.microsoft.com/office/drawing/2014/main" id="{9C58C191-4F26-8AC5-CA95-365BB4BDA618}"/>
              </a:ext>
            </a:extLst>
          </p:cNvPr>
          <p:cNvSpPr txBox="1"/>
          <p:nvPr/>
        </p:nvSpPr>
        <p:spPr>
          <a:xfrm>
            <a:off x="2618273" y="356771"/>
            <a:ext cx="4656182" cy="954107"/>
          </a:xfrm>
          <a:prstGeom prst="rect">
            <a:avLst/>
          </a:prstGeom>
          <a:noFill/>
        </p:spPr>
        <p:txBody>
          <a:bodyPr wrap="square" rtlCol="0">
            <a:spAutoFit/>
          </a:bodyPr>
          <a:lstStyle/>
          <a:p>
            <a:r>
              <a:rPr lang="en-GB" sz="2800" dirty="0">
                <a:solidFill>
                  <a:srgbClr val="800080"/>
                </a:solidFill>
                <a:latin typeface="Roboto Black" panose="02000000000000000000" pitchFamily="2" charset="0"/>
                <a:ea typeface="Roboto Black" panose="02000000000000000000" pitchFamily="2" charset="0"/>
              </a:rPr>
              <a:t>WHAT CAN EQUITEA DO FOR YOU?</a:t>
            </a:r>
          </a:p>
        </p:txBody>
      </p:sp>
      <p:sp>
        <p:nvSpPr>
          <p:cNvPr id="3" name="TextBox 2">
            <a:extLst>
              <a:ext uri="{FF2B5EF4-FFF2-40B4-BE49-F238E27FC236}">
                <a16:creationId xmlns:a16="http://schemas.microsoft.com/office/drawing/2014/main" id="{32328F6E-FA42-CE9B-5F34-9EF93C28CA04}"/>
              </a:ext>
            </a:extLst>
          </p:cNvPr>
          <p:cNvSpPr txBox="1"/>
          <p:nvPr/>
        </p:nvSpPr>
        <p:spPr>
          <a:xfrm>
            <a:off x="3367200" y="2703016"/>
            <a:ext cx="5457600" cy="4154984"/>
          </a:xfrm>
          <a:prstGeom prst="rect">
            <a:avLst/>
          </a:prstGeom>
          <a:noFill/>
        </p:spPr>
        <p:txBody>
          <a:bodyPr wrap="square" rtlCol="0">
            <a:spAutoFit/>
          </a:bodyPr>
          <a:lstStyle/>
          <a:p>
            <a:pPr marL="342900" indent="-342900">
              <a:buFont typeface="Arial" panose="020B0604020202020204" pitchFamily="34" charset="0"/>
              <a:buChar char="•"/>
            </a:pPr>
            <a:r>
              <a:rPr lang="en-US" sz="2400" b="1" i="0" u="none" strike="noStrike" dirty="0">
                <a:solidFill>
                  <a:schemeClr val="bg1"/>
                </a:solidFill>
                <a:effectLst/>
                <a:latin typeface="Roboto" panose="02000000000000000000" pitchFamily="2" charset="0"/>
                <a:ea typeface="Roboto" panose="02000000000000000000" pitchFamily="2" charset="0"/>
              </a:rPr>
              <a:t>Happy, supported students perform </a:t>
            </a:r>
            <a:r>
              <a:rPr lang="en-US" sz="2400" b="1" dirty="0">
                <a:solidFill>
                  <a:schemeClr val="bg1"/>
                </a:solidFill>
                <a:latin typeface="Roboto" panose="02000000000000000000" pitchFamily="2" charset="0"/>
                <a:ea typeface="Roboto" panose="02000000000000000000" pitchFamily="2" charset="0"/>
              </a:rPr>
              <a:t>better</a:t>
            </a:r>
            <a:endParaRPr lang="en-US" sz="2400" b="1" i="0" u="none" strike="noStrike" dirty="0">
              <a:solidFill>
                <a:schemeClr val="bg1"/>
              </a:solidFill>
              <a:effectLst/>
              <a:latin typeface="Roboto" panose="02000000000000000000" pitchFamily="2" charset="0"/>
              <a:ea typeface="Roboto" panose="02000000000000000000" pitchFamily="2" charset="0"/>
            </a:endParaRPr>
          </a:p>
          <a:p>
            <a:pPr marL="342900" indent="-342900">
              <a:buFont typeface="Arial" panose="020B0604020202020204" pitchFamily="34" charset="0"/>
              <a:buChar char="•"/>
            </a:pPr>
            <a:endParaRPr lang="en-US" sz="2400" b="1" dirty="0">
              <a:solidFill>
                <a:schemeClr val="bg1"/>
              </a:solidFill>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en-US" sz="2400" b="1" dirty="0">
                <a:solidFill>
                  <a:schemeClr val="bg1"/>
                </a:solidFill>
                <a:latin typeface="Roboto" panose="02000000000000000000" pitchFamily="2" charset="0"/>
                <a:ea typeface="Roboto" panose="02000000000000000000" pitchFamily="2" charset="0"/>
              </a:rPr>
              <a:t>Making your content more accessible helps everybody – and saves you time in the long run </a:t>
            </a:r>
          </a:p>
          <a:p>
            <a:pPr marL="342900" indent="-342900">
              <a:buFont typeface="Arial" panose="020B0604020202020204" pitchFamily="34" charset="0"/>
              <a:buChar char="•"/>
            </a:pPr>
            <a:endParaRPr lang="en-US" sz="2400" b="1" dirty="0">
              <a:solidFill>
                <a:schemeClr val="bg1"/>
              </a:solidFill>
              <a:latin typeface="Roboto" panose="02000000000000000000" pitchFamily="2" charset="0"/>
              <a:ea typeface="Roboto" panose="02000000000000000000" pitchFamily="2" charset="0"/>
            </a:endParaRPr>
          </a:p>
          <a:p>
            <a:endParaRPr lang="en-US" sz="2400" b="1" i="0" u="none" strike="noStrike" dirty="0">
              <a:solidFill>
                <a:schemeClr val="bg1"/>
              </a:solidFill>
              <a:effectLst/>
              <a:latin typeface="Roboto" panose="02000000000000000000" pitchFamily="2" charset="0"/>
              <a:ea typeface="Roboto" panose="02000000000000000000" pitchFamily="2" charset="0"/>
            </a:endParaRPr>
          </a:p>
          <a:p>
            <a:pPr marL="342900" indent="-342900">
              <a:buFont typeface="Arial" panose="020B0604020202020204" pitchFamily="34" charset="0"/>
              <a:buChar char="•"/>
            </a:pPr>
            <a:endParaRPr lang="en-US" sz="2400" b="1" i="0" u="none" strike="noStrike" dirty="0">
              <a:solidFill>
                <a:schemeClr val="bg1"/>
              </a:solidFill>
              <a:effectLst/>
              <a:latin typeface="Roboto" panose="02000000000000000000" pitchFamily="2" charset="0"/>
              <a:ea typeface="Roboto" panose="02000000000000000000" pitchFamily="2" charset="0"/>
            </a:endParaRPr>
          </a:p>
          <a:p>
            <a:pPr marL="342900" indent="-342900">
              <a:buFont typeface="Arial" panose="020B0604020202020204" pitchFamily="34" charset="0"/>
              <a:buChar char="•"/>
            </a:pPr>
            <a:endParaRPr lang="en-US" sz="2400" b="1" i="0" u="none" strike="noStrike" dirty="0">
              <a:solidFill>
                <a:schemeClr val="bg1"/>
              </a:solidFill>
              <a:effectLst/>
              <a:latin typeface="Roboto" panose="02000000000000000000" pitchFamily="2" charset="0"/>
              <a:ea typeface="Roboto" panose="02000000000000000000" pitchFamily="2" charset="0"/>
            </a:endParaRPr>
          </a:p>
          <a:p>
            <a:endParaRPr lang="en-US" sz="2400" b="1"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7072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4CD75E6-E26F-79CB-A382-D4CF6F44BFD8}"/>
              </a:ext>
            </a:extLst>
          </p:cNvPr>
          <p:cNvGrpSpPr/>
          <p:nvPr/>
        </p:nvGrpSpPr>
        <p:grpSpPr>
          <a:xfrm>
            <a:off x="2557640" y="1381156"/>
            <a:ext cx="7063530" cy="900000"/>
            <a:chOff x="1291725" y="1523234"/>
            <a:chExt cx="7063530" cy="900000"/>
          </a:xfrm>
        </p:grpSpPr>
        <p:sp>
          <p:nvSpPr>
            <p:cNvPr id="23" name="Oval 22">
              <a:extLst>
                <a:ext uri="{FF2B5EF4-FFF2-40B4-BE49-F238E27FC236}">
                  <a16:creationId xmlns:a16="http://schemas.microsoft.com/office/drawing/2014/main" id="{1D7052E4-0163-93D7-419B-6B3AB5AFEEC7}"/>
                </a:ext>
              </a:extLst>
            </p:cNvPr>
            <p:cNvSpPr/>
            <p:nvPr/>
          </p:nvSpPr>
          <p:spPr>
            <a:xfrm>
              <a:off x="1291725" y="1523234"/>
              <a:ext cx="900000" cy="900000"/>
            </a:xfrm>
            <a:prstGeom prst="ellipse">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Roboto Black" panose="02000000000000000000" pitchFamily="2" charset="0"/>
                  <a:ea typeface="Roboto Black" panose="02000000000000000000" pitchFamily="2" charset="0"/>
                </a:rPr>
                <a:t>3.</a:t>
              </a:r>
            </a:p>
          </p:txBody>
        </p:sp>
        <p:sp>
          <p:nvSpPr>
            <p:cNvPr id="24" name="TextBox 23">
              <a:extLst>
                <a:ext uri="{FF2B5EF4-FFF2-40B4-BE49-F238E27FC236}">
                  <a16:creationId xmlns:a16="http://schemas.microsoft.com/office/drawing/2014/main" id="{120F08C6-BC6B-A1C8-3E9F-7973BAA70E7A}"/>
                </a:ext>
              </a:extLst>
            </p:cNvPr>
            <p:cNvSpPr txBox="1"/>
            <p:nvPr/>
          </p:nvSpPr>
          <p:spPr>
            <a:xfrm>
              <a:off x="2315182" y="1650068"/>
              <a:ext cx="6040073" cy="646331"/>
            </a:xfrm>
            <a:prstGeom prst="rect">
              <a:avLst/>
            </a:prstGeom>
            <a:noFill/>
          </p:spPr>
          <p:txBody>
            <a:bodyPr wrap="square" rtlCol="0">
              <a:spAutoFit/>
            </a:bodyPr>
            <a:lstStyle/>
            <a:p>
              <a:r>
                <a:rPr lang="en-GB" sz="3600" dirty="0">
                  <a:solidFill>
                    <a:schemeClr val="bg1"/>
                  </a:solidFill>
                  <a:latin typeface="Roboto Black" panose="02000000000000000000" pitchFamily="2" charset="0"/>
                  <a:ea typeface="Roboto Black" panose="02000000000000000000" pitchFamily="2" charset="0"/>
                </a:rPr>
                <a:t>Citizenship Hours</a:t>
              </a:r>
            </a:p>
          </p:txBody>
        </p:sp>
      </p:grpSp>
      <p:sp>
        <p:nvSpPr>
          <p:cNvPr id="2" name="TextBox 1">
            <a:extLst>
              <a:ext uri="{FF2B5EF4-FFF2-40B4-BE49-F238E27FC236}">
                <a16:creationId xmlns:a16="http://schemas.microsoft.com/office/drawing/2014/main" id="{9C58C191-4F26-8AC5-CA95-365BB4BDA618}"/>
              </a:ext>
            </a:extLst>
          </p:cNvPr>
          <p:cNvSpPr txBox="1"/>
          <p:nvPr/>
        </p:nvSpPr>
        <p:spPr>
          <a:xfrm>
            <a:off x="2618273" y="356771"/>
            <a:ext cx="4656182" cy="954107"/>
          </a:xfrm>
          <a:prstGeom prst="rect">
            <a:avLst/>
          </a:prstGeom>
          <a:noFill/>
        </p:spPr>
        <p:txBody>
          <a:bodyPr wrap="square" rtlCol="0">
            <a:spAutoFit/>
          </a:bodyPr>
          <a:lstStyle/>
          <a:p>
            <a:r>
              <a:rPr lang="en-GB" sz="2800" dirty="0">
                <a:solidFill>
                  <a:srgbClr val="800080"/>
                </a:solidFill>
                <a:latin typeface="Roboto Black" panose="02000000000000000000" pitchFamily="2" charset="0"/>
                <a:ea typeface="Roboto Black" panose="02000000000000000000" pitchFamily="2" charset="0"/>
              </a:rPr>
              <a:t>WHAT CAN EQUITEA DO FOR YOU?</a:t>
            </a:r>
          </a:p>
        </p:txBody>
      </p:sp>
      <p:sp>
        <p:nvSpPr>
          <p:cNvPr id="3" name="TextBox 2">
            <a:extLst>
              <a:ext uri="{FF2B5EF4-FFF2-40B4-BE49-F238E27FC236}">
                <a16:creationId xmlns:a16="http://schemas.microsoft.com/office/drawing/2014/main" id="{7F568E30-60DE-90F7-D688-0A2ED84AEBB2}"/>
              </a:ext>
            </a:extLst>
          </p:cNvPr>
          <p:cNvSpPr txBox="1"/>
          <p:nvPr/>
        </p:nvSpPr>
        <p:spPr>
          <a:xfrm>
            <a:off x="3367200" y="3116476"/>
            <a:ext cx="5457600" cy="1569660"/>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latin typeface="Roboto" panose="02000000000000000000" pitchFamily="2" charset="0"/>
                <a:ea typeface="Roboto" panose="02000000000000000000" pitchFamily="2" charset="0"/>
              </a:rPr>
              <a:t>As staff members, attending and contributing to </a:t>
            </a:r>
            <a:r>
              <a:rPr lang="en-US" sz="2400" b="1" dirty="0" err="1">
                <a:solidFill>
                  <a:schemeClr val="bg1"/>
                </a:solidFill>
                <a:latin typeface="Roboto" panose="02000000000000000000" pitchFamily="2" charset="0"/>
                <a:ea typeface="Roboto" panose="02000000000000000000" pitchFamily="2" charset="0"/>
              </a:rPr>
              <a:t>Equitea</a:t>
            </a:r>
            <a:r>
              <a:rPr lang="en-US" sz="2400" b="1" dirty="0">
                <a:solidFill>
                  <a:schemeClr val="bg1"/>
                </a:solidFill>
                <a:latin typeface="Roboto" panose="02000000000000000000" pitchFamily="2" charset="0"/>
                <a:ea typeface="Roboto" panose="02000000000000000000" pitchFamily="2" charset="0"/>
              </a:rPr>
              <a:t> can count towards your citizenship hours! </a:t>
            </a:r>
            <a:endParaRPr lang="en-US" sz="2400" b="1" i="0" u="none" strike="noStrike" dirty="0">
              <a:solidFill>
                <a:schemeClr val="bg1"/>
              </a:solidFill>
              <a:effectLst/>
              <a:latin typeface="Roboto" panose="02000000000000000000" pitchFamily="2" charset="0"/>
              <a:ea typeface="Roboto" panose="02000000000000000000" pitchFamily="2" charset="0"/>
            </a:endParaRPr>
          </a:p>
          <a:p>
            <a:endParaRPr lang="en-US" sz="2400" b="1"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49796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4CD75E6-E26F-79CB-A382-D4CF6F44BFD8}"/>
              </a:ext>
            </a:extLst>
          </p:cNvPr>
          <p:cNvGrpSpPr/>
          <p:nvPr/>
        </p:nvGrpSpPr>
        <p:grpSpPr>
          <a:xfrm>
            <a:off x="2557640" y="1381156"/>
            <a:ext cx="7063530" cy="900000"/>
            <a:chOff x="1291725" y="1523234"/>
            <a:chExt cx="7063530" cy="900000"/>
          </a:xfrm>
        </p:grpSpPr>
        <p:sp>
          <p:nvSpPr>
            <p:cNvPr id="23" name="Oval 22">
              <a:extLst>
                <a:ext uri="{FF2B5EF4-FFF2-40B4-BE49-F238E27FC236}">
                  <a16:creationId xmlns:a16="http://schemas.microsoft.com/office/drawing/2014/main" id="{1D7052E4-0163-93D7-419B-6B3AB5AFEEC7}"/>
                </a:ext>
              </a:extLst>
            </p:cNvPr>
            <p:cNvSpPr/>
            <p:nvPr/>
          </p:nvSpPr>
          <p:spPr>
            <a:xfrm>
              <a:off x="1291725" y="1523234"/>
              <a:ext cx="900000" cy="900000"/>
            </a:xfrm>
            <a:prstGeom prst="ellipse">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Roboto Black" panose="02000000000000000000" pitchFamily="2" charset="0"/>
                  <a:ea typeface="Roboto Black" panose="02000000000000000000" pitchFamily="2" charset="0"/>
                </a:rPr>
                <a:t>4.</a:t>
              </a:r>
            </a:p>
          </p:txBody>
        </p:sp>
        <p:sp>
          <p:nvSpPr>
            <p:cNvPr id="24" name="TextBox 23">
              <a:extLst>
                <a:ext uri="{FF2B5EF4-FFF2-40B4-BE49-F238E27FC236}">
                  <a16:creationId xmlns:a16="http://schemas.microsoft.com/office/drawing/2014/main" id="{120F08C6-BC6B-A1C8-3E9F-7973BAA70E7A}"/>
                </a:ext>
              </a:extLst>
            </p:cNvPr>
            <p:cNvSpPr txBox="1"/>
            <p:nvPr/>
          </p:nvSpPr>
          <p:spPr>
            <a:xfrm>
              <a:off x="2315182" y="1650068"/>
              <a:ext cx="6040073" cy="646331"/>
            </a:xfrm>
            <a:prstGeom prst="rect">
              <a:avLst/>
            </a:prstGeom>
            <a:noFill/>
          </p:spPr>
          <p:txBody>
            <a:bodyPr wrap="square" rtlCol="0">
              <a:spAutoFit/>
            </a:bodyPr>
            <a:lstStyle/>
            <a:p>
              <a:r>
                <a:rPr lang="en-GB" sz="3600" dirty="0">
                  <a:solidFill>
                    <a:schemeClr val="bg1"/>
                  </a:solidFill>
                  <a:latin typeface="Roboto Black" panose="02000000000000000000" pitchFamily="2" charset="0"/>
                  <a:ea typeface="Roboto Black" panose="02000000000000000000" pitchFamily="2" charset="0"/>
                </a:rPr>
                <a:t>Flexible Sessions</a:t>
              </a:r>
            </a:p>
          </p:txBody>
        </p:sp>
      </p:grpSp>
      <p:sp>
        <p:nvSpPr>
          <p:cNvPr id="2" name="TextBox 1">
            <a:extLst>
              <a:ext uri="{FF2B5EF4-FFF2-40B4-BE49-F238E27FC236}">
                <a16:creationId xmlns:a16="http://schemas.microsoft.com/office/drawing/2014/main" id="{9C58C191-4F26-8AC5-CA95-365BB4BDA618}"/>
              </a:ext>
            </a:extLst>
          </p:cNvPr>
          <p:cNvSpPr txBox="1"/>
          <p:nvPr/>
        </p:nvSpPr>
        <p:spPr>
          <a:xfrm>
            <a:off x="2618273" y="356771"/>
            <a:ext cx="4656182" cy="954107"/>
          </a:xfrm>
          <a:prstGeom prst="rect">
            <a:avLst/>
          </a:prstGeom>
          <a:noFill/>
        </p:spPr>
        <p:txBody>
          <a:bodyPr wrap="square" rtlCol="0">
            <a:spAutoFit/>
          </a:bodyPr>
          <a:lstStyle/>
          <a:p>
            <a:r>
              <a:rPr lang="en-GB" sz="2800" dirty="0">
                <a:solidFill>
                  <a:srgbClr val="800080"/>
                </a:solidFill>
                <a:latin typeface="Roboto Black" panose="02000000000000000000" pitchFamily="2" charset="0"/>
                <a:ea typeface="Roboto Black" panose="02000000000000000000" pitchFamily="2" charset="0"/>
              </a:rPr>
              <a:t>WHAT CAN EQUITEA DO FOR YOU?</a:t>
            </a:r>
          </a:p>
        </p:txBody>
      </p:sp>
      <p:sp>
        <p:nvSpPr>
          <p:cNvPr id="3" name="TextBox 2">
            <a:extLst>
              <a:ext uri="{FF2B5EF4-FFF2-40B4-BE49-F238E27FC236}">
                <a16:creationId xmlns:a16="http://schemas.microsoft.com/office/drawing/2014/main" id="{51F270C2-918A-F48D-CAB8-8617B133090E}"/>
              </a:ext>
            </a:extLst>
          </p:cNvPr>
          <p:cNvSpPr txBox="1"/>
          <p:nvPr/>
        </p:nvSpPr>
        <p:spPr>
          <a:xfrm>
            <a:off x="3367200" y="2478268"/>
            <a:ext cx="5457600" cy="3416320"/>
          </a:xfrm>
          <a:prstGeom prst="rect">
            <a:avLst/>
          </a:prstGeom>
          <a:noFill/>
        </p:spPr>
        <p:txBody>
          <a:bodyPr wrap="square" rtlCol="0">
            <a:spAutoFit/>
          </a:bodyPr>
          <a:lstStyle/>
          <a:p>
            <a:pPr marL="342900" indent="-342900">
              <a:buFont typeface="Arial" panose="020B0604020202020204" pitchFamily="34" charset="0"/>
              <a:buChar char="•"/>
            </a:pPr>
            <a:r>
              <a:rPr lang="en-US" sz="2400" b="1" i="0" u="none" strike="noStrike" dirty="0">
                <a:solidFill>
                  <a:schemeClr val="bg1"/>
                </a:solidFill>
                <a:effectLst/>
                <a:latin typeface="Roboto" panose="02000000000000000000" pitchFamily="2" charset="0"/>
                <a:ea typeface="Roboto" panose="02000000000000000000" pitchFamily="2" charset="0"/>
              </a:rPr>
              <a:t>You don’t have to come to all the sessions!</a:t>
            </a:r>
          </a:p>
          <a:p>
            <a:pPr marL="800100" lvl="1" indent="-342900">
              <a:buFont typeface="Arial" panose="020B0604020202020204" pitchFamily="34" charset="0"/>
              <a:buChar char="•"/>
            </a:pPr>
            <a:r>
              <a:rPr lang="en-US" sz="2400" b="1" dirty="0">
                <a:solidFill>
                  <a:schemeClr val="bg1"/>
                </a:solidFill>
                <a:latin typeface="Roboto" panose="02000000000000000000" pitchFamily="2" charset="0"/>
                <a:ea typeface="Roboto" panose="02000000000000000000" pitchFamily="2" charset="0"/>
              </a:rPr>
              <a:t>Please don’t feel you have to come to sessions that might be difficult for you</a:t>
            </a:r>
            <a:endParaRPr lang="en-US" sz="2400" b="1" i="0" u="none" strike="noStrike" dirty="0">
              <a:solidFill>
                <a:schemeClr val="bg1"/>
              </a:solidFill>
              <a:effectLst/>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en-US" sz="2400" b="1" i="0" u="none" strike="noStrike" dirty="0">
                <a:solidFill>
                  <a:schemeClr val="bg1"/>
                </a:solidFill>
                <a:effectLst/>
                <a:latin typeface="Roboto" panose="02000000000000000000" pitchFamily="2" charset="0"/>
                <a:ea typeface="Roboto" panose="02000000000000000000" pitchFamily="2" charset="0"/>
              </a:rPr>
              <a:t>If you’ve got a clash</a:t>
            </a:r>
            <a:r>
              <a:rPr lang="en-US" sz="2400" b="1" dirty="0">
                <a:solidFill>
                  <a:schemeClr val="bg1"/>
                </a:solidFill>
                <a:latin typeface="Roboto" panose="02000000000000000000" pitchFamily="2" charset="0"/>
                <a:ea typeface="Roboto" panose="02000000000000000000" pitchFamily="2" charset="0"/>
              </a:rPr>
              <a:t>, let us know! We can look into shifting the session </a:t>
            </a:r>
            <a:r>
              <a:rPr lang="en-US" sz="2400" b="1" dirty="0">
                <a:solidFill>
                  <a:schemeClr val="bg1"/>
                </a:solidFill>
                <a:latin typeface="Roboto" panose="02000000000000000000" pitchFamily="2" charset="0"/>
                <a:ea typeface="Roboto" panose="02000000000000000000" pitchFamily="2" charset="0"/>
                <a:sym typeface="Wingdings" pitchFamily="2" charset="2"/>
              </a:rPr>
              <a:t>:)</a:t>
            </a:r>
            <a:endParaRPr lang="en-US" sz="2400" b="1" i="0" u="none" strike="noStrike" dirty="0">
              <a:solidFill>
                <a:schemeClr val="bg1"/>
              </a:solidFill>
              <a:effectLst/>
              <a:latin typeface="Roboto" panose="02000000000000000000" pitchFamily="2" charset="0"/>
              <a:ea typeface="Roboto" panose="02000000000000000000" pitchFamily="2" charset="0"/>
            </a:endParaRPr>
          </a:p>
          <a:p>
            <a:endParaRPr lang="en-US" sz="2400" b="1"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44163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4CD75E6-E26F-79CB-A382-D4CF6F44BFD8}"/>
              </a:ext>
            </a:extLst>
          </p:cNvPr>
          <p:cNvGrpSpPr/>
          <p:nvPr/>
        </p:nvGrpSpPr>
        <p:grpSpPr>
          <a:xfrm>
            <a:off x="2557640" y="1381156"/>
            <a:ext cx="7063530" cy="900000"/>
            <a:chOff x="1291725" y="1523234"/>
            <a:chExt cx="7063530" cy="900000"/>
          </a:xfrm>
        </p:grpSpPr>
        <p:sp>
          <p:nvSpPr>
            <p:cNvPr id="23" name="Oval 22">
              <a:extLst>
                <a:ext uri="{FF2B5EF4-FFF2-40B4-BE49-F238E27FC236}">
                  <a16:creationId xmlns:a16="http://schemas.microsoft.com/office/drawing/2014/main" id="{1D7052E4-0163-93D7-419B-6B3AB5AFEEC7}"/>
                </a:ext>
              </a:extLst>
            </p:cNvPr>
            <p:cNvSpPr/>
            <p:nvPr/>
          </p:nvSpPr>
          <p:spPr>
            <a:xfrm>
              <a:off x="1291725" y="1523234"/>
              <a:ext cx="900000" cy="900000"/>
            </a:xfrm>
            <a:prstGeom prst="ellipse">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Roboto Black" panose="02000000000000000000" pitchFamily="2" charset="0"/>
                  <a:ea typeface="Roboto Black" panose="02000000000000000000" pitchFamily="2" charset="0"/>
                </a:rPr>
                <a:t>5.</a:t>
              </a:r>
            </a:p>
          </p:txBody>
        </p:sp>
        <p:sp>
          <p:nvSpPr>
            <p:cNvPr id="24" name="TextBox 23">
              <a:extLst>
                <a:ext uri="{FF2B5EF4-FFF2-40B4-BE49-F238E27FC236}">
                  <a16:creationId xmlns:a16="http://schemas.microsoft.com/office/drawing/2014/main" id="{120F08C6-BC6B-A1C8-3E9F-7973BAA70E7A}"/>
                </a:ext>
              </a:extLst>
            </p:cNvPr>
            <p:cNvSpPr txBox="1"/>
            <p:nvPr/>
          </p:nvSpPr>
          <p:spPr>
            <a:xfrm>
              <a:off x="2315182" y="1650068"/>
              <a:ext cx="6040073" cy="646331"/>
            </a:xfrm>
            <a:prstGeom prst="rect">
              <a:avLst/>
            </a:prstGeom>
            <a:noFill/>
          </p:spPr>
          <p:txBody>
            <a:bodyPr wrap="square" rtlCol="0">
              <a:spAutoFit/>
            </a:bodyPr>
            <a:lstStyle/>
            <a:p>
              <a:r>
                <a:rPr lang="en-GB" sz="3600" dirty="0">
                  <a:solidFill>
                    <a:schemeClr val="bg1"/>
                  </a:solidFill>
                  <a:latin typeface="Roboto Black" panose="02000000000000000000" pitchFamily="2" charset="0"/>
                  <a:ea typeface="Roboto Black" panose="02000000000000000000" pitchFamily="2" charset="0"/>
                </a:rPr>
                <a:t>Cake &amp; Coffee!</a:t>
              </a:r>
            </a:p>
          </p:txBody>
        </p:sp>
      </p:grpSp>
      <p:sp>
        <p:nvSpPr>
          <p:cNvPr id="2" name="TextBox 1">
            <a:extLst>
              <a:ext uri="{FF2B5EF4-FFF2-40B4-BE49-F238E27FC236}">
                <a16:creationId xmlns:a16="http://schemas.microsoft.com/office/drawing/2014/main" id="{9C58C191-4F26-8AC5-CA95-365BB4BDA618}"/>
              </a:ext>
            </a:extLst>
          </p:cNvPr>
          <p:cNvSpPr txBox="1"/>
          <p:nvPr/>
        </p:nvSpPr>
        <p:spPr>
          <a:xfrm>
            <a:off x="2618273" y="356771"/>
            <a:ext cx="4656182" cy="954107"/>
          </a:xfrm>
          <a:prstGeom prst="rect">
            <a:avLst/>
          </a:prstGeom>
          <a:noFill/>
        </p:spPr>
        <p:txBody>
          <a:bodyPr wrap="square" rtlCol="0">
            <a:spAutoFit/>
          </a:bodyPr>
          <a:lstStyle/>
          <a:p>
            <a:r>
              <a:rPr lang="en-GB" sz="2800" dirty="0">
                <a:solidFill>
                  <a:srgbClr val="800080"/>
                </a:solidFill>
                <a:latin typeface="Roboto Black" panose="02000000000000000000" pitchFamily="2" charset="0"/>
                <a:ea typeface="Roboto Black" panose="02000000000000000000" pitchFamily="2" charset="0"/>
              </a:rPr>
              <a:t>WHAT CAN EQUITEA DO FOR YOU?</a:t>
            </a:r>
          </a:p>
        </p:txBody>
      </p:sp>
      <p:pic>
        <p:nvPicPr>
          <p:cNvPr id="7170" name="Picture 2" descr="A purple cake next to a coffee cup and purple flowers.">
            <a:extLst>
              <a:ext uri="{FF2B5EF4-FFF2-40B4-BE49-F238E27FC236}">
                <a16:creationId xmlns:a16="http://schemas.microsoft.com/office/drawing/2014/main" id="{581A45BB-7749-7B85-8389-0BA148D566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8130" y="2284696"/>
            <a:ext cx="5455740" cy="3068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467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58C191-4F26-8AC5-CA95-365BB4BDA618}"/>
              </a:ext>
            </a:extLst>
          </p:cNvPr>
          <p:cNvSpPr txBox="1"/>
          <p:nvPr/>
        </p:nvSpPr>
        <p:spPr>
          <a:xfrm>
            <a:off x="2618273" y="356771"/>
            <a:ext cx="4710374" cy="523220"/>
          </a:xfrm>
          <a:prstGeom prst="rect">
            <a:avLst/>
          </a:prstGeom>
          <a:noFill/>
        </p:spPr>
        <p:txBody>
          <a:bodyPr wrap="square" rtlCol="0">
            <a:spAutoFit/>
          </a:bodyPr>
          <a:lstStyle/>
          <a:p>
            <a:r>
              <a:rPr lang="en-GB" sz="2800" dirty="0">
                <a:solidFill>
                  <a:srgbClr val="800080"/>
                </a:solidFill>
                <a:latin typeface="Roboto Black" panose="02000000000000000000" pitchFamily="2" charset="0"/>
                <a:ea typeface="Roboto Black" panose="02000000000000000000" pitchFamily="2" charset="0"/>
              </a:rPr>
              <a:t>QUESTIONS? CONTACT US!</a:t>
            </a:r>
          </a:p>
        </p:txBody>
      </p:sp>
      <p:graphicFrame>
        <p:nvGraphicFramePr>
          <p:cNvPr id="4" name="Table 4">
            <a:extLst>
              <a:ext uri="{FF2B5EF4-FFF2-40B4-BE49-F238E27FC236}">
                <a16:creationId xmlns:a16="http://schemas.microsoft.com/office/drawing/2014/main" id="{450E24D9-585F-0556-76BD-92185C472298}"/>
              </a:ext>
            </a:extLst>
          </p:cNvPr>
          <p:cNvGraphicFramePr>
            <a:graphicFrameLocks noGrp="1"/>
          </p:cNvGraphicFramePr>
          <p:nvPr>
            <p:extLst>
              <p:ext uri="{D42A27DB-BD31-4B8C-83A1-F6EECF244321}">
                <p14:modId xmlns:p14="http://schemas.microsoft.com/office/powerpoint/2010/main" val="2352010358"/>
              </p:ext>
            </p:extLst>
          </p:nvPr>
        </p:nvGraphicFramePr>
        <p:xfrm>
          <a:off x="2250514" y="1203510"/>
          <a:ext cx="7868772" cy="4778190"/>
        </p:xfrm>
        <a:graphic>
          <a:graphicData uri="http://schemas.openxmlformats.org/drawingml/2006/table">
            <a:tbl>
              <a:tblPr firstRow="1" bandRow="1">
                <a:tableStyleId>{5C22544A-7EE6-4342-B048-85BDC9FD1C3A}</a:tableStyleId>
              </a:tblPr>
              <a:tblGrid>
                <a:gridCol w="2396939">
                  <a:extLst>
                    <a:ext uri="{9D8B030D-6E8A-4147-A177-3AD203B41FA5}">
                      <a16:colId xmlns:a16="http://schemas.microsoft.com/office/drawing/2014/main" val="4025471515"/>
                    </a:ext>
                  </a:extLst>
                </a:gridCol>
                <a:gridCol w="1537447">
                  <a:extLst>
                    <a:ext uri="{9D8B030D-6E8A-4147-A177-3AD203B41FA5}">
                      <a16:colId xmlns:a16="http://schemas.microsoft.com/office/drawing/2014/main" val="899510169"/>
                    </a:ext>
                  </a:extLst>
                </a:gridCol>
                <a:gridCol w="1515035">
                  <a:extLst>
                    <a:ext uri="{9D8B030D-6E8A-4147-A177-3AD203B41FA5}">
                      <a16:colId xmlns:a16="http://schemas.microsoft.com/office/drawing/2014/main" val="4032823013"/>
                    </a:ext>
                  </a:extLst>
                </a:gridCol>
                <a:gridCol w="2419351">
                  <a:extLst>
                    <a:ext uri="{9D8B030D-6E8A-4147-A177-3AD203B41FA5}">
                      <a16:colId xmlns:a16="http://schemas.microsoft.com/office/drawing/2014/main" val="3566335479"/>
                    </a:ext>
                  </a:extLst>
                </a:gridCol>
              </a:tblGrid>
              <a:tr h="2389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white"/>
                          </a:solidFill>
                          <a:effectLst/>
                          <a:uLnTx/>
                          <a:uFillTx/>
                          <a:latin typeface="Roboto Black" panose="02000000000000000000" pitchFamily="2" charset="0"/>
                          <a:ea typeface="Roboto Black" panose="02000000000000000000" pitchFamily="2" charset="0"/>
                          <a:cs typeface="+mn-cs"/>
                        </a:rPr>
                        <a:t>Jenni French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1" i="1" u="none" strike="noStrike" kern="1200" cap="none" spc="0" normalizeH="0" baseline="0" noProof="0" dirty="0">
                          <a:ln>
                            <a:noFill/>
                          </a:ln>
                          <a:solidFill>
                            <a:prstClr val="white"/>
                          </a:solidFill>
                          <a:effectLst/>
                          <a:uLnTx/>
                          <a:uFillTx/>
                          <a:latin typeface="Roboto Black" panose="02000000000000000000" pitchFamily="2" charset="0"/>
                          <a:ea typeface="Roboto Black" panose="02000000000000000000" pitchFamily="2" charset="0"/>
                          <a:cs typeface="+mn-cs"/>
                        </a:rPr>
                        <a:t>(she/her)</a:t>
                      </a:r>
                      <a:endParaRPr kumimoji="0" lang="en-GB" sz="3600" b="0" i="0" u="none" strike="noStrike" kern="1200" cap="none" spc="0" normalizeH="0" baseline="0" noProof="0" dirty="0">
                        <a:ln>
                          <a:noFill/>
                        </a:ln>
                        <a:solidFill>
                          <a:prstClr val="white"/>
                        </a:solidFill>
                        <a:effectLst/>
                        <a:uLnTx/>
                        <a:uFillTx/>
                        <a:latin typeface="Roboto Black" panose="02000000000000000000" pitchFamily="2" charset="0"/>
                        <a:ea typeface="Roboto Black" panose="02000000000000000000" pitchFamily="2"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80"/>
                          </a:solidFill>
                          <a:effectLst/>
                          <a:uLnTx/>
                          <a:uFillTx/>
                          <a:latin typeface="Roboto" panose="02000000000000000000" pitchFamily="2" charset="0"/>
                          <a:ea typeface="Roboto" panose="02000000000000000000" pitchFamily="2" charset="0"/>
                          <a:cs typeface="+mn-cs"/>
                          <a:hlinkClick r:id="rId4">
                            <a:extLst>
                              <a:ext uri="{A12FA001-AC4F-418D-AE19-62706E023703}">
                                <ahyp:hlinkClr xmlns:ahyp="http://schemas.microsoft.com/office/drawing/2018/hyperlinkcolor" val="tx"/>
                              </a:ext>
                            </a:extLst>
                          </a:hlinkClick>
                        </a:rPr>
                        <a:t>jf328@</a:t>
                      </a:r>
                      <a:r>
                        <a:rPr kumimoji="0" lang="en-GB" sz="2400" b="1" i="0" u="none" strike="noStrike" kern="1200" cap="none" spc="0" normalizeH="0" baseline="0" noProof="0" dirty="0">
                          <a:ln>
                            <a:noFill/>
                          </a:ln>
                          <a:solidFill>
                            <a:srgbClr val="800080"/>
                          </a:solidFill>
                          <a:effectLst/>
                          <a:uLnTx/>
                          <a:uFillTx/>
                          <a:latin typeface="Roboto" panose="02000000000000000000" pitchFamily="2" charset="0"/>
                          <a:ea typeface="Roboto" panose="02000000000000000000" pitchFamily="2" charset="0"/>
                          <a:cs typeface="+mn-cs"/>
                          <a:hlinkClick r:id="rId4">
                            <a:extLst>
                              <a:ext uri="{A12FA001-AC4F-418D-AE19-62706E023703}">
                                <ahyp:hlinkClr xmlns:ahyp="http://schemas.microsoft.com/office/drawing/2018/hyperlinkcolor" val="tx"/>
                              </a:ext>
                            </a:extLst>
                          </a:hlinkClick>
                        </a:rPr>
                        <a:t>le.ac.uk</a:t>
                      </a:r>
                      <a:r>
                        <a:rPr kumimoji="0" lang="en-GB" sz="2400" b="1" i="0" u="none" strike="noStrike" kern="1200" cap="none" spc="0" normalizeH="0" baseline="0" noProof="0" dirty="0">
                          <a:ln>
                            <a:noFill/>
                          </a:ln>
                          <a:solidFill>
                            <a:srgbClr val="800080"/>
                          </a:solidFill>
                          <a:effectLst/>
                          <a:uLnTx/>
                          <a:uFillTx/>
                          <a:latin typeface="Roboto" panose="02000000000000000000" pitchFamily="2" charset="0"/>
                          <a:ea typeface="Roboto" panose="02000000000000000000" pitchFamily="2" charset="0"/>
                          <a:cs typeface="+mn-cs"/>
                        </a:rPr>
                        <a:t> </a:t>
                      </a:r>
                      <a:endParaRPr kumimoji="0" lang="en-GB" sz="3600" b="0" i="0" u="none" strike="noStrike" kern="1200" cap="none" spc="0" normalizeH="0" baseline="0" noProof="0" dirty="0">
                        <a:ln>
                          <a:noFill/>
                        </a:ln>
                        <a:solidFill>
                          <a:srgbClr val="800080"/>
                        </a:solidFill>
                        <a:effectLst/>
                        <a:uLnTx/>
                        <a:uFillTx/>
                        <a:latin typeface="Roboto Black" panose="02000000000000000000" pitchFamily="2" charset="0"/>
                        <a:ea typeface="Roboto Black" panose="02000000000000000000" pitchFamily="2" charset="0"/>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white"/>
                          </a:solidFill>
                          <a:effectLst/>
                          <a:uLnTx/>
                          <a:uFillTx/>
                          <a:latin typeface="Roboto Black" panose="02000000000000000000" pitchFamily="2" charset="0"/>
                          <a:ea typeface="Roboto Black" panose="02000000000000000000" pitchFamily="2" charset="0"/>
                          <a:cs typeface="+mn-cs"/>
                        </a:rPr>
                        <a:t>Hannah </a:t>
                      </a:r>
                      <a:r>
                        <a:rPr kumimoji="0" lang="en-GB" sz="3600" b="0" i="0" u="none" strike="noStrike" kern="1200" cap="none" spc="0" normalizeH="0" baseline="0" noProof="0" dirty="0" err="1">
                          <a:ln>
                            <a:noFill/>
                          </a:ln>
                          <a:solidFill>
                            <a:prstClr val="white"/>
                          </a:solidFill>
                          <a:effectLst/>
                          <a:uLnTx/>
                          <a:uFillTx/>
                          <a:latin typeface="Roboto Black" panose="02000000000000000000" pitchFamily="2" charset="0"/>
                          <a:ea typeface="Roboto Black" panose="02000000000000000000" pitchFamily="2" charset="0"/>
                          <a:cs typeface="+mn-cs"/>
                        </a:rPr>
                        <a:t>Lerman</a:t>
                      </a:r>
                      <a:endParaRPr kumimoji="0" lang="en-GB" sz="3600" b="0" i="0" u="none" strike="noStrike" kern="1200" cap="none" spc="0" normalizeH="0" baseline="0" noProof="0" dirty="0">
                        <a:ln>
                          <a:noFill/>
                        </a:ln>
                        <a:solidFill>
                          <a:prstClr val="white"/>
                        </a:solidFill>
                        <a:effectLst/>
                        <a:uLnTx/>
                        <a:uFillTx/>
                        <a:latin typeface="Roboto Black" panose="02000000000000000000" pitchFamily="2" charset="0"/>
                        <a:ea typeface="Roboto Black" panose="02000000000000000000" pitchFamily="2" charset="0"/>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3600" b="1" i="1" u="none" strike="noStrike" kern="1200" cap="none" spc="0" normalizeH="0" baseline="0" noProof="0" dirty="0">
                          <a:ln>
                            <a:noFill/>
                          </a:ln>
                          <a:solidFill>
                            <a:prstClr val="white"/>
                          </a:solidFill>
                          <a:effectLst/>
                          <a:uLnTx/>
                          <a:uFillTx/>
                          <a:latin typeface="Roboto Black" panose="02000000000000000000" pitchFamily="2" charset="0"/>
                          <a:ea typeface="Roboto Black" panose="02000000000000000000" pitchFamily="2" charset="0"/>
                          <a:cs typeface="+mn-cs"/>
                        </a:rPr>
                        <a:t>(she/her)</a:t>
                      </a:r>
                      <a:endParaRPr kumimoji="0" lang="en-GB" sz="3600" b="0" i="0" u="none" strike="noStrike" kern="1200" cap="none" spc="0" normalizeH="0" baseline="0" noProof="0" dirty="0">
                        <a:ln>
                          <a:noFill/>
                        </a:ln>
                        <a:solidFill>
                          <a:prstClr val="white"/>
                        </a:solidFill>
                        <a:effectLst/>
                        <a:uLnTx/>
                        <a:uFillTx/>
                        <a:latin typeface="Roboto Black" panose="02000000000000000000" pitchFamily="2" charset="0"/>
                        <a:ea typeface="Roboto Black" panose="02000000000000000000" pitchFamily="2" charset="0"/>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80"/>
                          </a:solidFill>
                          <a:effectLst/>
                          <a:uLnTx/>
                          <a:uFillTx/>
                          <a:latin typeface="Roboto" panose="02000000000000000000" pitchFamily="2" charset="0"/>
                          <a:ea typeface="Roboto" panose="02000000000000000000" pitchFamily="2" charset="0"/>
                          <a:cs typeface="+mn-cs"/>
                          <a:hlinkClick r:id="rId5">
                            <a:extLst>
                              <a:ext uri="{A12FA001-AC4F-418D-AE19-62706E023703}">
                                <ahyp:hlinkClr xmlns:ahyp="http://schemas.microsoft.com/office/drawing/2018/hyperlinkcolor" val="tx"/>
                              </a:ext>
                            </a:extLst>
                          </a:hlinkClick>
                        </a:rPr>
                        <a:t>hnl4@</a:t>
                      </a:r>
                      <a:r>
                        <a:rPr kumimoji="0" lang="en-GB" sz="2400" b="1" i="0" u="none" strike="noStrike" kern="1200" cap="none" spc="0" normalizeH="0" baseline="0" noProof="0" dirty="0">
                          <a:ln>
                            <a:noFill/>
                          </a:ln>
                          <a:solidFill>
                            <a:srgbClr val="800080"/>
                          </a:solidFill>
                          <a:effectLst/>
                          <a:uLnTx/>
                          <a:uFillTx/>
                          <a:latin typeface="Roboto" panose="02000000000000000000" pitchFamily="2" charset="0"/>
                          <a:ea typeface="Roboto" panose="02000000000000000000" pitchFamily="2" charset="0"/>
                          <a:cs typeface="+mn-cs"/>
                          <a:hlinkClick r:id="rId5">
                            <a:extLst>
                              <a:ext uri="{A12FA001-AC4F-418D-AE19-62706E023703}">
                                <ahyp:hlinkClr xmlns:ahyp="http://schemas.microsoft.com/office/drawing/2018/hyperlinkcolor" val="tx"/>
                              </a:ext>
                            </a:extLst>
                          </a:hlinkClick>
                        </a:rPr>
                        <a:t>le.ac.uk</a:t>
                      </a:r>
                      <a:r>
                        <a:rPr kumimoji="0" lang="en-GB" sz="2400" b="1" i="0" u="none" strike="noStrike" kern="1200" cap="none" spc="0" normalizeH="0" baseline="0" noProof="0" dirty="0">
                          <a:ln>
                            <a:noFill/>
                          </a:ln>
                          <a:solidFill>
                            <a:srgbClr val="800080"/>
                          </a:solidFill>
                          <a:effectLst/>
                          <a:uLnTx/>
                          <a:uFillTx/>
                          <a:latin typeface="Roboto" panose="02000000000000000000" pitchFamily="2" charset="0"/>
                          <a:ea typeface="Roboto" panose="02000000000000000000" pitchFamily="2" charset="0"/>
                          <a:cs typeface="+mn-cs"/>
                        </a:rPr>
                        <a:t> </a:t>
                      </a:r>
                      <a:endParaRPr kumimoji="0" lang="en-GB" sz="3600" b="0" i="0" u="none" strike="noStrike" kern="1200" cap="none" spc="0" normalizeH="0" baseline="0" noProof="0" dirty="0">
                        <a:ln>
                          <a:noFill/>
                        </a:ln>
                        <a:solidFill>
                          <a:srgbClr val="800080"/>
                        </a:solidFill>
                        <a:effectLst/>
                        <a:uLnTx/>
                        <a:uFillTx/>
                        <a:latin typeface="Roboto Black" panose="02000000000000000000" pitchFamily="2" charset="0"/>
                        <a:ea typeface="Roboto Black" panose="02000000000000000000" pitchFamily="2" charset="0"/>
                        <a:cs typeface="+mn-cs"/>
                      </a:endParaRPr>
                    </a:p>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5600541"/>
                  </a:ext>
                </a:extLst>
              </a:tr>
              <a:tr h="2389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white"/>
                          </a:solidFill>
                          <a:effectLst/>
                          <a:uLnTx/>
                          <a:uFillTx/>
                          <a:latin typeface="Roboto Black" panose="02000000000000000000" pitchFamily="2" charset="0"/>
                          <a:ea typeface="Roboto Black" panose="02000000000000000000" pitchFamily="2" charset="0"/>
                          <a:cs typeface="+mn-cs"/>
                        </a:rPr>
                        <a:t>Alicia Kendall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1" i="1" u="none" strike="noStrike" kern="1200" cap="none" spc="0" normalizeH="0" baseline="0" noProof="0" dirty="0">
                          <a:ln>
                            <a:noFill/>
                          </a:ln>
                          <a:solidFill>
                            <a:prstClr val="white"/>
                          </a:solidFill>
                          <a:effectLst/>
                          <a:uLnTx/>
                          <a:uFillTx/>
                          <a:latin typeface="Roboto Black" panose="02000000000000000000" pitchFamily="2" charset="0"/>
                          <a:ea typeface="Roboto Black" panose="02000000000000000000" pitchFamily="2" charset="0"/>
                          <a:cs typeface="+mn-cs"/>
                        </a:rPr>
                        <a:t>(she/her)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80"/>
                          </a:solidFill>
                          <a:effectLst/>
                          <a:uLnTx/>
                          <a:uFillTx/>
                          <a:latin typeface="Roboto" panose="02000000000000000000" pitchFamily="2" charset="0"/>
                          <a:ea typeface="Roboto" panose="02000000000000000000" pitchFamily="2" charset="0"/>
                          <a:cs typeface="+mn-cs"/>
                          <a:hlinkClick r:id="rId6">
                            <a:extLst>
                              <a:ext uri="{A12FA001-AC4F-418D-AE19-62706E023703}">
                                <ahyp:hlinkClr xmlns:ahyp="http://schemas.microsoft.com/office/drawing/2018/hyperlinkcolor" val="tx"/>
                              </a:ext>
                            </a:extLst>
                          </a:hlinkClick>
                        </a:rPr>
                        <a:t>ak842@</a:t>
                      </a:r>
                      <a:r>
                        <a:rPr kumimoji="0" lang="en-GB" sz="2400" b="1" i="0" u="none" strike="noStrike" kern="1200" cap="none" spc="0" normalizeH="0" baseline="0" noProof="0" dirty="0">
                          <a:ln>
                            <a:noFill/>
                          </a:ln>
                          <a:solidFill>
                            <a:srgbClr val="800080"/>
                          </a:solidFill>
                          <a:effectLst/>
                          <a:uLnTx/>
                          <a:uFillTx/>
                          <a:latin typeface="Roboto" panose="02000000000000000000" pitchFamily="2" charset="0"/>
                          <a:ea typeface="Roboto" panose="02000000000000000000" pitchFamily="2" charset="0"/>
                          <a:cs typeface="+mn-cs"/>
                          <a:hlinkClick r:id="rId6">
                            <a:extLst>
                              <a:ext uri="{A12FA001-AC4F-418D-AE19-62706E023703}">
                                <ahyp:hlinkClr xmlns:ahyp="http://schemas.microsoft.com/office/drawing/2018/hyperlinkcolor" val="tx"/>
                              </a:ext>
                            </a:extLst>
                          </a:hlinkClick>
                        </a:rPr>
                        <a:t>le.ac.uk</a:t>
                      </a:r>
                      <a:r>
                        <a:rPr kumimoji="0" lang="en-GB" sz="2400" b="1" i="0" u="none" strike="noStrike" kern="1200" cap="none" spc="0" normalizeH="0" baseline="0" noProof="0" dirty="0">
                          <a:ln>
                            <a:noFill/>
                          </a:ln>
                          <a:solidFill>
                            <a:srgbClr val="800080"/>
                          </a:solidFill>
                          <a:effectLst/>
                          <a:uLnTx/>
                          <a:uFillTx/>
                          <a:latin typeface="Roboto" panose="02000000000000000000" pitchFamily="2" charset="0"/>
                          <a:ea typeface="Roboto" panose="02000000000000000000" pitchFamily="2" charset="0"/>
                          <a:cs typeface="+mn-cs"/>
                        </a:rPr>
                        <a:t> </a:t>
                      </a:r>
                      <a:endParaRPr kumimoji="0" lang="en-GB" sz="3600" b="0" i="0" u="none" strike="noStrike" kern="1200" cap="none" spc="0" normalizeH="0" baseline="0" noProof="0" dirty="0">
                        <a:ln>
                          <a:noFill/>
                        </a:ln>
                        <a:solidFill>
                          <a:srgbClr val="800080"/>
                        </a:solidFill>
                        <a:effectLst/>
                        <a:uLnTx/>
                        <a:uFillTx/>
                        <a:latin typeface="Roboto Black" panose="02000000000000000000" pitchFamily="2" charset="0"/>
                        <a:ea typeface="Roboto Black" panose="02000000000000000000" pitchFamily="2" charset="0"/>
                        <a:cs typeface="+mn-cs"/>
                      </a:endParaRPr>
                    </a:p>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800080"/>
                        </a:solidFill>
                        <a:effectLst/>
                        <a:uLnTx/>
                        <a:uFillTx/>
                        <a:latin typeface="Roboto" panose="02000000000000000000" pitchFamily="2" charset="0"/>
                        <a:ea typeface="Roboto" panose="02000000000000000000" pitchFamily="2" charset="0"/>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grid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3600" b="0" i="0" u="none" strike="noStrike" kern="1200" cap="none" spc="0" normalizeH="0" baseline="0" noProof="0" dirty="0">
                        <a:ln>
                          <a:noFill/>
                        </a:ln>
                        <a:solidFill>
                          <a:prstClr val="white"/>
                        </a:solidFill>
                        <a:effectLst/>
                        <a:uLnTx/>
                        <a:uFillTx/>
                        <a:latin typeface="Roboto Black" panose="02000000000000000000" pitchFamily="2" charset="0"/>
                        <a:ea typeface="Roboto Black" panose="02000000000000000000" pitchFamily="2" charset="0"/>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white"/>
                          </a:solidFill>
                          <a:effectLst/>
                          <a:uLnTx/>
                          <a:uFillTx/>
                          <a:latin typeface="Roboto Black" panose="02000000000000000000" pitchFamily="2" charset="0"/>
                          <a:ea typeface="Roboto Black" panose="02000000000000000000" pitchFamily="2" charset="0"/>
                          <a:cs typeface="+mn-cs"/>
                        </a:rPr>
                        <a:t>EDI Physics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80"/>
                          </a:solidFill>
                          <a:effectLst/>
                          <a:uLnTx/>
                          <a:uFillTx/>
                          <a:latin typeface="Roboto" panose="02000000000000000000" pitchFamily="2" charset="0"/>
                          <a:ea typeface="Roboto" panose="02000000000000000000" pitchFamily="2" charset="0"/>
                          <a:cs typeface="+mn-cs"/>
                          <a:hlinkClick r:id="rId7">
                            <a:extLst>
                              <a:ext uri="{A12FA001-AC4F-418D-AE19-62706E023703}">
                                <ahyp:hlinkClr xmlns:ahyp="http://schemas.microsoft.com/office/drawing/2018/hyperlinkcolor" val="tx"/>
                              </a:ext>
                            </a:extLst>
                          </a:hlinkClick>
                        </a:rPr>
                        <a:t>equalities-physics@leicester.ac.uk</a:t>
                      </a:r>
                      <a:endParaRPr kumimoji="0" lang="en-US" sz="2400" b="1" i="0" u="none" strike="noStrike" kern="1200" cap="none" spc="0" normalizeH="0" baseline="0" noProof="0" dirty="0">
                        <a:ln>
                          <a:noFill/>
                        </a:ln>
                        <a:solidFill>
                          <a:srgbClr val="800080"/>
                        </a:solidFill>
                        <a:effectLst/>
                        <a:uLnTx/>
                        <a:uFillTx/>
                        <a:latin typeface="Roboto" panose="02000000000000000000" pitchFamily="2" charset="0"/>
                        <a:ea typeface="Roboto" panose="02000000000000000000" pitchFamily="2" charset="0"/>
                        <a:cs typeface="+mn-cs"/>
                      </a:endParaRPr>
                    </a:p>
                    <a:p>
                      <a:pPr algn="ct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76595216"/>
                  </a:ext>
                </a:extLst>
              </a:tr>
            </a:tbl>
          </a:graphicData>
        </a:graphic>
      </p:graphicFrame>
      <p:pic>
        <p:nvPicPr>
          <p:cNvPr id="7" name="Picture 6" descr="This is Alicia Kendall, she has brown short hair with a bleached stripe.">
            <a:extLst>
              <a:ext uri="{FF2B5EF4-FFF2-40B4-BE49-F238E27FC236}">
                <a16:creationId xmlns:a16="http://schemas.microsoft.com/office/drawing/2014/main" id="{06169F53-96E5-B61B-15B6-DDFB40991F8F}"/>
              </a:ext>
            </a:extLst>
          </p:cNvPr>
          <p:cNvPicPr>
            <a:picLocks noChangeAspect="1"/>
          </p:cNvPicPr>
          <p:nvPr/>
        </p:nvPicPr>
        <p:blipFill rotWithShape="1">
          <a:blip r:embed="rId8"/>
          <a:srcRect t="12273" r="14256"/>
          <a:stretch/>
        </p:blipFill>
        <p:spPr>
          <a:xfrm>
            <a:off x="4650230" y="3592605"/>
            <a:ext cx="1534670" cy="2009899"/>
          </a:xfrm>
          <a:prstGeom prst="rect">
            <a:avLst/>
          </a:prstGeom>
        </p:spPr>
      </p:pic>
      <p:pic>
        <p:nvPicPr>
          <p:cNvPr id="1026" name="Picture 2" descr="This is Jenni French, she has dark brown long hair.">
            <a:extLst>
              <a:ext uri="{FF2B5EF4-FFF2-40B4-BE49-F238E27FC236}">
                <a16:creationId xmlns:a16="http://schemas.microsoft.com/office/drawing/2014/main" id="{D87D1BC7-63C5-F9F9-3A5F-8AAF88F7A6FA}"/>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7622" t="3333" r="19630" b="33704"/>
          <a:stretch/>
        </p:blipFill>
        <p:spPr bwMode="auto">
          <a:xfrm>
            <a:off x="4650230" y="1203510"/>
            <a:ext cx="1534670" cy="183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202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8E75-553F-A6F6-8902-3D80B4E287CD}"/>
              </a:ext>
            </a:extLst>
          </p:cNvPr>
          <p:cNvSpPr>
            <a:spLocks noGrp="1"/>
          </p:cNvSpPr>
          <p:nvPr>
            <p:ph type="ctrTitle"/>
          </p:nvPr>
        </p:nvSpPr>
        <p:spPr>
          <a:xfrm>
            <a:off x="1524000" y="1443589"/>
            <a:ext cx="9144000" cy="3970822"/>
          </a:xfrm>
        </p:spPr>
        <p:txBody>
          <a:bodyPr>
            <a:normAutofit fontScale="90000"/>
          </a:bodyPr>
          <a:lstStyle/>
          <a:p>
            <a:r>
              <a:rPr lang="en-GB" sz="7200" dirty="0">
                <a:solidFill>
                  <a:srgbClr val="800080"/>
                </a:solidFill>
              </a:rPr>
              <a:t>Come join us for an introductory meeting!</a:t>
            </a:r>
            <a:br>
              <a:rPr lang="en-GB" sz="7200" dirty="0">
                <a:solidFill>
                  <a:srgbClr val="800080"/>
                </a:solidFill>
              </a:rPr>
            </a:br>
            <a:r>
              <a:rPr lang="en-GB" sz="2000" dirty="0">
                <a:solidFill>
                  <a:srgbClr val="800080"/>
                </a:solidFill>
              </a:rPr>
              <a:t> </a:t>
            </a:r>
            <a:br>
              <a:rPr lang="en-GB" sz="6600" dirty="0">
                <a:solidFill>
                  <a:srgbClr val="800080"/>
                </a:solidFill>
              </a:rPr>
            </a:br>
            <a:r>
              <a:rPr lang="en-GB" sz="4800" i="1" dirty="0">
                <a:solidFill>
                  <a:srgbClr val="800080"/>
                </a:solidFill>
              </a:rPr>
              <a:t>Tuesday 10</a:t>
            </a:r>
            <a:r>
              <a:rPr lang="en-GB" sz="4800" i="1" baseline="30000" dirty="0">
                <a:solidFill>
                  <a:srgbClr val="800080"/>
                </a:solidFill>
              </a:rPr>
              <a:t>th</a:t>
            </a:r>
            <a:r>
              <a:rPr lang="en-GB" sz="4800" i="1" dirty="0">
                <a:solidFill>
                  <a:srgbClr val="800080"/>
                </a:solidFill>
              </a:rPr>
              <a:t> October</a:t>
            </a:r>
            <a:br>
              <a:rPr lang="en-GB" sz="4800" i="1" dirty="0">
                <a:solidFill>
                  <a:srgbClr val="800080"/>
                </a:solidFill>
              </a:rPr>
            </a:br>
            <a:r>
              <a:rPr lang="en-GB" sz="4800" i="1" dirty="0">
                <a:solidFill>
                  <a:srgbClr val="800080"/>
                </a:solidFill>
              </a:rPr>
              <a:t>2pm</a:t>
            </a:r>
            <a:br>
              <a:rPr lang="en-GB" sz="4800" i="1" dirty="0">
                <a:solidFill>
                  <a:srgbClr val="800080"/>
                </a:solidFill>
              </a:rPr>
            </a:br>
            <a:r>
              <a:rPr lang="en-GB" sz="4800" i="1" dirty="0">
                <a:solidFill>
                  <a:srgbClr val="800080"/>
                </a:solidFill>
              </a:rPr>
              <a:t>F10/F11</a:t>
            </a:r>
          </a:p>
        </p:txBody>
      </p:sp>
      <p:pic>
        <p:nvPicPr>
          <p:cNvPr id="1026" name="Picture 2" descr="An old QR code for the Equitea website. Follow linker.ee/equiteuol instead.">
            <a:extLst>
              <a:ext uri="{FF2B5EF4-FFF2-40B4-BE49-F238E27FC236}">
                <a16:creationId xmlns:a16="http://schemas.microsoft.com/office/drawing/2014/main" id="{0803C032-8B5F-6397-E37C-00FE6361F4F3}"/>
              </a:ext>
            </a:extLst>
          </p:cNvPr>
          <p:cNvPicPr>
            <a:picLocks noChangeAspect="1" noChangeArrowheads="1"/>
          </p:cNvPicPr>
          <p:nvPr/>
        </p:nvPicPr>
        <p:blipFill rotWithShape="1">
          <a:blip r:embed="rId4"/>
          <a:srcRect t="354" b="354"/>
          <a:stretch/>
        </p:blipFill>
        <p:spPr bwMode="auto">
          <a:xfrm>
            <a:off x="9689592" y="3421837"/>
            <a:ext cx="2134616" cy="21194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2263F1-FC2D-4784-B6E1-8DBA5172367C}"/>
              </a:ext>
            </a:extLst>
          </p:cNvPr>
          <p:cNvSpPr txBox="1"/>
          <p:nvPr/>
        </p:nvSpPr>
        <p:spPr>
          <a:xfrm>
            <a:off x="4724400" y="5548446"/>
            <a:ext cx="3429000" cy="646331"/>
          </a:xfrm>
          <a:prstGeom prst="rect">
            <a:avLst/>
          </a:prstGeom>
          <a:noFill/>
        </p:spPr>
        <p:txBody>
          <a:bodyPr wrap="square">
            <a:spAutoFit/>
          </a:bodyPr>
          <a:lstStyle/>
          <a:p>
            <a:pPr algn="ctr"/>
            <a:r>
              <a:rPr lang="en-GB" sz="1800" i="1" dirty="0">
                <a:solidFill>
                  <a:srgbClr val="800080"/>
                </a:solidFill>
              </a:rPr>
              <a:t>Got a suggestion for a discussion topic for a session? Submit it here!</a:t>
            </a:r>
            <a:endParaRPr lang="en-US" dirty="0"/>
          </a:p>
        </p:txBody>
      </p:sp>
      <p:cxnSp>
        <p:nvCxnSpPr>
          <p:cNvPr id="15" name="Curved Connector 14">
            <a:extLst>
              <a:ext uri="{FF2B5EF4-FFF2-40B4-BE49-F238E27FC236}">
                <a16:creationId xmlns:a16="http://schemas.microsoft.com/office/drawing/2014/main" id="{7FD0C738-77D1-233D-1661-3028A9BCB8D3}"/>
              </a:ext>
            </a:extLst>
          </p:cNvPr>
          <p:cNvCxnSpPr>
            <a:cxnSpLocks/>
          </p:cNvCxnSpPr>
          <p:nvPr/>
        </p:nvCxnSpPr>
        <p:spPr>
          <a:xfrm flipV="1">
            <a:off x="8153400" y="4442944"/>
            <a:ext cx="1536192" cy="1428668"/>
          </a:xfrm>
          <a:prstGeom prst="curvedConnector3">
            <a:avLst>
              <a:gd name="adj1" fmla="val 50000"/>
            </a:avLst>
          </a:prstGeom>
          <a:ln w="38100">
            <a:solidFill>
              <a:srgbClr val="80008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074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4CD75E6-E26F-79CB-A382-D4CF6F44BFD8}"/>
              </a:ext>
            </a:extLst>
          </p:cNvPr>
          <p:cNvGrpSpPr/>
          <p:nvPr/>
        </p:nvGrpSpPr>
        <p:grpSpPr>
          <a:xfrm>
            <a:off x="2564235" y="1708873"/>
            <a:ext cx="7063530" cy="900000"/>
            <a:chOff x="1291725" y="1523234"/>
            <a:chExt cx="7063530" cy="900000"/>
          </a:xfrm>
        </p:grpSpPr>
        <p:sp>
          <p:nvSpPr>
            <p:cNvPr id="23" name="Oval 22">
              <a:extLst>
                <a:ext uri="{FF2B5EF4-FFF2-40B4-BE49-F238E27FC236}">
                  <a16:creationId xmlns:a16="http://schemas.microsoft.com/office/drawing/2014/main" id="{1D7052E4-0163-93D7-419B-6B3AB5AFEEC7}"/>
                </a:ext>
              </a:extLst>
            </p:cNvPr>
            <p:cNvSpPr/>
            <p:nvPr/>
          </p:nvSpPr>
          <p:spPr>
            <a:xfrm>
              <a:off x="1291725" y="1523234"/>
              <a:ext cx="900000" cy="900000"/>
            </a:xfrm>
            <a:prstGeom prst="ellipse">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Roboto Black" panose="02000000000000000000" pitchFamily="2" charset="0"/>
                  <a:ea typeface="Roboto Black" panose="02000000000000000000" pitchFamily="2" charset="0"/>
                </a:rPr>
                <a:t>1.</a:t>
              </a:r>
            </a:p>
          </p:txBody>
        </p:sp>
        <p:sp>
          <p:nvSpPr>
            <p:cNvPr id="24" name="TextBox 23">
              <a:extLst>
                <a:ext uri="{FF2B5EF4-FFF2-40B4-BE49-F238E27FC236}">
                  <a16:creationId xmlns:a16="http://schemas.microsoft.com/office/drawing/2014/main" id="{120F08C6-BC6B-A1C8-3E9F-7973BAA70E7A}"/>
                </a:ext>
              </a:extLst>
            </p:cNvPr>
            <p:cNvSpPr txBox="1"/>
            <p:nvPr/>
          </p:nvSpPr>
          <p:spPr>
            <a:xfrm>
              <a:off x="2315182" y="1650068"/>
              <a:ext cx="6040073" cy="646331"/>
            </a:xfrm>
            <a:prstGeom prst="rect">
              <a:avLst/>
            </a:prstGeom>
            <a:noFill/>
          </p:spPr>
          <p:txBody>
            <a:bodyPr wrap="square" rtlCol="0">
              <a:spAutoFit/>
            </a:bodyPr>
            <a:lstStyle/>
            <a:p>
              <a:r>
                <a:rPr lang="en-GB" sz="3600" dirty="0">
                  <a:solidFill>
                    <a:schemeClr val="bg1"/>
                  </a:solidFill>
                  <a:latin typeface="Roboto Black" panose="02000000000000000000" pitchFamily="2" charset="0"/>
                  <a:ea typeface="Roboto Black" panose="02000000000000000000" pitchFamily="2" charset="0"/>
                </a:rPr>
                <a:t>What is </a:t>
              </a:r>
              <a:r>
                <a:rPr lang="en-GB" sz="3600" dirty="0" err="1">
                  <a:solidFill>
                    <a:schemeClr val="bg1"/>
                  </a:solidFill>
                  <a:latin typeface="Roboto Black" panose="02000000000000000000" pitchFamily="2" charset="0"/>
                  <a:ea typeface="Roboto Black" panose="02000000000000000000" pitchFamily="2" charset="0"/>
                </a:rPr>
                <a:t>Equitea</a:t>
              </a:r>
              <a:r>
                <a:rPr lang="en-GB" sz="3600" dirty="0">
                  <a:solidFill>
                    <a:schemeClr val="bg1"/>
                  </a:solidFill>
                  <a:latin typeface="Roboto Black" panose="02000000000000000000" pitchFamily="2" charset="0"/>
                  <a:ea typeface="Roboto Black" panose="02000000000000000000" pitchFamily="2" charset="0"/>
                </a:rPr>
                <a:t>?</a:t>
              </a:r>
            </a:p>
          </p:txBody>
        </p:sp>
      </p:grpSp>
      <p:grpSp>
        <p:nvGrpSpPr>
          <p:cNvPr id="25" name="Group 24">
            <a:extLst>
              <a:ext uri="{FF2B5EF4-FFF2-40B4-BE49-F238E27FC236}">
                <a16:creationId xmlns:a16="http://schemas.microsoft.com/office/drawing/2014/main" id="{404EEE83-486F-3894-136A-F8CF6D6D3EE5}"/>
              </a:ext>
            </a:extLst>
          </p:cNvPr>
          <p:cNvGrpSpPr/>
          <p:nvPr/>
        </p:nvGrpSpPr>
        <p:grpSpPr>
          <a:xfrm>
            <a:off x="2564235" y="2858515"/>
            <a:ext cx="7063529" cy="1200329"/>
            <a:chOff x="1291725" y="1373069"/>
            <a:chExt cx="7063529" cy="1200329"/>
          </a:xfrm>
        </p:grpSpPr>
        <p:sp>
          <p:nvSpPr>
            <p:cNvPr id="26" name="Oval 25">
              <a:extLst>
                <a:ext uri="{FF2B5EF4-FFF2-40B4-BE49-F238E27FC236}">
                  <a16:creationId xmlns:a16="http://schemas.microsoft.com/office/drawing/2014/main" id="{2104E5E2-BE6A-909C-724A-9ACF30736EC8}"/>
                </a:ext>
              </a:extLst>
            </p:cNvPr>
            <p:cNvSpPr/>
            <p:nvPr/>
          </p:nvSpPr>
          <p:spPr>
            <a:xfrm>
              <a:off x="1291725" y="1523234"/>
              <a:ext cx="900000" cy="90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Roboto Black" panose="02000000000000000000" pitchFamily="2" charset="0"/>
                  <a:ea typeface="Roboto Black" panose="02000000000000000000" pitchFamily="2" charset="0"/>
                </a:rPr>
                <a:t>2.</a:t>
              </a:r>
            </a:p>
          </p:txBody>
        </p:sp>
        <p:sp>
          <p:nvSpPr>
            <p:cNvPr id="27" name="TextBox 26">
              <a:extLst>
                <a:ext uri="{FF2B5EF4-FFF2-40B4-BE49-F238E27FC236}">
                  <a16:creationId xmlns:a16="http://schemas.microsoft.com/office/drawing/2014/main" id="{ABDAB490-45ED-90B2-A0F9-1DA03D5D6828}"/>
                </a:ext>
              </a:extLst>
            </p:cNvPr>
            <p:cNvSpPr txBox="1"/>
            <p:nvPr/>
          </p:nvSpPr>
          <p:spPr>
            <a:xfrm>
              <a:off x="2315181" y="1373069"/>
              <a:ext cx="6040073" cy="1200329"/>
            </a:xfrm>
            <a:prstGeom prst="rect">
              <a:avLst/>
            </a:prstGeom>
            <a:noFill/>
          </p:spPr>
          <p:txBody>
            <a:bodyPr wrap="square" rtlCol="0" anchor="ctr">
              <a:spAutoFit/>
            </a:bodyPr>
            <a:lstStyle/>
            <a:p>
              <a:r>
                <a:rPr lang="en-GB" sz="3600" dirty="0">
                  <a:solidFill>
                    <a:schemeClr val="bg1"/>
                  </a:solidFill>
                  <a:latin typeface="Roboto Black" panose="02000000000000000000" pitchFamily="2" charset="0"/>
                  <a:ea typeface="Roboto Black" panose="02000000000000000000" pitchFamily="2" charset="0"/>
                </a:rPr>
                <a:t>What can </a:t>
              </a:r>
              <a:r>
                <a:rPr lang="en-GB" sz="3600" dirty="0" err="1">
                  <a:solidFill>
                    <a:schemeClr val="bg1"/>
                  </a:solidFill>
                  <a:latin typeface="Roboto Black" panose="02000000000000000000" pitchFamily="2" charset="0"/>
                  <a:ea typeface="Roboto Black" panose="02000000000000000000" pitchFamily="2" charset="0"/>
                </a:rPr>
                <a:t>Equitea</a:t>
              </a:r>
              <a:r>
                <a:rPr lang="en-GB" sz="3600" dirty="0">
                  <a:solidFill>
                    <a:schemeClr val="bg1"/>
                  </a:solidFill>
                  <a:latin typeface="Roboto Black" panose="02000000000000000000" pitchFamily="2" charset="0"/>
                  <a:ea typeface="Roboto Black" panose="02000000000000000000" pitchFamily="2" charset="0"/>
                </a:rPr>
                <a:t> do for you?</a:t>
              </a:r>
            </a:p>
          </p:txBody>
        </p:sp>
      </p:grpSp>
      <p:grpSp>
        <p:nvGrpSpPr>
          <p:cNvPr id="28" name="Group 27">
            <a:extLst>
              <a:ext uri="{FF2B5EF4-FFF2-40B4-BE49-F238E27FC236}">
                <a16:creationId xmlns:a16="http://schemas.microsoft.com/office/drawing/2014/main" id="{6CE3C8EC-41FA-D17A-8302-8C29DEDE434A}"/>
              </a:ext>
            </a:extLst>
          </p:cNvPr>
          <p:cNvGrpSpPr/>
          <p:nvPr/>
        </p:nvGrpSpPr>
        <p:grpSpPr>
          <a:xfrm>
            <a:off x="2564235" y="4308487"/>
            <a:ext cx="7063530" cy="900000"/>
            <a:chOff x="1291725" y="1523234"/>
            <a:chExt cx="7063530" cy="900000"/>
          </a:xfrm>
        </p:grpSpPr>
        <p:sp>
          <p:nvSpPr>
            <p:cNvPr id="29" name="Oval 28">
              <a:extLst>
                <a:ext uri="{FF2B5EF4-FFF2-40B4-BE49-F238E27FC236}">
                  <a16:creationId xmlns:a16="http://schemas.microsoft.com/office/drawing/2014/main" id="{0FF5633C-F3D6-200C-57EB-9023747A6890}"/>
                </a:ext>
              </a:extLst>
            </p:cNvPr>
            <p:cNvSpPr/>
            <p:nvPr/>
          </p:nvSpPr>
          <p:spPr>
            <a:xfrm>
              <a:off x="1291725" y="1523234"/>
              <a:ext cx="900000" cy="900000"/>
            </a:xfrm>
            <a:prstGeom prst="ellipse">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Roboto Black" panose="02000000000000000000" pitchFamily="2" charset="0"/>
                  <a:ea typeface="Roboto Black" panose="02000000000000000000" pitchFamily="2" charset="0"/>
                </a:rPr>
                <a:t>3.</a:t>
              </a:r>
            </a:p>
          </p:txBody>
        </p:sp>
        <p:sp>
          <p:nvSpPr>
            <p:cNvPr id="30" name="TextBox 29">
              <a:extLst>
                <a:ext uri="{FF2B5EF4-FFF2-40B4-BE49-F238E27FC236}">
                  <a16:creationId xmlns:a16="http://schemas.microsoft.com/office/drawing/2014/main" id="{17589EE2-B6AB-C5F0-0002-0F30DBD4BB66}"/>
                </a:ext>
              </a:extLst>
            </p:cNvPr>
            <p:cNvSpPr txBox="1"/>
            <p:nvPr/>
          </p:nvSpPr>
          <p:spPr>
            <a:xfrm>
              <a:off x="2315182" y="1650068"/>
              <a:ext cx="6040073" cy="646331"/>
            </a:xfrm>
            <a:prstGeom prst="rect">
              <a:avLst/>
            </a:prstGeom>
            <a:noFill/>
          </p:spPr>
          <p:txBody>
            <a:bodyPr wrap="square" rtlCol="0">
              <a:spAutoFit/>
            </a:bodyPr>
            <a:lstStyle/>
            <a:p>
              <a:r>
                <a:rPr lang="en-GB" sz="3600" dirty="0">
                  <a:solidFill>
                    <a:schemeClr val="bg1"/>
                  </a:solidFill>
                  <a:latin typeface="Roboto Black" panose="02000000000000000000" pitchFamily="2" charset="0"/>
                  <a:ea typeface="Roboto Black" panose="02000000000000000000" pitchFamily="2" charset="0"/>
                </a:rPr>
                <a:t>When is </a:t>
              </a:r>
              <a:r>
                <a:rPr lang="en-GB" sz="3600" dirty="0" err="1">
                  <a:solidFill>
                    <a:schemeClr val="bg1"/>
                  </a:solidFill>
                  <a:latin typeface="Roboto Black" panose="02000000000000000000" pitchFamily="2" charset="0"/>
                  <a:ea typeface="Roboto Black" panose="02000000000000000000" pitchFamily="2" charset="0"/>
                </a:rPr>
                <a:t>Equitea</a:t>
              </a:r>
              <a:r>
                <a:rPr lang="en-GB" sz="3600" dirty="0">
                  <a:solidFill>
                    <a:schemeClr val="bg1"/>
                  </a:solidFill>
                  <a:latin typeface="Roboto Black" panose="02000000000000000000" pitchFamily="2" charset="0"/>
                  <a:ea typeface="Roboto Black" panose="02000000000000000000" pitchFamily="2" charset="0"/>
                </a:rPr>
                <a:t> meeting?</a:t>
              </a:r>
            </a:p>
          </p:txBody>
        </p:sp>
      </p:grpSp>
    </p:spTree>
    <p:extLst>
      <p:ext uri="{BB962C8B-B14F-4D97-AF65-F5344CB8AC3E}">
        <p14:creationId xmlns:p14="http://schemas.microsoft.com/office/powerpoint/2010/main" val="779316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41FE8A-A02F-A7C6-58D1-AB695EC4FBE5}"/>
              </a:ext>
            </a:extLst>
          </p:cNvPr>
          <p:cNvSpPr txBox="1"/>
          <p:nvPr/>
        </p:nvSpPr>
        <p:spPr>
          <a:xfrm>
            <a:off x="797559" y="1724624"/>
            <a:ext cx="6040073" cy="646331"/>
          </a:xfrm>
          <a:prstGeom prst="rect">
            <a:avLst/>
          </a:prstGeom>
          <a:noFill/>
        </p:spPr>
        <p:txBody>
          <a:bodyPr wrap="square" rtlCol="0">
            <a:spAutoFit/>
          </a:bodyPr>
          <a:lstStyle/>
          <a:p>
            <a:pPr algn="ctr"/>
            <a:r>
              <a:rPr lang="en-GB" sz="3600" dirty="0">
                <a:solidFill>
                  <a:srgbClr val="800080"/>
                </a:solidFill>
                <a:latin typeface="Roboto Black" panose="02000000000000000000" pitchFamily="2" charset="0"/>
                <a:ea typeface="Roboto Black" panose="02000000000000000000" pitchFamily="2" charset="0"/>
              </a:rPr>
              <a:t>WHAT </a:t>
            </a:r>
            <a:r>
              <a:rPr lang="en-GB" sz="3600" i="1" dirty="0">
                <a:solidFill>
                  <a:srgbClr val="800080"/>
                </a:solidFill>
                <a:latin typeface="Roboto Black" panose="02000000000000000000" pitchFamily="2" charset="0"/>
                <a:ea typeface="Roboto Black" panose="02000000000000000000" pitchFamily="2" charset="0"/>
              </a:rPr>
              <a:t>IS</a:t>
            </a:r>
            <a:r>
              <a:rPr lang="en-GB" sz="3600" dirty="0">
                <a:solidFill>
                  <a:srgbClr val="800080"/>
                </a:solidFill>
                <a:latin typeface="Roboto Black" panose="02000000000000000000" pitchFamily="2" charset="0"/>
                <a:ea typeface="Roboto Black" panose="02000000000000000000" pitchFamily="2" charset="0"/>
              </a:rPr>
              <a:t> AN EQUITEA?</a:t>
            </a:r>
          </a:p>
        </p:txBody>
      </p:sp>
      <p:sp>
        <p:nvSpPr>
          <p:cNvPr id="3" name="TextBox 2">
            <a:extLst>
              <a:ext uri="{FF2B5EF4-FFF2-40B4-BE49-F238E27FC236}">
                <a16:creationId xmlns:a16="http://schemas.microsoft.com/office/drawing/2014/main" id="{067D0F21-D672-B3F0-FB3D-410FB5623431}"/>
              </a:ext>
            </a:extLst>
          </p:cNvPr>
          <p:cNvSpPr txBox="1"/>
          <p:nvPr/>
        </p:nvSpPr>
        <p:spPr>
          <a:xfrm>
            <a:off x="2851354" y="2706043"/>
            <a:ext cx="6040073" cy="2554545"/>
          </a:xfrm>
          <a:prstGeom prst="rect">
            <a:avLst/>
          </a:prstGeom>
          <a:noFill/>
        </p:spPr>
        <p:txBody>
          <a:bodyPr wrap="square" rtlCol="0">
            <a:spAutoFit/>
          </a:bodyPr>
          <a:lstStyle/>
          <a:p>
            <a:pPr algn="ctr"/>
            <a:r>
              <a:rPr lang="en-US" sz="2400" b="1" i="0" u="none" strike="noStrike" dirty="0">
                <a:solidFill>
                  <a:schemeClr val="bg1"/>
                </a:solidFill>
                <a:effectLst/>
                <a:latin typeface="Roboto" panose="02000000000000000000" pitchFamily="2" charset="0"/>
                <a:ea typeface="Roboto" panose="02000000000000000000" pitchFamily="2" charset="0"/>
              </a:rPr>
              <a:t>A monthly forum to discuss equity, diversity and inclusion (ED&amp;I) in relation to Astronomy, Physics, and/or STEM as a whole. </a:t>
            </a:r>
          </a:p>
          <a:p>
            <a:pPr algn="ctr"/>
            <a:endParaRPr lang="en-US" sz="2400" b="1" dirty="0">
              <a:solidFill>
                <a:schemeClr val="bg1"/>
              </a:solidFill>
              <a:latin typeface="Roboto" panose="02000000000000000000" pitchFamily="2" charset="0"/>
              <a:ea typeface="Roboto" panose="02000000000000000000" pitchFamily="2" charset="0"/>
            </a:endParaRPr>
          </a:p>
          <a:p>
            <a:pPr algn="ctr"/>
            <a:r>
              <a:rPr lang="en-US" sz="2000" b="1" dirty="0">
                <a:latin typeface="Roboto" panose="02000000000000000000" pitchFamily="2" charset="0"/>
                <a:ea typeface="Roboto" panose="02000000000000000000" pitchFamily="2" charset="0"/>
              </a:rPr>
              <a:t>- Astronomy and Astrophysics Group, </a:t>
            </a:r>
            <a:br>
              <a:rPr lang="en-US" sz="2000" b="1" dirty="0">
                <a:latin typeface="Roboto" panose="02000000000000000000" pitchFamily="2" charset="0"/>
                <a:ea typeface="Roboto" panose="02000000000000000000" pitchFamily="2" charset="0"/>
              </a:rPr>
            </a:br>
            <a:r>
              <a:rPr lang="en-US" sz="2000" b="1" dirty="0">
                <a:latin typeface="Roboto" panose="02000000000000000000" pitchFamily="2" charset="0"/>
                <a:ea typeface="Roboto" panose="02000000000000000000" pitchFamily="2" charset="0"/>
              </a:rPr>
              <a:t>University of Warwick</a:t>
            </a:r>
            <a:endParaRPr lang="en-GB" sz="2000" b="1" dirty="0">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C98730A7-0461-ADCE-BA72-1E9A7100B5CA}"/>
              </a:ext>
            </a:extLst>
          </p:cNvPr>
          <p:cNvSpPr txBox="1"/>
          <p:nvPr/>
        </p:nvSpPr>
        <p:spPr>
          <a:xfrm>
            <a:off x="2739702" y="2370955"/>
            <a:ext cx="4041396" cy="1446550"/>
          </a:xfrm>
          <a:prstGeom prst="rect">
            <a:avLst/>
          </a:prstGeom>
          <a:noFill/>
        </p:spPr>
        <p:txBody>
          <a:bodyPr wrap="square" rtlCol="0">
            <a:spAutoFit/>
          </a:bodyPr>
          <a:lstStyle/>
          <a:p>
            <a:r>
              <a:rPr lang="en-GB" sz="8800" dirty="0">
                <a:solidFill>
                  <a:srgbClr val="800080"/>
                </a:solidFill>
                <a:latin typeface="Roboto Black" panose="02000000000000000000" pitchFamily="2" charset="0"/>
                <a:ea typeface="Roboto Black" panose="02000000000000000000" pitchFamily="2" charset="0"/>
              </a:rPr>
              <a:t>“ </a:t>
            </a:r>
            <a:r>
              <a:rPr lang="en-GB" sz="5400" dirty="0">
                <a:solidFill>
                  <a:srgbClr val="800080"/>
                </a:solidFill>
                <a:latin typeface="Roboto Black" panose="02000000000000000000" pitchFamily="2" charset="0"/>
                <a:ea typeface="Roboto Black" panose="02000000000000000000" pitchFamily="2" charset="0"/>
              </a:rPr>
              <a:t> </a:t>
            </a:r>
            <a:endParaRPr lang="en-GB" sz="8800" dirty="0">
              <a:solidFill>
                <a:srgbClr val="800080"/>
              </a:solidFill>
              <a:latin typeface="Roboto Black" panose="02000000000000000000" pitchFamily="2" charset="0"/>
              <a:ea typeface="Roboto Black" panose="02000000000000000000" pitchFamily="2" charset="0"/>
            </a:endParaRPr>
          </a:p>
        </p:txBody>
      </p:sp>
      <p:sp>
        <p:nvSpPr>
          <p:cNvPr id="5" name="TextBox 4">
            <a:extLst>
              <a:ext uri="{FF2B5EF4-FFF2-40B4-BE49-F238E27FC236}">
                <a16:creationId xmlns:a16="http://schemas.microsoft.com/office/drawing/2014/main" id="{DEA243E0-1ADA-3FFF-F093-87F634094A74}"/>
              </a:ext>
            </a:extLst>
          </p:cNvPr>
          <p:cNvSpPr txBox="1"/>
          <p:nvPr/>
        </p:nvSpPr>
        <p:spPr>
          <a:xfrm>
            <a:off x="8439143" y="3672996"/>
            <a:ext cx="766916" cy="1446550"/>
          </a:xfrm>
          <a:prstGeom prst="rect">
            <a:avLst/>
          </a:prstGeom>
          <a:noFill/>
        </p:spPr>
        <p:txBody>
          <a:bodyPr wrap="square">
            <a:spAutoFit/>
          </a:bodyPr>
          <a:lstStyle/>
          <a:p>
            <a:r>
              <a:rPr lang="en-GB" sz="8800" dirty="0">
                <a:solidFill>
                  <a:srgbClr val="800080"/>
                </a:solidFill>
                <a:latin typeface="Roboto Black" panose="02000000000000000000" pitchFamily="2" charset="0"/>
                <a:ea typeface="Roboto Black" panose="02000000000000000000" pitchFamily="2" charset="0"/>
              </a:rPr>
              <a:t>”</a:t>
            </a:r>
            <a:endParaRPr lang="en-GB" sz="8800" dirty="0">
              <a:solidFill>
                <a:srgbClr val="800080"/>
              </a:solidFill>
            </a:endParaRPr>
          </a:p>
        </p:txBody>
      </p:sp>
    </p:spTree>
    <p:extLst>
      <p:ext uri="{BB962C8B-B14F-4D97-AF65-F5344CB8AC3E}">
        <p14:creationId xmlns:p14="http://schemas.microsoft.com/office/powerpoint/2010/main" val="718120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A map of the world. Michigan is labelled, with the Equitea logo nearby.">
            <a:extLst>
              <a:ext uri="{FF2B5EF4-FFF2-40B4-BE49-F238E27FC236}">
                <a16:creationId xmlns:a16="http://schemas.microsoft.com/office/drawing/2014/main" id="{B605F79E-F659-BDDA-A5F4-13758404FEC5}"/>
              </a:ext>
            </a:extLst>
          </p:cNvPr>
          <p:cNvPicPr>
            <a:picLocks noChangeAspect="1" noChangeArrowheads="1"/>
          </p:cNvPicPr>
          <p:nvPr/>
        </p:nvPicPr>
        <p:blipFill>
          <a:blip r:embed="rId3"/>
          <a:srcRect t="108" b="108"/>
          <a:stretch/>
        </p:blipFill>
        <p:spPr bwMode="auto">
          <a:xfrm>
            <a:off x="-38824" y="-21839"/>
            <a:ext cx="12269648" cy="69016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mug with equitea written on it. This is University of Michigan's Equitea logo. The mug is sat by Michigan.">
            <a:extLst>
              <a:ext uri="{FF2B5EF4-FFF2-40B4-BE49-F238E27FC236}">
                <a16:creationId xmlns:a16="http://schemas.microsoft.com/office/drawing/2014/main" id="{5DA13B55-13D3-07A1-DEE2-03A23882A1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98" t="17049" r="53770" b="13464"/>
          <a:stretch/>
        </p:blipFill>
        <p:spPr bwMode="auto">
          <a:xfrm>
            <a:off x="2127461" y="2325174"/>
            <a:ext cx="2218545" cy="19429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FBFE9D1-70C7-495D-10C9-4E1B1D1744FB}"/>
              </a:ext>
            </a:extLst>
          </p:cNvPr>
          <p:cNvSpPr txBox="1"/>
          <p:nvPr/>
        </p:nvSpPr>
        <p:spPr>
          <a:xfrm>
            <a:off x="694590" y="1799969"/>
            <a:ext cx="6040073" cy="646331"/>
          </a:xfrm>
          <a:prstGeom prst="rect">
            <a:avLst/>
          </a:prstGeom>
          <a:noFill/>
        </p:spPr>
        <p:txBody>
          <a:bodyPr wrap="square" rtlCol="0">
            <a:spAutoFit/>
          </a:bodyPr>
          <a:lstStyle/>
          <a:p>
            <a:r>
              <a:rPr lang="en-GB" sz="3600" dirty="0">
                <a:ln>
                  <a:solidFill>
                    <a:schemeClr val="tx1"/>
                  </a:solidFill>
                </a:ln>
                <a:solidFill>
                  <a:schemeClr val="bg1"/>
                </a:solidFill>
                <a:latin typeface="Roboto Black" panose="02000000000000000000" pitchFamily="2" charset="0"/>
                <a:ea typeface="Roboto Black" panose="02000000000000000000" pitchFamily="2" charset="0"/>
              </a:rPr>
              <a:t>Michigan</a:t>
            </a:r>
            <a:r>
              <a:rPr lang="en-GB" sz="3600" dirty="0">
                <a:solidFill>
                  <a:schemeClr val="bg1"/>
                </a:solidFill>
                <a:latin typeface="Roboto Black" panose="02000000000000000000" pitchFamily="2" charset="0"/>
                <a:ea typeface="Roboto Black" panose="02000000000000000000" pitchFamily="2" charset="0"/>
              </a:rPr>
              <a:t> •</a:t>
            </a:r>
          </a:p>
        </p:txBody>
      </p:sp>
      <p:pic>
        <p:nvPicPr>
          <p:cNvPr id="17" name="Picture 16" descr="A map of the united kingdom&#10;&#10;Description automatically generated">
            <a:extLst>
              <a:ext uri="{FF2B5EF4-FFF2-40B4-BE49-F238E27FC236}">
                <a16:creationId xmlns:a16="http://schemas.microsoft.com/office/drawing/2014/main" id="{35C69123-E0F3-6444-73A2-9F2B9A61C0E9}"/>
              </a:ext>
            </a:extLst>
          </p:cNvPr>
          <p:cNvPicPr>
            <a:picLocks noChangeAspect="1"/>
          </p:cNvPicPr>
          <p:nvPr/>
        </p:nvPicPr>
        <p:blipFill>
          <a:blip r:embed="rId5"/>
          <a:stretch>
            <a:fillRect/>
          </a:stretch>
        </p:blipFill>
        <p:spPr>
          <a:xfrm>
            <a:off x="4955006" y="1482290"/>
            <a:ext cx="648667" cy="477419"/>
          </a:xfrm>
          <a:prstGeom prst="rect">
            <a:avLst/>
          </a:prstGeom>
        </p:spPr>
      </p:pic>
      <p:sp>
        <p:nvSpPr>
          <p:cNvPr id="19" name="TextBox 18">
            <a:extLst>
              <a:ext uri="{FF2B5EF4-FFF2-40B4-BE49-F238E27FC236}">
                <a16:creationId xmlns:a16="http://schemas.microsoft.com/office/drawing/2014/main" id="{53854977-38F6-FB6D-E760-52324AD0094C}"/>
              </a:ext>
            </a:extLst>
          </p:cNvPr>
          <p:cNvSpPr txBox="1"/>
          <p:nvPr/>
        </p:nvSpPr>
        <p:spPr>
          <a:xfrm>
            <a:off x="222068" y="4478403"/>
            <a:ext cx="2218545" cy="1200329"/>
          </a:xfrm>
          <a:prstGeom prst="rect">
            <a:avLst/>
          </a:prstGeom>
          <a:noFill/>
        </p:spPr>
        <p:txBody>
          <a:bodyPr wrap="square">
            <a:spAutoFit/>
          </a:bodyPr>
          <a:lstStyle/>
          <a:p>
            <a:pPr algn="ctr"/>
            <a:r>
              <a:rPr lang="en-US" dirty="0"/>
              <a:t>https://</a:t>
            </a:r>
            <a:r>
              <a:rPr lang="en-US" dirty="0" err="1"/>
              <a:t>sites.google.com</a:t>
            </a:r>
            <a:r>
              <a:rPr lang="en-US" dirty="0"/>
              <a:t>/</a:t>
            </a:r>
            <a:r>
              <a:rPr lang="en-US" dirty="0" err="1"/>
              <a:t>umich.edu</a:t>
            </a:r>
            <a:r>
              <a:rPr lang="en-US" dirty="0"/>
              <a:t>/</a:t>
            </a:r>
            <a:r>
              <a:rPr lang="en-US" dirty="0" err="1"/>
              <a:t>astro-dei</a:t>
            </a:r>
            <a:r>
              <a:rPr lang="en-US" dirty="0"/>
              <a:t>/initiatives/</a:t>
            </a:r>
            <a:r>
              <a:rPr lang="en-US" dirty="0" err="1"/>
              <a:t>equi</a:t>
            </a:r>
            <a:r>
              <a:rPr lang="en-US" dirty="0"/>
              <a:t>-tea</a:t>
            </a:r>
          </a:p>
        </p:txBody>
      </p:sp>
    </p:spTree>
    <p:extLst>
      <p:ext uri="{BB962C8B-B14F-4D97-AF65-F5344CB8AC3E}">
        <p14:creationId xmlns:p14="http://schemas.microsoft.com/office/powerpoint/2010/main" val="74083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descr="A map of the united kingdom. Warwick, Queen's University Belfast and Leicester are labelled. The equitea logo is near Warwick.">
            <a:extLst>
              <a:ext uri="{FF2B5EF4-FFF2-40B4-BE49-F238E27FC236}">
                <a16:creationId xmlns:a16="http://schemas.microsoft.com/office/drawing/2014/main" id="{6C6D22FB-A3BE-2EF3-9909-FE1C18AA9EE9}"/>
              </a:ext>
            </a:extLst>
          </p:cNvPr>
          <p:cNvPicPr>
            <a:picLocks noChangeAspect="1"/>
          </p:cNvPicPr>
          <p:nvPr/>
        </p:nvPicPr>
        <p:blipFill>
          <a:blip r:embed="rId3"/>
          <a:stretch>
            <a:fillRect/>
          </a:stretch>
        </p:blipFill>
        <p:spPr>
          <a:xfrm>
            <a:off x="1460500" y="34544"/>
            <a:ext cx="9271000" cy="6823456"/>
          </a:xfrm>
          <a:prstGeom prst="rect">
            <a:avLst/>
          </a:prstGeom>
        </p:spPr>
      </p:pic>
      <p:sp>
        <p:nvSpPr>
          <p:cNvPr id="4" name="TextBox 3">
            <a:extLst>
              <a:ext uri="{FF2B5EF4-FFF2-40B4-BE49-F238E27FC236}">
                <a16:creationId xmlns:a16="http://schemas.microsoft.com/office/drawing/2014/main" id="{B02E4D78-488A-6087-7A3E-6E01C60AD40C}"/>
              </a:ext>
            </a:extLst>
          </p:cNvPr>
          <p:cNvSpPr txBox="1"/>
          <p:nvPr/>
        </p:nvSpPr>
        <p:spPr>
          <a:xfrm>
            <a:off x="5305381" y="4549417"/>
            <a:ext cx="6040073" cy="646331"/>
          </a:xfrm>
          <a:prstGeom prst="rect">
            <a:avLst/>
          </a:prstGeom>
          <a:noFill/>
        </p:spPr>
        <p:txBody>
          <a:bodyPr wrap="square" rtlCol="0">
            <a:spAutoFit/>
          </a:bodyPr>
          <a:lstStyle/>
          <a:p>
            <a:r>
              <a:rPr lang="en-GB" sz="3600" dirty="0">
                <a:ln>
                  <a:solidFill>
                    <a:schemeClr val="tx1"/>
                  </a:solidFill>
                </a:ln>
                <a:solidFill>
                  <a:schemeClr val="bg1"/>
                </a:solidFill>
                <a:latin typeface="Roboto Black" panose="02000000000000000000" pitchFamily="2" charset="0"/>
                <a:ea typeface="Roboto Black" panose="02000000000000000000" pitchFamily="2" charset="0"/>
              </a:rPr>
              <a:t>Warwick</a:t>
            </a:r>
            <a:r>
              <a:rPr lang="en-GB" sz="3600" dirty="0">
                <a:solidFill>
                  <a:schemeClr val="bg1"/>
                </a:solidFill>
                <a:latin typeface="Roboto Black" panose="02000000000000000000" pitchFamily="2" charset="0"/>
                <a:ea typeface="Roboto Black" panose="02000000000000000000" pitchFamily="2" charset="0"/>
              </a:rPr>
              <a:t> •</a:t>
            </a:r>
          </a:p>
        </p:txBody>
      </p:sp>
      <p:sp>
        <p:nvSpPr>
          <p:cNvPr id="5" name="TextBox 4">
            <a:extLst>
              <a:ext uri="{FF2B5EF4-FFF2-40B4-BE49-F238E27FC236}">
                <a16:creationId xmlns:a16="http://schemas.microsoft.com/office/drawing/2014/main" id="{B70A0C35-3414-4877-1651-A4FBD37FD72C}"/>
              </a:ext>
            </a:extLst>
          </p:cNvPr>
          <p:cNvSpPr txBox="1"/>
          <p:nvPr/>
        </p:nvSpPr>
        <p:spPr>
          <a:xfrm>
            <a:off x="7437143" y="4226252"/>
            <a:ext cx="6040073" cy="646331"/>
          </a:xfrm>
          <a:prstGeom prst="rect">
            <a:avLst/>
          </a:prstGeom>
          <a:noFill/>
        </p:spPr>
        <p:txBody>
          <a:bodyPr wrap="square" rtlCol="0">
            <a:spAutoFit/>
          </a:bodyPr>
          <a:lstStyle/>
          <a:p>
            <a:r>
              <a:rPr lang="en-GB" sz="3600" dirty="0">
                <a:solidFill>
                  <a:schemeClr val="bg1"/>
                </a:solidFill>
                <a:latin typeface="Roboto Black" panose="02000000000000000000" pitchFamily="2" charset="0"/>
                <a:ea typeface="Roboto Black" panose="02000000000000000000" pitchFamily="2" charset="0"/>
              </a:rPr>
              <a:t>• </a:t>
            </a:r>
            <a:r>
              <a:rPr lang="en-GB" sz="3600" dirty="0">
                <a:ln>
                  <a:solidFill>
                    <a:schemeClr val="tx1"/>
                  </a:solidFill>
                </a:ln>
                <a:solidFill>
                  <a:schemeClr val="bg1"/>
                </a:solidFill>
                <a:latin typeface="Roboto Black" panose="02000000000000000000" pitchFamily="2" charset="0"/>
                <a:ea typeface="Roboto Black" panose="02000000000000000000" pitchFamily="2" charset="0"/>
              </a:rPr>
              <a:t>Leicester</a:t>
            </a:r>
            <a:endParaRPr lang="en-GB" sz="3600" dirty="0">
              <a:solidFill>
                <a:schemeClr val="bg1"/>
              </a:solidFill>
              <a:latin typeface="Roboto Black" panose="02000000000000000000" pitchFamily="2" charset="0"/>
              <a:ea typeface="Roboto Black" panose="02000000000000000000" pitchFamily="2" charset="0"/>
            </a:endParaRPr>
          </a:p>
        </p:txBody>
      </p:sp>
      <p:pic>
        <p:nvPicPr>
          <p:cNvPr id="8" name="Picture 2" descr="A mug with equitea written on it. This is University of Michigan's Equitea logo. The mug is sat near Warwick.">
            <a:extLst>
              <a:ext uri="{FF2B5EF4-FFF2-40B4-BE49-F238E27FC236}">
                <a16:creationId xmlns:a16="http://schemas.microsoft.com/office/drawing/2014/main" id="{F94500A3-24EB-F613-02CF-C2F3165390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98" t="17049" r="53770" b="13464"/>
          <a:stretch/>
        </p:blipFill>
        <p:spPr bwMode="auto">
          <a:xfrm>
            <a:off x="5841689" y="5090188"/>
            <a:ext cx="1595454" cy="1397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610BFD2-AE7C-7811-3029-FCFEE1DC7C07}"/>
              </a:ext>
            </a:extLst>
          </p:cNvPr>
          <p:cNvSpPr txBox="1"/>
          <p:nvPr/>
        </p:nvSpPr>
        <p:spPr>
          <a:xfrm>
            <a:off x="4272522" y="2934562"/>
            <a:ext cx="6040073" cy="646331"/>
          </a:xfrm>
          <a:prstGeom prst="rect">
            <a:avLst/>
          </a:prstGeom>
          <a:noFill/>
        </p:spPr>
        <p:txBody>
          <a:bodyPr wrap="square" rtlCol="0">
            <a:spAutoFit/>
          </a:bodyPr>
          <a:lstStyle/>
          <a:p>
            <a:r>
              <a:rPr lang="en-GB" sz="3600" dirty="0">
                <a:ln>
                  <a:solidFill>
                    <a:schemeClr val="tx1"/>
                  </a:solidFill>
                </a:ln>
                <a:solidFill>
                  <a:schemeClr val="bg1"/>
                </a:solidFill>
                <a:latin typeface="Roboto Black" panose="02000000000000000000" pitchFamily="2" charset="0"/>
                <a:ea typeface="Roboto Black" panose="02000000000000000000" pitchFamily="2" charset="0"/>
              </a:rPr>
              <a:t>QUB</a:t>
            </a:r>
            <a:r>
              <a:rPr lang="en-GB" sz="3600" dirty="0">
                <a:solidFill>
                  <a:schemeClr val="bg1"/>
                </a:solidFill>
                <a:latin typeface="Roboto Black" panose="02000000000000000000" pitchFamily="2" charset="0"/>
                <a:ea typeface="Roboto Black" panose="02000000000000000000" pitchFamily="2" charset="0"/>
              </a:rPr>
              <a:t> •</a:t>
            </a:r>
          </a:p>
        </p:txBody>
      </p:sp>
      <p:sp>
        <p:nvSpPr>
          <p:cNvPr id="13" name="TextBox 12">
            <a:extLst>
              <a:ext uri="{FF2B5EF4-FFF2-40B4-BE49-F238E27FC236}">
                <a16:creationId xmlns:a16="http://schemas.microsoft.com/office/drawing/2014/main" id="{1113A9CF-255C-C4A4-AFCE-DEE1F28CDC16}"/>
              </a:ext>
            </a:extLst>
          </p:cNvPr>
          <p:cNvSpPr txBox="1"/>
          <p:nvPr/>
        </p:nvSpPr>
        <p:spPr>
          <a:xfrm>
            <a:off x="1247578" y="5788813"/>
            <a:ext cx="3696789" cy="646331"/>
          </a:xfrm>
          <a:prstGeom prst="rect">
            <a:avLst/>
          </a:prstGeom>
          <a:noFill/>
        </p:spPr>
        <p:txBody>
          <a:bodyPr wrap="square">
            <a:spAutoFit/>
          </a:bodyPr>
          <a:lstStyle/>
          <a:p>
            <a:r>
              <a:rPr lang="en-US" dirty="0"/>
              <a:t>https://</a:t>
            </a:r>
            <a:r>
              <a:rPr lang="en-US" dirty="0" err="1"/>
              <a:t>warwick.ac.uk</a:t>
            </a:r>
            <a:r>
              <a:rPr lang="en-US" dirty="0"/>
              <a:t>/fac/sci/physics/research/</a:t>
            </a:r>
            <a:r>
              <a:rPr lang="en-US" dirty="0" err="1"/>
              <a:t>astro</a:t>
            </a:r>
            <a:r>
              <a:rPr lang="en-US" dirty="0"/>
              <a:t>/seminars/</a:t>
            </a:r>
            <a:r>
              <a:rPr lang="en-US" dirty="0" err="1"/>
              <a:t>equitea</a:t>
            </a:r>
            <a:r>
              <a:rPr lang="en-US" dirty="0"/>
              <a:t>/</a:t>
            </a:r>
          </a:p>
        </p:txBody>
      </p:sp>
    </p:spTree>
    <p:extLst>
      <p:ext uri="{BB962C8B-B14F-4D97-AF65-F5344CB8AC3E}">
        <p14:creationId xmlns:p14="http://schemas.microsoft.com/office/powerpoint/2010/main" val="1606053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54167E-6 1.85185E-6 C -0.04427 0.06736 -0.09584 0.10254 -0.1517 -0.00324 C -0.17201 -0.06852 -0.17826 -0.16551 -0.13425 -0.24097 " pathEditMode="relative" rAng="0" ptsTypes="AAA">
                                      <p:cBhvr>
                                        <p:cTn id="6" dur="2000" fill="hold"/>
                                        <p:tgtEl>
                                          <p:spTgt spid="8"/>
                                        </p:tgtEl>
                                        <p:attrNameLst>
                                          <p:attrName>ppt_x</p:attrName>
                                          <p:attrName>ppt_y</p:attrName>
                                        </p:attrNameLst>
                                      </p:cBhvr>
                                      <p:rCtr x="-8359" y="-8866"/>
                                    </p:animMotion>
                                  </p:childTnLst>
                                </p:cTn>
                              </p:par>
                              <p:par>
                                <p:cTn id="7" presetID="10" presetClass="exit" presetSubtype="0" fill="hold" grpId="0" nodeType="withEffect">
                                  <p:stCondLst>
                                    <p:cond delay="0"/>
                                  </p:stCondLst>
                                  <p:childTnLst>
                                    <p:animEffect transition="out" filter="fade">
                                      <p:cBhvr>
                                        <p:cTn id="8" dur="1000"/>
                                        <p:tgtEl>
                                          <p:spTgt spid="13"/>
                                        </p:tgtEl>
                                      </p:cBhvr>
                                    </p:animEffect>
                                    <p:set>
                                      <p:cBhvr>
                                        <p:cTn id="9" dur="1" fill="hold">
                                          <p:stCondLst>
                                            <p:cond delay="999"/>
                                          </p:stCondLst>
                                        </p:cTn>
                                        <p:tgtEl>
                                          <p:spTgt spid="13"/>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37" presetClass="path" presetSubtype="0" accel="50000" decel="50000" fill="hold" nodeType="clickEffect">
                                  <p:stCondLst>
                                    <p:cond delay="0"/>
                                  </p:stCondLst>
                                  <p:childTnLst>
                                    <p:animMotion origin="layout" path="M -0.13086 -0.24305 C -0.11523 -0.26921 -0.11107 -0.27824 -0.06836 -0.30602 C -0.03398 -0.33542 0.00052 -0.33148 0.02708 -0.32129 C 0.05365 -0.31111 0.07474 -0.28796 0.09206 -0.24514 L 0.17552 -0.05741 " pathEditMode="relative" rAng="0" ptsTypes="AAAAA">
                                      <p:cBhvr>
                                        <p:cTn id="13" dur="2000" fill="hold"/>
                                        <p:tgtEl>
                                          <p:spTgt spid="8"/>
                                        </p:tgtEl>
                                        <p:attrNameLst>
                                          <p:attrName>ppt_x</p:attrName>
                                          <p:attrName>ppt_y</p:attrName>
                                        </p:attrNameLst>
                                      </p:cBhvr>
                                      <p:rCtr x="15313" y="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descr="A map of the united kingdom. Warwick, Queen's University Belfast and Leicester are labelled. The equitea logo is near Warwick.">
            <a:extLst>
              <a:ext uri="{FF2B5EF4-FFF2-40B4-BE49-F238E27FC236}">
                <a16:creationId xmlns:a16="http://schemas.microsoft.com/office/drawing/2014/main" id="{6C6D22FB-A3BE-2EF3-9909-FE1C18AA9EE9}"/>
              </a:ext>
            </a:extLst>
          </p:cNvPr>
          <p:cNvPicPr>
            <a:picLocks noChangeAspect="1"/>
          </p:cNvPicPr>
          <p:nvPr/>
        </p:nvPicPr>
        <p:blipFill>
          <a:blip r:embed="rId3"/>
          <a:stretch>
            <a:fillRect/>
          </a:stretch>
        </p:blipFill>
        <p:spPr>
          <a:xfrm>
            <a:off x="1460500" y="34544"/>
            <a:ext cx="9271000" cy="6823456"/>
          </a:xfrm>
          <a:prstGeom prst="rect">
            <a:avLst/>
          </a:prstGeom>
        </p:spPr>
      </p:pic>
      <p:sp>
        <p:nvSpPr>
          <p:cNvPr id="4" name="TextBox 3">
            <a:extLst>
              <a:ext uri="{FF2B5EF4-FFF2-40B4-BE49-F238E27FC236}">
                <a16:creationId xmlns:a16="http://schemas.microsoft.com/office/drawing/2014/main" id="{B02E4D78-488A-6087-7A3E-6E01C60AD40C}"/>
              </a:ext>
            </a:extLst>
          </p:cNvPr>
          <p:cNvSpPr txBox="1"/>
          <p:nvPr/>
        </p:nvSpPr>
        <p:spPr>
          <a:xfrm>
            <a:off x="5305381" y="4549417"/>
            <a:ext cx="6040073" cy="646331"/>
          </a:xfrm>
          <a:prstGeom prst="rect">
            <a:avLst/>
          </a:prstGeom>
          <a:noFill/>
        </p:spPr>
        <p:txBody>
          <a:bodyPr wrap="square" rtlCol="0">
            <a:spAutoFit/>
          </a:bodyPr>
          <a:lstStyle/>
          <a:p>
            <a:r>
              <a:rPr lang="en-GB" sz="3600" dirty="0">
                <a:ln>
                  <a:solidFill>
                    <a:schemeClr val="tx1"/>
                  </a:solidFill>
                </a:ln>
                <a:solidFill>
                  <a:schemeClr val="bg1"/>
                </a:solidFill>
                <a:latin typeface="Roboto Black" panose="02000000000000000000" pitchFamily="2" charset="0"/>
                <a:ea typeface="Roboto Black" panose="02000000000000000000" pitchFamily="2" charset="0"/>
              </a:rPr>
              <a:t>Warwick</a:t>
            </a:r>
            <a:r>
              <a:rPr lang="en-GB" sz="3600" dirty="0">
                <a:solidFill>
                  <a:schemeClr val="bg1"/>
                </a:solidFill>
                <a:latin typeface="Roboto Black" panose="02000000000000000000" pitchFamily="2" charset="0"/>
                <a:ea typeface="Roboto Black" panose="02000000000000000000" pitchFamily="2" charset="0"/>
              </a:rPr>
              <a:t> •</a:t>
            </a:r>
          </a:p>
        </p:txBody>
      </p:sp>
      <p:sp>
        <p:nvSpPr>
          <p:cNvPr id="5" name="TextBox 4">
            <a:extLst>
              <a:ext uri="{FF2B5EF4-FFF2-40B4-BE49-F238E27FC236}">
                <a16:creationId xmlns:a16="http://schemas.microsoft.com/office/drawing/2014/main" id="{B70A0C35-3414-4877-1651-A4FBD37FD72C}"/>
              </a:ext>
            </a:extLst>
          </p:cNvPr>
          <p:cNvSpPr txBox="1"/>
          <p:nvPr/>
        </p:nvSpPr>
        <p:spPr>
          <a:xfrm>
            <a:off x="7437143" y="4226252"/>
            <a:ext cx="6040073" cy="646331"/>
          </a:xfrm>
          <a:prstGeom prst="rect">
            <a:avLst/>
          </a:prstGeom>
          <a:noFill/>
        </p:spPr>
        <p:txBody>
          <a:bodyPr wrap="square" rtlCol="0">
            <a:spAutoFit/>
          </a:bodyPr>
          <a:lstStyle/>
          <a:p>
            <a:r>
              <a:rPr lang="en-GB" sz="3600" dirty="0">
                <a:solidFill>
                  <a:schemeClr val="bg1"/>
                </a:solidFill>
                <a:latin typeface="Roboto Black" panose="02000000000000000000" pitchFamily="2" charset="0"/>
                <a:ea typeface="Roboto Black" panose="02000000000000000000" pitchFamily="2" charset="0"/>
              </a:rPr>
              <a:t>• </a:t>
            </a:r>
            <a:r>
              <a:rPr lang="en-GB" sz="3600" dirty="0">
                <a:ln>
                  <a:solidFill>
                    <a:schemeClr val="tx1"/>
                  </a:solidFill>
                </a:ln>
                <a:solidFill>
                  <a:schemeClr val="bg1"/>
                </a:solidFill>
                <a:latin typeface="Roboto Black" panose="02000000000000000000" pitchFamily="2" charset="0"/>
                <a:ea typeface="Roboto Black" panose="02000000000000000000" pitchFamily="2" charset="0"/>
              </a:rPr>
              <a:t>Leicester</a:t>
            </a:r>
            <a:endParaRPr lang="en-GB" sz="3600" dirty="0">
              <a:solidFill>
                <a:schemeClr val="bg1"/>
              </a:solidFill>
              <a:latin typeface="Roboto Black" panose="02000000000000000000" pitchFamily="2" charset="0"/>
              <a:ea typeface="Roboto Black" panose="02000000000000000000" pitchFamily="2" charset="0"/>
            </a:endParaRPr>
          </a:p>
        </p:txBody>
      </p:sp>
      <p:pic>
        <p:nvPicPr>
          <p:cNvPr id="8" name="Picture 2" descr="A mug with equitea written on it. This is University of Michigan's Equitea logo. The mug is sat near Belfast.">
            <a:extLst>
              <a:ext uri="{FF2B5EF4-FFF2-40B4-BE49-F238E27FC236}">
                <a16:creationId xmlns:a16="http://schemas.microsoft.com/office/drawing/2014/main" id="{F94500A3-24EB-F613-02CF-C2F3165390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98" t="17049" r="53770" b="13464"/>
          <a:stretch/>
        </p:blipFill>
        <p:spPr bwMode="auto">
          <a:xfrm>
            <a:off x="4272522" y="3411705"/>
            <a:ext cx="1595454" cy="1397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610BFD2-AE7C-7811-3029-FCFEE1DC7C07}"/>
              </a:ext>
            </a:extLst>
          </p:cNvPr>
          <p:cNvSpPr txBox="1"/>
          <p:nvPr/>
        </p:nvSpPr>
        <p:spPr>
          <a:xfrm>
            <a:off x="4272522" y="2934562"/>
            <a:ext cx="6040073" cy="646331"/>
          </a:xfrm>
          <a:prstGeom prst="rect">
            <a:avLst/>
          </a:prstGeom>
          <a:noFill/>
        </p:spPr>
        <p:txBody>
          <a:bodyPr wrap="square" rtlCol="0">
            <a:spAutoFit/>
          </a:bodyPr>
          <a:lstStyle/>
          <a:p>
            <a:r>
              <a:rPr lang="en-GB" sz="3600" dirty="0">
                <a:ln>
                  <a:solidFill>
                    <a:schemeClr val="tx1"/>
                  </a:solidFill>
                </a:ln>
                <a:solidFill>
                  <a:schemeClr val="bg1"/>
                </a:solidFill>
                <a:latin typeface="Roboto Black" panose="02000000000000000000" pitchFamily="2" charset="0"/>
                <a:ea typeface="Roboto Black" panose="02000000000000000000" pitchFamily="2" charset="0"/>
              </a:rPr>
              <a:t>QUB</a:t>
            </a:r>
            <a:r>
              <a:rPr lang="en-GB" sz="3600" dirty="0">
                <a:solidFill>
                  <a:schemeClr val="bg1"/>
                </a:solidFill>
                <a:latin typeface="Roboto Black" panose="02000000000000000000" pitchFamily="2" charset="0"/>
                <a:ea typeface="Roboto Black" panose="02000000000000000000" pitchFamily="2" charset="0"/>
              </a:rPr>
              <a:t> •</a:t>
            </a:r>
          </a:p>
        </p:txBody>
      </p:sp>
      <p:sp>
        <p:nvSpPr>
          <p:cNvPr id="15" name="TextBox 14">
            <a:extLst>
              <a:ext uri="{FF2B5EF4-FFF2-40B4-BE49-F238E27FC236}">
                <a16:creationId xmlns:a16="http://schemas.microsoft.com/office/drawing/2014/main" id="{BAA692DC-904D-4801-DCC3-F6B31BAA72CA}"/>
              </a:ext>
            </a:extLst>
          </p:cNvPr>
          <p:cNvSpPr txBox="1"/>
          <p:nvPr/>
        </p:nvSpPr>
        <p:spPr>
          <a:xfrm>
            <a:off x="1247578" y="5429794"/>
            <a:ext cx="3696789" cy="369332"/>
          </a:xfrm>
          <a:prstGeom prst="rect">
            <a:avLst/>
          </a:prstGeom>
          <a:noFill/>
        </p:spPr>
        <p:txBody>
          <a:bodyPr wrap="square">
            <a:spAutoFit/>
          </a:bodyPr>
          <a:lstStyle/>
          <a:p>
            <a:r>
              <a:rPr lang="en-US" dirty="0" err="1"/>
              <a:t>Equitea</a:t>
            </a:r>
            <a:r>
              <a:rPr lang="en-US" dirty="0"/>
              <a:t> being established!</a:t>
            </a:r>
          </a:p>
        </p:txBody>
      </p:sp>
    </p:spTree>
    <p:extLst>
      <p:ext uri="{BB962C8B-B14F-4D97-AF65-F5344CB8AC3E}">
        <p14:creationId xmlns:p14="http://schemas.microsoft.com/office/powerpoint/2010/main" val="1655429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54167E-6 1.85185E-6 C -0.04427 0.06736 -0.09584 0.10254 -0.1517 -0.00324 C -0.17201 -0.06852 -0.17826 -0.16551 -0.13425 -0.24097 " pathEditMode="relative" rAng="0" ptsTypes="AAA">
                                      <p:cBhvr>
                                        <p:cTn id="6" dur="2000" fill="hold"/>
                                        <p:tgtEl>
                                          <p:spTgt spid="8"/>
                                        </p:tgtEl>
                                        <p:attrNameLst>
                                          <p:attrName>ppt_x</p:attrName>
                                          <p:attrName>ppt_y</p:attrName>
                                        </p:attrNameLst>
                                      </p:cBhvr>
                                      <p:rCtr x="-8359" y="-8866"/>
                                    </p:animMotion>
                                  </p:childTnLst>
                                </p:cTn>
                              </p:par>
                              <p:par>
                                <p:cTn id="7" presetID="10" presetClass="entr" presetSubtype="0" fill="hold" grpId="1"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fade">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path" presetSubtype="0" accel="50000" decel="50000" fill="hold" nodeType="clickEffect">
                                  <p:stCondLst>
                                    <p:cond delay="0"/>
                                  </p:stCondLst>
                                  <p:childTnLst>
                                    <p:animMotion origin="layout" path="M -0.13086 -0.24305 C -0.11523 -0.26921 -0.11107 -0.27824 -0.06836 -0.30602 C -0.03398 -0.33542 0.00052 -0.33148 0.02708 -0.32129 C 0.05365 -0.31111 0.07474 -0.28796 0.09206 -0.24514 L 0.17552 -0.05741 " pathEditMode="relative" rAng="0" ptsTypes="AAAAA">
                                      <p:cBhvr>
                                        <p:cTn id="13" dur="2000" fill="hold"/>
                                        <p:tgtEl>
                                          <p:spTgt spid="8"/>
                                        </p:tgtEl>
                                        <p:attrNameLst>
                                          <p:attrName>ppt_x</p:attrName>
                                          <p:attrName>ppt_y</p:attrName>
                                        </p:attrNameLst>
                                      </p:cBhvr>
                                      <p:rCtr x="15313" y="5000"/>
                                    </p:animMotion>
                                  </p:childTnLst>
                                </p:cTn>
                              </p:par>
                              <p:par>
                                <p:cTn id="14" presetID="10" presetClass="exit" presetSubtype="0" fill="hold" grpId="0" nodeType="withEffect">
                                  <p:stCondLst>
                                    <p:cond delay="0"/>
                                  </p:stCondLst>
                                  <p:childTnLst>
                                    <p:animEffect transition="out" filter="fade">
                                      <p:cBhvr>
                                        <p:cTn id="15" dur="1000"/>
                                        <p:tgtEl>
                                          <p:spTgt spid="15"/>
                                        </p:tgtEl>
                                      </p:cBhvr>
                                    </p:animEffect>
                                    <p:set>
                                      <p:cBhvr>
                                        <p:cTn id="16"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descr="A map of the united kingdom. Warwick, Queen's University Belfast and Leicester are labelled. The equitea logo is near Warwick.">
            <a:extLst>
              <a:ext uri="{FF2B5EF4-FFF2-40B4-BE49-F238E27FC236}">
                <a16:creationId xmlns:a16="http://schemas.microsoft.com/office/drawing/2014/main" id="{6C6D22FB-A3BE-2EF3-9909-FE1C18AA9EE9}"/>
              </a:ext>
            </a:extLst>
          </p:cNvPr>
          <p:cNvPicPr>
            <a:picLocks noChangeAspect="1"/>
          </p:cNvPicPr>
          <p:nvPr/>
        </p:nvPicPr>
        <p:blipFill>
          <a:blip r:embed="rId3"/>
          <a:stretch>
            <a:fillRect/>
          </a:stretch>
        </p:blipFill>
        <p:spPr>
          <a:xfrm>
            <a:off x="1460500" y="34544"/>
            <a:ext cx="9271000" cy="6823456"/>
          </a:xfrm>
          <a:prstGeom prst="rect">
            <a:avLst/>
          </a:prstGeom>
        </p:spPr>
      </p:pic>
      <p:sp>
        <p:nvSpPr>
          <p:cNvPr id="4" name="TextBox 3">
            <a:extLst>
              <a:ext uri="{FF2B5EF4-FFF2-40B4-BE49-F238E27FC236}">
                <a16:creationId xmlns:a16="http://schemas.microsoft.com/office/drawing/2014/main" id="{B02E4D78-488A-6087-7A3E-6E01C60AD40C}"/>
              </a:ext>
            </a:extLst>
          </p:cNvPr>
          <p:cNvSpPr txBox="1"/>
          <p:nvPr/>
        </p:nvSpPr>
        <p:spPr>
          <a:xfrm>
            <a:off x="5305381" y="4549417"/>
            <a:ext cx="6040073" cy="646331"/>
          </a:xfrm>
          <a:prstGeom prst="rect">
            <a:avLst/>
          </a:prstGeom>
          <a:noFill/>
        </p:spPr>
        <p:txBody>
          <a:bodyPr wrap="square" rtlCol="0">
            <a:spAutoFit/>
          </a:bodyPr>
          <a:lstStyle/>
          <a:p>
            <a:r>
              <a:rPr lang="en-GB" sz="3600" dirty="0">
                <a:ln>
                  <a:solidFill>
                    <a:schemeClr val="tx1"/>
                  </a:solidFill>
                </a:ln>
                <a:solidFill>
                  <a:schemeClr val="bg1"/>
                </a:solidFill>
                <a:latin typeface="Roboto Black" panose="02000000000000000000" pitchFamily="2" charset="0"/>
                <a:ea typeface="Roboto Black" panose="02000000000000000000" pitchFamily="2" charset="0"/>
              </a:rPr>
              <a:t>Warwick</a:t>
            </a:r>
            <a:r>
              <a:rPr lang="en-GB" sz="3600" dirty="0">
                <a:solidFill>
                  <a:schemeClr val="bg1"/>
                </a:solidFill>
                <a:latin typeface="Roboto Black" panose="02000000000000000000" pitchFamily="2" charset="0"/>
                <a:ea typeface="Roboto Black" panose="02000000000000000000" pitchFamily="2" charset="0"/>
              </a:rPr>
              <a:t> •</a:t>
            </a:r>
          </a:p>
        </p:txBody>
      </p:sp>
      <p:sp>
        <p:nvSpPr>
          <p:cNvPr id="5" name="TextBox 4">
            <a:extLst>
              <a:ext uri="{FF2B5EF4-FFF2-40B4-BE49-F238E27FC236}">
                <a16:creationId xmlns:a16="http://schemas.microsoft.com/office/drawing/2014/main" id="{B70A0C35-3414-4877-1651-A4FBD37FD72C}"/>
              </a:ext>
            </a:extLst>
          </p:cNvPr>
          <p:cNvSpPr txBox="1"/>
          <p:nvPr/>
        </p:nvSpPr>
        <p:spPr>
          <a:xfrm>
            <a:off x="7437143" y="4226252"/>
            <a:ext cx="6040073" cy="646331"/>
          </a:xfrm>
          <a:prstGeom prst="rect">
            <a:avLst/>
          </a:prstGeom>
          <a:noFill/>
        </p:spPr>
        <p:txBody>
          <a:bodyPr wrap="square" rtlCol="0">
            <a:spAutoFit/>
          </a:bodyPr>
          <a:lstStyle/>
          <a:p>
            <a:r>
              <a:rPr lang="en-GB" sz="3600" dirty="0">
                <a:solidFill>
                  <a:schemeClr val="bg1"/>
                </a:solidFill>
                <a:latin typeface="Roboto Black" panose="02000000000000000000" pitchFamily="2" charset="0"/>
                <a:ea typeface="Roboto Black" panose="02000000000000000000" pitchFamily="2" charset="0"/>
              </a:rPr>
              <a:t>• </a:t>
            </a:r>
            <a:r>
              <a:rPr lang="en-GB" sz="3600" dirty="0">
                <a:ln>
                  <a:solidFill>
                    <a:schemeClr val="tx1"/>
                  </a:solidFill>
                </a:ln>
                <a:solidFill>
                  <a:schemeClr val="bg1"/>
                </a:solidFill>
                <a:latin typeface="Roboto Black" panose="02000000000000000000" pitchFamily="2" charset="0"/>
                <a:ea typeface="Roboto Black" panose="02000000000000000000" pitchFamily="2" charset="0"/>
              </a:rPr>
              <a:t>Leicester</a:t>
            </a:r>
            <a:endParaRPr lang="en-GB" sz="3600" dirty="0">
              <a:solidFill>
                <a:schemeClr val="bg1"/>
              </a:solidFill>
              <a:latin typeface="Roboto Black" panose="02000000000000000000" pitchFamily="2" charset="0"/>
              <a:ea typeface="Roboto Black" panose="02000000000000000000" pitchFamily="2" charset="0"/>
            </a:endParaRPr>
          </a:p>
        </p:txBody>
      </p:sp>
      <p:pic>
        <p:nvPicPr>
          <p:cNvPr id="8" name="Picture 2" descr="A mug with equitea written on it. This is University of Michigan's Equitea logo. The mug is sat near Leicester">
            <a:extLst>
              <a:ext uri="{FF2B5EF4-FFF2-40B4-BE49-F238E27FC236}">
                <a16:creationId xmlns:a16="http://schemas.microsoft.com/office/drawing/2014/main" id="{F94500A3-24EB-F613-02CF-C2F3165390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98" t="17049" r="53770" b="13464"/>
          <a:stretch/>
        </p:blipFill>
        <p:spPr bwMode="auto">
          <a:xfrm>
            <a:off x="7933725" y="2938291"/>
            <a:ext cx="1595454" cy="1397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610BFD2-AE7C-7811-3029-FCFEE1DC7C07}"/>
              </a:ext>
            </a:extLst>
          </p:cNvPr>
          <p:cNvSpPr txBox="1"/>
          <p:nvPr/>
        </p:nvSpPr>
        <p:spPr>
          <a:xfrm>
            <a:off x="4272522" y="2934562"/>
            <a:ext cx="6040073" cy="646331"/>
          </a:xfrm>
          <a:prstGeom prst="rect">
            <a:avLst/>
          </a:prstGeom>
          <a:noFill/>
        </p:spPr>
        <p:txBody>
          <a:bodyPr wrap="square" rtlCol="0">
            <a:spAutoFit/>
          </a:bodyPr>
          <a:lstStyle/>
          <a:p>
            <a:r>
              <a:rPr lang="en-GB" sz="3600" dirty="0">
                <a:ln>
                  <a:solidFill>
                    <a:schemeClr val="tx1"/>
                  </a:solidFill>
                </a:ln>
                <a:solidFill>
                  <a:schemeClr val="bg1"/>
                </a:solidFill>
                <a:latin typeface="Roboto Black" panose="02000000000000000000" pitchFamily="2" charset="0"/>
                <a:ea typeface="Roboto Black" panose="02000000000000000000" pitchFamily="2" charset="0"/>
              </a:rPr>
              <a:t>QUB</a:t>
            </a:r>
            <a:r>
              <a:rPr lang="en-GB" sz="3600" dirty="0">
                <a:solidFill>
                  <a:schemeClr val="bg1"/>
                </a:solidFill>
                <a:latin typeface="Roboto Black" panose="02000000000000000000" pitchFamily="2" charset="0"/>
                <a:ea typeface="Roboto Black" panose="02000000000000000000" pitchFamily="2" charset="0"/>
              </a:rPr>
              <a:t> •</a:t>
            </a:r>
          </a:p>
        </p:txBody>
      </p:sp>
    </p:spTree>
    <p:extLst>
      <p:ext uri="{BB962C8B-B14F-4D97-AF65-F5344CB8AC3E}">
        <p14:creationId xmlns:p14="http://schemas.microsoft.com/office/powerpoint/2010/main" val="3425079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54167E-6 1.85185E-6 C -0.04427 0.06736 -0.09584 0.10254 -0.1517 -0.00324 C -0.17201 -0.06852 -0.17826 -0.16551 -0.13425 -0.24097 " pathEditMode="relative" rAng="0" ptsTypes="AAA">
                                      <p:cBhvr>
                                        <p:cTn id="6" dur="2000" fill="hold"/>
                                        <p:tgtEl>
                                          <p:spTgt spid="8"/>
                                        </p:tgtEl>
                                        <p:attrNameLst>
                                          <p:attrName>ppt_x</p:attrName>
                                          <p:attrName>ppt_y</p:attrName>
                                        </p:attrNameLst>
                                      </p:cBhvr>
                                      <p:rCtr x="-8359" y="-8866"/>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13086 -0.24305 C -0.11523 -0.26921 -0.11107 -0.27824 -0.06836 -0.30602 C -0.03398 -0.33542 0.00052 -0.33148 0.02708 -0.32129 C 0.05365 -0.31111 0.07474 -0.28796 0.09206 -0.24514 L 0.17552 -0.05741 " pathEditMode="relative" rAng="0" ptsTypes="AAAAA">
                                      <p:cBhvr>
                                        <p:cTn id="10" dur="2000" fill="hold"/>
                                        <p:tgtEl>
                                          <p:spTgt spid="8"/>
                                        </p:tgtEl>
                                        <p:attrNameLst>
                                          <p:attrName>ppt_x</p:attrName>
                                          <p:attrName>ppt_y</p:attrName>
                                        </p:attrNameLst>
                                      </p:cBhvr>
                                      <p:rCtr x="15313" y="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41FE8A-A02F-A7C6-58D1-AB695EC4FBE5}"/>
              </a:ext>
            </a:extLst>
          </p:cNvPr>
          <p:cNvSpPr txBox="1"/>
          <p:nvPr/>
        </p:nvSpPr>
        <p:spPr>
          <a:xfrm>
            <a:off x="797559" y="1724624"/>
            <a:ext cx="6040073" cy="646331"/>
          </a:xfrm>
          <a:prstGeom prst="rect">
            <a:avLst/>
          </a:prstGeom>
          <a:noFill/>
        </p:spPr>
        <p:txBody>
          <a:bodyPr wrap="square" rtlCol="0">
            <a:spAutoFit/>
          </a:bodyPr>
          <a:lstStyle/>
          <a:p>
            <a:pPr algn="ctr"/>
            <a:r>
              <a:rPr lang="en-GB" sz="3600" dirty="0">
                <a:solidFill>
                  <a:srgbClr val="800080"/>
                </a:solidFill>
                <a:latin typeface="Roboto Black" panose="02000000000000000000" pitchFamily="2" charset="0"/>
                <a:ea typeface="Roboto Black" panose="02000000000000000000" pitchFamily="2" charset="0"/>
              </a:rPr>
              <a:t>HOW WILL IT WORK?</a:t>
            </a:r>
          </a:p>
        </p:txBody>
      </p:sp>
      <p:sp>
        <p:nvSpPr>
          <p:cNvPr id="3" name="TextBox 2">
            <a:extLst>
              <a:ext uri="{FF2B5EF4-FFF2-40B4-BE49-F238E27FC236}">
                <a16:creationId xmlns:a16="http://schemas.microsoft.com/office/drawing/2014/main" id="{067D0F21-D672-B3F0-FB3D-410FB5623431}"/>
              </a:ext>
            </a:extLst>
          </p:cNvPr>
          <p:cNvSpPr txBox="1"/>
          <p:nvPr/>
        </p:nvSpPr>
        <p:spPr>
          <a:xfrm>
            <a:off x="2876754" y="2370955"/>
            <a:ext cx="5457600" cy="3477875"/>
          </a:xfrm>
          <a:prstGeom prst="rect">
            <a:avLst/>
          </a:prstGeom>
          <a:noFill/>
        </p:spPr>
        <p:txBody>
          <a:bodyPr wrap="square" rtlCol="0">
            <a:spAutoFit/>
          </a:bodyPr>
          <a:lstStyle/>
          <a:p>
            <a:pPr marL="800100" lvl="1" indent="-342900">
              <a:buFont typeface="Arial" panose="020B0604020202020204" pitchFamily="34" charset="0"/>
              <a:buChar char="•"/>
            </a:pPr>
            <a:r>
              <a:rPr lang="en-US" sz="2000" b="1" i="0" u="none" strike="noStrike" dirty="0">
                <a:solidFill>
                  <a:srgbClr val="800080"/>
                </a:solidFill>
                <a:effectLst/>
                <a:latin typeface="Roboto" panose="02000000000000000000" pitchFamily="2" charset="0"/>
                <a:ea typeface="Roboto" panose="02000000000000000000" pitchFamily="2" charset="0"/>
              </a:rPr>
              <a:t>Hour session: </a:t>
            </a:r>
            <a:r>
              <a:rPr lang="en-US" sz="2000" b="1" i="0" u="none" strike="noStrike" dirty="0">
                <a:solidFill>
                  <a:schemeClr val="bg1"/>
                </a:solidFill>
                <a:effectLst/>
                <a:latin typeface="Roboto" panose="02000000000000000000" pitchFamily="2" charset="0"/>
                <a:ea typeface="Roboto" panose="02000000000000000000" pitchFamily="2" charset="0"/>
              </a:rPr>
              <a:t>20-25 mins seminar followed by discussion</a:t>
            </a:r>
          </a:p>
          <a:p>
            <a:pPr marL="800100" lvl="1" indent="-342900">
              <a:buFont typeface="Arial" panose="020B0604020202020204" pitchFamily="34" charset="0"/>
              <a:buChar char="•"/>
            </a:pPr>
            <a:r>
              <a:rPr lang="en-US" sz="2000" b="1" dirty="0">
                <a:solidFill>
                  <a:srgbClr val="800080"/>
                </a:solidFill>
                <a:latin typeface="Roboto" panose="02000000000000000000" pitchFamily="2" charset="0"/>
                <a:ea typeface="Roboto" panose="02000000000000000000" pitchFamily="2" charset="0"/>
              </a:rPr>
              <a:t>External Speakers: </a:t>
            </a:r>
            <a:r>
              <a:rPr lang="en-US" sz="2000" b="1" dirty="0">
                <a:solidFill>
                  <a:schemeClr val="bg1"/>
                </a:solidFill>
                <a:latin typeface="Roboto" panose="02000000000000000000" pitchFamily="2" charset="0"/>
                <a:ea typeface="Roboto" panose="02000000000000000000" pitchFamily="2" charset="0"/>
              </a:rPr>
              <a:t>invited to bring perspectives we may not have experienced</a:t>
            </a:r>
            <a:endParaRPr lang="en-US" sz="2000" b="1" i="0" u="none" strike="noStrike" dirty="0">
              <a:solidFill>
                <a:schemeClr val="bg1"/>
              </a:solidFill>
              <a:effectLst/>
              <a:latin typeface="Roboto" panose="02000000000000000000" pitchFamily="2" charset="0"/>
              <a:ea typeface="Roboto" panose="02000000000000000000" pitchFamily="2" charset="0"/>
            </a:endParaRPr>
          </a:p>
          <a:p>
            <a:pPr marL="800100" lvl="1" indent="-342900">
              <a:buFont typeface="Arial" panose="020B0604020202020204" pitchFamily="34" charset="0"/>
              <a:buChar char="•"/>
            </a:pPr>
            <a:r>
              <a:rPr lang="en-US" sz="2000" b="1" dirty="0">
                <a:solidFill>
                  <a:srgbClr val="800080"/>
                </a:solidFill>
                <a:latin typeface="Roboto" panose="02000000000000000000" pitchFamily="2" charset="0"/>
                <a:ea typeface="Roboto" panose="02000000000000000000" pitchFamily="2" charset="0"/>
              </a:rPr>
              <a:t>Informal friendly atmosphere: </a:t>
            </a:r>
            <a:r>
              <a:rPr lang="en-US" sz="2000" b="1" dirty="0">
                <a:solidFill>
                  <a:schemeClr val="bg1"/>
                </a:solidFill>
                <a:latin typeface="Roboto" panose="02000000000000000000" pitchFamily="2" charset="0"/>
                <a:ea typeface="Roboto" panose="02000000000000000000" pitchFamily="2" charset="0"/>
              </a:rPr>
              <a:t>Cake &amp; coffee provided!</a:t>
            </a:r>
            <a:endParaRPr lang="en-US" sz="2000" b="1" i="0" u="none" strike="noStrike" dirty="0">
              <a:solidFill>
                <a:schemeClr val="bg1"/>
              </a:solidFill>
              <a:effectLst/>
              <a:latin typeface="Roboto" panose="02000000000000000000" pitchFamily="2" charset="0"/>
              <a:ea typeface="Roboto" panose="02000000000000000000" pitchFamily="2" charset="0"/>
            </a:endParaRPr>
          </a:p>
          <a:p>
            <a:pPr marL="800100" lvl="1" indent="-342900">
              <a:buFont typeface="Arial" panose="020B0604020202020204" pitchFamily="34" charset="0"/>
              <a:buChar char="•"/>
            </a:pPr>
            <a:r>
              <a:rPr lang="en-US" sz="2000" b="1" i="0" u="none" strike="noStrike" dirty="0">
                <a:solidFill>
                  <a:srgbClr val="800080"/>
                </a:solidFill>
                <a:effectLst/>
                <a:latin typeface="Roboto" panose="02000000000000000000" pitchFamily="2" charset="0"/>
                <a:ea typeface="Roboto" panose="02000000000000000000" pitchFamily="2" charset="0"/>
              </a:rPr>
              <a:t>Every second Tuesday of the month </a:t>
            </a:r>
            <a:r>
              <a:rPr lang="en-US" sz="2000" b="1" i="0" u="none" strike="noStrike" dirty="0">
                <a:solidFill>
                  <a:srgbClr val="800080"/>
                </a:solidFill>
                <a:effectLst/>
                <a:latin typeface="Roboto" panose="02000000000000000000" pitchFamily="2" charset="0"/>
                <a:ea typeface="Roboto" panose="02000000000000000000" pitchFamily="2" charset="0"/>
                <a:sym typeface="Wingdings" pitchFamily="2" charset="2"/>
              </a:rPr>
              <a:t> </a:t>
            </a:r>
            <a:r>
              <a:rPr lang="en-US" sz="2000" b="1" i="0" u="none" strike="noStrike" dirty="0">
                <a:solidFill>
                  <a:schemeClr val="bg1"/>
                </a:solidFill>
                <a:effectLst/>
                <a:latin typeface="Roboto" panose="02000000000000000000" pitchFamily="2" charset="0"/>
                <a:ea typeface="Roboto" panose="02000000000000000000" pitchFamily="2" charset="0"/>
                <a:sym typeface="Wingdings" pitchFamily="2" charset="2"/>
              </a:rPr>
              <a:t>1</a:t>
            </a:r>
            <a:r>
              <a:rPr lang="en-US" sz="2000" b="1" i="0" u="none" strike="noStrike" baseline="30000" dirty="0">
                <a:solidFill>
                  <a:schemeClr val="bg1"/>
                </a:solidFill>
                <a:effectLst/>
                <a:latin typeface="Roboto" panose="02000000000000000000" pitchFamily="2" charset="0"/>
                <a:ea typeface="Roboto" panose="02000000000000000000" pitchFamily="2" charset="0"/>
                <a:sym typeface="Wingdings" pitchFamily="2" charset="2"/>
              </a:rPr>
              <a:t>st</a:t>
            </a:r>
            <a:r>
              <a:rPr lang="en-US" sz="2000" b="1" i="0" u="none" strike="noStrike" dirty="0">
                <a:solidFill>
                  <a:schemeClr val="bg1"/>
                </a:solidFill>
                <a:effectLst/>
                <a:latin typeface="Roboto" panose="02000000000000000000" pitchFamily="2" charset="0"/>
                <a:ea typeface="Roboto" panose="02000000000000000000" pitchFamily="2" charset="0"/>
                <a:sym typeface="Wingdings" pitchFamily="2" charset="2"/>
              </a:rPr>
              <a:t> Meeting: 2pm 10</a:t>
            </a:r>
            <a:r>
              <a:rPr lang="en-US" sz="2000" b="1" i="0" u="none" strike="noStrike" baseline="30000" dirty="0">
                <a:solidFill>
                  <a:schemeClr val="bg1"/>
                </a:solidFill>
                <a:effectLst/>
                <a:latin typeface="Roboto" panose="02000000000000000000" pitchFamily="2" charset="0"/>
                <a:ea typeface="Roboto" panose="02000000000000000000" pitchFamily="2" charset="0"/>
                <a:sym typeface="Wingdings" pitchFamily="2" charset="2"/>
              </a:rPr>
              <a:t>th</a:t>
            </a:r>
            <a:r>
              <a:rPr lang="en-US" sz="2000" b="1" i="0" u="none" strike="noStrike" dirty="0">
                <a:solidFill>
                  <a:schemeClr val="bg1"/>
                </a:solidFill>
                <a:effectLst/>
                <a:latin typeface="Roboto" panose="02000000000000000000" pitchFamily="2" charset="0"/>
                <a:ea typeface="Roboto" panose="02000000000000000000" pitchFamily="2" charset="0"/>
                <a:sym typeface="Wingdings" pitchFamily="2" charset="2"/>
              </a:rPr>
              <a:t> October in F10/F11</a:t>
            </a:r>
            <a:endParaRPr lang="en-US" sz="2000" b="1" i="0" u="none" strike="noStrike" dirty="0">
              <a:solidFill>
                <a:schemeClr val="bg1"/>
              </a:solidFill>
              <a:effectLst/>
              <a:latin typeface="Roboto" panose="02000000000000000000" pitchFamily="2" charset="0"/>
              <a:ea typeface="Roboto" panose="02000000000000000000" pitchFamily="2" charset="0"/>
            </a:endParaRPr>
          </a:p>
          <a:p>
            <a:endParaRPr lang="en-US" sz="2000" b="1"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030542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6" name="Picture 5" descr="A mind map of potential equitea topics, which will be zoomed in to on the following slides.">
            <a:extLst>
              <a:ext uri="{FF2B5EF4-FFF2-40B4-BE49-F238E27FC236}">
                <a16:creationId xmlns:a16="http://schemas.microsoft.com/office/drawing/2014/main" id="{C102F13A-1012-0E91-F549-8683BF9ADD87}"/>
              </a:ext>
            </a:extLst>
          </p:cNvPr>
          <p:cNvPicPr>
            <a:picLocks noChangeAspect="1"/>
          </p:cNvPicPr>
          <p:nvPr/>
        </p:nvPicPr>
        <p:blipFill rotWithShape="1">
          <a:blip r:embed="rId4"/>
          <a:srcRect l="2143" r="1352" b="2323"/>
          <a:stretch/>
        </p:blipFill>
        <p:spPr>
          <a:xfrm>
            <a:off x="2365788" y="1310878"/>
            <a:ext cx="7460424" cy="4236243"/>
          </a:xfrm>
          <a:prstGeom prst="rect">
            <a:avLst/>
          </a:prstGeom>
        </p:spPr>
      </p:pic>
      <p:sp>
        <p:nvSpPr>
          <p:cNvPr id="7" name="TextBox 6">
            <a:extLst>
              <a:ext uri="{FF2B5EF4-FFF2-40B4-BE49-F238E27FC236}">
                <a16:creationId xmlns:a16="http://schemas.microsoft.com/office/drawing/2014/main" id="{28D18731-F4C0-6CDC-1B67-65A7317B987D}"/>
              </a:ext>
            </a:extLst>
          </p:cNvPr>
          <p:cNvSpPr txBox="1"/>
          <p:nvPr/>
        </p:nvSpPr>
        <p:spPr>
          <a:xfrm>
            <a:off x="2618273" y="356771"/>
            <a:ext cx="4656182" cy="954107"/>
          </a:xfrm>
          <a:prstGeom prst="rect">
            <a:avLst/>
          </a:prstGeom>
          <a:noFill/>
        </p:spPr>
        <p:txBody>
          <a:bodyPr wrap="square" rtlCol="0">
            <a:spAutoFit/>
          </a:bodyPr>
          <a:lstStyle/>
          <a:p>
            <a:r>
              <a:rPr lang="en-GB" sz="2800" dirty="0">
                <a:solidFill>
                  <a:srgbClr val="800080"/>
                </a:solidFill>
                <a:latin typeface="Roboto Black" panose="02000000000000000000" pitchFamily="2" charset="0"/>
                <a:ea typeface="Roboto Black" panose="02000000000000000000" pitchFamily="2" charset="0"/>
              </a:rPr>
              <a:t>POTENTIAL TOPICS OF DISCUSSION AT EQUITEA</a:t>
            </a:r>
          </a:p>
        </p:txBody>
      </p:sp>
      <p:sp>
        <p:nvSpPr>
          <p:cNvPr id="9" name="TextBox 8">
            <a:extLst>
              <a:ext uri="{FF2B5EF4-FFF2-40B4-BE49-F238E27FC236}">
                <a16:creationId xmlns:a16="http://schemas.microsoft.com/office/drawing/2014/main" id="{6CF4A636-D7A5-9E6A-9710-DBA00DA2F4E3}"/>
              </a:ext>
            </a:extLst>
          </p:cNvPr>
          <p:cNvSpPr txBox="1"/>
          <p:nvPr/>
        </p:nvSpPr>
        <p:spPr>
          <a:xfrm>
            <a:off x="10280469" y="2967335"/>
            <a:ext cx="1379757" cy="923330"/>
          </a:xfrm>
          <a:prstGeom prst="rect">
            <a:avLst/>
          </a:prstGeom>
          <a:noFill/>
        </p:spPr>
        <p:txBody>
          <a:bodyPr wrap="square" rtlCol="0">
            <a:spAutoFit/>
          </a:bodyPr>
          <a:lstStyle/>
          <a:p>
            <a:pPr algn="ctr"/>
            <a:r>
              <a:rPr lang="en-GB" b="1" dirty="0">
                <a:solidFill>
                  <a:schemeClr val="bg1"/>
                </a:solidFill>
                <a:latin typeface="Roboto" panose="02000000000000000000" pitchFamily="2" charset="0"/>
                <a:ea typeface="Roboto" panose="02000000000000000000" pitchFamily="2" charset="0"/>
              </a:rPr>
              <a:t>NOT an exhaustive</a:t>
            </a:r>
            <a:br>
              <a:rPr lang="en-GB" b="1" dirty="0">
                <a:solidFill>
                  <a:schemeClr val="bg1"/>
                </a:solidFill>
                <a:latin typeface="Roboto" panose="02000000000000000000" pitchFamily="2" charset="0"/>
                <a:ea typeface="Roboto" panose="02000000000000000000" pitchFamily="2" charset="0"/>
              </a:rPr>
            </a:br>
            <a:r>
              <a:rPr lang="en-GB" b="1" dirty="0">
                <a:solidFill>
                  <a:schemeClr val="bg1"/>
                </a:solidFill>
                <a:latin typeface="Roboto" panose="02000000000000000000" pitchFamily="2" charset="0"/>
                <a:ea typeface="Roboto" panose="02000000000000000000" pitchFamily="2" charset="0"/>
              </a:rPr>
              <a:t>mind map!</a:t>
            </a:r>
          </a:p>
        </p:txBody>
      </p:sp>
    </p:spTree>
    <p:extLst>
      <p:ext uri="{BB962C8B-B14F-4D97-AF65-F5344CB8AC3E}">
        <p14:creationId xmlns:p14="http://schemas.microsoft.com/office/powerpoint/2010/main" val="1114578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59F200C-4F0E-7547-944F-8B6C70438737}" vid="{68CFE03D-5C4A-D944-B838-FC39B83B79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2994</TotalTime>
  <Words>1423</Words>
  <Application>Microsoft Macintosh PowerPoint</Application>
  <PresentationFormat>Widescreen</PresentationFormat>
  <Paragraphs>119</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Helvetica Neue</vt:lpstr>
      <vt:lpstr>Roboto</vt:lpstr>
      <vt:lpstr>Roboto Black</vt:lpstr>
      <vt:lpstr>Office Theme</vt:lpstr>
      <vt:lpstr>Equitea   ED&amp;I Initiative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Come join us for an introductory meeting!   Tuesday 10th October 2pm F10/F11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O'Brien</dc:creator>
  <cp:lastModifiedBy>Kendall, Alicia</cp:lastModifiedBy>
  <cp:revision>27</cp:revision>
  <dcterms:created xsi:type="dcterms:W3CDTF">2023-05-10T14:25:51Z</dcterms:created>
  <dcterms:modified xsi:type="dcterms:W3CDTF">2023-11-11T16:34:01Z</dcterms:modified>
</cp:coreProperties>
</file>