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7" r:id="rId11"/>
    <p:sldId id="268"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41" userDrawn="1">
          <p15:clr>
            <a:srgbClr val="A4A3A4"/>
          </p15:clr>
        </p15:guide>
        <p15:guide id="2" pos="21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2" d="100"/>
          <a:sy n="62" d="100"/>
        </p:scale>
        <p:origin x="804" y="52"/>
      </p:cViewPr>
      <p:guideLst>
        <p:guide orient="horz" pos="2841"/>
        <p:guide pos="214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12/27/2024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bg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sz="2000" b="0" i="0">
                <a:solidFill>
                  <a:schemeClr val="bg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2744723" y="0"/>
            <a:ext cx="9447276" cy="4453890"/>
          </a:xfrm>
          <a:prstGeom prst="rect">
            <a:avLst/>
          </a:prstGeom>
        </p:spPr>
      </p:pic>
      <p:sp>
        <p:nvSpPr>
          <p:cNvPr id="18" name="bg object 18"/>
          <p:cNvSpPr/>
          <p:nvPr/>
        </p:nvSpPr>
        <p:spPr>
          <a:xfrm>
            <a:off x="3127247" y="339852"/>
            <a:ext cx="8754110" cy="3756660"/>
          </a:xfrm>
          <a:custGeom>
            <a:avLst/>
            <a:gdLst/>
            <a:ahLst/>
            <a:cxnLst/>
            <a:rect l="l" t="t" r="r" b="b"/>
            <a:pathLst>
              <a:path w="8754110" h="3756660">
                <a:moveTo>
                  <a:pt x="8753856" y="0"/>
                </a:moveTo>
                <a:lnTo>
                  <a:pt x="0" y="0"/>
                </a:lnTo>
                <a:lnTo>
                  <a:pt x="0" y="3756660"/>
                </a:lnTo>
                <a:lnTo>
                  <a:pt x="8753856" y="3756660"/>
                </a:lnTo>
                <a:lnTo>
                  <a:pt x="8753856" y="0"/>
                </a:lnTo>
                <a:close/>
              </a:path>
            </a:pathLst>
          </a:custGeom>
          <a:solidFill>
            <a:srgbClr val="000000"/>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160020" y="42671"/>
            <a:ext cx="1511808" cy="49834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2568194" y="243585"/>
            <a:ext cx="7055611" cy="1123315"/>
          </a:xfrm>
          <a:prstGeom prst="rect">
            <a:avLst/>
          </a:prstGeom>
        </p:spPr>
        <p:txBody>
          <a:bodyPr wrap="square" lIns="0" tIns="0" rIns="0" bIns="0">
            <a:spAutoFit/>
          </a:bodyPr>
          <a:lstStyle>
            <a:lvl1pPr>
              <a:defRPr sz="3600" b="1" i="0">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266801" y="2483397"/>
            <a:ext cx="5908040" cy="3318510"/>
          </a:xfrm>
          <a:prstGeom prst="rect">
            <a:avLst/>
          </a:prstGeom>
        </p:spPr>
        <p:txBody>
          <a:bodyPr wrap="square" lIns="0" tIns="0" rIns="0" bIns="0">
            <a:spAutoFit/>
          </a:bodyPr>
          <a:lstStyle>
            <a:lvl1pPr>
              <a:defRPr sz="2000" b="0" i="0">
                <a:solidFill>
                  <a:schemeClr val="bg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svg"/><Relationship Id="rId26" Type="http://schemas.microsoft.com/office/2007/relationships/hdphoto" Target="../media/hdphoto1.wdp"/><Relationship Id="rId3" Type="http://schemas.openxmlformats.org/officeDocument/2006/relationships/image" Target="../media/image4.png"/><Relationship Id="rId21" Type="http://schemas.openxmlformats.org/officeDocument/2006/relationships/image" Target="../media/image22.png"/><Relationship Id="rId34" Type="http://schemas.openxmlformats.org/officeDocument/2006/relationships/image" Target="../media/image3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3.png"/><Relationship Id="rId2" Type="http://schemas.openxmlformats.org/officeDocument/2006/relationships/notesSlide" Target="../notesSlides/notesSlide1.xml"/><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2.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svg"/><Relationship Id="rId28" Type="http://schemas.openxmlformats.org/officeDocument/2006/relationships/image" Target="../media/image28.svg"/><Relationship Id="rId10" Type="http://schemas.openxmlformats.org/officeDocument/2006/relationships/image" Target="../media/image11.svg"/><Relationship Id="rId19" Type="http://schemas.openxmlformats.org/officeDocument/2006/relationships/image" Target="../media/image20.png"/><Relationship Id="rId31" Type="http://schemas.openxmlformats.org/officeDocument/2006/relationships/image" Target="../media/image31.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png"/><Relationship Id="rId27" Type="http://schemas.openxmlformats.org/officeDocument/2006/relationships/image" Target="../media/image27.png"/><Relationship Id="rId30" Type="http://schemas.openxmlformats.org/officeDocument/2006/relationships/image" Target="../media/image30.png"/><Relationship Id="rId8" Type="http://schemas.openxmlformats.org/officeDocument/2006/relationships/image" Target="../media/image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3638" y="2133345"/>
            <a:ext cx="11007725" cy="1242695"/>
          </a:xfrm>
          <a:prstGeom prst="rect">
            <a:avLst/>
          </a:prstGeom>
        </p:spPr>
        <p:txBody>
          <a:bodyPr vert="horz" wrap="square" lIns="0" tIns="12065" rIns="0" bIns="0" rtlCol="0">
            <a:spAutoFit/>
          </a:bodyPr>
          <a:lstStyle/>
          <a:p>
            <a:pPr marL="12700" marR="5080" indent="172085" algn="ctr">
              <a:lnSpc>
                <a:spcPct val="100000"/>
              </a:lnSpc>
              <a:spcBef>
                <a:spcPts val="95"/>
              </a:spcBef>
            </a:pPr>
            <a:r>
              <a:rPr lang="en-US" altLang="en-US" sz="4000">
                <a:latin typeface="Segoe UI Semibold" panose="020B0702040204020203" charset="0"/>
                <a:cs typeface="Segoe UI Semibold" panose="020B0702040204020203" charset="0"/>
              </a:rPr>
              <a:t>Chemical Dynamic Revenue Management </a:t>
            </a:r>
            <a:br>
              <a:rPr lang="en-US" altLang="en-US" sz="4000">
                <a:latin typeface="Segoe UI Semibold" panose="020B0702040204020203" charset="0"/>
                <a:cs typeface="Segoe UI Semibold" panose="020B0702040204020203" charset="0"/>
              </a:rPr>
            </a:br>
            <a:r>
              <a:rPr lang="en-US" altLang="en-US" sz="4000">
                <a:latin typeface="Segoe UI Semibold" panose="020B0702040204020203" charset="0"/>
                <a:cs typeface="Segoe UI Semibold" panose="020B0702040204020203" charset="0"/>
              </a:rPr>
              <a:t>(CDRM)</a:t>
            </a:r>
          </a:p>
        </p:txBody>
      </p:sp>
      <p:sp>
        <p:nvSpPr>
          <p:cNvPr id="6" name="Text Box 5"/>
          <p:cNvSpPr txBox="1"/>
          <p:nvPr/>
        </p:nvSpPr>
        <p:spPr>
          <a:xfrm>
            <a:off x="2644140" y="3657600"/>
            <a:ext cx="6903085" cy="394335"/>
          </a:xfrm>
          <a:prstGeom prst="rect">
            <a:avLst/>
          </a:prstGeom>
        </p:spPr>
        <p:txBody>
          <a:bodyPr>
            <a:noAutofit/>
          </a:bodyPr>
          <a:lstStyle/>
          <a:p>
            <a:pPr marL="0" indent="0" algn="l" fontAlgn="base" latinLnBrk="0">
              <a:lnSpc>
                <a:spcPts val="1080"/>
              </a:lnSpc>
              <a:spcBef>
                <a:spcPct val="0"/>
              </a:spcBef>
              <a:spcAft>
                <a:spcPct val="0"/>
              </a:spcAft>
            </a:pPr>
            <a:r>
              <a:rPr lang="en-IN" sz="2000" b="0" i="0">
                <a:solidFill>
                  <a:schemeClr val="bg1"/>
                </a:solidFill>
                <a:latin typeface="Segoe UI Semibold" panose="020B0702040204020203" charset="0"/>
                <a:cs typeface="Segoe UI Semibold" panose="020B0702040204020203" charset="0"/>
              </a:rPr>
              <a:t> Forecasting Chemical Product Prices Using Market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3400" y="432435"/>
            <a:ext cx="3755390" cy="566420"/>
          </a:xfrm>
          <a:prstGeom prst="rect">
            <a:avLst/>
          </a:prstGeom>
        </p:spPr>
        <p:txBody>
          <a:bodyPr vert="horz" wrap="square" lIns="0" tIns="12700" rIns="0" bIns="0" rtlCol="0">
            <a:spAutoFit/>
          </a:bodyPr>
          <a:lstStyle/>
          <a:p>
            <a:pPr marL="12700" algn="ctr">
              <a:lnSpc>
                <a:spcPct val="100000"/>
              </a:lnSpc>
              <a:spcBef>
                <a:spcPts val="100"/>
              </a:spcBef>
            </a:pPr>
            <a:r>
              <a:rPr lang="en-US" altLang="en-US"/>
              <a:t>Future Scope</a:t>
            </a:r>
          </a:p>
        </p:txBody>
      </p:sp>
      <p:sp>
        <p:nvSpPr>
          <p:cNvPr id="27" name="Text Box 26"/>
          <p:cNvSpPr txBox="1"/>
          <p:nvPr/>
        </p:nvSpPr>
        <p:spPr>
          <a:xfrm>
            <a:off x="1066800" y="1524000"/>
            <a:ext cx="10009505" cy="4252595"/>
          </a:xfrm>
          <a:prstGeom prst="rect">
            <a:avLst/>
          </a:prstGeom>
        </p:spPr>
        <p:txBody>
          <a:bodyPr>
            <a:noAutofit/>
          </a:bodyPr>
          <a:lstStyle/>
          <a:p>
            <a:pPr marL="0" indent="0" algn="l" fontAlgn="base">
              <a:lnSpc>
                <a:spcPct val="100000"/>
              </a:lnSpc>
              <a:spcBef>
                <a:spcPct val="0"/>
              </a:spcBef>
              <a:spcAft>
                <a:spcPct val="0"/>
              </a:spcAft>
              <a:buFont typeface="Arial" panose="020B0604020202020204"/>
              <a:buChar char="•"/>
            </a:pPr>
            <a:r>
              <a:rPr lang="en-IN" sz="2000" b="0" i="0" dirty="0">
                <a:solidFill>
                  <a:schemeClr val="bg1"/>
                </a:solidFill>
                <a:latin typeface="Segoe UI Semibold" panose="020B0702040204020203" charset="0"/>
                <a:cs typeface="Segoe UI Semibold" panose="020B0702040204020203" charset="0"/>
              </a:rPr>
              <a:t>Expanding the forecasting model to new product categories.</a:t>
            </a:r>
          </a:p>
          <a:p>
            <a:pPr marL="0" indent="0" algn="l" fontAlgn="base">
              <a:lnSpc>
                <a:spcPct val="100000"/>
              </a:lnSpc>
              <a:spcBef>
                <a:spcPct val="0"/>
              </a:spcBef>
              <a:spcAft>
                <a:spcPct val="0"/>
              </a:spcAft>
            </a:pP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Font typeface="Arial" panose="020B0604020202020204"/>
              <a:buChar char="•"/>
            </a:pPr>
            <a:r>
              <a:rPr lang="en-IN" sz="2000" b="0" i="0" dirty="0">
                <a:solidFill>
                  <a:schemeClr val="bg1"/>
                </a:solidFill>
                <a:latin typeface="Segoe UI Semibold" panose="020B0702040204020203" charset="0"/>
                <a:cs typeface="Segoe UI Semibold" panose="020B0702040204020203" charset="0"/>
              </a:rPr>
              <a:t>Incorporating global economic indicators.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Font typeface="Arial" panose="020B0604020202020204"/>
              <a:buChar char="•"/>
            </a:pP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r>
              <a:rPr lang="en-IN" sz="2000" b="0" i="0" dirty="0">
                <a:solidFill>
                  <a:schemeClr val="bg1"/>
                </a:solidFill>
                <a:latin typeface="Segoe UI Semibold" panose="020B0702040204020203" charset="0"/>
                <a:cs typeface="Segoe UI Semibold" panose="020B0702040204020203" charset="0"/>
              </a:rPr>
              <a:t>Automating report generation and recommendations.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6095" y="381000"/>
            <a:ext cx="3559810" cy="628015"/>
          </a:xfrm>
          <a:prstGeom prst="rect">
            <a:avLst/>
          </a:prstGeom>
        </p:spPr>
        <p:txBody>
          <a:bodyPr vert="horz" wrap="square" lIns="0" tIns="12700" rIns="0" bIns="0" rtlCol="0">
            <a:spAutoFit/>
          </a:bodyPr>
          <a:lstStyle/>
          <a:p>
            <a:pPr marL="2298065" marR="5080" indent="-2279015" algn="ctr">
              <a:lnSpc>
                <a:spcPct val="100000"/>
              </a:lnSpc>
              <a:spcBef>
                <a:spcPts val="100"/>
              </a:spcBef>
            </a:pPr>
            <a:r>
              <a:rPr lang="en-US" altLang="en-US" sz="4000">
                <a:latin typeface="Segoe UI Semibold" panose="020B0702040204020203" charset="0"/>
                <a:cs typeface="Segoe UI Semibold" panose="020B0702040204020203" charset="0"/>
              </a:rPr>
              <a:t>Conclusion</a:t>
            </a:r>
          </a:p>
        </p:txBody>
      </p:sp>
      <p:sp>
        <p:nvSpPr>
          <p:cNvPr id="9" name="Text Box 8"/>
          <p:cNvSpPr txBox="1"/>
          <p:nvPr/>
        </p:nvSpPr>
        <p:spPr>
          <a:xfrm>
            <a:off x="1295400" y="1676400"/>
            <a:ext cx="9479280" cy="3963035"/>
          </a:xfrm>
          <a:prstGeom prst="rect">
            <a:avLst/>
          </a:prstGeom>
        </p:spPr>
        <p:txBody>
          <a:bodyPr>
            <a:noAutofit/>
          </a:bodyPr>
          <a:lstStyle/>
          <a:p>
            <a:pPr marL="0" indent="0" algn="l" fontAlgn="base">
              <a:lnSpc>
                <a:spcPct val="100000"/>
              </a:lnSpc>
              <a:spcBef>
                <a:spcPct val="0"/>
              </a:spcBef>
              <a:spcAft>
                <a:spcPct val="0"/>
              </a:spcAft>
              <a:buFont typeface="Arial" panose="020B0604020202020204"/>
              <a:buChar char="•"/>
            </a:pPr>
            <a:r>
              <a:rPr lang="en-IN" sz="2000" b="1" i="0" dirty="0">
                <a:solidFill>
                  <a:schemeClr val="bg1"/>
                </a:solidFill>
                <a:latin typeface="Segoe UI Semibold" panose="020B0702040204020203" charset="0"/>
                <a:cs typeface="Segoe UI Semibold" panose="020B0702040204020203" charset="0"/>
              </a:rPr>
              <a:t>Summary</a:t>
            </a:r>
            <a:r>
              <a:rPr lang="en-IN" sz="2000" b="0" i="0" dirty="0">
                <a:solidFill>
                  <a:schemeClr val="bg1"/>
                </a:solidFill>
                <a:latin typeface="Segoe UI Semibold" panose="020B0702040204020203" charset="0"/>
                <a:cs typeface="Segoe UI Semibold" panose="020B0702040204020203" charset="0"/>
              </a:rPr>
              <a:t>: The CDRM system provides actionable insights into chemical pricing, enabling businesses to make informed decisions.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Font typeface="Arial" panose="020B0604020202020204"/>
              <a:buChar char="•"/>
            </a:pP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r>
              <a:rPr lang="en-IN" sz="2000" b="1" i="0" dirty="0">
                <a:solidFill>
                  <a:schemeClr val="bg1"/>
                </a:solidFill>
                <a:latin typeface="Segoe UI Semibold" panose="020B0702040204020203" charset="0"/>
                <a:cs typeface="Segoe UI Semibold" panose="020B0702040204020203" charset="0"/>
              </a:rPr>
              <a:t>Call to Action</a:t>
            </a:r>
            <a:r>
              <a:rPr lang="en-IN" sz="2000" b="0" i="0" dirty="0">
                <a:solidFill>
                  <a:schemeClr val="bg1"/>
                </a:solidFill>
                <a:latin typeface="Segoe UI Semibold" panose="020B0702040204020203" charset="0"/>
                <a:cs typeface="Segoe UI Semibold" panose="020B0702040204020203" charset="0"/>
              </a:rPr>
              <a:t>: Discuss deployment plans and next steps.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p:txBody>
      </p:sp>
      <p:pic>
        <p:nvPicPr>
          <p:cNvPr id="10" name="Picture 9"/>
          <p:cNvPicPr/>
          <p:nvPr/>
        </p:nvPicPr>
        <p:blipFill>
          <a:blip r:embed="rId2"/>
          <a:stretch>
            <a:fillRect/>
          </a:stretch>
        </p:blipFill>
        <p:spPr>
          <a:xfrm>
            <a:off x="3556000" y="3447415"/>
            <a:ext cx="9525" cy="95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914400" y="1240155"/>
            <a:ext cx="10281285" cy="4710430"/>
          </a:xfrm>
          <a:prstGeom prst="rect">
            <a:avLst/>
          </a:prstGeom>
        </p:spPr>
        <p:txBody>
          <a:bodyPr>
            <a:noAutofit/>
          </a:bodyPr>
          <a:lstStyle/>
          <a:p>
            <a:pPr fontAlgn="base">
              <a:lnSpc>
                <a:spcPct val="100000"/>
              </a:lnSpc>
              <a:spcBef>
                <a:spcPct val="0"/>
              </a:spcBef>
              <a:spcAft>
                <a:spcPct val="0"/>
              </a:spcAft>
            </a:pPr>
            <a:r>
              <a:rPr lang="en-IN" sz="2000" b="0" i="0">
                <a:solidFill>
                  <a:schemeClr val="bg1"/>
                </a:solidFill>
                <a:latin typeface="Segoe UI Semibold" panose="020B0702040204020203" charset="0"/>
                <a:cs typeface="Segoe UI Semibold" panose="020B0702040204020203" charset="0"/>
              </a:rPr>
              <a:t>Problem Statement:</a:t>
            </a:r>
          </a:p>
          <a:p>
            <a:pPr marL="342900" indent="-342900" fontAlgn="base">
              <a:lnSpc>
                <a:spcPct val="100000"/>
              </a:lnSpc>
              <a:spcBef>
                <a:spcPct val="0"/>
              </a:spcBef>
              <a:spcAft>
                <a:spcPct val="0"/>
              </a:spcAft>
              <a:buFont typeface="Arial" panose="020B0604020202020204" pitchFamily="34" charset="0"/>
              <a:buChar char="•"/>
            </a:pPr>
            <a:r>
              <a:rPr lang="en-US" altLang="en-US" sz="2000" b="0" i="0">
                <a:solidFill>
                  <a:schemeClr val="bg1"/>
                </a:solidFill>
                <a:latin typeface="Segoe UI Semibold" panose="020B0702040204020203" charset="0"/>
                <a:ea typeface="Times New Roman" panose="02020603050405020304"/>
                <a:cs typeface="Segoe UI Semibold" panose="020B0702040204020203" charset="0"/>
                <a:sym typeface="+mn-ea"/>
              </a:rPr>
              <a:t>Revenue management using Product based price forecasting models plays a vital role in getting an overview of the market by knowing the market rates of the products. </a:t>
            </a:r>
            <a:endParaRPr lang="en-US" altLang="en-US" sz="2000" b="0" i="0">
              <a:solidFill>
                <a:schemeClr val="bg1"/>
              </a:solidFill>
              <a:latin typeface="Segoe UI Semibold" panose="020B0702040204020203" charset="0"/>
              <a:ea typeface="Times New Roman" panose="02020603050405020304"/>
              <a:cs typeface="Segoe UI Semibold" panose="020B0702040204020203" charset="0"/>
            </a:endParaRPr>
          </a:p>
          <a:p>
            <a:pPr marL="342900" indent="-342900" fontAlgn="base">
              <a:lnSpc>
                <a:spcPct val="100000"/>
              </a:lnSpc>
              <a:spcBef>
                <a:spcPct val="0"/>
              </a:spcBef>
              <a:spcAft>
                <a:spcPct val="0"/>
              </a:spcAft>
              <a:buFont typeface="Arial" panose="020B0604020202020204" pitchFamily="34" charset="0"/>
              <a:buChar char="•"/>
            </a:pPr>
            <a:r>
              <a:rPr lang="en-US" altLang="en-US" sz="2000" b="0" i="0">
                <a:solidFill>
                  <a:schemeClr val="bg1"/>
                </a:solidFill>
                <a:latin typeface="Segoe UI Semibold" panose="020B0702040204020203" charset="0"/>
                <a:ea typeface="Times New Roman" panose="02020603050405020304"/>
                <a:cs typeface="Segoe UI Semibold" panose="020B0702040204020203" charset="0"/>
                <a:sym typeface="+mn-ea"/>
              </a:rPr>
              <a:t>In the Revenue management we predict the external data (external prices) not the internal data (prices). The reason behind predicting the external prices from Exxon point of view is, we predict the internal data when we are the market leader but when we are bound to follow the market we won't predict our own prices instead we predict the market prices and we follow the market. </a:t>
            </a:r>
          </a:p>
          <a:p>
            <a:pPr marL="342900" indent="-342900" fontAlgn="base">
              <a:lnSpc>
                <a:spcPct val="100000"/>
              </a:lnSpc>
              <a:spcBef>
                <a:spcPct val="0"/>
              </a:spcBef>
              <a:spcAft>
                <a:spcPct val="0"/>
              </a:spcAft>
              <a:buFont typeface="Arial" panose="020B0604020202020204" pitchFamily="34" charset="0"/>
              <a:buChar char="•"/>
            </a:pPr>
            <a:r>
              <a:rPr lang="en-US" altLang="en-US" sz="2000" b="0" i="0">
                <a:solidFill>
                  <a:schemeClr val="bg1"/>
                </a:solidFill>
                <a:latin typeface="Segoe UI Semibold" panose="020B0702040204020203" charset="0"/>
                <a:ea typeface="Times New Roman" panose="02020603050405020304"/>
                <a:cs typeface="Segoe UI Semibold" panose="020B0702040204020203" charset="0"/>
                <a:sym typeface="+mn-ea"/>
              </a:rPr>
              <a:t>The products which we are predicting the prices for are especially chemical products or chemical commodities.</a:t>
            </a:r>
            <a:endParaRPr lang="en-US" altLang="en-US" sz="2000" b="0" i="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endParaRPr lang="en-US" altLang="zh-CN" sz="2000" b="0" i="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Font typeface="Arial" panose="020B0604020202020204"/>
              <a:buNone/>
            </a:pPr>
            <a:r>
              <a:rPr lang="en-IN" sz="2000" b="1" i="0">
                <a:solidFill>
                  <a:schemeClr val="bg1"/>
                </a:solidFill>
                <a:latin typeface="Segoe UI Semibold" panose="020B0702040204020203" charset="0"/>
                <a:cs typeface="Segoe UI Semibold" panose="020B0702040204020203" charset="0"/>
              </a:rPr>
              <a:t>Objective</a:t>
            </a:r>
            <a:r>
              <a:rPr lang="en-IN" sz="2000" b="0" i="0">
                <a:solidFill>
                  <a:schemeClr val="bg1"/>
                </a:solidFill>
                <a:latin typeface="Segoe UI Semibold" panose="020B0702040204020203" charset="0"/>
                <a:cs typeface="Segoe UI Semibold" panose="020B0702040204020203" charset="0"/>
              </a:rPr>
              <a:t>: </a:t>
            </a:r>
          </a:p>
          <a:p>
            <a:pPr marL="342900" indent="-342900" algn="l" fontAlgn="base">
              <a:lnSpc>
                <a:spcPct val="100000"/>
              </a:lnSpc>
              <a:spcBef>
                <a:spcPct val="0"/>
              </a:spcBef>
              <a:spcAft>
                <a:spcPct val="0"/>
              </a:spcAft>
              <a:buFont typeface="Arial" panose="020B0604020202020204" pitchFamily="34" charset="0"/>
              <a:buChar char="•"/>
            </a:pPr>
            <a:r>
              <a:rPr lang="en-IN" sz="2000" b="0" i="0">
                <a:solidFill>
                  <a:schemeClr val="bg1"/>
                </a:solidFill>
                <a:latin typeface="Segoe UI Semibold" panose="020B0702040204020203" charset="0"/>
                <a:cs typeface="Segoe UI Semibold" panose="020B0702040204020203" charset="0"/>
              </a:rPr>
              <a:t>Develop a dynamic system to forecast chemical product prices using market data, aiding in effective revenue management.</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p:txBody>
      </p:sp>
      <p:pic>
        <p:nvPicPr>
          <p:cNvPr id="8" name="Picture 7"/>
          <p:cNvPicPr/>
          <p:nvPr/>
        </p:nvPicPr>
        <p:blipFill>
          <a:blip r:embed="rId2"/>
          <a:stretch>
            <a:fillRect/>
          </a:stretch>
        </p:blipFill>
        <p:spPr>
          <a:xfrm>
            <a:off x="3556000" y="3585845"/>
            <a:ext cx="9525" cy="9525"/>
          </a:xfrm>
          <a:prstGeom prst="rect">
            <a:avLst/>
          </a:prstGeom>
        </p:spPr>
      </p:pic>
      <p:sp>
        <p:nvSpPr>
          <p:cNvPr id="10" name="Text Box 9"/>
          <p:cNvSpPr txBox="1"/>
          <p:nvPr/>
        </p:nvSpPr>
        <p:spPr>
          <a:xfrm>
            <a:off x="4178935" y="381000"/>
            <a:ext cx="3833495" cy="706755"/>
          </a:xfrm>
          <a:prstGeom prst="rect">
            <a:avLst/>
          </a:prstGeom>
          <a:noFill/>
        </p:spPr>
        <p:txBody>
          <a:bodyPr wrap="square" rtlCol="0">
            <a:spAutoFit/>
          </a:bodyPr>
          <a:lstStyle/>
          <a:p>
            <a:r>
              <a:rPr lang="en-US" altLang="en-US" sz="4000">
                <a:solidFill>
                  <a:schemeClr val="bg1"/>
                </a:solidFill>
                <a:latin typeface="Segoe UI Semibold" panose="020B0702040204020203" charset="0"/>
                <a:cs typeface="Segoe UI Semibold" panose="020B0702040204020203" charset="0"/>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68194" y="243585"/>
            <a:ext cx="7055611" cy="816610"/>
          </a:xfrm>
          <a:prstGeom prst="rect">
            <a:avLst/>
          </a:prstGeom>
        </p:spPr>
        <p:txBody>
          <a:bodyPr vert="horz" wrap="square" lIns="0" tIns="201676" rIns="0" bIns="0" rtlCol="0">
            <a:spAutoFit/>
          </a:bodyPr>
          <a:lstStyle/>
          <a:p>
            <a:pPr marL="1178560">
              <a:lnSpc>
                <a:spcPct val="100000"/>
              </a:lnSpc>
              <a:spcBef>
                <a:spcPts val="100"/>
              </a:spcBef>
            </a:pPr>
            <a:r>
              <a:rPr lang="en-US" altLang="en-US" sz="4000">
                <a:latin typeface="Segoe UI Semibold" panose="020B0702040204020203" charset="0"/>
                <a:cs typeface="Segoe UI Semibold" panose="020B0702040204020203" charset="0"/>
              </a:rPr>
              <a:t>Business Impact</a:t>
            </a:r>
          </a:p>
        </p:txBody>
      </p:sp>
      <p:sp>
        <p:nvSpPr>
          <p:cNvPr id="7" name="Text Box 6"/>
          <p:cNvSpPr txBox="1"/>
          <p:nvPr/>
        </p:nvSpPr>
        <p:spPr>
          <a:xfrm>
            <a:off x="914400" y="1524000"/>
            <a:ext cx="10194925" cy="4305935"/>
          </a:xfrm>
          <a:prstGeom prst="rect">
            <a:avLst/>
          </a:prstGeom>
        </p:spPr>
        <p:txBody>
          <a:bodyPr>
            <a:noAutofit/>
          </a:bodyPr>
          <a:lstStyle/>
          <a:p>
            <a:pPr marL="0" indent="0" algn="l" fontAlgn="base">
              <a:lnSpc>
                <a:spcPct val="100000"/>
              </a:lnSpc>
              <a:spcBef>
                <a:spcPct val="0"/>
              </a:spcBef>
              <a:spcAft>
                <a:spcPct val="0"/>
              </a:spcAft>
              <a:buFont typeface="Arial" panose="020B0604020202020204"/>
              <a:buChar char="•"/>
            </a:pPr>
            <a:r>
              <a:rPr lang="en-IN" sz="2000" b="1" i="0">
                <a:solidFill>
                  <a:schemeClr val="bg1"/>
                </a:solidFill>
                <a:latin typeface="Segoe UI Semibold" panose="020B0702040204020203" charset="0"/>
                <a:cs typeface="Segoe UI Semibold" panose="020B0702040204020203" charset="0"/>
              </a:rPr>
              <a:t>Key Benefits</a:t>
            </a:r>
            <a:r>
              <a:rPr lang="en-IN" sz="2000" b="0" i="0">
                <a:solidFill>
                  <a:schemeClr val="bg1"/>
                </a:solidFill>
                <a:latin typeface="Segoe UI Semibold" panose="020B0702040204020203" charset="0"/>
                <a:cs typeface="Segoe UI Semibold" panose="020B0702040204020203" charset="0"/>
              </a:rPr>
              <a:t>:</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Improved pricing strategies</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Enhanced revenue prediction</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Better inventory and production planning</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Reduced risks associated with market volatility</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457200" lvl="1" indent="0" algn="l" fontAlgn="base">
              <a:lnSpc>
                <a:spcPct val="100000"/>
              </a:lnSpc>
              <a:spcBef>
                <a:spcPct val="0"/>
              </a:spcBef>
              <a:spcAft>
                <a:spcPct val="0"/>
              </a:spcAft>
              <a:buFont typeface="Arial" panose="020B0604020202020204"/>
              <a:buNone/>
            </a:pPr>
            <a:endParaRPr lang="en-US" altLang="zh-CN" sz="2000" b="0" i="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r>
              <a:rPr lang="en-IN" sz="2000" b="1" i="0">
                <a:solidFill>
                  <a:schemeClr val="bg1"/>
                </a:solidFill>
                <a:latin typeface="Segoe UI Semibold" panose="020B0702040204020203" charset="0"/>
                <a:cs typeface="Segoe UI Semibold" panose="020B0702040204020203" charset="0"/>
              </a:rPr>
              <a:t>Target Users</a:t>
            </a:r>
            <a:r>
              <a:rPr lang="en-IN" sz="2000" b="0" i="0">
                <a:solidFill>
                  <a:schemeClr val="bg1"/>
                </a:solidFill>
                <a:latin typeface="Segoe UI Semibold" panose="020B0702040204020203" charset="0"/>
                <a:cs typeface="Segoe UI Semibold" panose="020B0702040204020203" charset="0"/>
              </a:rPr>
              <a:t>: Business analysts, pricing managers, and supply chain planners.</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381000"/>
            <a:ext cx="4550410" cy="816610"/>
          </a:xfrm>
          <a:prstGeom prst="rect">
            <a:avLst/>
          </a:prstGeom>
        </p:spPr>
        <p:txBody>
          <a:bodyPr vert="horz" wrap="square" lIns="0" tIns="201400" rIns="0" bIns="0" rtlCol="0">
            <a:spAutoFit/>
          </a:bodyPr>
          <a:lstStyle/>
          <a:p>
            <a:pPr marL="10160" algn="ctr">
              <a:lnSpc>
                <a:spcPct val="100000"/>
              </a:lnSpc>
              <a:spcBef>
                <a:spcPts val="325"/>
              </a:spcBef>
            </a:pPr>
            <a:r>
              <a:rPr lang="en-US" altLang="en-US" sz="4000">
                <a:latin typeface="Segoe UI Semibold" panose="020B0702040204020203" charset="0"/>
                <a:cs typeface="Segoe UI Semibold" panose="020B0702040204020203" charset="0"/>
              </a:rPr>
              <a:t>Data Sources</a:t>
            </a:r>
          </a:p>
        </p:txBody>
      </p:sp>
      <p:sp>
        <p:nvSpPr>
          <p:cNvPr id="109" name="Text Box 108"/>
          <p:cNvSpPr txBox="1"/>
          <p:nvPr/>
        </p:nvSpPr>
        <p:spPr>
          <a:xfrm>
            <a:off x="1066800" y="1450340"/>
            <a:ext cx="10404475" cy="4617085"/>
          </a:xfrm>
          <a:prstGeom prst="rect">
            <a:avLst/>
          </a:prstGeom>
        </p:spPr>
        <p:txBody>
          <a:bodyPr>
            <a:noAutofit/>
          </a:bodyPr>
          <a:lstStyle/>
          <a:p>
            <a:pPr marL="0" indent="0" algn="l" fontAlgn="base">
              <a:lnSpc>
                <a:spcPct val="100000"/>
              </a:lnSpc>
              <a:spcBef>
                <a:spcPct val="0"/>
              </a:spcBef>
              <a:spcAft>
                <a:spcPct val="0"/>
              </a:spcAft>
              <a:buFont typeface="Arial" panose="020B0604020202020204"/>
              <a:buChar char="•"/>
            </a:pPr>
            <a:r>
              <a:rPr lang="en-US" altLang="en-IN" sz="2000" b="1" i="0">
                <a:solidFill>
                  <a:schemeClr val="bg1"/>
                </a:solidFill>
                <a:latin typeface="Segoe UI Semibold" panose="020B0702040204020203" charset="0"/>
                <a:cs typeface="Segoe UI Semibold" panose="020B0702040204020203" charset="0"/>
              </a:rPr>
              <a:t> Internal Data:</a:t>
            </a:r>
          </a:p>
          <a:p>
            <a:pPr marL="800100" lvl="1" indent="-342900" algn="l" fontAlgn="base">
              <a:lnSpc>
                <a:spcPct val="100000"/>
              </a:lnSpc>
              <a:spcBef>
                <a:spcPct val="0"/>
              </a:spcBef>
              <a:spcAft>
                <a:spcPct val="0"/>
              </a:spcAft>
              <a:buSzPct val="60000"/>
              <a:buFont typeface="Wingdings" panose="05000000000000000000" charset="0"/>
              <a:buChar char="¡"/>
            </a:pPr>
            <a:r>
              <a:rPr lang="en-US" altLang="en-IN" sz="2000" b="1" i="0">
                <a:solidFill>
                  <a:schemeClr val="bg1"/>
                </a:solidFill>
                <a:latin typeface="Segoe UI Semibold" panose="020B0702040204020203" charset="0"/>
                <a:cs typeface="Segoe UI Semibold" panose="020B0702040204020203" charset="0"/>
              </a:rPr>
              <a:t>Variable supply cost</a:t>
            </a:r>
          </a:p>
          <a:p>
            <a:pPr marL="800100" lvl="1" indent="-342900" algn="l" fontAlgn="base">
              <a:lnSpc>
                <a:spcPct val="100000"/>
              </a:lnSpc>
              <a:spcBef>
                <a:spcPct val="0"/>
              </a:spcBef>
              <a:spcAft>
                <a:spcPct val="0"/>
              </a:spcAft>
              <a:buSzPct val="60000"/>
              <a:buFont typeface="Wingdings" panose="05000000000000000000" charset="0"/>
              <a:buChar char="¡"/>
            </a:pPr>
            <a:r>
              <a:rPr lang="en-US" altLang="en-IN" sz="2000" b="1" i="0">
                <a:solidFill>
                  <a:schemeClr val="bg1"/>
                </a:solidFill>
                <a:latin typeface="Segoe UI Semibold" panose="020B0702040204020203" charset="0"/>
                <a:cs typeface="Segoe UI Semibold" panose="020B0702040204020203" charset="0"/>
              </a:rPr>
              <a:t>Inventory suppy cost</a:t>
            </a:r>
            <a:endParaRPr lang="en-IN" sz="2000" b="1" i="0">
              <a:solidFill>
                <a:schemeClr val="bg1"/>
              </a:solidFill>
              <a:latin typeface="Segoe UI Semibold" panose="020B0702040204020203" charset="0"/>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endParaRPr lang="en-IN" sz="2000" b="1" i="0">
              <a:solidFill>
                <a:schemeClr val="bg1"/>
              </a:solidFill>
              <a:latin typeface="Segoe UI Semibold" panose="020B0702040204020203" charset="0"/>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r>
              <a:rPr lang="en-US" altLang="en-IN" sz="2000" b="1" i="0">
                <a:solidFill>
                  <a:schemeClr val="bg1"/>
                </a:solidFill>
                <a:latin typeface="Segoe UI Semibold" panose="020B0702040204020203" charset="0"/>
                <a:cs typeface="Segoe UI Semibold" panose="020B0702040204020203" charset="0"/>
              </a:rPr>
              <a:t> </a:t>
            </a:r>
            <a:r>
              <a:rPr lang="en-IN" sz="2000" b="1" i="0">
                <a:solidFill>
                  <a:schemeClr val="bg1"/>
                </a:solidFill>
                <a:latin typeface="Segoe UI Semibold" panose="020B0702040204020203" charset="0"/>
                <a:cs typeface="Segoe UI Semibold" panose="020B0702040204020203" charset="0"/>
              </a:rPr>
              <a:t>Market Data</a:t>
            </a:r>
            <a:r>
              <a:rPr lang="en-IN" sz="2000" b="0" i="0">
                <a:solidFill>
                  <a:schemeClr val="bg1"/>
                </a:solidFill>
                <a:latin typeface="Segoe UI Semibold" panose="020B0702040204020203" charset="0"/>
                <a:cs typeface="Segoe UI Semibold" panose="020B0702040204020203" charset="0"/>
              </a:rPr>
              <a:t>:</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Historical price trends</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Market demand-supply dynamics</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Raw material costs</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457200" lvl="1" indent="0" algn="l" fontAlgn="base">
              <a:lnSpc>
                <a:spcPct val="100000"/>
              </a:lnSpc>
              <a:spcBef>
                <a:spcPct val="0"/>
              </a:spcBef>
              <a:spcAft>
                <a:spcPct val="0"/>
              </a:spcAft>
              <a:buFont typeface="Wingdings" panose="05000000000000000000" charset="0"/>
              <a:buNone/>
            </a:pP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Font typeface="Arial" panose="020B0604020202020204"/>
              <a:buChar char="•"/>
            </a:pPr>
            <a:r>
              <a:rPr lang="en-US" altLang="en-IN" sz="2000" b="1" i="0">
                <a:solidFill>
                  <a:schemeClr val="bg1"/>
                </a:solidFill>
                <a:latin typeface="Segoe UI Semibold" panose="020B0702040204020203" charset="0"/>
                <a:cs typeface="Segoe UI Semibold" panose="020B0702040204020203" charset="0"/>
              </a:rPr>
              <a:t> Macro-economic Data</a:t>
            </a:r>
            <a:r>
              <a:rPr lang="en-IN" sz="2000" b="0" i="0">
                <a:solidFill>
                  <a:schemeClr val="bg1"/>
                </a:solidFill>
                <a:latin typeface="Segoe UI Semibold" panose="020B0702040204020203" charset="0"/>
                <a:cs typeface="Segoe UI Semibold" panose="020B0702040204020203" charset="0"/>
              </a:rPr>
              <a:t>:</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sym typeface="+mn-ea"/>
              </a:rPr>
              <a:t>Economic </a:t>
            </a:r>
            <a:r>
              <a:rPr lang="en-US" altLang="en-IN" sz="2000" b="0" i="0">
                <a:solidFill>
                  <a:schemeClr val="bg1"/>
                </a:solidFill>
                <a:latin typeface="Segoe UI Semibold" panose="020B0702040204020203" charset="0"/>
                <a:cs typeface="Segoe UI Semibold" panose="020B0702040204020203" charset="0"/>
                <a:sym typeface="+mn-ea"/>
              </a:rPr>
              <a:t>I</a:t>
            </a:r>
            <a:r>
              <a:rPr lang="en-IN" sz="2000" b="0" i="0">
                <a:solidFill>
                  <a:schemeClr val="bg1"/>
                </a:solidFill>
                <a:latin typeface="Segoe UI Semibold" panose="020B0702040204020203" charset="0"/>
                <a:cs typeface="Segoe UI Semibold" panose="020B0702040204020203" charset="0"/>
                <a:sym typeface="+mn-ea"/>
              </a:rPr>
              <a:t>ndicators (e.g., inflation rates, currency exchange rates)</a:t>
            </a:r>
          </a:p>
          <a:p>
            <a:pPr marL="800100" lvl="1" indent="-342900" algn="l" fontAlgn="base">
              <a:lnSpc>
                <a:spcPct val="100000"/>
              </a:lnSpc>
              <a:spcBef>
                <a:spcPct val="0"/>
              </a:spcBef>
              <a:spcAft>
                <a:spcPct val="0"/>
              </a:spcAft>
              <a:buSzPct val="60000"/>
              <a:buFont typeface="Wingdings" panose="05000000000000000000" charset="0"/>
              <a:buChar char="¡"/>
            </a:pPr>
            <a:r>
              <a:rPr lang="en-US" altLang="en-IN" sz="2000" b="0" i="0">
                <a:solidFill>
                  <a:schemeClr val="bg1"/>
                </a:solidFill>
                <a:latin typeface="Segoe UI Semibold" panose="020B0702040204020203" charset="0"/>
                <a:cs typeface="Segoe UI Semibold" panose="020B0702040204020203" charset="0"/>
                <a:sym typeface="+mn-ea"/>
              </a:rPr>
              <a:t>Demand Indicators</a:t>
            </a:r>
          </a:p>
          <a:p>
            <a:pPr marL="800100" lvl="1" indent="-342900" algn="l" fontAlgn="base">
              <a:lnSpc>
                <a:spcPct val="100000"/>
              </a:lnSpc>
              <a:spcBef>
                <a:spcPct val="0"/>
              </a:spcBef>
              <a:spcAft>
                <a:spcPct val="0"/>
              </a:spcAft>
              <a:buSzPct val="60000"/>
              <a:buFont typeface="Wingdings" panose="05000000000000000000" charset="0"/>
              <a:buChar char="¡"/>
            </a:pPr>
            <a:r>
              <a:rPr lang="en-US" altLang="en-IN" sz="2000" b="0" i="0">
                <a:solidFill>
                  <a:schemeClr val="bg1"/>
                </a:solidFill>
                <a:latin typeface="Segoe UI Semibold" panose="020B0702040204020203" charset="0"/>
                <a:cs typeface="Segoe UI Semibold" panose="020B0702040204020203" charset="0"/>
                <a:sym typeface="+mn-ea"/>
              </a:rPr>
              <a:t>Industrial Indicators</a:t>
            </a:r>
            <a:endParaRPr lang="en-IN" sz="2000" b="0" i="0">
              <a:solidFill>
                <a:schemeClr val="bg1"/>
              </a:solidFill>
              <a:latin typeface="Segoe UI Semibold" panose="020B0702040204020203" charset="0"/>
              <a:cs typeface="Segoe UI Semibold" panose="020B0702040204020203" charset="0"/>
            </a:endParaRPr>
          </a:p>
          <a:p>
            <a:pPr marL="800100" lvl="1" indent="-342900" algn="l" fontAlgn="base">
              <a:lnSpc>
                <a:spcPct val="100000"/>
              </a:lnSpc>
              <a:spcBef>
                <a:spcPct val="0"/>
              </a:spcBef>
              <a:spcAft>
                <a:spcPct val="0"/>
              </a:spcAft>
              <a:buSzPct val="60000"/>
              <a:buFont typeface="Wingdings" panose="05000000000000000000" charset="0"/>
              <a:buChar char="¡"/>
            </a:pPr>
            <a:endParaRPr lang="en-US" altLang="zh-CN" sz="2000" b="0" i="0">
              <a:solidFill>
                <a:schemeClr val="bg1"/>
              </a:solidFill>
              <a:latin typeface="Segoe UI Semibold" panose="020B0702040204020203" charset="0"/>
              <a:ea typeface="Times New Roman" panose="02020603050405020304"/>
              <a:cs typeface="Segoe UI Semibold" panose="020B07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242185" y="403711"/>
            <a:ext cx="7717155" cy="656590"/>
          </a:xfrm>
          <a:prstGeom prst="rect">
            <a:avLst/>
          </a:prstGeom>
        </p:spPr>
        <p:txBody>
          <a:bodyPr vert="horz" wrap="square" lIns="0" tIns="41275" rIns="0" bIns="0" rtlCol="0">
            <a:spAutoFit/>
          </a:bodyPr>
          <a:lstStyle/>
          <a:p>
            <a:pPr algn="ctr">
              <a:lnSpc>
                <a:spcPct val="100000"/>
              </a:lnSpc>
              <a:spcBef>
                <a:spcPts val="325"/>
              </a:spcBef>
            </a:pPr>
            <a:r>
              <a:rPr lang="en-US" altLang="en-US" sz="4000">
                <a:latin typeface="Segoe UI Semibold" panose="020B0702040204020203" charset="0"/>
                <a:cs typeface="Segoe UI Semibold" panose="020B0702040204020203" charset="0"/>
              </a:rPr>
              <a:t>Methodology</a:t>
            </a:r>
          </a:p>
        </p:txBody>
      </p:sp>
      <p:sp>
        <p:nvSpPr>
          <p:cNvPr id="95" name="Text Box 94"/>
          <p:cNvSpPr txBox="1"/>
          <p:nvPr/>
        </p:nvSpPr>
        <p:spPr>
          <a:xfrm>
            <a:off x="1066800" y="1295400"/>
            <a:ext cx="10020935" cy="4558030"/>
          </a:xfrm>
          <a:prstGeom prst="rect">
            <a:avLst/>
          </a:prstGeom>
        </p:spPr>
        <p:txBody>
          <a:bodyPr>
            <a:noAutofit/>
          </a:bodyPr>
          <a:lstStyle/>
          <a:p>
            <a:pPr marL="0" indent="0" algn="l" fontAlgn="base">
              <a:lnSpc>
                <a:spcPct val="100000"/>
              </a:lnSpc>
              <a:spcBef>
                <a:spcPct val="0"/>
              </a:spcBef>
              <a:spcAft>
                <a:spcPct val="0"/>
              </a:spcAft>
              <a:buFont typeface="Arial" panose="020B0604020202020204"/>
              <a:buChar char="•"/>
            </a:pPr>
            <a:r>
              <a:rPr lang="en-IN" sz="2000" b="1" i="0">
                <a:solidFill>
                  <a:schemeClr val="bg1"/>
                </a:solidFill>
                <a:latin typeface="Segoe UI Semibold" panose="020B0702040204020203" charset="0"/>
                <a:cs typeface="Segoe UI Semibold" panose="020B0702040204020203" charset="0"/>
              </a:rPr>
              <a:t>Data Collection</a:t>
            </a:r>
            <a:r>
              <a:rPr lang="en-IN" sz="2000" b="0" i="0">
                <a:solidFill>
                  <a:schemeClr val="bg1"/>
                </a:solidFill>
                <a:latin typeface="Segoe UI Semibold" panose="020B0702040204020203" charset="0"/>
                <a:cs typeface="Segoe UI Semibold" panose="020B0702040204020203" charset="0"/>
              </a:rPr>
              <a:t>: Integration of market and industry data</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Font typeface="Arial" panose="020B0604020202020204"/>
              <a:buChar char="•"/>
            </a:pPr>
            <a:r>
              <a:rPr lang="en-IN" sz="2000" b="1" i="0">
                <a:solidFill>
                  <a:schemeClr val="bg1"/>
                </a:solidFill>
                <a:latin typeface="Segoe UI Semibold" panose="020B0702040204020203" charset="0"/>
                <a:cs typeface="Segoe UI Semibold" panose="020B0702040204020203" charset="0"/>
              </a:rPr>
              <a:t>Feature Engineering</a:t>
            </a:r>
            <a:r>
              <a:rPr lang="en-IN" sz="2000" b="0" i="0">
                <a:solidFill>
                  <a:schemeClr val="bg1"/>
                </a:solidFill>
                <a:latin typeface="Segoe UI Semibold" panose="020B0702040204020203" charset="0"/>
                <a:cs typeface="Segoe UI Semibold" panose="020B0702040204020203" charset="0"/>
              </a:rPr>
              <a:t>: Identifying price-influencing factors</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Font typeface="Arial" panose="020B0604020202020204"/>
              <a:buNone/>
            </a:pPr>
            <a:endParaRPr lang="en-US" altLang="zh-CN" sz="2000" b="0" i="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r>
              <a:rPr lang="en-IN" sz="2000" b="1" i="0">
                <a:solidFill>
                  <a:schemeClr val="bg1"/>
                </a:solidFill>
                <a:latin typeface="Segoe UI Semibold" panose="020B0702040204020203" charset="0"/>
                <a:cs typeface="Segoe UI Semibold" panose="020B0702040204020203" charset="0"/>
              </a:rPr>
              <a:t>Model Selection</a:t>
            </a:r>
            <a:r>
              <a:rPr lang="en-IN" sz="2000" b="0" i="0">
                <a:solidFill>
                  <a:schemeClr val="bg1"/>
                </a:solidFill>
                <a:latin typeface="Segoe UI Semibold" panose="020B0702040204020203" charset="0"/>
                <a:cs typeface="Segoe UI Semibold" panose="020B0702040204020203" charset="0"/>
              </a:rPr>
              <a:t>:</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Time-series models (e.g., ARIMA,</a:t>
            </a:r>
            <a:r>
              <a:rPr lang="en-US" altLang="en-IN" sz="2000" b="0" i="0">
                <a:solidFill>
                  <a:schemeClr val="bg1"/>
                </a:solidFill>
                <a:latin typeface="Segoe UI Semibold" panose="020B0702040204020203" charset="0"/>
                <a:cs typeface="Segoe UI Semibold" panose="020B0702040204020203" charset="0"/>
              </a:rPr>
              <a:t> SARIMA,</a:t>
            </a:r>
            <a:r>
              <a:rPr lang="en-IN" sz="2000" b="0" i="0">
                <a:solidFill>
                  <a:schemeClr val="bg1"/>
                </a:solidFill>
                <a:latin typeface="Segoe UI Semibold" panose="020B0702040204020203" charset="0"/>
                <a:cs typeface="Segoe UI Semibold" panose="020B0702040204020203" charset="0"/>
              </a:rPr>
              <a:t> Prophet)</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Machine learning models (e.g., XGBoost,</a:t>
            </a:r>
            <a:r>
              <a:rPr lang="en-US" altLang="en-IN" sz="2000" b="0" i="0">
                <a:solidFill>
                  <a:schemeClr val="bg1"/>
                </a:solidFill>
                <a:latin typeface="Segoe UI Semibold" panose="020B0702040204020203" charset="0"/>
                <a:cs typeface="Segoe UI Semibold" panose="020B0702040204020203" charset="0"/>
              </a:rPr>
              <a:t>Linear Regression.)</a:t>
            </a:r>
            <a:r>
              <a:rPr lang="en-IN" sz="2000" b="0" i="0">
                <a:solidFill>
                  <a:schemeClr val="bg1"/>
                </a:solidFill>
                <a:latin typeface="Segoe UI Semibold" panose="020B0702040204020203" charset="0"/>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Deep Learning Model </a:t>
            </a:r>
            <a:r>
              <a:rPr lang="en-IN" sz="2000" b="0" i="0">
                <a:solidFill>
                  <a:schemeClr val="bg1"/>
                </a:solidFill>
                <a:latin typeface="Segoe UI Semibold" panose="020B0702040204020203" charset="0"/>
                <a:cs typeface="Segoe UI Semibold" panose="020B0702040204020203" charset="0"/>
                <a:sym typeface="+mn-ea"/>
              </a:rPr>
              <a:t>LSTM for deep learning</a:t>
            </a:r>
            <a:endParaRPr lang="en-IN" sz="2000" b="0" i="0">
              <a:solidFill>
                <a:schemeClr val="bg1"/>
              </a:solidFill>
              <a:latin typeface="Segoe UI Semibold" panose="020B0702040204020203" charset="0"/>
              <a:cs typeface="Segoe UI Semibold" panose="020B0702040204020203" charset="0"/>
            </a:endParaRPr>
          </a:p>
          <a:p>
            <a:pPr marL="457200" lvl="1" indent="0" algn="l" fontAlgn="base">
              <a:lnSpc>
                <a:spcPct val="100000"/>
              </a:lnSpc>
              <a:spcBef>
                <a:spcPct val="0"/>
              </a:spcBef>
              <a:spcAft>
                <a:spcPct val="0"/>
              </a:spcAft>
              <a:buSzPct val="60000"/>
              <a:buFont typeface="Wingdings" panose="05000000000000000000" charset="0"/>
              <a:buNone/>
            </a:pPr>
            <a:endParaRPr lang="en-US" altLang="zh-CN" sz="2000" b="0" i="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r>
              <a:rPr lang="en-IN" sz="2000" b="1" i="0">
                <a:solidFill>
                  <a:schemeClr val="bg1"/>
                </a:solidFill>
                <a:latin typeface="Segoe UI Semibold" panose="020B0702040204020203" charset="0"/>
                <a:cs typeface="Segoe UI Semibold" panose="020B0702040204020203" charset="0"/>
              </a:rPr>
              <a:t>Evaluation Metrics</a:t>
            </a:r>
            <a:r>
              <a:rPr lang="en-IN" sz="2000" b="0" i="0">
                <a:solidFill>
                  <a:schemeClr val="bg1"/>
                </a:solidFill>
                <a:latin typeface="Segoe UI Semibold" panose="020B0702040204020203" charset="0"/>
                <a:cs typeface="Segoe UI Semibold" panose="020B0702040204020203" charset="0"/>
              </a:rPr>
              <a:t>:</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Mean Absolute Error (MAE)</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Mean Squared Error (MSE)</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0" i="0">
                <a:solidFill>
                  <a:schemeClr val="bg1"/>
                </a:solidFill>
                <a:latin typeface="Segoe UI Semibold" panose="020B0702040204020203" charset="0"/>
                <a:cs typeface="Segoe UI Semibold" panose="020B0702040204020203" charset="0"/>
              </a:rPr>
              <a:t>Accuracy metrics</a:t>
            </a:r>
            <a:r>
              <a:rPr lang="en-US" altLang="zh-CN" sz="2000" b="0" i="0">
                <a:solidFill>
                  <a:schemeClr val="bg1"/>
                </a:solidFill>
                <a:latin typeface="Segoe UI Semibold" panose="020B0702040204020203" charset="0"/>
                <a:ea typeface="Times New Roman" panose="02020603050405020304"/>
                <a:cs typeface="Segoe UI Semibold" panose="020B0702040204020203"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609600"/>
            <a:ext cx="6998970" cy="657225"/>
          </a:xfrm>
          <a:prstGeom prst="rect">
            <a:avLst/>
          </a:prstGeom>
        </p:spPr>
        <p:txBody>
          <a:bodyPr vert="horz" wrap="square" lIns="0" tIns="41910" rIns="0" bIns="0" rtlCol="0">
            <a:spAutoFit/>
          </a:bodyPr>
          <a:lstStyle/>
          <a:p>
            <a:pPr algn="ctr">
              <a:lnSpc>
                <a:spcPct val="100000"/>
              </a:lnSpc>
              <a:spcBef>
                <a:spcPts val="330"/>
              </a:spcBef>
            </a:pPr>
            <a:r>
              <a:rPr lang="en-US" altLang="en-US" sz="4000">
                <a:latin typeface="Segoe UI Semibold" panose="020B0702040204020203" charset="0"/>
                <a:cs typeface="Segoe UI Semibold" panose="020B0702040204020203" charset="0"/>
              </a:rPr>
              <a:t>Technical Workflow</a:t>
            </a:r>
          </a:p>
        </p:txBody>
      </p:sp>
      <p:sp>
        <p:nvSpPr>
          <p:cNvPr id="109" name="Text Box 108"/>
          <p:cNvSpPr txBox="1"/>
          <p:nvPr/>
        </p:nvSpPr>
        <p:spPr>
          <a:xfrm>
            <a:off x="990600" y="1485265"/>
            <a:ext cx="10052050" cy="4274820"/>
          </a:xfrm>
          <a:prstGeom prst="rect">
            <a:avLst/>
          </a:prstGeom>
        </p:spPr>
        <p:txBody>
          <a:bodyPr>
            <a:noAutofit/>
          </a:bodyPr>
          <a:lstStyle/>
          <a:p>
            <a:pPr marL="0" indent="0" algn="l" fontAlgn="base">
              <a:lnSpc>
                <a:spcPct val="100000"/>
              </a:lnSpc>
              <a:spcBef>
                <a:spcPct val="0"/>
              </a:spcBef>
              <a:spcAft>
                <a:spcPct val="0"/>
              </a:spcAft>
              <a:buAutoNum type="arabicPeriod"/>
            </a:pPr>
            <a:r>
              <a:rPr lang="en-IN" sz="2000" b="1" i="0" dirty="0">
                <a:solidFill>
                  <a:schemeClr val="bg1"/>
                </a:solidFill>
                <a:latin typeface="Segoe UI Semibold" panose="020B0702040204020203" charset="0"/>
                <a:cs typeface="Segoe UI Semibold" panose="020B0702040204020203" charset="0"/>
              </a:rPr>
              <a:t>Data Ingestion</a:t>
            </a:r>
            <a:r>
              <a:rPr lang="en-IN" sz="2000" b="0" i="0" dirty="0">
                <a:solidFill>
                  <a:schemeClr val="bg1"/>
                </a:solidFill>
                <a:latin typeface="Segoe UI Semibold" panose="020B0702040204020203" charset="0"/>
                <a:cs typeface="Segoe UI Semibold" panose="020B0702040204020203" charset="0"/>
              </a:rPr>
              <a:t>: Collect market data from APIs and databases.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AutoNum type="arabicPeriod"/>
            </a:pP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AutoNum type="arabicPeriod"/>
            </a:pPr>
            <a:r>
              <a:rPr lang="en-IN" sz="2000" b="1" i="0" dirty="0">
                <a:solidFill>
                  <a:schemeClr val="bg1"/>
                </a:solidFill>
                <a:latin typeface="Segoe UI Semibold" panose="020B0702040204020203" charset="0"/>
                <a:cs typeface="Segoe UI Semibold" panose="020B0702040204020203" charset="0"/>
              </a:rPr>
              <a:t>Data Pre-processing</a:t>
            </a:r>
            <a:r>
              <a:rPr lang="en-IN" sz="2000" b="0" i="0" dirty="0">
                <a:solidFill>
                  <a:schemeClr val="bg1"/>
                </a:solidFill>
                <a:latin typeface="Segoe UI Semibold" panose="020B0702040204020203" charset="0"/>
                <a:cs typeface="Segoe UI Semibold" panose="020B0702040204020203" charset="0"/>
              </a:rPr>
              <a:t>: Handle missing values, outliers, and normalization.</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AutoNum type="arabicPeriod"/>
            </a:pP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AutoNum type="arabicPeriod"/>
            </a:pPr>
            <a:r>
              <a:rPr lang="en-IN" sz="2000" b="1" i="0" dirty="0">
                <a:solidFill>
                  <a:schemeClr val="bg1"/>
                </a:solidFill>
                <a:latin typeface="Segoe UI Semibold" panose="020B0702040204020203" charset="0"/>
                <a:cs typeface="Segoe UI Semibold" panose="020B0702040204020203" charset="0"/>
              </a:rPr>
              <a:t>Model Training</a:t>
            </a:r>
            <a:r>
              <a:rPr lang="en-IN" sz="2000" b="0" i="0" dirty="0">
                <a:solidFill>
                  <a:schemeClr val="bg1"/>
                </a:solidFill>
                <a:latin typeface="Segoe UI Semibold" panose="020B0702040204020203" charset="0"/>
                <a:cs typeface="Segoe UI Semibold" panose="020B0702040204020203" charset="0"/>
              </a:rPr>
              <a:t>: Train forecasting models using historical data.</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AutoNum type="arabicPeriod"/>
            </a:pP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AutoNum type="arabicPeriod"/>
            </a:pPr>
            <a:r>
              <a:rPr lang="en-IN" sz="2000" b="1" i="0" dirty="0">
                <a:solidFill>
                  <a:schemeClr val="bg1"/>
                </a:solidFill>
                <a:latin typeface="Segoe UI Semibold" panose="020B0702040204020203" charset="0"/>
                <a:cs typeface="Segoe UI Semibold" panose="020B0702040204020203" charset="0"/>
              </a:rPr>
              <a:t>Prediction</a:t>
            </a:r>
            <a:r>
              <a:rPr lang="en-IN" sz="2000" b="0" i="0" dirty="0">
                <a:solidFill>
                  <a:schemeClr val="bg1"/>
                </a:solidFill>
                <a:latin typeface="Segoe UI Semibold" panose="020B0702040204020203" charset="0"/>
                <a:cs typeface="Segoe UI Semibold" panose="020B0702040204020203" charset="0"/>
              </a:rPr>
              <a:t>: Forecast future chemical prices.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AutoNum type="arabicPeriod"/>
            </a:pP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AutoNum type="arabicPeriod"/>
            </a:pPr>
            <a:r>
              <a:rPr lang="en-IN" sz="2000" b="1" i="0" dirty="0">
                <a:solidFill>
                  <a:schemeClr val="bg1"/>
                </a:solidFill>
                <a:latin typeface="Segoe UI Semibold" panose="020B0702040204020203" charset="0"/>
                <a:cs typeface="Segoe UI Semibold" panose="020B0702040204020203" charset="0"/>
              </a:rPr>
              <a:t>Visualization</a:t>
            </a:r>
            <a:r>
              <a:rPr lang="en-IN" sz="2000" b="0" i="0" dirty="0">
                <a:solidFill>
                  <a:schemeClr val="bg1"/>
                </a:solidFill>
                <a:latin typeface="Segoe UI Semibold" panose="020B0702040204020203" charset="0"/>
                <a:cs typeface="Segoe UI Semibold" panose="020B0702040204020203" charset="0"/>
              </a:rPr>
              <a:t>: Create dashboards for stakeholders.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AutoNum type="arabicPeriod"/>
            </a:pP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AutoNum type="arabicPeriod"/>
            </a:pPr>
            <a:r>
              <a:rPr lang="en-IN" sz="2000" b="1" i="0" dirty="0">
                <a:solidFill>
                  <a:schemeClr val="bg1"/>
                </a:solidFill>
                <a:latin typeface="Segoe UI Semibold" panose="020B0702040204020203" charset="0"/>
                <a:cs typeface="Segoe UI Semibold" panose="020B0702040204020203" charset="0"/>
              </a:rPr>
              <a:t>Data written to Production database</a:t>
            </a:r>
            <a:r>
              <a:rPr lang="en-US" sz="2000" dirty="0">
                <a:solidFill>
                  <a:schemeClr val="bg1"/>
                </a:solidFill>
                <a:latin typeface="Segoe UI Semibold" panose="020B0702040204020203" charset="0"/>
                <a:cs typeface="Segoe UI Semibold" panose="020B0702040204020203" charset="0"/>
              </a:rPr>
              <a:t>.</a:t>
            </a: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2962275" y="466725"/>
            <a:ext cx="9152890" cy="5757545"/>
          </a:xfrm>
          <a:prstGeom prst="roundRect">
            <a:avLst>
              <a:gd name="adj" fmla="val 5834"/>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7" name="Rectangle: Rounded Corners 16"/>
          <p:cNvSpPr/>
          <p:nvPr/>
        </p:nvSpPr>
        <p:spPr>
          <a:xfrm>
            <a:off x="60077" y="2582943"/>
            <a:ext cx="2251598" cy="135358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28870" y="897255"/>
            <a:ext cx="6851650" cy="3932555"/>
          </a:xfrm>
          <a:prstGeom prst="roundRect">
            <a:avLst>
              <a:gd name="adj" fmla="val 6957"/>
            </a:avLst>
          </a:prstGeom>
          <a:solidFill>
            <a:schemeClr val="tx2">
              <a:lumMod val="20000"/>
              <a:lumOff val="80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6620842" y="2934599"/>
            <a:ext cx="1268274" cy="1017498"/>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panose="020F0502020204030204"/>
                <a:cs typeface="Calibri" panose="020F0502020204030204"/>
              </a:rPr>
              <a:t>Model Training</a:t>
            </a:r>
          </a:p>
        </p:txBody>
      </p:sp>
      <p:sp>
        <p:nvSpPr>
          <p:cNvPr id="22" name="Rectangle: Rounded Corners 21"/>
          <p:cNvSpPr/>
          <p:nvPr/>
        </p:nvSpPr>
        <p:spPr>
          <a:xfrm>
            <a:off x="8246966" y="2955193"/>
            <a:ext cx="1350652" cy="1007201"/>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Calibri" panose="020F0502020204030204"/>
                <a:cs typeface="Calibri" panose="020F0502020204030204"/>
              </a:rPr>
              <a:t>Export Metrics</a:t>
            </a:r>
          </a:p>
        </p:txBody>
      </p:sp>
      <p:sp>
        <p:nvSpPr>
          <p:cNvPr id="23" name="Rectangle: Rounded Corners 22"/>
          <p:cNvSpPr/>
          <p:nvPr/>
        </p:nvSpPr>
        <p:spPr>
          <a:xfrm>
            <a:off x="9940754" y="2944896"/>
            <a:ext cx="1484516" cy="1007201"/>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Calibri" panose="020F0502020204030204"/>
                <a:cs typeface="Calibri" panose="020F0502020204030204"/>
              </a:rPr>
              <a:t>Forecasting</a:t>
            </a:r>
            <a:endParaRPr lang="en-US">
              <a:solidFill>
                <a:schemeClr val="tx1"/>
              </a:solidFill>
            </a:endParaRPr>
          </a:p>
        </p:txBody>
      </p:sp>
      <p:sp>
        <p:nvSpPr>
          <p:cNvPr id="24" name="Rectangle: Rounded Corners 23"/>
          <p:cNvSpPr/>
          <p:nvPr/>
        </p:nvSpPr>
        <p:spPr>
          <a:xfrm>
            <a:off x="6352314" y="2850273"/>
            <a:ext cx="5239977" cy="1284379"/>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6720" y="3054985"/>
            <a:ext cx="523240" cy="455930"/>
          </a:xfrm>
          <a:prstGeom prst="rect">
            <a:avLst/>
          </a:prstGeom>
        </p:spPr>
      </p:pic>
      <p:sp>
        <p:nvSpPr>
          <p:cNvPr id="28" name="TextBox 27"/>
          <p:cNvSpPr txBox="1"/>
          <p:nvPr/>
        </p:nvSpPr>
        <p:spPr>
          <a:xfrm>
            <a:off x="5253738" y="3517338"/>
            <a:ext cx="1095201" cy="460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200">
                <a:solidFill>
                  <a:schemeClr val="tx1"/>
                </a:solidFill>
              </a:rPr>
              <a:t>Docker Job</a:t>
            </a:r>
          </a:p>
          <a:p>
            <a:pPr algn="ctr"/>
            <a:r>
              <a:rPr lang="en-US" sz="1200">
                <a:solidFill>
                  <a:schemeClr val="tx1"/>
                </a:solidFill>
              </a:rPr>
              <a:t> Cluster</a:t>
            </a:r>
          </a:p>
        </p:txBody>
      </p:sp>
      <p:sp>
        <p:nvSpPr>
          <p:cNvPr id="29" name="Rectangle: Rounded Corners 28"/>
          <p:cNvSpPr/>
          <p:nvPr/>
        </p:nvSpPr>
        <p:spPr>
          <a:xfrm>
            <a:off x="5086985" y="2348230"/>
            <a:ext cx="6597650" cy="1946275"/>
          </a:xfrm>
          <a:prstGeom prst="round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74059" y="996714"/>
            <a:ext cx="1449557" cy="1090613"/>
          </a:xfrm>
          <a:prstGeom prst="rect">
            <a:avLst/>
          </a:prstGeom>
        </p:spPr>
      </p:pic>
      <p:sp>
        <p:nvSpPr>
          <p:cNvPr id="31" name="TextBox 30"/>
          <p:cNvSpPr txBox="1"/>
          <p:nvPr/>
        </p:nvSpPr>
        <p:spPr>
          <a:xfrm>
            <a:off x="6831026" y="1970106"/>
            <a:ext cx="2118615" cy="3812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solidFill>
                  <a:schemeClr val="tx1"/>
                </a:solidFill>
              </a:rPr>
              <a:t>Azure Databricks</a:t>
            </a:r>
          </a:p>
        </p:txBody>
      </p:sp>
      <p:pic>
        <p:nvPicPr>
          <p:cNvPr id="34" name="Graphic 33"/>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51967" y="946105"/>
            <a:ext cx="486269" cy="423391"/>
          </a:xfrm>
          <a:prstGeom prst="rect">
            <a:avLst/>
          </a:prstGeom>
        </p:spPr>
      </p:pic>
      <p:pic>
        <p:nvPicPr>
          <p:cNvPr id="35" name="Graphic 3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02964" y="1519012"/>
            <a:ext cx="390532" cy="390534"/>
          </a:xfrm>
          <a:prstGeom prst="rect">
            <a:avLst/>
          </a:prstGeom>
        </p:spPr>
      </p:pic>
      <p:pic>
        <p:nvPicPr>
          <p:cNvPr id="36" name="Graphic 35"/>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70889" y="5158740"/>
            <a:ext cx="413551" cy="400050"/>
          </a:xfrm>
          <a:prstGeom prst="rect">
            <a:avLst/>
          </a:prstGeom>
        </p:spPr>
      </p:pic>
      <p:pic>
        <p:nvPicPr>
          <p:cNvPr id="37" name="Graphic 36"/>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525093" y="5158105"/>
            <a:ext cx="449112" cy="399415"/>
          </a:xfrm>
          <a:prstGeom prst="rect">
            <a:avLst/>
          </a:prstGeom>
        </p:spPr>
      </p:pic>
      <p:sp>
        <p:nvSpPr>
          <p:cNvPr id="38" name="Rectangle: Rounded Corners 37"/>
          <p:cNvSpPr/>
          <p:nvPr/>
        </p:nvSpPr>
        <p:spPr>
          <a:xfrm>
            <a:off x="6341745" y="5005070"/>
            <a:ext cx="1410970" cy="718185"/>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872051" y="4940252"/>
            <a:ext cx="1314448" cy="64516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spAutoFit/>
          </a:bodyPr>
          <a:lstStyle/>
          <a:p>
            <a:pPr algn="ctr">
              <a:lnSpc>
                <a:spcPct val="150000"/>
              </a:lnSpc>
            </a:pPr>
            <a:r>
              <a:rPr lang="en-US" sz="1200" dirty="0">
                <a:solidFill>
                  <a:schemeClr val="bg1"/>
                </a:solidFill>
              </a:rPr>
              <a:t>Monitoring </a:t>
            </a:r>
          </a:p>
          <a:p>
            <a:pPr algn="ctr">
              <a:lnSpc>
                <a:spcPct val="150000"/>
              </a:lnSpc>
            </a:pPr>
            <a:r>
              <a:rPr lang="en-US" sz="1200" dirty="0">
                <a:solidFill>
                  <a:schemeClr val="bg1"/>
                </a:solidFill>
              </a:rPr>
              <a:t>Altering</a:t>
            </a:r>
          </a:p>
        </p:txBody>
      </p:sp>
      <p:pic>
        <p:nvPicPr>
          <p:cNvPr id="2" name="Graphic 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351530" y="3180715"/>
            <a:ext cx="466021" cy="482600"/>
          </a:xfrm>
          <a:prstGeom prst="rect">
            <a:avLst/>
          </a:prstGeom>
        </p:spPr>
      </p:pic>
      <p:pic>
        <p:nvPicPr>
          <p:cNvPr id="3" name="Graphic 2"/>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405765" y="5036405"/>
            <a:ext cx="514551" cy="475615"/>
          </a:xfrm>
          <a:prstGeom prst="rect">
            <a:avLst/>
          </a:prstGeom>
        </p:spPr>
      </p:pic>
      <p:pic>
        <p:nvPicPr>
          <p:cNvPr id="4" name="Graphic 3"/>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378646" y="5026246"/>
            <a:ext cx="427182" cy="495935"/>
          </a:xfrm>
          <a:prstGeom prst="rect">
            <a:avLst/>
          </a:prstGeom>
        </p:spPr>
      </p:pic>
      <p:pic>
        <p:nvPicPr>
          <p:cNvPr id="5" name="Picture 4" descr="A blue diamond with black dots and a black triangle&#10;&#10;Description automatically generated"/>
          <p:cNvPicPr>
            <a:picLocks noChangeAspect="1"/>
          </p:cNvPicPr>
          <p:nvPr/>
        </p:nvPicPr>
        <p:blipFill>
          <a:blip r:embed="rId21"/>
          <a:stretch>
            <a:fillRect/>
          </a:stretch>
        </p:blipFill>
        <p:spPr>
          <a:xfrm>
            <a:off x="3137673" y="1368485"/>
            <a:ext cx="361812" cy="370102"/>
          </a:xfrm>
          <a:prstGeom prst="rect">
            <a:avLst/>
          </a:prstGeom>
        </p:spPr>
      </p:pic>
      <p:sp>
        <p:nvSpPr>
          <p:cNvPr id="6" name="Rectangle: Rounded Corners 5"/>
          <p:cNvSpPr/>
          <p:nvPr/>
        </p:nvSpPr>
        <p:spPr>
          <a:xfrm>
            <a:off x="3188970" y="4892675"/>
            <a:ext cx="1959610" cy="1099185"/>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35648" y="5508558"/>
            <a:ext cx="1208902"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200" dirty="0">
                <a:solidFill>
                  <a:schemeClr val="bg1"/>
                </a:solidFill>
              </a:rPr>
              <a:t>ADLS Gen2 Storage</a:t>
            </a:r>
          </a:p>
        </p:txBody>
      </p:sp>
      <p:sp>
        <p:nvSpPr>
          <p:cNvPr id="9" name="TextBox 8"/>
          <p:cNvSpPr txBox="1"/>
          <p:nvPr/>
        </p:nvSpPr>
        <p:spPr>
          <a:xfrm>
            <a:off x="4124493" y="5519376"/>
            <a:ext cx="10647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200" dirty="0">
                <a:solidFill>
                  <a:srgbClr val="FFFFFF"/>
                </a:solidFill>
                <a:latin typeface="Calibri" panose="020F0502020204030204"/>
              </a:rPr>
              <a:t>Pricing DB</a:t>
            </a:r>
            <a:endParaRPr lang="en-US" sz="1200" dirty="0">
              <a:solidFill>
                <a:srgbClr val="FFFFFF"/>
              </a:solidFill>
              <a:latin typeface="Calibri" panose="020F0502020204030204"/>
              <a:ea typeface="Calibri" panose="020F0502020204030204"/>
              <a:cs typeface="Calibri" panose="020F0502020204030204"/>
            </a:endParaRPr>
          </a:p>
          <a:p>
            <a:pPr algn="ctr"/>
            <a:r>
              <a:rPr lang="en-US" sz="1200" dirty="0">
                <a:solidFill>
                  <a:srgbClr val="FFFFFF"/>
                </a:solidFill>
                <a:latin typeface="Calibri" panose="020F0502020204030204"/>
                <a:ea typeface="Calibri" panose="020F0502020204030204"/>
                <a:cs typeface="Calibri" panose="020F0502020204030204"/>
              </a:rPr>
              <a:t>Azure SQL DB</a:t>
            </a:r>
          </a:p>
        </p:txBody>
      </p:sp>
      <p:pic>
        <p:nvPicPr>
          <p:cNvPr id="7" name="Graphic 6"/>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65591" y="5854198"/>
            <a:ext cx="459828" cy="406871"/>
          </a:xfrm>
          <a:prstGeom prst="rect">
            <a:avLst/>
          </a:prstGeom>
        </p:spPr>
      </p:pic>
      <p:sp>
        <p:nvSpPr>
          <p:cNvPr id="14" name="TextBox 13"/>
          <p:cNvSpPr txBox="1"/>
          <p:nvPr/>
        </p:nvSpPr>
        <p:spPr>
          <a:xfrm>
            <a:off x="2975011" y="3768966"/>
            <a:ext cx="1404551" cy="460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200">
                <a:solidFill>
                  <a:schemeClr val="bg1"/>
                </a:solidFill>
              </a:rPr>
              <a:t>Azure Container</a:t>
            </a:r>
          </a:p>
          <a:p>
            <a:pPr algn="ctr"/>
            <a:r>
              <a:rPr lang="en-US" sz="1200">
                <a:solidFill>
                  <a:schemeClr val="bg1"/>
                </a:solidFill>
              </a:rPr>
              <a:t>Registry</a:t>
            </a:r>
          </a:p>
        </p:txBody>
      </p:sp>
      <p:cxnSp>
        <p:nvCxnSpPr>
          <p:cNvPr id="10" name="Straight Arrow Connector 9"/>
          <p:cNvCxnSpPr/>
          <p:nvPr/>
        </p:nvCxnSpPr>
        <p:spPr>
          <a:xfrm>
            <a:off x="4068863" y="3431174"/>
            <a:ext cx="1228123" cy="171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53029" y="3111039"/>
            <a:ext cx="1201824" cy="645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200">
                <a:solidFill>
                  <a:schemeClr val="bg1"/>
                </a:solidFill>
              </a:rPr>
              <a:t> Pull Docker</a:t>
            </a:r>
          </a:p>
          <a:p>
            <a:pPr algn="l"/>
            <a:r>
              <a:rPr lang="en-US" sz="1200">
                <a:solidFill>
                  <a:schemeClr val="bg1"/>
                </a:solidFill>
              </a:rPr>
              <a:t>   </a:t>
            </a:r>
          </a:p>
          <a:p>
            <a:pPr algn="l"/>
            <a:r>
              <a:rPr lang="en-US" sz="1200">
                <a:solidFill>
                  <a:schemeClr val="bg1"/>
                </a:solidFill>
              </a:rPr>
              <a:t>Image: latest</a:t>
            </a:r>
          </a:p>
        </p:txBody>
      </p:sp>
      <p:sp>
        <p:nvSpPr>
          <p:cNvPr id="15" name="TextBox 14"/>
          <p:cNvSpPr txBox="1"/>
          <p:nvPr/>
        </p:nvSpPr>
        <p:spPr>
          <a:xfrm>
            <a:off x="10875924" y="1234726"/>
            <a:ext cx="8221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400" dirty="0"/>
              <a:t>V-NET</a:t>
            </a:r>
            <a:endParaRPr lang="en-US" sz="1400" dirty="0">
              <a:solidFill>
                <a:srgbClr val="000000"/>
              </a:solidFill>
            </a:endParaRPr>
          </a:p>
        </p:txBody>
      </p:sp>
      <p:pic>
        <p:nvPicPr>
          <p:cNvPr id="16" name="Picture 15" descr="A black diamond with dots and lines&#10;&#10;Description automatically generated"/>
          <p:cNvPicPr>
            <a:picLocks noChangeAspect="1"/>
          </p:cNvPicPr>
          <p:nvPr/>
        </p:nvPicPr>
        <p:blipFill>
          <a:blip r:embed="rId24"/>
          <a:stretch>
            <a:fillRect/>
          </a:stretch>
        </p:blipFill>
        <p:spPr>
          <a:xfrm>
            <a:off x="223555" y="2945646"/>
            <a:ext cx="481086" cy="433028"/>
          </a:xfrm>
          <a:prstGeom prst="rect">
            <a:avLst/>
          </a:prstGeom>
        </p:spPr>
      </p:pic>
      <p:cxnSp>
        <p:nvCxnSpPr>
          <p:cNvPr id="27" name="Straight Arrow Connector 26"/>
          <p:cNvCxnSpPr/>
          <p:nvPr/>
        </p:nvCxnSpPr>
        <p:spPr>
          <a:xfrm>
            <a:off x="833621" y="3149962"/>
            <a:ext cx="690690" cy="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6506" y="2784385"/>
            <a:ext cx="933256" cy="645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lnSpc>
                <a:spcPct val="150000"/>
              </a:lnSpc>
            </a:pPr>
            <a:r>
              <a:rPr lang="en-US" sz="1200"/>
              <a:t>CI/CD Build</a:t>
            </a:r>
            <a:endParaRPr lang="en-US" sz="1200">
              <a:solidFill>
                <a:srgbClr val="000000"/>
              </a:solidFill>
            </a:endParaRPr>
          </a:p>
        </p:txBody>
      </p:sp>
      <p:sp>
        <p:nvSpPr>
          <p:cNvPr id="41" name="TextBox 40"/>
          <p:cNvSpPr txBox="1"/>
          <p:nvPr/>
        </p:nvSpPr>
        <p:spPr>
          <a:xfrm>
            <a:off x="13728" y="3388615"/>
            <a:ext cx="863984" cy="4298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100"/>
              <a:t>Code</a:t>
            </a:r>
          </a:p>
          <a:p>
            <a:pPr algn="ctr"/>
            <a:r>
              <a:rPr lang="en-US" sz="1100">
                <a:solidFill>
                  <a:srgbClr val="000000"/>
                </a:solidFill>
              </a:rPr>
              <a:t>Repository</a:t>
            </a:r>
          </a:p>
        </p:txBody>
      </p:sp>
      <p:sp>
        <p:nvSpPr>
          <p:cNvPr id="42" name="TextBox 41"/>
          <p:cNvSpPr txBox="1"/>
          <p:nvPr/>
        </p:nvSpPr>
        <p:spPr>
          <a:xfrm>
            <a:off x="1563442" y="3408516"/>
            <a:ext cx="685854" cy="4298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100">
                <a:solidFill>
                  <a:srgbClr val="000000"/>
                </a:solidFill>
              </a:rPr>
              <a:t>Build</a:t>
            </a:r>
            <a:endParaRPr lang="en-US" sz="1100"/>
          </a:p>
          <a:p>
            <a:pPr algn="ctr"/>
            <a:r>
              <a:rPr lang="en-US" sz="1100">
                <a:solidFill>
                  <a:srgbClr val="000000"/>
                </a:solidFill>
              </a:rPr>
              <a:t>Image</a:t>
            </a:r>
          </a:p>
        </p:txBody>
      </p:sp>
      <p:sp>
        <p:nvSpPr>
          <p:cNvPr id="43" name="TextBox 42"/>
          <p:cNvSpPr txBox="1"/>
          <p:nvPr/>
        </p:nvSpPr>
        <p:spPr>
          <a:xfrm>
            <a:off x="726299" y="3353162"/>
            <a:ext cx="992633" cy="25391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050">
                <a:solidFill>
                  <a:srgbClr val="000000"/>
                </a:solidFill>
              </a:rPr>
              <a:t>Main Branch</a:t>
            </a:r>
          </a:p>
        </p:txBody>
      </p:sp>
      <p:sp>
        <p:nvSpPr>
          <p:cNvPr id="44" name="Rectangle 43"/>
          <p:cNvSpPr/>
          <p:nvPr/>
        </p:nvSpPr>
        <p:spPr>
          <a:xfrm>
            <a:off x="784225" y="3352800"/>
            <a:ext cx="855345" cy="253365"/>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19355" y="256417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Git Hub Actions</a:t>
            </a:r>
          </a:p>
        </p:txBody>
      </p:sp>
      <p:sp>
        <p:nvSpPr>
          <p:cNvPr id="50" name="TextBox 49"/>
          <p:cNvSpPr txBox="1"/>
          <p:nvPr/>
        </p:nvSpPr>
        <p:spPr>
          <a:xfrm>
            <a:off x="654757" y="5428297"/>
            <a:ext cx="2154382" cy="42989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spAutoFit/>
          </a:bodyPr>
          <a:lstStyle/>
          <a:p>
            <a:pPr algn="ctr"/>
            <a:r>
              <a:rPr lang="en-US" sz="1100">
                <a:solidFill>
                  <a:schemeClr val="bg1"/>
                </a:solidFill>
                <a:latin typeface="Calibri" panose="020F0502020204030204"/>
              </a:rPr>
              <a:t>Connection using service account</a:t>
            </a:r>
            <a:endParaRPr lang="en-US"/>
          </a:p>
          <a:p>
            <a:pPr algn="ctr"/>
            <a:endParaRPr lang="en-US" sz="1100">
              <a:solidFill>
                <a:schemeClr val="bg1"/>
              </a:solidFill>
              <a:latin typeface="Calibri" panose="020F0502020204030204"/>
              <a:ea typeface="Calibri" panose="020F0502020204030204"/>
              <a:cs typeface="Calibri" panose="020F0502020204030204"/>
            </a:endParaRPr>
          </a:p>
        </p:txBody>
      </p:sp>
      <p:grpSp>
        <p:nvGrpSpPr>
          <p:cNvPr id="63" name="Group 62"/>
          <p:cNvGrpSpPr/>
          <p:nvPr/>
        </p:nvGrpSpPr>
        <p:grpSpPr>
          <a:xfrm>
            <a:off x="2113448" y="1598246"/>
            <a:ext cx="587500" cy="460233"/>
            <a:chOff x="1692274" y="1527608"/>
            <a:chExt cx="1125973" cy="717116"/>
          </a:xfrm>
        </p:grpSpPr>
        <p:pic>
          <p:nvPicPr>
            <p:cNvPr id="52" name="Picture 51" descr="A computer screen with a globe on it&#10;&#10;Description automatically generated"/>
            <p:cNvPicPr>
              <a:picLocks noChangeAspect="1"/>
            </p:cNvPicPr>
            <p:nvPr/>
          </p:nvPicPr>
          <p:blipFill>
            <a:blip r:embed="rId25">
              <a:extLst>
                <a:ext uri="{BEBA8EAE-BF5A-486C-A8C5-ECC9F3942E4B}">
                  <a14:imgProps xmlns:a14="http://schemas.microsoft.com/office/drawing/2010/main">
                    <a14:imgLayer r:embed="rId26">
                      <a14:imgEffect>
                        <a14:backgroundRemoval t="10000" b="90000" l="10000" r="90000"/>
                      </a14:imgEffect>
                    </a14:imgLayer>
                  </a14:imgProps>
                </a:ext>
              </a:extLst>
            </a:blip>
            <a:stretch>
              <a:fillRect/>
            </a:stretch>
          </p:blipFill>
          <p:spPr>
            <a:xfrm>
              <a:off x="1811481" y="1527608"/>
              <a:ext cx="1006766" cy="616238"/>
            </a:xfrm>
            <a:prstGeom prst="rect">
              <a:avLst/>
            </a:prstGeom>
          </p:spPr>
        </p:pic>
        <p:pic>
          <p:nvPicPr>
            <p:cNvPr id="54" name="Graphic 53"/>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92274" y="1842365"/>
              <a:ext cx="333088" cy="402359"/>
            </a:xfrm>
            <a:prstGeom prst="rect">
              <a:avLst/>
            </a:prstGeom>
          </p:spPr>
        </p:pic>
      </p:grpSp>
      <p:pic>
        <p:nvPicPr>
          <p:cNvPr id="55" name="Picture 54" descr="A Quick Overview of Microsoft Azure | by Dimitrios Gourtzilidis |  DataDrivenInvestor"/>
          <p:cNvPicPr>
            <a:picLocks noChangeAspect="1"/>
          </p:cNvPicPr>
          <p:nvPr/>
        </p:nvPicPr>
        <p:blipFill>
          <a:blip r:embed="rId29"/>
          <a:stretch>
            <a:fillRect/>
          </a:stretch>
        </p:blipFill>
        <p:spPr>
          <a:xfrm>
            <a:off x="10929962" y="123190"/>
            <a:ext cx="1051853" cy="591510"/>
          </a:xfrm>
          <a:prstGeom prst="rect">
            <a:avLst/>
          </a:prstGeom>
        </p:spPr>
      </p:pic>
      <p:grpSp>
        <p:nvGrpSpPr>
          <p:cNvPr id="226" name="Group 225"/>
          <p:cNvGrpSpPr/>
          <p:nvPr/>
        </p:nvGrpSpPr>
        <p:grpSpPr>
          <a:xfrm>
            <a:off x="910348" y="4373245"/>
            <a:ext cx="2227325" cy="1021715"/>
            <a:chOff x="368160" y="4590377"/>
            <a:chExt cx="3036212" cy="1356912"/>
          </a:xfrm>
        </p:grpSpPr>
        <p:sp>
          <p:nvSpPr>
            <p:cNvPr id="48" name="Rectangle: Rounded Corners 47"/>
            <p:cNvSpPr/>
            <p:nvPr/>
          </p:nvSpPr>
          <p:spPr>
            <a:xfrm>
              <a:off x="522558" y="4590377"/>
              <a:ext cx="1905451" cy="135691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descr="Optimising the pay-as-you-go Snowflake cost model"/>
            <p:cNvPicPr>
              <a:picLocks noChangeAspect="1"/>
            </p:cNvPicPr>
            <p:nvPr/>
          </p:nvPicPr>
          <p:blipFill>
            <a:blip r:embed="rId30"/>
            <a:stretch>
              <a:fillRect/>
            </a:stretch>
          </p:blipFill>
          <p:spPr>
            <a:xfrm>
              <a:off x="706580" y="4724112"/>
              <a:ext cx="1530930" cy="908051"/>
            </a:xfrm>
            <a:prstGeom prst="rect">
              <a:avLst/>
            </a:prstGeom>
          </p:spPr>
        </p:pic>
        <p:sp>
          <p:nvSpPr>
            <p:cNvPr id="49" name="TextBox 48"/>
            <p:cNvSpPr txBox="1"/>
            <p:nvPr/>
          </p:nvSpPr>
          <p:spPr>
            <a:xfrm>
              <a:off x="661172" y="5592229"/>
              <a:ext cx="2743200" cy="34576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sz="1100">
                <a:solidFill>
                  <a:srgbClr val="000000"/>
                </a:solidFill>
              </a:endParaRPr>
            </a:p>
          </p:txBody>
        </p:sp>
        <p:pic>
          <p:nvPicPr>
            <p:cNvPr id="56" name="Graphic 55"/>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68160" y="4679370"/>
              <a:ext cx="375590" cy="273084"/>
            </a:xfrm>
            <a:prstGeom prst="rect">
              <a:avLst/>
            </a:prstGeom>
          </p:spPr>
        </p:pic>
      </p:grpSp>
      <p:pic>
        <p:nvPicPr>
          <p:cNvPr id="57" name="Graphic 56"/>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8873549" y="514639"/>
            <a:ext cx="390814" cy="333087"/>
          </a:xfrm>
          <a:prstGeom prst="rect">
            <a:avLst/>
          </a:prstGeom>
        </p:spPr>
      </p:pic>
      <p:sp>
        <p:nvSpPr>
          <p:cNvPr id="60" name="TextBox 59"/>
          <p:cNvSpPr txBox="1"/>
          <p:nvPr/>
        </p:nvSpPr>
        <p:spPr>
          <a:xfrm rot="10800000" flipV="1">
            <a:off x="9220835" y="522605"/>
            <a:ext cx="1447800" cy="2603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100">
                <a:solidFill>
                  <a:schemeClr val="bg1"/>
                </a:solidFill>
              </a:rPr>
              <a:t>Resource Group</a:t>
            </a:r>
          </a:p>
        </p:txBody>
      </p:sp>
      <p:sp>
        <p:nvSpPr>
          <p:cNvPr id="61" name="TextBox 60"/>
          <p:cNvSpPr txBox="1"/>
          <p:nvPr/>
        </p:nvSpPr>
        <p:spPr>
          <a:xfrm>
            <a:off x="-2794" y="593412"/>
            <a:ext cx="1922693" cy="460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200">
                <a:solidFill>
                  <a:schemeClr val="bg1"/>
                </a:solidFill>
              </a:rPr>
              <a:t>Custom Java based</a:t>
            </a:r>
            <a:endParaRPr lang="en-US">
              <a:solidFill>
                <a:schemeClr val="bg1"/>
              </a:solidFill>
            </a:endParaRPr>
          </a:p>
          <a:p>
            <a:pPr algn="ctr"/>
            <a:r>
              <a:rPr lang="en-US" sz="1200">
                <a:solidFill>
                  <a:schemeClr val="bg1"/>
                </a:solidFill>
              </a:rPr>
              <a:t>Orchestration</a:t>
            </a:r>
          </a:p>
        </p:txBody>
      </p:sp>
      <p:sp>
        <p:nvSpPr>
          <p:cNvPr id="199" name="TextBox 198"/>
          <p:cNvSpPr txBox="1"/>
          <p:nvPr/>
        </p:nvSpPr>
        <p:spPr>
          <a:xfrm>
            <a:off x="3100304" y="1750077"/>
            <a:ext cx="67397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200">
                <a:solidFill>
                  <a:schemeClr val="bg1"/>
                </a:solidFill>
              </a:rPr>
              <a:t>AAD</a:t>
            </a:r>
          </a:p>
        </p:txBody>
      </p:sp>
      <p:cxnSp>
        <p:nvCxnSpPr>
          <p:cNvPr id="201" name="Connector: Elbow 200"/>
          <p:cNvCxnSpPr/>
          <p:nvPr/>
        </p:nvCxnSpPr>
        <p:spPr>
          <a:xfrm>
            <a:off x="2702868" y="1796506"/>
            <a:ext cx="2468298" cy="346298"/>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5185025" y="2073047"/>
            <a:ext cx="65073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200"/>
              <a:t>Job </a:t>
            </a:r>
            <a:endParaRPr lang="en-US" sz="1200">
              <a:solidFill>
                <a:srgbClr val="000000"/>
              </a:solidFill>
            </a:endParaRPr>
          </a:p>
        </p:txBody>
      </p:sp>
      <p:cxnSp>
        <p:nvCxnSpPr>
          <p:cNvPr id="203" name="Straight Arrow Connector 202"/>
          <p:cNvCxnSpPr/>
          <p:nvPr/>
        </p:nvCxnSpPr>
        <p:spPr>
          <a:xfrm flipV="1">
            <a:off x="2349641" y="3408272"/>
            <a:ext cx="820172" cy="22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2230803" y="2848818"/>
            <a:ext cx="8481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200" dirty="0">
                <a:solidFill>
                  <a:schemeClr val="bg1"/>
                </a:solidFill>
              </a:rPr>
              <a:t>Push &amp; Register</a:t>
            </a:r>
            <a:endParaRPr lang="en-US" dirty="0"/>
          </a:p>
        </p:txBody>
      </p:sp>
      <p:sp>
        <p:nvSpPr>
          <p:cNvPr id="207" name="TextBox 206"/>
          <p:cNvSpPr txBox="1"/>
          <p:nvPr/>
        </p:nvSpPr>
        <p:spPr>
          <a:xfrm>
            <a:off x="2207943" y="3432027"/>
            <a:ext cx="8481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200">
                <a:solidFill>
                  <a:schemeClr val="bg1"/>
                </a:solidFill>
              </a:rPr>
              <a:t>Docker</a:t>
            </a:r>
          </a:p>
          <a:p>
            <a:pPr algn="ctr"/>
            <a:r>
              <a:rPr lang="en-US" sz="1200">
                <a:solidFill>
                  <a:schemeClr val="bg1"/>
                </a:solidFill>
              </a:rPr>
              <a:t>Image</a:t>
            </a:r>
          </a:p>
        </p:txBody>
      </p:sp>
      <p:sp>
        <p:nvSpPr>
          <p:cNvPr id="208" name="TextBox 207"/>
          <p:cNvSpPr txBox="1"/>
          <p:nvPr/>
        </p:nvSpPr>
        <p:spPr>
          <a:xfrm>
            <a:off x="1929162" y="2101314"/>
            <a:ext cx="10340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200">
                <a:solidFill>
                  <a:schemeClr val="bg1"/>
                </a:solidFill>
              </a:rPr>
              <a:t>Data Scientist</a:t>
            </a:r>
            <a:endParaRPr lang="en-US"/>
          </a:p>
        </p:txBody>
      </p:sp>
      <p:cxnSp>
        <p:nvCxnSpPr>
          <p:cNvPr id="212" name="Straight Arrow Connector 211"/>
          <p:cNvCxnSpPr/>
          <p:nvPr/>
        </p:nvCxnSpPr>
        <p:spPr>
          <a:xfrm>
            <a:off x="7890170" y="3465135"/>
            <a:ext cx="365831" cy="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a:off x="9562853" y="3446549"/>
            <a:ext cx="365831" cy="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a:off x="6189609" y="3453054"/>
            <a:ext cx="365831" cy="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17" name="Group 216"/>
          <p:cNvGrpSpPr/>
          <p:nvPr/>
        </p:nvGrpSpPr>
        <p:grpSpPr>
          <a:xfrm>
            <a:off x="1345995" y="1229420"/>
            <a:ext cx="4461542" cy="1018301"/>
            <a:chOff x="1336350" y="1229420"/>
            <a:chExt cx="4394023" cy="1037592"/>
          </a:xfrm>
        </p:grpSpPr>
        <p:cxnSp>
          <p:nvCxnSpPr>
            <p:cNvPr id="215" name="Straight Arrow Connector 214"/>
            <p:cNvCxnSpPr/>
            <p:nvPr/>
          </p:nvCxnSpPr>
          <p:spPr>
            <a:xfrm flipV="1">
              <a:off x="1336350" y="1229420"/>
              <a:ext cx="4394023" cy="16170"/>
            </a:xfrm>
            <a:prstGeom prst="straightConnector1">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724704" y="1263172"/>
              <a:ext cx="5398" cy="100384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7903157" y="3962160"/>
            <a:ext cx="1210883" cy="1340201"/>
            <a:chOff x="8294453" y="3962160"/>
            <a:chExt cx="1169695" cy="1340201"/>
          </a:xfrm>
        </p:grpSpPr>
        <p:cxnSp>
          <p:nvCxnSpPr>
            <p:cNvPr id="219" name="Straight Arrow Connector 218"/>
            <p:cNvCxnSpPr/>
            <p:nvPr/>
          </p:nvCxnSpPr>
          <p:spPr>
            <a:xfrm rot="5400000" flipV="1">
              <a:off x="8777504" y="4622840"/>
              <a:ext cx="1340201" cy="18841"/>
            </a:xfrm>
            <a:prstGeom prst="straightConnector1">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p:nvPr/>
          </p:nvCxnSpPr>
          <p:spPr>
            <a:xfrm rot="5400000" flipH="1">
              <a:off x="8878478" y="4716609"/>
              <a:ext cx="1646" cy="1169695"/>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rot="16200000" flipH="1">
            <a:off x="4439429" y="1967514"/>
            <a:ext cx="712896" cy="4719893"/>
            <a:chOff x="8294453" y="3962160"/>
            <a:chExt cx="1169695" cy="1340201"/>
          </a:xfrm>
        </p:grpSpPr>
        <p:cxnSp>
          <p:nvCxnSpPr>
            <p:cNvPr id="224" name="Straight Arrow Connector 223"/>
            <p:cNvCxnSpPr/>
            <p:nvPr/>
          </p:nvCxnSpPr>
          <p:spPr>
            <a:xfrm rot="5400000" flipV="1">
              <a:off x="8777504" y="4622840"/>
              <a:ext cx="1340201" cy="18841"/>
            </a:xfrm>
            <a:prstGeom prst="straightConnector1">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rot="5400000" flipH="1">
              <a:off x="8878478" y="4716609"/>
              <a:ext cx="1646" cy="1169695"/>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a:off x="5092700" y="3424555"/>
            <a:ext cx="6889750" cy="2444115"/>
            <a:chOff x="5104778" y="3413854"/>
            <a:chExt cx="6781600" cy="2475569"/>
          </a:xfrm>
        </p:grpSpPr>
        <p:cxnSp>
          <p:nvCxnSpPr>
            <p:cNvPr id="232" name="Straight Arrow Connector 231"/>
            <p:cNvCxnSpPr/>
            <p:nvPr/>
          </p:nvCxnSpPr>
          <p:spPr>
            <a:xfrm>
              <a:off x="11851588" y="3418095"/>
              <a:ext cx="32071" cy="2461423"/>
            </a:xfrm>
            <a:prstGeom prst="straightConnector1">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rot="5400000" flipH="1">
              <a:off x="8494309" y="2497354"/>
              <a:ext cx="2538" cy="678160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p:nvPr/>
          </p:nvCxnSpPr>
          <p:spPr>
            <a:xfrm>
              <a:off x="11398811" y="3413854"/>
              <a:ext cx="446019" cy="12056"/>
            </a:xfrm>
            <a:prstGeom prst="straightConnector1">
              <a:avLst/>
            </a:prstGeom>
            <a:ln w="28575"/>
          </p:spPr>
          <p:style>
            <a:lnRef idx="1">
              <a:schemeClr val="accent1"/>
            </a:lnRef>
            <a:fillRef idx="0">
              <a:schemeClr val="accent1"/>
            </a:fillRef>
            <a:effectRef idx="0">
              <a:schemeClr val="accent1"/>
            </a:effectRef>
            <a:fontRef idx="minor">
              <a:schemeClr val="tx1"/>
            </a:fontRef>
          </p:style>
        </p:cxnSp>
      </p:grpSp>
      <p:sp>
        <p:nvSpPr>
          <p:cNvPr id="240" name="TextBox 239"/>
          <p:cNvSpPr txBox="1"/>
          <p:nvPr/>
        </p:nvSpPr>
        <p:spPr>
          <a:xfrm>
            <a:off x="3100705" y="769620"/>
            <a:ext cx="1894840" cy="475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sz="1200" dirty="0">
                <a:solidFill>
                  <a:schemeClr val="bg1"/>
                </a:solidFill>
                <a:latin typeface="Calibri" panose="020F0502020204030204"/>
                <a:ea typeface="Calibri" panose="020F0502020204030204"/>
                <a:cs typeface="Calibri" panose="020F0502020204030204"/>
              </a:rPr>
              <a:t>Jobs Scheduled by</a:t>
            </a:r>
          </a:p>
          <a:p>
            <a:pPr algn="ctr"/>
            <a:r>
              <a:rPr lang="en-US" sz="1200" dirty="0">
                <a:solidFill>
                  <a:schemeClr val="bg1"/>
                </a:solidFill>
                <a:latin typeface="Calibri" panose="020F0502020204030204"/>
                <a:ea typeface="Calibri" panose="020F0502020204030204"/>
                <a:cs typeface="Calibri" panose="020F0502020204030204"/>
              </a:rPr>
              <a:t> Orchestrator</a:t>
            </a:r>
          </a:p>
        </p:txBody>
      </p:sp>
      <p:sp>
        <p:nvSpPr>
          <p:cNvPr id="242" name="TextBox 241"/>
          <p:cNvSpPr txBox="1"/>
          <p:nvPr/>
        </p:nvSpPr>
        <p:spPr>
          <a:xfrm>
            <a:off x="3104081" y="6390756"/>
            <a:ext cx="1356405" cy="247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251" name="TextBox 250"/>
          <p:cNvSpPr txBox="1"/>
          <p:nvPr/>
        </p:nvSpPr>
        <p:spPr>
          <a:xfrm>
            <a:off x="5509260" y="5869940"/>
            <a:ext cx="1704975" cy="275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200">
                <a:solidFill>
                  <a:schemeClr val="bg1"/>
                </a:solidFill>
              </a:rPr>
              <a:t>Forecasted Results</a:t>
            </a:r>
          </a:p>
        </p:txBody>
      </p:sp>
      <p:pic>
        <p:nvPicPr>
          <p:cNvPr id="12" name="Picture 11" descr="A logo of a company&#10;&#10;Description automatically generated"/>
          <p:cNvPicPr>
            <a:picLocks noChangeAspect="1"/>
          </p:cNvPicPr>
          <p:nvPr/>
        </p:nvPicPr>
        <p:blipFill>
          <a:blip r:embed="rId33"/>
          <a:stretch>
            <a:fillRect/>
          </a:stretch>
        </p:blipFill>
        <p:spPr>
          <a:xfrm>
            <a:off x="1494404" y="2859881"/>
            <a:ext cx="797382" cy="554833"/>
          </a:xfrm>
          <a:prstGeom prst="rect">
            <a:avLst/>
          </a:prstGeom>
        </p:spPr>
      </p:pic>
      <p:cxnSp>
        <p:nvCxnSpPr>
          <p:cNvPr id="59" name="Straight Arrow Connector 58"/>
          <p:cNvCxnSpPr>
            <a:cxnSpLocks/>
          </p:cNvCxnSpPr>
          <p:nvPr/>
        </p:nvCxnSpPr>
        <p:spPr>
          <a:xfrm>
            <a:off x="10653492" y="3958994"/>
            <a:ext cx="29520" cy="10493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82278" y="1036512"/>
            <a:ext cx="675220" cy="523327"/>
            <a:chOff x="1692274" y="1527608"/>
            <a:chExt cx="1125973" cy="717116"/>
          </a:xfrm>
        </p:grpSpPr>
        <p:pic>
          <p:nvPicPr>
            <p:cNvPr id="62" name="Picture 61" descr="A computer screen with a globe on it&#10;&#10;Description automatically generated"/>
            <p:cNvPicPr>
              <a:picLocks noChangeAspect="1"/>
            </p:cNvPicPr>
            <p:nvPr/>
          </p:nvPicPr>
          <p:blipFill>
            <a:blip r:embed="rId25">
              <a:extLst>
                <a:ext uri="{BEBA8EAE-BF5A-486C-A8C5-ECC9F3942E4B}">
                  <a14:imgProps xmlns:a14="http://schemas.microsoft.com/office/drawing/2010/main">
                    <a14:imgLayer r:embed="rId26">
                      <a14:imgEffect>
                        <a14:backgroundRemoval t="10000" b="90000" l="10000" r="90000"/>
                      </a14:imgEffect>
                    </a14:imgLayer>
                  </a14:imgProps>
                </a:ext>
              </a:extLst>
            </a:blip>
            <a:stretch>
              <a:fillRect/>
            </a:stretch>
          </p:blipFill>
          <p:spPr>
            <a:xfrm>
              <a:off x="1811481" y="1527608"/>
              <a:ext cx="1006766" cy="616238"/>
            </a:xfrm>
            <a:prstGeom prst="rect">
              <a:avLst/>
            </a:prstGeom>
          </p:spPr>
        </p:pic>
        <p:pic>
          <p:nvPicPr>
            <p:cNvPr id="64" name="Graphic 53"/>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92274" y="1842365"/>
              <a:ext cx="333088" cy="402359"/>
            </a:xfrm>
            <a:prstGeom prst="rect">
              <a:avLst/>
            </a:prstGeom>
          </p:spPr>
        </p:pic>
      </p:grpSp>
      <p:sp>
        <p:nvSpPr>
          <p:cNvPr id="91" name="TextBox 90">
            <a:extLst>
              <a:ext uri="{FF2B5EF4-FFF2-40B4-BE49-F238E27FC236}">
                <a16:creationId xmlns:a16="http://schemas.microsoft.com/office/drawing/2014/main" id="{0AF26FF1-E808-4728-B45E-5CD88BB120D4}"/>
              </a:ext>
            </a:extLst>
          </p:cNvPr>
          <p:cNvSpPr txBox="1"/>
          <p:nvPr/>
        </p:nvSpPr>
        <p:spPr>
          <a:xfrm>
            <a:off x="9860082" y="5242081"/>
            <a:ext cx="1732209" cy="5688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lnSpc>
                <a:spcPct val="150000"/>
              </a:lnSpc>
            </a:pPr>
            <a:r>
              <a:rPr lang="en-US" sz="1050" dirty="0">
                <a:solidFill>
                  <a:schemeClr val="bg1"/>
                </a:solidFill>
              </a:rPr>
              <a:t>Mlflow experiments &amp; model registry </a:t>
            </a:r>
          </a:p>
        </p:txBody>
      </p:sp>
      <p:pic>
        <p:nvPicPr>
          <p:cNvPr id="93" name="Picture 92" descr="A blue and black logo&#10;&#10;Description automatically generated">
            <a:extLst>
              <a:ext uri="{FF2B5EF4-FFF2-40B4-BE49-F238E27FC236}">
                <a16:creationId xmlns:a16="http://schemas.microsoft.com/office/drawing/2014/main" id="{C101B8C9-8404-4A1D-BDD6-1A29A788F5DE}"/>
              </a:ext>
            </a:extLst>
          </p:cNvPr>
          <p:cNvPicPr>
            <a:picLocks noChangeAspect="1"/>
          </p:cNvPicPr>
          <p:nvPr/>
        </p:nvPicPr>
        <p:blipFill>
          <a:blip r:embed="rId34"/>
          <a:stretch>
            <a:fillRect/>
          </a:stretch>
        </p:blipFill>
        <p:spPr>
          <a:xfrm>
            <a:off x="10425034" y="5049098"/>
            <a:ext cx="608358" cy="236866"/>
          </a:xfrm>
          <a:prstGeom prst="rect">
            <a:avLst/>
          </a:prstGeom>
        </p:spPr>
      </p:pic>
      <p:sp>
        <p:nvSpPr>
          <p:cNvPr id="94" name="Rectangle: Rounded Corners 93">
            <a:extLst>
              <a:ext uri="{FF2B5EF4-FFF2-40B4-BE49-F238E27FC236}">
                <a16:creationId xmlns:a16="http://schemas.microsoft.com/office/drawing/2014/main" id="{44E51E05-F127-47D2-8524-85E9D4E16B58}"/>
              </a:ext>
            </a:extLst>
          </p:cNvPr>
          <p:cNvSpPr/>
          <p:nvPr/>
        </p:nvSpPr>
        <p:spPr>
          <a:xfrm>
            <a:off x="10344716" y="5013400"/>
            <a:ext cx="699790" cy="305233"/>
          </a:xfrm>
          <a:prstGeom prst="roundRect">
            <a:avLst/>
          </a:prstGeom>
          <a:noFill/>
          <a:ln w="28575">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3581400" y="609600"/>
            <a:ext cx="5079365" cy="628015"/>
          </a:xfrm>
          <a:prstGeom prst="rect">
            <a:avLst/>
          </a:prstGeom>
        </p:spPr>
        <p:txBody>
          <a:bodyPr vert="horz" wrap="square" lIns="0" tIns="12700" rIns="0" bIns="0" rtlCol="0">
            <a:spAutoFit/>
          </a:bodyPr>
          <a:lstStyle/>
          <a:p>
            <a:pPr marL="12700" algn="ctr">
              <a:lnSpc>
                <a:spcPct val="100000"/>
              </a:lnSpc>
              <a:spcBef>
                <a:spcPts val="100"/>
              </a:spcBef>
            </a:pPr>
            <a:r>
              <a:rPr lang="en-US" altLang="en-US" sz="4000">
                <a:latin typeface="Segoe UI Semibold" panose="020B0702040204020203" charset="0"/>
                <a:cs typeface="Segoe UI Semibold" panose="020B0702040204020203" charset="0"/>
              </a:rPr>
              <a:t>Key Features</a:t>
            </a:r>
          </a:p>
        </p:txBody>
      </p:sp>
      <p:sp>
        <p:nvSpPr>
          <p:cNvPr id="56" name="Text Box 55"/>
          <p:cNvSpPr txBox="1"/>
          <p:nvPr/>
        </p:nvSpPr>
        <p:spPr>
          <a:xfrm>
            <a:off x="1143000" y="1656715"/>
            <a:ext cx="10128885" cy="3985260"/>
          </a:xfrm>
          <a:prstGeom prst="rect">
            <a:avLst/>
          </a:prstGeom>
        </p:spPr>
        <p:txBody>
          <a:bodyPr>
            <a:noAutofit/>
          </a:bodyPr>
          <a:lstStyle/>
          <a:p>
            <a:pPr marL="0" indent="0" algn="l" fontAlgn="base">
              <a:lnSpc>
                <a:spcPct val="100000"/>
              </a:lnSpc>
              <a:spcBef>
                <a:spcPct val="0"/>
              </a:spcBef>
              <a:spcAft>
                <a:spcPct val="0"/>
              </a:spcAft>
              <a:buFont typeface="Arial" panose="020B0604020202020204"/>
              <a:buChar char="•"/>
            </a:pPr>
            <a:r>
              <a:rPr lang="en-IN" sz="2000" b="1" i="0" dirty="0">
                <a:solidFill>
                  <a:schemeClr val="bg1"/>
                </a:solidFill>
                <a:latin typeface="Segoe UI Semibold" panose="020B0702040204020203" charset="0"/>
                <a:cs typeface="Segoe UI Semibold" panose="020B0702040204020203" charset="0"/>
              </a:rPr>
              <a:t>Real-Time Updates</a:t>
            </a:r>
            <a:r>
              <a:rPr lang="en-IN" sz="2000" b="0" i="0" dirty="0">
                <a:solidFill>
                  <a:schemeClr val="bg1"/>
                </a:solidFill>
                <a:latin typeface="Segoe UI Semibold" panose="020B0702040204020203" charset="0"/>
                <a:cs typeface="Segoe UI Semibold" panose="020B0702040204020203" charset="0"/>
              </a:rPr>
              <a:t>: Integration of live market data feeds.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Font typeface="Arial" panose="020B0604020202020204"/>
              <a:buChar char="•"/>
            </a:pP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r>
              <a:rPr lang="en-IN" sz="2000" b="1" i="0" dirty="0">
                <a:solidFill>
                  <a:schemeClr val="bg1"/>
                </a:solidFill>
                <a:latin typeface="Segoe UI Semibold" panose="020B0702040204020203" charset="0"/>
                <a:cs typeface="Segoe UI Semibold" panose="020B0702040204020203" charset="0"/>
              </a:rPr>
              <a:t>Forecast Horizon</a:t>
            </a:r>
            <a:r>
              <a:rPr lang="en-IN" sz="2000" b="0" i="0" dirty="0">
                <a:solidFill>
                  <a:schemeClr val="bg1"/>
                </a:solidFill>
                <a:latin typeface="Segoe UI Semibold" panose="020B0702040204020203" charset="0"/>
                <a:cs typeface="Segoe UI Semibold" panose="020B0702040204020203" charset="0"/>
              </a:rPr>
              <a:t>: Ability to forecast prices for short-term and long-term periods.</a:t>
            </a:r>
          </a:p>
          <a:p>
            <a:pPr marL="0" indent="0" algn="l" fontAlgn="base">
              <a:lnSpc>
                <a:spcPct val="100000"/>
              </a:lnSpc>
              <a:spcBef>
                <a:spcPct val="0"/>
              </a:spcBef>
              <a:spcAft>
                <a:spcPct val="0"/>
              </a:spcAft>
              <a:buFont typeface="Arial" panose="020B0604020202020204"/>
              <a:buChar char="•"/>
            </a:pP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r>
              <a:rPr lang="en-IN" sz="2000" b="1" i="0" dirty="0">
                <a:solidFill>
                  <a:schemeClr val="bg1"/>
                </a:solidFill>
                <a:latin typeface="Segoe UI Semibold" panose="020B0702040204020203" charset="0"/>
                <a:cs typeface="Segoe UI Semibold" panose="020B0702040204020203" charset="0"/>
              </a:rPr>
              <a:t>Scenario Analysis</a:t>
            </a:r>
            <a:r>
              <a:rPr lang="en-IN" sz="2000" b="0" i="0" dirty="0">
                <a:solidFill>
                  <a:schemeClr val="bg1"/>
                </a:solidFill>
                <a:latin typeface="Segoe UI Semibold" panose="020B0702040204020203" charset="0"/>
                <a:cs typeface="Segoe UI Semibold" panose="020B0702040204020203" charset="0"/>
              </a:rPr>
              <a:t>: Simulate "what-if" scenarios for pricing strategies.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8194" y="243585"/>
            <a:ext cx="7055611" cy="922655"/>
          </a:xfrm>
          <a:prstGeom prst="rect">
            <a:avLst/>
          </a:prstGeom>
        </p:spPr>
        <p:txBody>
          <a:bodyPr vert="horz" wrap="square" lIns="0" tIns="307467" rIns="0" bIns="0" rtlCol="0">
            <a:spAutoFit/>
          </a:bodyPr>
          <a:lstStyle/>
          <a:p>
            <a:pPr marL="821055">
              <a:lnSpc>
                <a:spcPct val="100000"/>
              </a:lnSpc>
              <a:spcBef>
                <a:spcPts val="100"/>
              </a:spcBef>
            </a:pPr>
            <a:r>
              <a:rPr lang="en-US" altLang="en-US" sz="4000">
                <a:latin typeface="Segoe UI Semibold" panose="020B0702040204020203" charset="0"/>
                <a:cs typeface="Segoe UI Semibold" panose="020B0702040204020203" charset="0"/>
              </a:rPr>
              <a:t>Challenges and Solutions</a:t>
            </a:r>
          </a:p>
        </p:txBody>
      </p:sp>
      <p:sp>
        <p:nvSpPr>
          <p:cNvPr id="20" name="Text Box 19"/>
          <p:cNvSpPr txBox="1"/>
          <p:nvPr/>
        </p:nvSpPr>
        <p:spPr>
          <a:xfrm>
            <a:off x="1066800" y="1623695"/>
            <a:ext cx="10052050" cy="4058920"/>
          </a:xfrm>
          <a:prstGeom prst="rect">
            <a:avLst/>
          </a:prstGeom>
        </p:spPr>
        <p:txBody>
          <a:bodyPr>
            <a:noAutofit/>
          </a:bodyPr>
          <a:lstStyle/>
          <a:p>
            <a:pPr marL="0" indent="0" algn="l" fontAlgn="base">
              <a:lnSpc>
                <a:spcPct val="100000"/>
              </a:lnSpc>
              <a:spcBef>
                <a:spcPct val="0"/>
              </a:spcBef>
              <a:spcAft>
                <a:spcPct val="0"/>
              </a:spcAft>
              <a:buFont typeface="Arial" panose="020B0604020202020204"/>
              <a:buChar char="•"/>
            </a:pPr>
            <a:r>
              <a:rPr lang="en-IN" sz="2000" b="1" i="0" dirty="0">
                <a:solidFill>
                  <a:schemeClr val="bg1"/>
                </a:solidFill>
                <a:latin typeface="Segoe UI Semibold" panose="020B0702040204020203" charset="0"/>
                <a:cs typeface="Segoe UI Semibold" panose="020B0702040204020203" charset="0"/>
              </a:rPr>
              <a:t>Data Challenges</a:t>
            </a:r>
            <a:r>
              <a:rPr lang="en-IN" sz="2000" b="0" i="0" dirty="0">
                <a:solidFill>
                  <a:schemeClr val="bg1"/>
                </a:solidFill>
                <a:latin typeface="Segoe UI Semibold" panose="020B0702040204020203" charset="0"/>
                <a:cs typeface="Segoe UI Semibold" panose="020B0702040204020203" charset="0"/>
              </a:rPr>
              <a:t>: Handling noisy data and missing values.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1" i="0" dirty="0">
                <a:solidFill>
                  <a:schemeClr val="bg1"/>
                </a:solidFill>
                <a:latin typeface="Segoe UI Semibold" panose="020B0702040204020203" charset="0"/>
                <a:cs typeface="Segoe UI Semibold" panose="020B0702040204020203" charset="0"/>
              </a:rPr>
              <a:t>Solution</a:t>
            </a:r>
            <a:r>
              <a:rPr lang="en-IN" sz="2000" b="0" i="0" dirty="0">
                <a:solidFill>
                  <a:schemeClr val="bg1"/>
                </a:solidFill>
                <a:latin typeface="Segoe UI Semibold" panose="020B0702040204020203" charset="0"/>
                <a:cs typeface="Segoe UI Semibold" panose="020B0702040204020203" charset="0"/>
              </a:rPr>
              <a:t>: Use robust pre-processing techniques.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457200" lvl="1" indent="0" algn="l" fontAlgn="base">
              <a:lnSpc>
                <a:spcPct val="100000"/>
              </a:lnSpc>
              <a:spcBef>
                <a:spcPct val="0"/>
              </a:spcBef>
              <a:spcAft>
                <a:spcPct val="0"/>
              </a:spcAft>
              <a:buFont typeface="Wingdings" panose="05000000000000000000" charset="0"/>
              <a:buNone/>
            </a:pPr>
            <a:endParaRPr lang="en-US" altLang="zh-CN" sz="2000" b="0" i="0" dirty="0">
              <a:solidFill>
                <a:schemeClr val="bg1"/>
              </a:solidFill>
              <a:latin typeface="Segoe UI Semibold" panose="020B0702040204020203" charset="0"/>
              <a:ea typeface="Times New Roman" panose="02020603050405020304"/>
              <a:cs typeface="Segoe UI Semibold" panose="020B0702040204020203" charset="0"/>
            </a:endParaRPr>
          </a:p>
          <a:p>
            <a:pPr marL="0" indent="0" algn="l" fontAlgn="base">
              <a:lnSpc>
                <a:spcPct val="100000"/>
              </a:lnSpc>
              <a:spcBef>
                <a:spcPct val="0"/>
              </a:spcBef>
              <a:spcAft>
                <a:spcPct val="0"/>
              </a:spcAft>
              <a:buFont typeface="Arial" panose="020B0604020202020204"/>
              <a:buChar char="•"/>
            </a:pPr>
            <a:r>
              <a:rPr lang="en-IN" sz="2000" b="1" i="0" dirty="0">
                <a:solidFill>
                  <a:schemeClr val="bg1"/>
                </a:solidFill>
                <a:latin typeface="Segoe UI Semibold" panose="020B0702040204020203" charset="0"/>
                <a:cs typeface="Segoe UI Semibold" panose="020B0702040204020203" charset="0"/>
              </a:rPr>
              <a:t>Model Accuracy</a:t>
            </a:r>
            <a:r>
              <a:rPr lang="en-IN" sz="2000" b="0" i="0" dirty="0">
                <a:solidFill>
                  <a:schemeClr val="bg1"/>
                </a:solidFill>
                <a:latin typeface="Segoe UI Semibold" panose="020B0702040204020203" charset="0"/>
                <a:cs typeface="Segoe UI Semibold" panose="020B0702040204020203" charset="0"/>
              </a:rPr>
              <a:t>: Ensuring reliable predictions.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1" i="0" dirty="0">
                <a:solidFill>
                  <a:schemeClr val="bg1"/>
                </a:solidFill>
                <a:latin typeface="Segoe UI Semibold" panose="020B0702040204020203" charset="0"/>
                <a:cs typeface="Segoe UI Semibold" panose="020B0702040204020203" charset="0"/>
              </a:rPr>
              <a:t>Solution</a:t>
            </a:r>
            <a:r>
              <a:rPr lang="en-IN" sz="2000" b="0" i="0" dirty="0">
                <a:solidFill>
                  <a:schemeClr val="bg1"/>
                </a:solidFill>
                <a:latin typeface="Segoe UI Semibold" panose="020B0702040204020203" charset="0"/>
                <a:cs typeface="Segoe UI Semibold" panose="020B0702040204020203" charset="0"/>
              </a:rPr>
              <a:t>: Hyperparameter tuning and ensemble learning.</a:t>
            </a:r>
          </a:p>
          <a:p>
            <a:pPr marL="457200" lvl="1" indent="0" algn="l" fontAlgn="base">
              <a:lnSpc>
                <a:spcPct val="100000"/>
              </a:lnSpc>
              <a:spcBef>
                <a:spcPct val="0"/>
              </a:spcBef>
              <a:spcAft>
                <a:spcPct val="0"/>
              </a:spcAft>
              <a:buFont typeface="Wingdings" panose="05000000000000000000" charset="0"/>
              <a:buNone/>
            </a:pP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0" indent="0" algn="l" fontAlgn="base">
              <a:lnSpc>
                <a:spcPct val="100000"/>
              </a:lnSpc>
              <a:spcBef>
                <a:spcPct val="0"/>
              </a:spcBef>
              <a:spcAft>
                <a:spcPct val="0"/>
              </a:spcAft>
              <a:buFont typeface="Arial" panose="020B0604020202020204"/>
              <a:buChar char="•"/>
            </a:pPr>
            <a:r>
              <a:rPr lang="en-IN" sz="2000" b="1" i="0" dirty="0">
                <a:solidFill>
                  <a:schemeClr val="bg1"/>
                </a:solidFill>
                <a:latin typeface="Segoe UI Semibold" panose="020B0702040204020203" charset="0"/>
                <a:cs typeface="Segoe UI Semibold" panose="020B0702040204020203" charset="0"/>
              </a:rPr>
              <a:t>Scalability</a:t>
            </a:r>
            <a:r>
              <a:rPr lang="en-IN" sz="2000" b="0" i="0" dirty="0">
                <a:solidFill>
                  <a:schemeClr val="bg1"/>
                </a:solidFill>
                <a:latin typeface="Segoe UI Semibold" panose="020B0702040204020203" charset="0"/>
                <a:cs typeface="Segoe UI Semibold" panose="020B0702040204020203" charset="0"/>
              </a:rPr>
              <a:t>: Adapting to new data and products.</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a:p>
            <a:pPr marL="800100" lvl="1" indent="-342900" algn="l" fontAlgn="base">
              <a:lnSpc>
                <a:spcPct val="100000"/>
              </a:lnSpc>
              <a:spcBef>
                <a:spcPct val="0"/>
              </a:spcBef>
              <a:spcAft>
                <a:spcPct val="0"/>
              </a:spcAft>
              <a:buSzPct val="60000"/>
              <a:buFont typeface="Wingdings" panose="05000000000000000000" charset="0"/>
              <a:buChar char="¡"/>
            </a:pPr>
            <a:r>
              <a:rPr lang="en-IN" sz="2000" b="1" i="0" dirty="0">
                <a:solidFill>
                  <a:schemeClr val="bg1"/>
                </a:solidFill>
                <a:latin typeface="Segoe UI Semibold" panose="020B0702040204020203" charset="0"/>
                <a:cs typeface="Segoe UI Semibold" panose="020B0702040204020203" charset="0"/>
              </a:rPr>
              <a:t>Solution</a:t>
            </a:r>
            <a:r>
              <a:rPr lang="en-IN" sz="2000" b="0" i="0" dirty="0">
                <a:solidFill>
                  <a:schemeClr val="bg1"/>
                </a:solidFill>
                <a:latin typeface="Segoe UI Semibold" panose="020B0702040204020203" charset="0"/>
                <a:cs typeface="Segoe UI Semibold" panose="020B0702040204020203" charset="0"/>
              </a:rPr>
              <a:t>: Cloud-based scalable architecture.</a:t>
            </a:r>
            <a:r>
              <a:rPr lang="en-US" altLang="zh-CN" sz="2000" b="0" i="0" dirty="0">
                <a:solidFill>
                  <a:schemeClr val="bg1"/>
                </a:solidFill>
                <a:latin typeface="Segoe UI Semibold" panose="020B0702040204020203" charset="0"/>
                <a:ea typeface="Times New Roman" panose="02020603050405020304"/>
                <a:cs typeface="Segoe UI Semibold" panose="020B0702040204020203"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0E6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621</Words>
  <Application>Microsoft Office PowerPoint</Application>
  <PresentationFormat>Widescreen</PresentationFormat>
  <Paragraphs>120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 Semibold</vt:lpstr>
      <vt:lpstr>Times New Roman</vt:lpstr>
      <vt:lpstr>Trebuchet MS</vt:lpstr>
      <vt:lpstr>Wingdings</vt:lpstr>
      <vt:lpstr>Office Theme</vt:lpstr>
      <vt:lpstr>Chemical Dynamic Revenue Management  (CDRM)</vt:lpstr>
      <vt:lpstr>PowerPoint Presentation</vt:lpstr>
      <vt:lpstr>Business Impact</vt:lpstr>
      <vt:lpstr>Data Sources</vt:lpstr>
      <vt:lpstr>Methodology</vt:lpstr>
      <vt:lpstr>Technical Workflow</vt:lpstr>
      <vt:lpstr>PowerPoint Presentation</vt:lpstr>
      <vt:lpstr>Key Features</vt:lpstr>
      <vt:lpstr>Challenges and Solutions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Dynamic Revenue Management  (CDRM)</dc:title>
  <dc:creator>Thai, Ha</dc:creator>
  <cp:lastModifiedBy>Anupam Chauhan</cp:lastModifiedBy>
  <cp:revision>58</cp:revision>
  <dcterms:created xsi:type="dcterms:W3CDTF">2024-12-13T07:02:00Z</dcterms:created>
  <dcterms:modified xsi:type="dcterms:W3CDTF">2024-12-27T07:30:42Z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2021-11-11T22:00:00Z</vt:filetime>
  </property>
  <property fmtid="{D5CDD505-2E9C-101B-9397-08002B2CF9AE}" pid="3" name="Creator">
    <vt:lpwstr>Microsoft® PowerPoint® for Microsoft 365</vt:lpwstr>
  </property>
  <property fmtid="{D5CDD505-2E9C-101B-9397-08002B2CF9AE}" pid="4" name="LastSaved">
    <vt:filetime>2024-12-13T22:00:00Z</vt:filetime>
  </property>
  <property fmtid="{D5CDD505-2E9C-101B-9397-08002B2CF9AE}" pid="5" name="Producer">
    <vt:lpwstr>3-Heights(TM) PDF Security Shell 4.8.25.2 (http://www.pdf-tools.com)</vt:lpwstr>
  </property>
  <property fmtid="{D5CDD505-2E9C-101B-9397-08002B2CF9AE}" pid="6" name="ICV">
    <vt:lpwstr>654CA4D3E2B84E1390CBF49D53BA0CDC_13</vt:lpwstr>
  </property>
  <property fmtid="{D5CDD505-2E9C-101B-9397-08002B2CF9AE}" pid="7" name="KSOProductBuildVer">
    <vt:lpwstr>1033-12.2.0.19307</vt:lpwstr>
  </property>
</Properties>
</file>