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F6D7-7184-449E-8500-406E89A7E122}" type="datetimeFigureOut">
              <a:rPr lang="en-US" smtClean="0"/>
              <a:pPr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CBE8-FCA9-43E8-8701-90F73EBA79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Normilization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First normal Form (1 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Second normal form (2NF)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Third normal form (3NF)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Boyce &amp; </a:t>
            </a:r>
            <a:r>
              <a:rPr lang="en-US" sz="2000" dirty="0" err="1" smtClean="0"/>
              <a:t>codd</a:t>
            </a:r>
            <a:r>
              <a:rPr lang="en-US" sz="2000" dirty="0" smtClean="0"/>
              <a:t> normal form (BCNF)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 </a:t>
            </a:r>
            <a:r>
              <a:rPr lang="en-US" sz="2000" dirty="0" smtClean="0"/>
              <a:t>fourth normal form (4NF)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err="1" smtClean="0"/>
              <a:t>Fith</a:t>
            </a:r>
            <a:r>
              <a:rPr lang="en-US" sz="2000" dirty="0" smtClean="0"/>
              <a:t> normal form (5NF)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 smtClean="0"/>
              <a:t>Sixth normal form (6NF)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86446" y="2000240"/>
            <a:ext cx="78581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1NF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57884" y="2786058"/>
            <a:ext cx="785818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2NF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29322" y="357187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29322" y="4214818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BCNF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29322" y="5000636"/>
            <a:ext cx="71438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4NF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 rot="5400000">
            <a:off x="6090058" y="2589604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6036478" y="3321844"/>
            <a:ext cx="428628" cy="71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 rot="5400000">
            <a:off x="6143636" y="407194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108711" y="482124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9" grpId="0" build="p" animBg="1"/>
      <p:bldP spid="10" grpId="0" build="p" animBg="1"/>
      <p:bldP spid="11" grpId="0" build="p" animBg="1"/>
      <p:bldP spid="1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First Normal Form (1NF)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00486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As per the rule of first normal formal form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 attribute (column) of a table cannot hold multiple values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It should hold only </a:t>
            </a:r>
            <a:r>
              <a:rPr lang="en-US" sz="20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atomic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(forming a single unit) values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Each record needs to be unique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 atomic value is a value that cannot be divided.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357684" y="1785928"/>
          <a:ext cx="4500599" cy="346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6"/>
                <a:gridCol w="928694"/>
                <a:gridCol w="1518060"/>
                <a:gridCol w="1125149"/>
              </a:tblGrid>
              <a:tr h="40778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77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</a:tr>
              <a:tr h="407782">
                <a:tc>
                  <a:txBody>
                    <a:bodyPr/>
                    <a:lstStyle/>
                    <a:p>
                      <a:r>
                        <a:rPr lang="en-US" dirty="0" smtClean="0"/>
                        <a:t>E1001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713619">
                <a:tc>
                  <a:txBody>
                    <a:bodyPr/>
                    <a:lstStyle/>
                    <a:p>
                      <a:r>
                        <a:rPr lang="en-US" dirty="0" smtClean="0"/>
                        <a:t>E1002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Sanjna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757565,7575657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</a:tr>
              <a:tr h="713619">
                <a:tc>
                  <a:txBody>
                    <a:bodyPr/>
                    <a:lstStyle/>
                    <a:p>
                      <a:r>
                        <a:rPr lang="en-US" dirty="0" smtClean="0"/>
                        <a:t>E1003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5656567,565668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  <a:tr h="407782">
                <a:tc>
                  <a:txBody>
                    <a:bodyPr/>
                    <a:lstStyle/>
                    <a:p>
                      <a:r>
                        <a:rPr lang="en-US" dirty="0" smtClean="0"/>
                        <a:t>E1004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985672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407782">
                <a:tc>
                  <a:txBody>
                    <a:bodyPr/>
                    <a:lstStyle/>
                    <a:p>
                      <a:r>
                        <a:rPr lang="en-US" dirty="0" smtClean="0"/>
                        <a:t>E1005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895623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214810" y="1643050"/>
          <a:ext cx="4500596" cy="3500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49"/>
                <a:gridCol w="1125149"/>
                <a:gridCol w="1125149"/>
                <a:gridCol w="1125149"/>
              </a:tblGrid>
              <a:tr h="38713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Employee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337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MobileNo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334578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Sanjna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757565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Sanjna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7575657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Purchase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5656567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565668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Anuj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985672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  <a:tr h="387136">
                <a:tc>
                  <a:txBody>
                    <a:bodyPr/>
                    <a:lstStyle/>
                    <a:p>
                      <a:r>
                        <a:rPr lang="en-US" dirty="0" smtClean="0"/>
                        <a:t>E1005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895623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Lab02029\Desktop\ppt\Picture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3614734" cy="3857652"/>
          </a:xfrm>
          <a:prstGeom prst="rect">
            <a:avLst/>
          </a:prstGeom>
          <a:noFill/>
        </p:spPr>
      </p:pic>
      <p:sp>
        <p:nvSpPr>
          <p:cNvPr id="7" name="Line Callout 1 6"/>
          <p:cNvSpPr/>
          <p:nvPr/>
        </p:nvSpPr>
        <p:spPr>
          <a:xfrm>
            <a:off x="2143108" y="4929198"/>
            <a:ext cx="1357322" cy="785818"/>
          </a:xfrm>
          <a:prstGeom prst="borderCallout1">
            <a:avLst>
              <a:gd name="adj1" fmla="val 18750"/>
              <a:gd name="adj2" fmla="val -8333"/>
              <a:gd name="adj3" fmla="val -277793"/>
              <a:gd name="adj4" fmla="val -14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a atomic value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214810" y="1071546"/>
            <a:ext cx="450059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After 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Normilization</a:t>
            </a:r>
            <a:endParaRPr lang="en-US" sz="2000" b="1" dirty="0"/>
          </a:p>
        </p:txBody>
      </p:sp>
      <p:sp>
        <p:nvSpPr>
          <p:cNvPr id="11" name="Right Arrow 10"/>
          <p:cNvSpPr/>
          <p:nvPr/>
        </p:nvSpPr>
        <p:spPr>
          <a:xfrm>
            <a:off x="3571868" y="3429000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8572528" y="2857496"/>
            <a:ext cx="71438" cy="714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8072462" y="3714752"/>
            <a:ext cx="71438" cy="5000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2</a:t>
            </a:r>
            <a:r>
              <a:rPr lang="en-US" u="sng" baseline="30000" dirty="0" smtClean="0"/>
              <a:t>nd</a:t>
            </a:r>
            <a:r>
              <a:rPr lang="en-US" u="sng" dirty="0" smtClean="0"/>
              <a:t> NF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It should be in the first normal form</a:t>
            </a:r>
          </a:p>
          <a:p>
            <a:r>
              <a:rPr lang="en-US" sz="2000" dirty="0" smtClean="0"/>
              <a:t>All non key attributes are fully functional dependent on the primary key in simple words it should not have partial dependency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Composite primary key : </a:t>
            </a:r>
            <a:r>
              <a:rPr lang="en-US" sz="2000" dirty="0" smtClean="0">
                <a:solidFill>
                  <a:srgbClr val="002060"/>
                </a:solidFill>
              </a:rPr>
              <a:t>emp_id+Qualification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Non key attribute: </a:t>
            </a:r>
            <a:r>
              <a:rPr lang="en-US" sz="2000" dirty="0" smtClean="0">
                <a:solidFill>
                  <a:srgbClr val="002060"/>
                </a:solidFill>
              </a:rPr>
              <a:t>age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/>
              <a:t>How to find age of employee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357687" y="1785928"/>
          <a:ext cx="4143403" cy="328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784"/>
                <a:gridCol w="1594485"/>
                <a:gridCol w="1381134"/>
              </a:tblGrid>
              <a:tr h="547691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Emp_id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Qualification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age</a:t>
                      </a:r>
                      <a:endParaRPr lang="en-US" u="sng" dirty="0"/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547691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7072330" y="571480"/>
            <a:ext cx="1500198" cy="1041276"/>
          </a:xfrm>
          <a:prstGeom prst="wedgeEllipseCallout">
            <a:avLst>
              <a:gd name="adj1" fmla="val -20833"/>
              <a:gd name="adj2" fmla="val 74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key attribute</a:t>
            </a:r>
            <a:endParaRPr lang="en-US" dirty="0"/>
          </a:p>
        </p:txBody>
      </p:sp>
      <p:sp>
        <p:nvSpPr>
          <p:cNvPr id="8" name="Left-Right-Up Arrow 7"/>
          <p:cNvSpPr/>
          <p:nvPr/>
        </p:nvSpPr>
        <p:spPr>
          <a:xfrm rot="10800000">
            <a:off x="5286380" y="1928802"/>
            <a:ext cx="285752" cy="35719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86182" y="5500702"/>
            <a:ext cx="371477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 </a:t>
            </a:r>
            <a:r>
              <a:rPr lang="en-US" dirty="0" err="1" smtClean="0"/>
              <a:t>key:emp_id+Qualification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2</a:t>
            </a:r>
            <a:r>
              <a:rPr lang="en-US" sz="3600" b="1" u="sng" baseline="30000" dirty="0" smtClean="0"/>
              <a:t>nd</a:t>
            </a:r>
            <a:r>
              <a:rPr lang="en-US" sz="3600" b="1" u="sng" dirty="0" smtClean="0"/>
              <a:t> Normal Form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b="1" dirty="0" smtClean="0"/>
              <a:t>To  make the complies with 2</a:t>
            </a:r>
            <a:r>
              <a:rPr lang="en-US" sz="1600" b="1" baseline="30000" dirty="0" smtClean="0"/>
              <a:t>nd</a:t>
            </a:r>
            <a:r>
              <a:rPr lang="en-US" sz="1600" b="1" dirty="0" smtClean="0"/>
              <a:t> NF we can break it in two tables like this: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714348" y="2571744"/>
          <a:ext cx="2543164" cy="225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582"/>
                <a:gridCol w="1271582"/>
              </a:tblGrid>
              <a:tr h="5643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564357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64357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</a:tr>
              <a:tr h="564357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572000" y="2643182"/>
          <a:ext cx="256700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67"/>
                <a:gridCol w="1671339"/>
              </a:tblGrid>
              <a:tr h="36369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</a:t>
                      </a:r>
                      <a:endParaRPr lang="en-US" dirty="0"/>
                    </a:p>
                  </a:txBody>
                  <a:tcPr/>
                </a:tc>
              </a:tr>
              <a:tr h="363698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</a:t>
                      </a:r>
                      <a:endParaRPr lang="en-US" dirty="0"/>
                    </a:p>
                  </a:txBody>
                  <a:tcPr/>
                </a:tc>
              </a:tr>
              <a:tr h="363698"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Btech</a:t>
                      </a:r>
                      <a:endParaRPr lang="en-US" dirty="0"/>
                    </a:p>
                  </a:txBody>
                  <a:tcPr/>
                </a:tc>
              </a:tr>
              <a:tr h="363698">
                <a:tc>
                  <a:txBody>
                    <a:bodyPr/>
                    <a:lstStyle/>
                    <a:p>
                      <a:r>
                        <a:rPr lang="en-US" dirty="0" smtClean="0"/>
                        <a:t>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MCA</a:t>
                      </a:r>
                      <a:endParaRPr lang="en-US" dirty="0"/>
                    </a:p>
                  </a:txBody>
                  <a:tcPr/>
                </a:tc>
              </a:tr>
              <a:tr h="363698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63698">
                <a:tc>
                  <a:txBody>
                    <a:bodyPr/>
                    <a:lstStyle/>
                    <a:p>
                      <a:r>
                        <a:rPr lang="en-US" dirty="0" smtClean="0"/>
                        <a:t>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MBA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00034" y="5072074"/>
            <a:ext cx="5715040" cy="142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NF</a:t>
            </a:r>
          </a:p>
          <a:p>
            <a:pPr algn="ctr"/>
            <a:r>
              <a:rPr lang="en-US" dirty="0" smtClean="0"/>
              <a:t>.It should hold only atomic (forming a single unit) values.</a:t>
            </a:r>
          </a:p>
          <a:p>
            <a:pPr algn="ctr"/>
            <a:r>
              <a:rPr lang="en-US" dirty="0" smtClean="0"/>
              <a:t>. Each record needs to be unique</a:t>
            </a:r>
          </a:p>
          <a:p>
            <a:pPr algn="ctr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NF</a:t>
            </a:r>
          </a:p>
          <a:p>
            <a:pPr algn="ctr"/>
            <a:r>
              <a:rPr lang="en-US" dirty="0" smtClean="0"/>
              <a:t>Non-key attribute should depend on single key.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42910" y="1357298"/>
            <a:ext cx="1785950" cy="11841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r>
              <a:rPr lang="en-US" dirty="0" smtClean="0"/>
              <a:t>: primary key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43108" y="2000240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4500562" y="1571612"/>
            <a:ext cx="1571636" cy="9698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r>
              <a:rPr lang="en-US" dirty="0" smtClean="0"/>
              <a:t>: Foreign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3</a:t>
            </a:r>
            <a:r>
              <a:rPr lang="en-IN" u="sng" baseline="30000" dirty="0" smtClean="0"/>
              <a:t>rd</a:t>
            </a:r>
            <a:r>
              <a:rPr lang="en-IN" u="sng" dirty="0" smtClean="0"/>
              <a:t> NF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It is in second normal form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There is no transitive function dependency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/>
              <a:t>A  transitive function dependency is which changing a non-key column, might cause any of the other non-key columns to change.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429125" y="1620520"/>
          <a:ext cx="4357718" cy="258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/>
                <a:gridCol w="1000132"/>
                <a:gridCol w="785818"/>
                <a:gridCol w="1643075"/>
              </a:tblGrid>
              <a:tr h="3744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433866">
                <a:tc>
                  <a:txBody>
                    <a:bodyPr/>
                    <a:lstStyle/>
                    <a:p>
                      <a:r>
                        <a:rPr lang="en-US" dirty="0" smtClean="0"/>
                        <a:t>E100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GURUGRAM</a:t>
                      </a:r>
                      <a:endParaRPr lang="en-US" dirty="0"/>
                    </a:p>
                  </a:txBody>
                  <a:tcPr/>
                </a:tc>
              </a:tr>
              <a:tr h="374482">
                <a:tc>
                  <a:txBody>
                    <a:bodyPr/>
                    <a:lstStyle/>
                    <a:p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NOIDA</a:t>
                      </a:r>
                      <a:endParaRPr lang="en-US" dirty="0"/>
                    </a:p>
                  </a:txBody>
                  <a:tcPr/>
                </a:tc>
              </a:tr>
              <a:tr h="374482">
                <a:tc>
                  <a:txBody>
                    <a:bodyPr/>
                    <a:lstStyle/>
                    <a:p>
                      <a:r>
                        <a:rPr lang="en-US" dirty="0" smtClean="0"/>
                        <a:t>E102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  <a:tr h="655342">
                <a:tc>
                  <a:txBody>
                    <a:bodyPr/>
                    <a:lstStyle/>
                    <a:p>
                      <a:r>
                        <a:rPr lang="en-US" dirty="0" smtClean="0"/>
                        <a:t>E103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CHANDIGARH</a:t>
                      </a:r>
                      <a:endParaRPr lang="en-US" dirty="0"/>
                    </a:p>
                  </a:txBody>
                  <a:tcPr/>
                </a:tc>
              </a:tr>
              <a:tr h="374482">
                <a:tc>
                  <a:txBody>
                    <a:bodyPr/>
                    <a:lstStyle/>
                    <a:p>
                      <a:r>
                        <a:rPr lang="en-US" dirty="0" smtClean="0"/>
                        <a:t>E104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NOIDA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472" y="4572008"/>
          <a:ext cx="8358247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6357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r>
                        <a:rPr lang="en-US" dirty="0" smtClean="0"/>
                        <a:t>-&gt;zip-&gt;city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dependent 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zip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dependent on </a:t>
                      </a:r>
                      <a:r>
                        <a:rPr lang="en-US" dirty="0" err="1" smtClean="0"/>
                        <a:t>emp_id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r>
                        <a:rPr lang="en-US" dirty="0" smtClean="0"/>
                        <a:t>-&gt;city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dependent on </a:t>
                      </a:r>
                      <a:r>
                        <a:rPr lang="en-US" dirty="0" err="1" smtClean="0"/>
                        <a:t>Emp_id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City indirectly dependent</a:t>
                      </a:r>
                      <a:r>
                        <a:rPr lang="en-US" baseline="0" dirty="0" smtClean="0"/>
                        <a:t> on </a:t>
                      </a:r>
                      <a:r>
                        <a:rPr lang="en-US" baseline="0" dirty="0" err="1" smtClean="0"/>
                        <a:t>Emp_id</a:t>
                      </a:r>
                      <a:r>
                        <a:rPr lang="en-US" baseline="0" dirty="0" smtClean="0"/>
                        <a:t> is called</a:t>
                      </a:r>
                    </a:p>
                    <a:p>
                      <a:r>
                        <a:rPr lang="en-US" baseline="0" dirty="0" smtClean="0"/>
                        <a:t>Transitive Functional Dependency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7030A0"/>
                          </a:solidFill>
                        </a:rPr>
                        <a:t>Solution:Create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New table for Zip and city</a:t>
                      </a:r>
                      <a:endParaRPr lang="en-US" dirty="0" smtClean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642910" y="428604"/>
            <a:ext cx="1714512" cy="928694"/>
          </a:xfrm>
          <a:prstGeom prst="wedgeEllipseCallout">
            <a:avLst>
              <a:gd name="adj1" fmla="val 171981"/>
              <a:gd name="adj2" fmla="val 90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r>
              <a:rPr lang="en-US" dirty="0" smtClean="0"/>
              <a:t>: primary key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000760" y="357166"/>
            <a:ext cx="2857520" cy="500066"/>
          </a:xfrm>
          <a:prstGeom prst="wedgeRectCallout">
            <a:avLst>
              <a:gd name="adj1" fmla="val -27333"/>
              <a:gd name="adj2" fmla="val 216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 in</a:t>
            </a:r>
            <a:r>
              <a:rPr lang="en-US" dirty="0" smtClean="0">
                <a:solidFill>
                  <a:srgbClr val="FF0000"/>
                </a:solidFill>
              </a:rPr>
              <a:t> zip </a:t>
            </a:r>
            <a:r>
              <a:rPr lang="en-US" dirty="0" smtClean="0"/>
              <a:t>requires change in 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</a:t>
            </a:r>
            <a:r>
              <a:rPr lang="en-US" baseline="30000" dirty="0" smtClean="0"/>
              <a:t>rd</a:t>
            </a:r>
            <a:r>
              <a:rPr lang="en-US" dirty="0" smtClean="0"/>
              <a:t> NF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57158" y="1928802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Emp</a:t>
                      </a:r>
                      <a:r>
                        <a:rPr lang="en-US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KARTHIK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06389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JANVI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02228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786314" y="3929066"/>
          <a:ext cx="4038600" cy="270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45148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Zip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1486">
                <a:tc>
                  <a:txBody>
                    <a:bodyPr/>
                    <a:lstStyle/>
                    <a:p>
                      <a:r>
                        <a:rPr lang="en-US" dirty="0" smtClean="0"/>
                        <a:t>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451486">
                <a:tc>
                  <a:txBody>
                    <a:bodyPr/>
                    <a:lstStyle/>
                    <a:p>
                      <a:r>
                        <a:rPr lang="en-US" dirty="0" smtClean="0"/>
                        <a:t>20101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GURUGRAM</a:t>
                      </a:r>
                      <a:endParaRPr lang="en-US" dirty="0"/>
                    </a:p>
                  </a:txBody>
                  <a:tcPr/>
                </a:tc>
              </a:tr>
              <a:tr h="451486">
                <a:tc>
                  <a:txBody>
                    <a:bodyPr/>
                    <a:lstStyle/>
                    <a:p>
                      <a:r>
                        <a:rPr lang="en-US" dirty="0" smtClean="0"/>
                        <a:t>02228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NOIDA</a:t>
                      </a:r>
                      <a:endParaRPr lang="en-US" dirty="0"/>
                    </a:p>
                  </a:txBody>
                  <a:tcPr/>
                </a:tc>
              </a:tr>
              <a:tr h="451486">
                <a:tc>
                  <a:txBody>
                    <a:bodyPr/>
                    <a:lstStyle/>
                    <a:p>
                      <a:r>
                        <a:rPr lang="en-US" dirty="0" smtClean="0"/>
                        <a:t>60007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CHICAGO</a:t>
                      </a:r>
                      <a:endParaRPr lang="en-US" dirty="0"/>
                    </a:p>
                  </a:txBody>
                  <a:tcPr/>
                </a:tc>
              </a:tr>
              <a:tr h="451486">
                <a:tc>
                  <a:txBody>
                    <a:bodyPr/>
                    <a:lstStyle/>
                    <a:p>
                      <a:r>
                        <a:rPr lang="en-US" dirty="0" smtClean="0"/>
                        <a:t>06389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CHANDIGARH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571472" y="4786322"/>
            <a:ext cx="1357322" cy="928694"/>
          </a:xfrm>
          <a:prstGeom prst="wedgeEllipseCallout">
            <a:avLst>
              <a:gd name="adj1" fmla="val -13465"/>
              <a:gd name="adj2" fmla="val -282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Emp_id</a:t>
            </a:r>
            <a:r>
              <a:rPr lang="en-US" dirty="0" smtClean="0"/>
              <a:t>: primary key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2500298" y="5643578"/>
            <a:ext cx="1214446" cy="612648"/>
          </a:xfrm>
          <a:prstGeom prst="wedgeRectCallout">
            <a:avLst>
              <a:gd name="adj1" fmla="val -2695"/>
              <a:gd name="adj2" fmla="val -547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Zip:foreign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6429388" y="1714488"/>
            <a:ext cx="1500198" cy="928694"/>
          </a:xfrm>
          <a:prstGeom prst="wedgeEllipseCallout">
            <a:avLst>
              <a:gd name="adj1" fmla="val -138927"/>
              <a:gd name="adj2" fmla="val 244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Zip: primary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allAtOnce" animBg="1"/>
      <p:bldP spid="9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463</Words>
  <Application>Microsoft Office PowerPoint</Application>
  <PresentationFormat>On-screen Show (4:3)</PresentationFormat>
  <Paragraphs>204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Normilization Types</vt:lpstr>
      <vt:lpstr>First Normal Form (1NF)</vt:lpstr>
      <vt:lpstr>Slide 3</vt:lpstr>
      <vt:lpstr>2nd NF</vt:lpstr>
      <vt:lpstr>2nd Normal Form To  make the complies with 2nd NF we can break it in two tables like this:</vt:lpstr>
      <vt:lpstr>3rd NF</vt:lpstr>
      <vt:lpstr>Solution: 3rd NF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Normal Form(1NF)</dc:title>
  <dc:creator>Lab02029</dc:creator>
  <cp:lastModifiedBy>Lab02029</cp:lastModifiedBy>
  <cp:revision>61</cp:revision>
  <dcterms:created xsi:type="dcterms:W3CDTF">2024-02-28T04:53:15Z</dcterms:created>
  <dcterms:modified xsi:type="dcterms:W3CDTF">2024-03-02T05:58:22Z</dcterms:modified>
</cp:coreProperties>
</file>