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19" r:id="rId3"/>
    <p:sldId id="257" r:id="rId4"/>
    <p:sldId id="735" r:id="rId5"/>
    <p:sldId id="737" r:id="rId6"/>
    <p:sldId id="594" r:id="rId7"/>
    <p:sldId id="630" r:id="rId8"/>
    <p:sldId id="595" r:id="rId9"/>
    <p:sldId id="599" r:id="rId10"/>
    <p:sldId id="601" r:id="rId11"/>
    <p:sldId id="605" r:id="rId12"/>
    <p:sldId id="606" r:id="rId13"/>
    <p:sldId id="607" r:id="rId14"/>
    <p:sldId id="629" r:id="rId15"/>
    <p:sldId id="700" r:id="rId16"/>
    <p:sldId id="749" r:id="rId17"/>
    <p:sldId id="748" r:id="rId1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C6DF"/>
    <a:srgbClr val="F85208"/>
    <a:srgbClr val="0000CC"/>
    <a:srgbClr val="3333FF"/>
    <a:srgbClr val="EE3D20"/>
    <a:srgbClr val="13F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194" y="84"/>
      </p:cViewPr>
      <p:guideLst>
        <p:guide orient="horz" pos="2136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8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4F09C9-1FEC-4139-B9A3-8D06CB22FFBD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42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8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8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8B5607-7A3F-4C56-8823-4D7D81AC549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8B5607-7A3F-4C56-8823-4D7D81AC549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8B5607-7A3F-4C56-8823-4D7D81AC549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8B5607-7A3F-4C56-8823-4D7D81AC549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8B5607-7A3F-4C56-8823-4D7D81AC549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8B5607-7A3F-4C56-8823-4D7D81AC549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8B5607-7A3F-4C56-8823-4D7D81AC549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8B5607-7A3F-4C56-8823-4D7D81AC549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8B5607-7A3F-4C56-8823-4D7D81AC549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8B5607-7A3F-4C56-8823-4D7D81AC549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8B5607-7A3F-4C56-8823-4D7D81AC549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8B5607-7A3F-4C56-8823-4D7D81AC549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8B5607-7A3F-4C56-8823-4D7D81AC549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3"/>
          <p:cNvSpPr>
            <a:spLocks noGrp="1"/>
          </p:cNvSpPr>
          <p:nvPr>
            <p:ph type="subTitle"/>
          </p:nvPr>
        </p:nvSpPr>
        <p:spPr>
          <a:xfrm>
            <a:off x="1066800" y="365760"/>
            <a:ext cx="7239000" cy="580644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Tx/>
              <a:buSzTx/>
              <a:buFont typeface="Arial" panose="020B0604020202020204" pitchFamily="34" charset="0"/>
              <a:buNone/>
              <a:defRPr/>
            </a:lvl1pPr>
            <a:lvl2pPr marL="457200" lvl="1" indent="0" algn="ctr">
              <a:buClrTx/>
              <a:buSzTx/>
              <a:buFont typeface="Arial" panose="020B0604020202020204" pitchFamily="34" charset="0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eaLnBrk="1" hangingPunct="1">
              <a:buFontTx/>
              <a:buNone/>
            </a:pPr>
            <a:endParaRPr sz="3600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eaLnBrk="1" hangingPunct="1">
              <a:buFontTx/>
              <a:buNone/>
            </a:pPr>
            <a:endParaRPr sz="3600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eaLnBrk="1" hangingPunct="1">
              <a:buFontTx/>
              <a:buNone/>
            </a:pPr>
            <a:r>
              <a:rPr b="1" dirty="0">
                <a:latin typeface="Times New Roman" panose="02020603050405020304" pitchFamily="18" charset="0"/>
              </a:rPr>
              <a:t>Inter Integrated Circuit Bus Protocol</a:t>
            </a:r>
            <a:endParaRPr b="1" dirty="0">
              <a:latin typeface="Times New Roman" panose="02020603050405020304" pitchFamily="18" charset="0"/>
            </a:endParaRPr>
          </a:p>
          <a:p>
            <a:pPr lvl="0" eaLnBrk="1" hangingPunct="1">
              <a:buFontTx/>
              <a:buNone/>
            </a:pPr>
            <a:r>
              <a:rPr b="1" dirty="0">
                <a:latin typeface="Times New Roman" panose="02020603050405020304" pitchFamily="18" charset="0"/>
              </a:rPr>
              <a:t>(I</a:t>
            </a:r>
            <a:r>
              <a:rPr b="1" baseline="30000" dirty="0">
                <a:latin typeface="Times New Roman" panose="02020603050405020304" pitchFamily="18" charset="0"/>
              </a:rPr>
              <a:t>2</a:t>
            </a:r>
            <a:r>
              <a:rPr b="1" dirty="0">
                <a:latin typeface="Times New Roman" panose="02020603050405020304" pitchFamily="18" charset="0"/>
              </a:rPr>
              <a:t>C)</a:t>
            </a:r>
            <a:r>
              <a:rPr b="1" dirty="0">
                <a:solidFill>
                  <a:srgbClr val="898989"/>
                </a:solidFill>
                <a:latin typeface="Times New Roman" panose="02020603050405020304" pitchFamily="18" charset="0"/>
              </a:rPr>
              <a:t> </a:t>
            </a:r>
            <a:endParaRPr b="1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eaLnBrk="1" hangingPunct="1">
              <a:buFontTx/>
              <a:buNone/>
            </a:pPr>
            <a:endParaRPr sz="2000" b="1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eaLnBrk="1" hangingPunct="1">
              <a:buFontTx/>
              <a:buNone/>
            </a:pPr>
            <a:endParaRPr sz="2000" b="1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eaLnBrk="1" hangingPunct="1">
              <a:buFontTx/>
              <a:buNone/>
            </a:pPr>
            <a:endParaRPr sz="2000" b="1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eaLnBrk="1" hangingPunct="1">
              <a:buFontTx/>
              <a:buNone/>
            </a:pPr>
            <a:endParaRPr sz="2000" b="1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eaLnBrk="1" hangingPunct="1">
              <a:buFontTx/>
              <a:buNone/>
            </a:pPr>
            <a:endParaRPr sz="2000" b="1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algn="l" eaLnBrk="1" hangingPunct="1">
              <a:buFontTx/>
              <a:buNone/>
            </a:pPr>
            <a:r>
              <a:rPr lang="en-US" sz="2000" b="1" dirty="0">
                <a:solidFill>
                  <a:srgbClr val="898989"/>
                </a:solidFill>
                <a:latin typeface="Times New Roman" panose="02020603050405020304" pitchFamily="18" charset="0"/>
              </a:rPr>
              <a:t>  By:</a:t>
            </a:r>
            <a:endParaRPr lang="en-US" sz="2000" b="1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algn="l" eaLnBrk="1" hangingPunct="1">
              <a:buFontTx/>
              <a:buNone/>
            </a:pPr>
            <a:r>
              <a:rPr lang="en-US" sz="2000" b="1" dirty="0">
                <a:solidFill>
                  <a:srgbClr val="898989"/>
                </a:solidFill>
                <a:latin typeface="Times New Roman" panose="02020603050405020304" pitchFamily="18" charset="0"/>
              </a:rPr>
              <a:t>       Harekrishna ray</a:t>
            </a:r>
            <a:endParaRPr lang="en-US" sz="2000" b="1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algn="l" eaLnBrk="1" hangingPunct="1">
              <a:buFontTx/>
              <a:buNone/>
            </a:pPr>
            <a:r>
              <a:rPr lang="en-US" sz="2000" b="1" dirty="0">
                <a:solidFill>
                  <a:srgbClr val="898989"/>
                </a:solidFill>
                <a:latin typeface="Times New Roman" panose="02020603050405020304" pitchFamily="18" charset="0"/>
              </a:rPr>
              <a:t>       Neel Pambhar</a:t>
            </a:r>
            <a:endParaRPr lang="en-US" sz="2000" b="1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algn="l" eaLnBrk="1" hangingPunct="1">
              <a:buFontTx/>
              <a:buNone/>
            </a:pPr>
            <a:r>
              <a:rPr lang="en-US" sz="2000" b="1" dirty="0">
                <a:solidFill>
                  <a:srgbClr val="898989"/>
                </a:solidFill>
                <a:latin typeface="Times New Roman" panose="02020603050405020304" pitchFamily="18" charset="0"/>
              </a:rPr>
              <a:t>       Ayushi Gajera</a:t>
            </a:r>
            <a:endParaRPr lang="en-US" sz="2000" b="1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algn="l" eaLnBrk="1" hangingPunct="1">
              <a:buFontTx/>
              <a:buNone/>
            </a:pPr>
            <a:endParaRPr sz="2000" b="1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algn="r" eaLnBrk="1" hangingPunct="1">
              <a:buFontTx/>
              <a:buNone/>
            </a:pPr>
            <a:endParaRPr sz="2000" b="1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algn="r" eaLnBrk="1" hangingPunct="1">
              <a:buFontTx/>
              <a:buNone/>
            </a:pPr>
            <a:endParaRPr sz="1800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algn="r" eaLnBrk="1" hangingPunct="1">
              <a:buFontTx/>
              <a:buNone/>
            </a:pPr>
            <a:endParaRPr sz="1800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algn="r" eaLnBrk="1" hangingPunct="1">
              <a:buFontTx/>
              <a:buNone/>
            </a:pPr>
            <a:endParaRPr sz="1800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eaLnBrk="1" hangingPunct="1">
              <a:buFontTx/>
              <a:buNone/>
            </a:pPr>
            <a:endParaRPr sz="3600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eaLnBrk="1" hangingPunct="1">
              <a:buFontTx/>
              <a:buNone/>
            </a:pPr>
            <a:endParaRPr sz="3600" dirty="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 lvl="0" eaLnBrk="1" hangingPunct="1">
              <a:buFontTx/>
              <a:buNone/>
            </a:pPr>
            <a:endParaRPr sz="36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vert="horz" wrap="square" lIns="91440" tIns="45720" rIns="91440" bIns="45720" anchor="ctr" anchorCtr="0"/>
          <a:p>
            <a:pPr algn="l"/>
            <a:r>
              <a:rPr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Addressing Scheme</a:t>
            </a:r>
            <a:endParaRPr sz="36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sz="2400" dirty="0">
                <a:latin typeface="Times New Roman" panose="02020603050405020304" pitchFamily="18" charset="0"/>
              </a:rPr>
              <a:t>Every devices, hook up on bus=&gt; </a:t>
            </a:r>
            <a:r>
              <a:rPr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own unique address</a:t>
            </a:r>
            <a:r>
              <a:rPr sz="2400" dirty="0">
                <a:latin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</a:endParaRPr>
          </a:p>
          <a:p>
            <a:endParaRPr sz="2400" dirty="0">
              <a:latin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</a:rPr>
              <a:t>Master =&gt; 7-bit address =&gt; device which it want to access. </a:t>
            </a:r>
            <a:endParaRPr sz="2400" dirty="0">
              <a:latin typeface="Times New Roman" panose="02020603050405020304" pitchFamily="18" charset="0"/>
            </a:endParaRPr>
          </a:p>
          <a:p>
            <a:endParaRPr sz="2400" dirty="0">
              <a:latin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</a:rPr>
              <a:t>After START condition, 7-bit address sent along with </a:t>
            </a:r>
            <a:r>
              <a:rPr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data direction bit (R/W’)</a:t>
            </a:r>
            <a:endParaRPr sz="24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endParaRPr sz="2400" u="sng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Always, first byte</a:t>
            </a:r>
            <a:r>
              <a:rPr sz="2400" dirty="0">
                <a:latin typeface="Times New Roman" panose="02020603050405020304" pitchFamily="18" charset="0"/>
              </a:rPr>
              <a:t> of data transfer.</a:t>
            </a:r>
            <a:endParaRPr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7" name="Slide Number Placeholder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/>
            <a:endParaRPr lang="en-GB" altLang="x-none" sz="1200" dirty="0">
              <a:latin typeface="Arial Black" panose="020B0A04020102020204" pitchFamily="34" charset="0"/>
            </a:endParaRPr>
          </a:p>
        </p:txBody>
      </p:sp>
      <p:grpSp>
        <p:nvGrpSpPr>
          <p:cNvPr id="1028" name="Group 16"/>
          <p:cNvGrpSpPr/>
          <p:nvPr/>
        </p:nvGrpSpPr>
        <p:grpSpPr>
          <a:xfrm>
            <a:off x="684213" y="1319213"/>
            <a:ext cx="7043737" cy="1728787"/>
            <a:chOff x="431" y="1162"/>
            <a:chExt cx="4437" cy="1218"/>
          </a:xfrm>
        </p:grpSpPr>
        <p:graphicFrame>
          <p:nvGraphicFramePr>
            <p:cNvPr id="1026" name="Object 4"/>
            <p:cNvGraphicFramePr/>
            <p:nvPr/>
          </p:nvGraphicFramePr>
          <p:xfrm>
            <a:off x="431" y="1162"/>
            <a:ext cx="4437" cy="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3311525" imgH="1825625" progId="">
                    <p:embed/>
                  </p:oleObj>
                </mc:Choice>
                <mc:Fallback>
                  <p:oleObj name="" r:id="rId1" imgW="3311525" imgH="1825625" progId="">
                    <p:embed/>
                    <p:pic>
                      <p:nvPicPr>
                        <p:cNvPr id="0" name="Picture 3075"/>
                        <p:cNvPicPr/>
                        <p:nvPr/>
                      </p:nvPicPr>
                      <p:blipFill>
                        <a:blip r:embed="rId2"/>
                        <a:srcRect b="59232"/>
                        <a:stretch>
                          <a:fillRect/>
                        </a:stretch>
                      </p:blipFill>
                      <p:spPr>
                        <a:xfrm>
                          <a:off x="431" y="1162"/>
                          <a:ext cx="4437" cy="9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" name="Text Box 7"/>
            <p:cNvSpPr txBox="1"/>
            <p:nvPr/>
          </p:nvSpPr>
          <p:spPr>
            <a:xfrm>
              <a:off x="476" y="1162"/>
              <a:ext cx="45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GB" altLang="x-none" b="1" dirty="0">
                  <a:latin typeface="Arial" panose="020B0604020202020204" pitchFamily="34" charset="0"/>
                </a:rPr>
                <a:t>MSB</a:t>
              </a:r>
              <a:endParaRPr lang="en-GB" altLang="x-none" b="1" dirty="0">
                <a:latin typeface="Arial" panose="020B0604020202020204" pitchFamily="34" charset="0"/>
              </a:endParaRPr>
            </a:p>
          </p:txBody>
        </p:sp>
        <p:sp>
          <p:nvSpPr>
            <p:cNvPr id="1034" name="Rectangle 8"/>
            <p:cNvSpPr/>
            <p:nvPr/>
          </p:nvSpPr>
          <p:spPr>
            <a:xfrm>
              <a:off x="4332" y="2115"/>
              <a:ext cx="408" cy="18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GB" altLang="x-none" dirty="0">
                  <a:latin typeface="Arial" panose="020B0604020202020204" pitchFamily="34" charset="0"/>
                </a:rPr>
                <a:t>ACK</a:t>
              </a:r>
              <a:endParaRPr lang="en-GB" altLang="x-none" dirty="0">
                <a:latin typeface="Arial" panose="020B0604020202020204" pitchFamily="34" charset="0"/>
              </a:endParaRPr>
            </a:p>
          </p:txBody>
        </p:sp>
        <p:sp>
          <p:nvSpPr>
            <p:cNvPr id="1035" name="Text Box 9"/>
            <p:cNvSpPr txBox="1"/>
            <p:nvPr/>
          </p:nvSpPr>
          <p:spPr>
            <a:xfrm>
              <a:off x="3833" y="1207"/>
              <a:ext cx="408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GB" altLang="x-none" b="1" dirty="0">
                  <a:latin typeface="Arial" panose="020B0604020202020204" pitchFamily="34" charset="0"/>
                </a:rPr>
                <a:t>LSB</a:t>
              </a:r>
              <a:endParaRPr lang="en-GB" altLang="x-none" b="1" dirty="0">
                <a:latin typeface="Arial" panose="020B0604020202020204" pitchFamily="34" charset="0"/>
              </a:endParaRPr>
            </a:p>
          </p:txBody>
        </p:sp>
        <p:sp>
          <p:nvSpPr>
            <p:cNvPr id="1036" name="Text Box 10"/>
            <p:cNvSpPr txBox="1"/>
            <p:nvPr/>
          </p:nvSpPr>
          <p:spPr>
            <a:xfrm>
              <a:off x="476" y="2115"/>
              <a:ext cx="3311" cy="26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GB" altLang="x-none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7 – Bit Slave Address</a:t>
              </a:r>
              <a:endParaRPr lang="en-GB" altLang="x-none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Line 11"/>
            <p:cNvSpPr/>
            <p:nvPr/>
          </p:nvSpPr>
          <p:spPr>
            <a:xfrm flipH="1">
              <a:off x="521" y="2251"/>
              <a:ext cx="9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8" name="Text Box 13"/>
            <p:cNvSpPr txBox="1"/>
            <p:nvPr/>
          </p:nvSpPr>
          <p:spPr>
            <a:xfrm>
              <a:off x="3787" y="1706"/>
              <a:ext cx="545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GB" altLang="x-none" sz="1600" b="1" dirty="0">
                  <a:latin typeface="Arial" panose="020B0604020202020204" pitchFamily="34" charset="0"/>
                </a:rPr>
                <a:t>R / Wr</a:t>
              </a:r>
              <a:endParaRPr lang="en-GB" altLang="x-none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039" name="Line 12"/>
            <p:cNvSpPr/>
            <p:nvPr/>
          </p:nvSpPr>
          <p:spPr>
            <a:xfrm>
              <a:off x="2835" y="2251"/>
              <a:ext cx="9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0" name="Line 14"/>
            <p:cNvSpPr/>
            <p:nvPr/>
          </p:nvSpPr>
          <p:spPr>
            <a:xfrm>
              <a:off x="4059" y="1706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GB" altLang="x-none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First Byte in Data Transfer on the I</a:t>
            </a:r>
            <a:r>
              <a:rPr lang="en-GB" altLang="x-none" sz="3600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GB" altLang="x-none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C Bus </a:t>
            </a:r>
            <a:endParaRPr lang="en-GB" altLang="x-none" sz="36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Text Box 17"/>
          <p:cNvSpPr txBox="1"/>
          <p:nvPr/>
        </p:nvSpPr>
        <p:spPr>
          <a:xfrm>
            <a:off x="457200" y="3657600"/>
            <a:ext cx="784860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GB" altLang="x-none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R/W’</a:t>
            </a:r>
            <a:r>
              <a:rPr lang="en-GB" altLang="x-none" sz="2400" dirty="0">
                <a:latin typeface="Times New Roman" panose="02020603050405020304" pitchFamily="18" charset="0"/>
              </a:rPr>
              <a:t> </a:t>
            </a:r>
            <a:endParaRPr lang="en-GB" altLang="x-none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GB" altLang="x-none" sz="2400" dirty="0">
                <a:latin typeface="Times New Roman" panose="02020603050405020304" pitchFamily="18" charset="0"/>
              </a:rPr>
              <a:t>	0 – Slave written by Master</a:t>
            </a:r>
            <a:endParaRPr lang="en-GB" altLang="x-none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GB" altLang="x-none" sz="2400" dirty="0">
                <a:latin typeface="Times New Roman" panose="02020603050405020304" pitchFamily="18" charset="0"/>
              </a:rPr>
              <a:t>	1 – Slave read by Master</a:t>
            </a:r>
            <a:endParaRPr lang="en-GB" altLang="x-none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GB" altLang="x-none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GB" altLang="x-none" sz="2400" u="sng" dirty="0">
                <a:solidFill>
                  <a:schemeClr val="hlink"/>
                </a:solidFill>
                <a:latin typeface="Times New Roman" panose="02020603050405020304" pitchFamily="18" charset="0"/>
              </a:rPr>
              <a:t>ACK – Generated by the slave whose address has been output</a:t>
            </a:r>
            <a:endParaRPr lang="en-GB" altLang="x-none" sz="2400" u="sng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1" name="Line 15"/>
          <p:cNvSpPr/>
          <p:nvPr/>
        </p:nvSpPr>
        <p:spPr>
          <a:xfrm flipH="1" flipV="1">
            <a:off x="7315200" y="2362200"/>
            <a:ext cx="4572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2" name="Text Box 16"/>
          <p:cNvSpPr txBox="1"/>
          <p:nvPr/>
        </p:nvSpPr>
        <p:spPr>
          <a:xfrm>
            <a:off x="7315200" y="3505200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b="1" dirty="0">
                <a:solidFill>
                  <a:schemeClr val="tx2"/>
                </a:solidFill>
                <a:latin typeface="Arial" panose="020B0604020202020204" pitchFamily="34" charset="0"/>
              </a:rPr>
              <a:t>By Slave</a:t>
            </a:r>
            <a:endParaRPr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6386" name="Picture 4"/>
          <p:cNvPicPr>
            <a:picLocks noChangeAspect="1"/>
          </p:cNvPicPr>
          <p:nvPr/>
        </p:nvPicPr>
        <p:blipFill>
          <a:blip r:embed="rId1"/>
          <a:srcRect b="11363"/>
          <a:stretch>
            <a:fillRect/>
          </a:stretch>
        </p:blipFill>
        <p:spPr>
          <a:xfrm>
            <a:off x="152400" y="120650"/>
            <a:ext cx="8839200" cy="6584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0" name="Picture 2"/>
          <p:cNvPicPr>
            <a:picLocks noChangeAspect="1"/>
          </p:cNvPicPr>
          <p:nvPr/>
        </p:nvPicPr>
        <p:blipFill>
          <a:blip r:embed="rId1"/>
          <a:srcRect l="3510" t="2826" r="6140" b="22774"/>
          <a:stretch>
            <a:fillRect/>
          </a:stretch>
        </p:blipFill>
        <p:spPr>
          <a:xfrm>
            <a:off x="122555" y="304800"/>
            <a:ext cx="8869045" cy="624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Line 3"/>
          <p:cNvSpPr/>
          <p:nvPr/>
        </p:nvSpPr>
        <p:spPr>
          <a:xfrm>
            <a:off x="6781800" y="914400"/>
            <a:ext cx="0" cy="5334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12" name="Oval 4"/>
          <p:cNvSpPr/>
          <p:nvPr/>
        </p:nvSpPr>
        <p:spPr>
          <a:xfrm>
            <a:off x="6248400" y="2895600"/>
            <a:ext cx="1066800" cy="685800"/>
          </a:xfrm>
          <a:prstGeom prst="ellipse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7413" name="Oval 5"/>
          <p:cNvSpPr/>
          <p:nvPr/>
        </p:nvSpPr>
        <p:spPr>
          <a:xfrm>
            <a:off x="6248400" y="2057400"/>
            <a:ext cx="1066800" cy="685800"/>
          </a:xfrm>
          <a:prstGeom prst="ellipse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7414" name="Line 6"/>
          <p:cNvSpPr/>
          <p:nvPr/>
        </p:nvSpPr>
        <p:spPr>
          <a:xfrm flipV="1">
            <a:off x="838200" y="1752600"/>
            <a:ext cx="457200" cy="1524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15" name="Text Box 7"/>
          <p:cNvSpPr txBox="1"/>
          <p:nvPr/>
        </p:nvSpPr>
        <p:spPr>
          <a:xfrm>
            <a:off x="76200" y="1919288"/>
            <a:ext cx="12954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b="1" dirty="0">
                <a:solidFill>
                  <a:schemeClr val="hlink"/>
                </a:solidFill>
                <a:latin typeface="Arial" panose="020B0604020202020204" pitchFamily="34" charset="0"/>
              </a:rPr>
              <a:t>MASTER</a:t>
            </a:r>
            <a:endParaRPr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7416" name="Text Box 8"/>
          <p:cNvSpPr txBox="1"/>
          <p:nvPr/>
        </p:nvSpPr>
        <p:spPr>
          <a:xfrm>
            <a:off x="228600" y="2605088"/>
            <a:ext cx="12954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b="1" dirty="0">
                <a:solidFill>
                  <a:schemeClr val="hlink"/>
                </a:solidFill>
                <a:latin typeface="Arial" panose="020B0604020202020204" pitchFamily="34" charset="0"/>
              </a:rPr>
              <a:t>SLAVE</a:t>
            </a:r>
            <a:endParaRPr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7417" name="Line 9"/>
          <p:cNvSpPr/>
          <p:nvPr/>
        </p:nvSpPr>
        <p:spPr>
          <a:xfrm flipV="1">
            <a:off x="1066800" y="2438400"/>
            <a:ext cx="457200" cy="1524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vert="horz" wrap="square" lIns="91440" tIns="45720" rIns="91440" bIns="45720" anchor="ctr" anchorCtr="0"/>
          <a:p>
            <a:r>
              <a:rPr b="1" dirty="0">
                <a:solidFill>
                  <a:srgbClr val="002060"/>
                </a:solidFill>
              </a:rPr>
              <a:t>Acknowledge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 vert="horz" wrap="square" lIns="91440" tIns="45720" rIns="91440" bIns="45720" anchor="t" anchorCtr="0"/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acknowledge takes place after every byte. The </a:t>
            </a: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 bit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the </a:t>
            </a: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 to signal the transmitter that the byte was successfully received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another byte may be sent.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Acknowledge signal is defined as follows: the </a:t>
            </a: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transmitter releases the SDA line during the acknowledge clock pulse so the receiver can pull the SDA line LOW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 remains stable LOW during the </a:t>
            </a: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period of this clock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pulse.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SDA remains HIGH during 9th clock pulse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is defined as the 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Acknowledge signal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then generate either a </a:t>
            </a: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condition to abort the transfer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 </a:t>
            </a: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 START condition to start a new transfer.</a:t>
            </a:r>
            <a:endParaRPr sz="24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Repeated START (Sr) Condition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92490" cy="5169535"/>
          </a:xfrm>
        </p:spPr>
        <p:txBody>
          <a:bodyPr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the STOP condition, the master can generate a repeated START (Sr) condition.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Like a START condition, to generate a repeated START condition, the master changes the SDA line from one to zero while the SCL line is HIGH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source:DNLWARE</a:t>
            </a:r>
            <a:endParaRPr lang="en-US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09675" y="4039235"/>
            <a:ext cx="6739255" cy="2009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APB-I2C BRIDGE</a:t>
            </a:r>
            <a:endParaRPr lang="en-US"/>
          </a:p>
        </p:txBody>
      </p:sp>
      <p:pic>
        <p:nvPicPr>
          <p:cNvPr id="4" name="Content Placeholder 3" descr="apb_2_i2c_brid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680" y="1492250"/>
            <a:ext cx="8074660" cy="4886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7848600" cy="4525963"/>
          </a:xfrm>
        </p:spPr>
        <p:txBody>
          <a:bodyPr vert="horz" wrap="square" lIns="91440" tIns="45720" rIns="91440" bIns="45720" anchor="t" anchorCtr="0"/>
          <a:p>
            <a:pPr marL="342900" indent="-342900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sz="2800" kern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 bus =&gt; </a:t>
            </a:r>
            <a:r>
              <a:rPr sz="2800" kern="12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Philips</a:t>
            </a:r>
            <a:r>
              <a:rPr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consumer products (TV)</a:t>
            </a:r>
            <a:endParaRPr sz="28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ClrTx/>
              <a:buSzTx/>
              <a:buFont typeface="Arial" panose="020B0604020202020204" pitchFamily="34" charset="0"/>
              <a:buChar char="•"/>
            </a:pPr>
            <a:endParaRPr sz="28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Originally intended for operation on </a:t>
            </a:r>
            <a:r>
              <a:rPr sz="2800" kern="1200" dirty="0">
                <a:solidFill>
                  <a:srgbClr val="3333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 single board (PCB)</a:t>
            </a:r>
            <a:endParaRPr sz="2800" kern="1200" dirty="0">
              <a:solidFill>
                <a:srgbClr val="3333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ClrTx/>
              <a:buSzTx/>
              <a:buFont typeface="Arial" panose="020B0604020202020204" pitchFamily="34" charset="0"/>
              <a:buChar char="•"/>
            </a:pPr>
            <a:endParaRPr sz="28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Today, variety of devices are available with            </a:t>
            </a:r>
            <a:r>
              <a:rPr sz="2800" kern="12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on-chip</a:t>
            </a:r>
            <a:r>
              <a:rPr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</a:t>
            </a:r>
            <a:r>
              <a:rPr sz="2800" kern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 interface. i.e. Microcontroller, E</a:t>
            </a:r>
            <a:r>
              <a:rPr sz="2800" kern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PROM, A/D converters etc. </a:t>
            </a:r>
            <a:endParaRPr sz="28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ClrTx/>
              <a:buSzTx/>
              <a:buFont typeface="Arial" panose="020B0604020202020204" pitchFamily="34" charset="0"/>
              <a:buChar char="•"/>
            </a:pPr>
            <a:endParaRPr lang="en-GB" altLang="x-none" sz="28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indent="-342900" algn="just" eaLnBrk="1" hangingPunct="1">
              <a:buClrTx/>
              <a:buSzTx/>
              <a:buFont typeface="Arial" panose="020B0604020202020204" pitchFamily="34" charset="0"/>
              <a:buChar char="•"/>
            </a:pPr>
            <a:endParaRPr sz="2800" kern="1200" dirty="0">
              <a:solidFill>
                <a:srgbClr val="89898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wrap="square" lIns="91440" tIns="45720" rIns="91440" bIns="45720" anchor="ctr" anchorCtr="0"/>
          <a:p>
            <a:pPr algn="l"/>
            <a:r>
              <a:rPr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sz="3200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C Bus Terminology</a:t>
            </a:r>
            <a:endParaRPr sz="32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4547" name="Group 51"/>
          <p:cNvGraphicFramePr>
            <a:graphicFrameLocks noGrp="1"/>
          </p:cNvGraphicFramePr>
          <p:nvPr>
            <p:ph idx="1"/>
          </p:nvPr>
        </p:nvGraphicFramePr>
        <p:xfrm>
          <a:off x="457200" y="1142683"/>
          <a:ext cx="8229600" cy="4308475"/>
        </p:xfrm>
        <a:graphic>
          <a:graphicData uri="http://schemas.openxmlformats.org/drawingml/2006/table">
            <a:tbl>
              <a:tblPr/>
              <a:tblGrid>
                <a:gridCol w="2438400"/>
                <a:gridCol w="5791200"/>
              </a:tblGrid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Term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Transmitter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Device which send data to bus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Receiver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Device which receives data from bus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Master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Device which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initiates transfer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generate CLK signal to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 permit data transfer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and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stop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data transfer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Slave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Device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addressed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by Master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Multi-Master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More than one Master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control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bus at same time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Arbitration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Procedure to allow one Master among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Multi-Master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whose  message is not corrupted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218" name="Picture 2"/>
          <p:cNvPicPr>
            <a:picLocks noChangeAspect="1"/>
          </p:cNvPicPr>
          <p:nvPr/>
        </p:nvPicPr>
        <p:blipFill>
          <a:blip r:embed="rId1"/>
          <a:srcRect l="11832" r="17538" b="2965"/>
          <a:stretch>
            <a:fillRect/>
          </a:stretch>
        </p:blipFill>
        <p:spPr>
          <a:xfrm>
            <a:off x="457200" y="304800"/>
            <a:ext cx="8305800" cy="6172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 vert="horz" wrap="square" lIns="91440" tIns="45720" rIns="91440" bIns="45720" anchor="ctr" anchorCtr="0"/>
          <a:p>
            <a:pPr algn="l"/>
            <a:r>
              <a:rPr lang="en-GB" altLang="x-none" sz="300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sz="3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sz="3000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sz="3000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sz="4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GB" altLang="x-none" sz="3000" dirty="0">
                <a:solidFill>
                  <a:schemeClr val="hlink"/>
                </a:solidFill>
                <a:latin typeface="Times New Roman" panose="02020603050405020304" pitchFamily="18" charset="0"/>
              </a:rPr>
              <a:t>Bus Characteristics</a:t>
            </a:r>
            <a:endParaRPr sz="3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6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80000"/>
              </a:lnSpc>
            </a:pPr>
            <a:endParaRPr lang="en-GB" altLang="x-none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GB" altLang="x-none" sz="2800" dirty="0">
                <a:latin typeface="Times New Roman" panose="02020603050405020304" pitchFamily="18" charset="0"/>
              </a:rPr>
              <a:t>Two wires, </a:t>
            </a:r>
            <a:r>
              <a:rPr lang="en-GB" altLang="x-none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SDA, SCL</a:t>
            </a:r>
            <a:r>
              <a:rPr lang="en-GB" altLang="x-none" sz="2800" dirty="0">
                <a:latin typeface="Times New Roman" panose="02020603050405020304" pitchFamily="18" charset="0"/>
              </a:rPr>
              <a:t> carry information between devices connected on bus</a:t>
            </a:r>
            <a:endParaRPr lang="en-GB" altLang="x-none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GB" altLang="x-none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GB" altLang="x-none" sz="2800" dirty="0">
                <a:latin typeface="Times New Roman" panose="02020603050405020304" pitchFamily="18" charset="0"/>
              </a:rPr>
              <a:t>Every device hooked on the bus is identified by </a:t>
            </a:r>
            <a:r>
              <a:rPr lang="en-GB" altLang="x-none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unique address</a:t>
            </a:r>
            <a:r>
              <a:rPr lang="en-GB" altLang="x-none" sz="2800" dirty="0">
                <a:latin typeface="Times New Roman" panose="02020603050405020304" pitchFamily="18" charset="0"/>
              </a:rPr>
              <a:t>   (7-bit slave address)</a:t>
            </a:r>
            <a:endParaRPr lang="en-GB" altLang="x-none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GB" altLang="x-none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GB" altLang="x-none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Synchronous, Half-duplex</a:t>
            </a:r>
            <a:r>
              <a:rPr lang="en-GB" altLang="x-none" sz="2800" dirty="0">
                <a:latin typeface="Times New Roman" panose="02020603050405020304" pitchFamily="18" charset="0"/>
              </a:rPr>
              <a:t> serial communication</a:t>
            </a:r>
            <a:endParaRPr lang="en-GB" altLang="x-none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GB" altLang="x-none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GB" altLang="x-none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GB" altLang="x-none" sz="2800" dirty="0">
                <a:latin typeface="Times New Roman" panose="02020603050405020304" pitchFamily="18" charset="0"/>
              </a:rPr>
              <a:t>Unique </a:t>
            </a:r>
            <a:r>
              <a:rPr lang="en-GB" altLang="x-none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Start</a:t>
            </a:r>
            <a:r>
              <a:rPr lang="en-GB" altLang="x-none" sz="2800" dirty="0">
                <a:latin typeface="Times New Roman" panose="02020603050405020304" pitchFamily="18" charset="0"/>
              </a:rPr>
              <a:t> and </a:t>
            </a:r>
            <a:r>
              <a:rPr lang="en-GB" altLang="x-none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Stop</a:t>
            </a:r>
            <a:r>
              <a:rPr lang="en-GB" altLang="x-none" sz="2800" dirty="0">
                <a:latin typeface="Times New Roman" panose="02020603050405020304" pitchFamily="18" charset="0"/>
              </a:rPr>
              <a:t> conditions </a:t>
            </a:r>
            <a:endParaRPr lang="en-GB" altLang="x-none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562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GB" altLang="x-none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Acknowledgement</a:t>
            </a:r>
            <a:r>
              <a:rPr lang="en-GB" altLang="x-none" sz="2800" dirty="0">
                <a:latin typeface="Times New Roman" panose="02020603050405020304" pitchFamily="18" charset="0"/>
              </a:rPr>
              <a:t> after each transferred </a:t>
            </a:r>
            <a:r>
              <a:rPr lang="en-GB" altLang="x-none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byte</a:t>
            </a:r>
            <a:r>
              <a:rPr lang="en-GB" altLang="x-none" sz="2800" dirty="0">
                <a:latin typeface="Times New Roman" panose="02020603050405020304" pitchFamily="18" charset="0"/>
              </a:rPr>
              <a:t> </a:t>
            </a:r>
            <a:endParaRPr lang="en-GB" altLang="x-none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x-none" sz="2800" dirty="0">
                <a:latin typeface="Times New Roman" panose="02020603050405020304" pitchFamily="18" charset="0"/>
              </a:rPr>
              <a:t>          Improves </a:t>
            </a:r>
            <a:r>
              <a:rPr lang="en-GB" altLang="x-none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reliability of communication</a:t>
            </a:r>
            <a:endParaRPr lang="en-GB" altLang="x-none" sz="2800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GB" altLang="x-none" sz="2800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GB" altLang="x-none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x-none" sz="2800" dirty="0">
                <a:latin typeface="Times New Roman" panose="02020603050405020304" pitchFamily="18" charset="0"/>
              </a:rPr>
              <a:t>Multi-Master Capability</a:t>
            </a:r>
            <a:endParaRPr lang="en-GB" altLang="x-none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GB" altLang="x-none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x-none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Bi-directional</a:t>
            </a:r>
            <a:r>
              <a:rPr lang="en-GB" altLang="x-none" sz="2800" dirty="0">
                <a:latin typeface="Times New Roman" panose="02020603050405020304" pitchFamily="18" charset="0"/>
              </a:rPr>
              <a:t> data transfer </a:t>
            </a:r>
            <a:endParaRPr lang="en-GB" altLang="x-none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GB" altLang="x-none" sz="2800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GB" altLang="x-none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No chip enable</a:t>
            </a:r>
            <a:r>
              <a:rPr sz="2800" dirty="0">
                <a:latin typeface="Times New Roman" panose="02020603050405020304" pitchFamily="18" charset="0"/>
              </a:rPr>
              <a:t> (Slave Select Signal, </a:t>
            </a:r>
            <a:r>
              <a:rPr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SPI</a:t>
            </a:r>
            <a:r>
              <a:rPr sz="2800" dirty="0">
                <a:latin typeface="Times New Roman" panose="02020603050405020304" pitchFamily="18" charset="0"/>
              </a:rPr>
              <a:t>) is required.</a:t>
            </a:r>
            <a:endParaRPr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GB" altLang="x-none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290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371600"/>
            <a:ext cx="8188325" cy="4224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Rectang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vert="horz" wrap="square" lIns="91440" tIns="45720" rIns="91440" bIns="45720" anchor="ctr" anchorCtr="0"/>
          <a:p>
            <a:pPr algn="l"/>
            <a:r>
              <a:rPr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Realization </a:t>
            </a:r>
            <a:endParaRPr sz="36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2" name="TextBox 3"/>
          <p:cNvSpPr txBox="1"/>
          <p:nvPr/>
        </p:nvSpPr>
        <p:spPr>
          <a:xfrm>
            <a:off x="685800" y="5105400"/>
            <a:ext cx="8382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b="1"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GB" altLang="x-none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DATA Transfer on the I</a:t>
            </a:r>
            <a:r>
              <a:rPr lang="en-GB" altLang="x-none" sz="3600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GB" altLang="x-none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C Bus</a:t>
            </a:r>
            <a:r>
              <a:rPr lang="en-GB" altLang="x-none" dirty="0"/>
              <a:t> </a:t>
            </a:r>
            <a:endParaRPr lang="en-GB" altLang="x-none" dirty="0"/>
          </a:p>
        </p:txBody>
      </p:sp>
      <p:sp>
        <p:nvSpPr>
          <p:cNvPr id="13315" name="Rectangle 3"/>
          <p:cNvSpPr>
            <a:spLocks noGrp="1"/>
          </p:cNvSpPr>
          <p:nvPr>
            <p:ph type="body" sz="half"/>
          </p:nvPr>
        </p:nvSpPr>
        <p:spPr>
          <a:xfrm>
            <a:off x="457200" y="1339850"/>
            <a:ext cx="7715250" cy="1098550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 typeface="Arial" panose="020B0604020202020204" pitchFamily="34" charset="0"/>
              <a:defRPr sz="2800"/>
            </a:lvl1pPr>
            <a:lvl2pPr lvl="1">
              <a:buClrTx/>
              <a:buSzTx/>
              <a:buFont typeface="Arial" panose="020B0604020202020204" pitchFamily="34" charset="0"/>
              <a:defRPr sz="2400"/>
            </a:lvl2pPr>
            <a:lvl3pPr lvl="2">
              <a:buClrTx/>
              <a:buSzTx/>
              <a:buFont typeface="Arial" panose="020B0604020202020204" pitchFamily="34" charset="0"/>
              <a:defRPr sz="2000"/>
            </a:lvl3pPr>
            <a:lvl4pPr lvl="3">
              <a:buClrTx/>
              <a:buSzTx/>
              <a:buFont typeface="Arial" panose="020B0604020202020204" pitchFamily="34" charset="0"/>
              <a:defRPr sz="1800"/>
            </a:lvl4pPr>
            <a:lvl5pPr lvl="4">
              <a:buClrTx/>
              <a:buSzTx/>
              <a:buFont typeface="Arial" panose="020B0604020202020204" pitchFamily="34" charset="0"/>
              <a:defRPr sz="1800"/>
            </a:lvl5pPr>
          </a:lstStyle>
          <a:p>
            <a:pPr lvl="0" algn="just" eaLnBrk="1" hangingPunct="1"/>
            <a:r>
              <a:rPr lang="en-GB" altLang="x-none" dirty="0">
                <a:latin typeface="Times New Roman" panose="02020603050405020304" pitchFamily="18" charset="0"/>
              </a:rPr>
              <a:t>In normal data transfer, the </a:t>
            </a:r>
            <a:r>
              <a:rPr lang="en-GB" altLang="x-none" dirty="0">
                <a:solidFill>
                  <a:schemeClr val="hlink"/>
                </a:solidFill>
                <a:latin typeface="Times New Roman" panose="02020603050405020304" pitchFamily="18" charset="0"/>
              </a:rPr>
              <a:t>data line (SDA)</a:t>
            </a:r>
            <a:r>
              <a:rPr lang="en-GB" altLang="x-none" dirty="0">
                <a:latin typeface="Times New Roman" panose="02020603050405020304" pitchFamily="18" charset="0"/>
              </a:rPr>
              <a:t> only </a:t>
            </a:r>
            <a:r>
              <a:rPr lang="en-GB" altLang="x-none" dirty="0">
                <a:solidFill>
                  <a:schemeClr val="hlink"/>
                </a:solidFill>
                <a:latin typeface="Times New Roman" panose="02020603050405020304" pitchFamily="18" charset="0"/>
              </a:rPr>
              <a:t>changes</a:t>
            </a:r>
            <a:r>
              <a:rPr lang="en-GB" altLang="x-none" dirty="0">
                <a:latin typeface="Times New Roman" panose="02020603050405020304" pitchFamily="18" charset="0"/>
              </a:rPr>
              <a:t> state when the </a:t>
            </a:r>
            <a:r>
              <a:rPr lang="en-GB" altLang="x-none" dirty="0">
                <a:solidFill>
                  <a:schemeClr val="hlink"/>
                </a:solidFill>
                <a:latin typeface="Times New Roman" panose="02020603050405020304" pitchFamily="18" charset="0"/>
              </a:rPr>
              <a:t>clock (SCL)</a:t>
            </a:r>
            <a:r>
              <a:rPr lang="en-GB" altLang="x-none" dirty="0">
                <a:latin typeface="Times New Roman" panose="02020603050405020304" pitchFamily="18" charset="0"/>
              </a:rPr>
              <a:t> is </a:t>
            </a:r>
            <a:r>
              <a:rPr lang="en-GB" altLang="x-none" dirty="0">
                <a:solidFill>
                  <a:schemeClr val="hlink"/>
                </a:solidFill>
                <a:latin typeface="Times New Roman" panose="02020603050405020304" pitchFamily="18" charset="0"/>
              </a:rPr>
              <a:t>low</a:t>
            </a:r>
            <a:r>
              <a:rPr lang="en-GB" altLang="x-none" u="sng" dirty="0">
                <a:solidFill>
                  <a:schemeClr val="hlink"/>
                </a:solidFill>
                <a:latin typeface="Times New Roman" panose="02020603050405020304" pitchFamily="18" charset="0"/>
              </a:rPr>
              <a:t>.</a:t>
            </a:r>
            <a:r>
              <a:rPr lang="en-GB" altLang="x-none" dirty="0">
                <a:latin typeface="Times New Roman" panose="02020603050405020304" pitchFamily="18" charset="0"/>
              </a:rPr>
              <a:t> </a:t>
            </a:r>
            <a:endParaRPr lang="en-GB" altLang="x-none" dirty="0">
              <a:latin typeface="Times New Roman" panose="02020603050405020304" pitchFamily="18" charset="0"/>
            </a:endParaRPr>
          </a:p>
        </p:txBody>
      </p:sp>
      <p:pic>
        <p:nvPicPr>
          <p:cNvPr id="13316" name="Picture 4"/>
          <p:cNvPicPr>
            <a:picLocks noChangeAspect="1"/>
          </p:cNvPicPr>
          <p:nvPr>
            <p:ph sz="half" idx="1"/>
          </p:nvPr>
        </p:nvPicPr>
        <p:blipFill>
          <a:blip r:embed="rId1"/>
          <a:srcRect l="10283" b="35378"/>
          <a:stretch>
            <a:fillRect/>
          </a:stretch>
        </p:blipFill>
        <p:spPr>
          <a:xfrm>
            <a:off x="1331913" y="3221038"/>
            <a:ext cx="6911975" cy="1757362"/>
          </a:xfrm>
        </p:spPr>
      </p:pic>
      <p:sp>
        <p:nvSpPr>
          <p:cNvPr id="13317" name="Text Box 6"/>
          <p:cNvSpPr txBox="1"/>
          <p:nvPr/>
        </p:nvSpPr>
        <p:spPr>
          <a:xfrm>
            <a:off x="468313" y="3357563"/>
            <a:ext cx="71913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GB" altLang="x-none" dirty="0">
                <a:latin typeface="Arial" panose="020B0604020202020204" pitchFamily="34" charset="0"/>
              </a:rPr>
              <a:t>SDA</a:t>
            </a:r>
            <a:endParaRPr lang="en-GB" altLang="x-none" dirty="0">
              <a:latin typeface="Arial" panose="020B0604020202020204" pitchFamily="34" charset="0"/>
            </a:endParaRPr>
          </a:p>
        </p:txBody>
      </p:sp>
      <p:sp>
        <p:nvSpPr>
          <p:cNvPr id="13318" name="Text Box 7"/>
          <p:cNvSpPr txBox="1"/>
          <p:nvPr/>
        </p:nvSpPr>
        <p:spPr>
          <a:xfrm>
            <a:off x="468313" y="4581525"/>
            <a:ext cx="863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GB" altLang="x-none" dirty="0">
                <a:latin typeface="Arial" panose="020B0604020202020204" pitchFamily="34" charset="0"/>
              </a:rPr>
              <a:t>SCL</a:t>
            </a:r>
            <a:endParaRPr lang="en-GB" altLang="x-none" dirty="0">
              <a:latin typeface="Arial" panose="020B0604020202020204" pitchFamily="34" charset="0"/>
            </a:endParaRPr>
          </a:p>
        </p:txBody>
      </p:sp>
      <p:sp>
        <p:nvSpPr>
          <p:cNvPr id="13319" name="Text Box 8"/>
          <p:cNvSpPr txBox="1"/>
          <p:nvPr/>
        </p:nvSpPr>
        <p:spPr>
          <a:xfrm>
            <a:off x="2514600" y="4868863"/>
            <a:ext cx="19446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GB" altLang="x-none" b="1" dirty="0">
                <a:solidFill>
                  <a:schemeClr val="tx2"/>
                </a:solidFill>
                <a:latin typeface="Arial" panose="020B0604020202020204" pitchFamily="34" charset="0"/>
              </a:rPr>
              <a:t>Data line stable; Data valid</a:t>
            </a:r>
            <a:endParaRPr lang="en-GB" altLang="x-none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320" name="Text Box 9"/>
          <p:cNvSpPr txBox="1"/>
          <p:nvPr/>
        </p:nvSpPr>
        <p:spPr>
          <a:xfrm>
            <a:off x="4427538" y="4868863"/>
            <a:ext cx="1135062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GB" altLang="x-none" b="1" dirty="0">
                <a:solidFill>
                  <a:schemeClr val="tx2"/>
                </a:solidFill>
                <a:latin typeface="Arial" panose="020B0604020202020204" pitchFamily="34" charset="0"/>
              </a:rPr>
              <a:t>Change of data allowed</a:t>
            </a:r>
            <a:endParaRPr lang="en-GB" altLang="x-none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321" name="Text Box 10"/>
          <p:cNvSpPr txBox="1"/>
          <p:nvPr/>
        </p:nvSpPr>
        <p:spPr>
          <a:xfrm>
            <a:off x="2895600" y="51054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3322" name="Line 12"/>
          <p:cNvSpPr/>
          <p:nvPr/>
        </p:nvSpPr>
        <p:spPr>
          <a:xfrm>
            <a:off x="2411413" y="4797425"/>
            <a:ext cx="0" cy="1081088"/>
          </a:xfrm>
          <a:prstGeom prst="line">
            <a:avLst/>
          </a:prstGeom>
          <a:ln w="38100" cap="flat" cmpd="dbl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13323" name="Line 16"/>
          <p:cNvSpPr/>
          <p:nvPr/>
        </p:nvSpPr>
        <p:spPr>
          <a:xfrm>
            <a:off x="5435600" y="4797425"/>
            <a:ext cx="0" cy="1081088"/>
          </a:xfrm>
          <a:prstGeom prst="line">
            <a:avLst/>
          </a:prstGeom>
          <a:ln w="38100" cap="flat" cmpd="dbl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13324" name="Line 17"/>
          <p:cNvSpPr/>
          <p:nvPr/>
        </p:nvSpPr>
        <p:spPr>
          <a:xfrm>
            <a:off x="4356100" y="4797425"/>
            <a:ext cx="0" cy="1081088"/>
          </a:xfrm>
          <a:prstGeom prst="line">
            <a:avLst/>
          </a:prstGeom>
          <a:ln w="38100" cap="flat" cmpd="dbl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GB" altLang="x-none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Start and Stop Conditions</a:t>
            </a:r>
            <a:endParaRPr lang="en-GB" altLang="x-none" sz="36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763588" y="838200"/>
            <a:ext cx="7618413" cy="2954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marL="165100" marR="0" lvl="0" indent="-1651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transition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on the data line while the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clock line is high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is   defined as either a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start or a stop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condition.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25425" marR="0" lvl="0" indent="-22542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Both start and stop conditions are generated by the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bus master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65100" marR="0" lvl="0" indent="-1651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bus is considered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busy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after a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start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condition, until a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stop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condition occurs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4340" name="Group 17"/>
          <p:cNvGrpSpPr/>
          <p:nvPr/>
        </p:nvGrpSpPr>
        <p:grpSpPr>
          <a:xfrm>
            <a:off x="531813" y="3967163"/>
            <a:ext cx="8286750" cy="2586037"/>
            <a:chOff x="335" y="2387"/>
            <a:chExt cx="5220" cy="1629"/>
          </a:xfrm>
        </p:grpSpPr>
        <p:pic>
          <p:nvPicPr>
            <p:cNvPr id="14345" name="Picture 5"/>
            <p:cNvPicPr>
              <a:picLocks noChangeAspect="1"/>
            </p:cNvPicPr>
            <p:nvPr/>
          </p:nvPicPr>
          <p:blipFill>
            <a:blip r:embed="rId1"/>
            <a:srcRect l="8105" t="8009" r="5383" b="17197"/>
            <a:stretch>
              <a:fillRect/>
            </a:stretch>
          </p:blipFill>
          <p:spPr>
            <a:xfrm>
              <a:off x="748" y="2387"/>
              <a:ext cx="4355" cy="127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4346" name="Group 15"/>
            <p:cNvGrpSpPr/>
            <p:nvPr/>
          </p:nvGrpSpPr>
          <p:grpSpPr>
            <a:xfrm>
              <a:off x="335" y="2568"/>
              <a:ext cx="5220" cy="1448"/>
              <a:chOff x="335" y="2341"/>
              <a:chExt cx="5220" cy="1448"/>
            </a:xfrm>
          </p:grpSpPr>
          <p:sp>
            <p:nvSpPr>
              <p:cNvPr id="14347" name="Text Box 8"/>
              <p:cNvSpPr txBox="1"/>
              <p:nvPr/>
            </p:nvSpPr>
            <p:spPr>
              <a:xfrm>
                <a:off x="1156" y="3385"/>
                <a:ext cx="817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GB" altLang="x-none" dirty="0">
                    <a:latin typeface="Arial" panose="020B0604020202020204" pitchFamily="34" charset="0"/>
                  </a:rPr>
                  <a:t>Start Condition</a:t>
                </a:r>
                <a:endParaRPr lang="en-GB" altLang="x-none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48" name="Text Box 9"/>
              <p:cNvSpPr txBox="1"/>
              <p:nvPr/>
            </p:nvSpPr>
            <p:spPr>
              <a:xfrm>
                <a:off x="4195" y="3385"/>
                <a:ext cx="862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GB" altLang="x-none" dirty="0">
                    <a:latin typeface="Arial" panose="020B0604020202020204" pitchFamily="34" charset="0"/>
                  </a:rPr>
                  <a:t>Stop Condition</a:t>
                </a:r>
                <a:endParaRPr lang="en-GB" altLang="x-none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49" name="Text Box 11"/>
              <p:cNvSpPr txBox="1"/>
              <p:nvPr/>
            </p:nvSpPr>
            <p:spPr>
              <a:xfrm>
                <a:off x="380" y="2835"/>
                <a:ext cx="49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GB" altLang="x-none" dirty="0">
                    <a:latin typeface="Arial" panose="020B0604020202020204" pitchFamily="34" charset="0"/>
                  </a:rPr>
                  <a:t>SCL</a:t>
                </a:r>
                <a:endParaRPr lang="en-GB" altLang="x-none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50" name="Text Box 12"/>
              <p:cNvSpPr txBox="1"/>
              <p:nvPr/>
            </p:nvSpPr>
            <p:spPr>
              <a:xfrm>
                <a:off x="5057" y="2931"/>
                <a:ext cx="49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GB" altLang="x-none" dirty="0">
                    <a:latin typeface="Arial" panose="020B0604020202020204" pitchFamily="34" charset="0"/>
                  </a:rPr>
                  <a:t>SCL</a:t>
                </a:r>
                <a:endParaRPr lang="en-GB" altLang="x-none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51" name="Text Box 13"/>
              <p:cNvSpPr txBox="1"/>
              <p:nvPr/>
            </p:nvSpPr>
            <p:spPr>
              <a:xfrm>
                <a:off x="5057" y="2341"/>
                <a:ext cx="49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GB" altLang="x-none" dirty="0">
                    <a:latin typeface="Arial" panose="020B0604020202020204" pitchFamily="34" charset="0"/>
                  </a:rPr>
                  <a:t>SDA</a:t>
                </a:r>
                <a:endParaRPr lang="en-GB" altLang="x-none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52" name="Text Box 14"/>
              <p:cNvSpPr txBox="1"/>
              <p:nvPr/>
            </p:nvSpPr>
            <p:spPr>
              <a:xfrm>
                <a:off x="335" y="2398"/>
                <a:ext cx="49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GB" altLang="x-none" dirty="0">
                    <a:latin typeface="Arial" panose="020B0604020202020204" pitchFamily="34" charset="0"/>
                  </a:rPr>
                  <a:t>SDA</a:t>
                </a:r>
                <a:endParaRPr lang="en-GB" altLang="x-none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4341" name="Oval 14"/>
          <p:cNvSpPr/>
          <p:nvPr/>
        </p:nvSpPr>
        <p:spPr>
          <a:xfrm>
            <a:off x="1752600" y="3886200"/>
            <a:ext cx="685800" cy="914400"/>
          </a:xfrm>
          <a:prstGeom prst="ellipse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4342" name="Oval 15"/>
          <p:cNvSpPr/>
          <p:nvPr/>
        </p:nvSpPr>
        <p:spPr>
          <a:xfrm>
            <a:off x="6629400" y="3886200"/>
            <a:ext cx="685800" cy="914400"/>
          </a:xfrm>
          <a:prstGeom prst="ellipse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4343" name="Line 16"/>
          <p:cNvSpPr/>
          <p:nvPr/>
        </p:nvSpPr>
        <p:spPr>
          <a:xfrm>
            <a:off x="1981200" y="4114800"/>
            <a:ext cx="228600" cy="457200"/>
          </a:xfrm>
          <a:prstGeom prst="line">
            <a:avLst/>
          </a:prstGeom>
          <a:ln w="38100" cap="flat" cmpd="sng">
            <a:solidFill>
              <a:srgbClr val="EE3D2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4" name="Line 17"/>
          <p:cNvSpPr/>
          <p:nvPr/>
        </p:nvSpPr>
        <p:spPr>
          <a:xfrm flipH="1">
            <a:off x="6858000" y="4114800"/>
            <a:ext cx="152400" cy="457200"/>
          </a:xfrm>
          <a:prstGeom prst="line">
            <a:avLst/>
          </a:prstGeom>
          <a:ln w="38100" cap="flat" cmpd="sng">
            <a:solidFill>
              <a:srgbClr val="EE3D2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3378</Words>
  <Application>WPS Presentation</Application>
  <PresentationFormat>On-screen Show (4:3)</PresentationFormat>
  <Paragraphs>174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Times New Roman</vt:lpstr>
      <vt:lpstr>Arial Black</vt:lpstr>
      <vt:lpstr>Microsoft YaHei</vt:lpstr>
      <vt:lpstr>Arial Unicode MS</vt:lpstr>
      <vt:lpstr>Garamond</vt:lpstr>
      <vt:lpstr>Office Theme</vt:lpstr>
      <vt:lpstr>PowerPoint 演示文稿</vt:lpstr>
      <vt:lpstr>PowerPoint 演示文稿</vt:lpstr>
      <vt:lpstr>I2C Bus Terminology</vt:lpstr>
      <vt:lpstr>PowerPoint 演示文稿</vt:lpstr>
      <vt:lpstr> I2C Bus Characteristics</vt:lpstr>
      <vt:lpstr>PowerPoint 演示文稿</vt:lpstr>
      <vt:lpstr>Realization </vt:lpstr>
      <vt:lpstr>DATA Transfer on the I2C Bus </vt:lpstr>
      <vt:lpstr>Start and Stop Conditions</vt:lpstr>
      <vt:lpstr>Addressing Scheme</vt:lpstr>
      <vt:lpstr>First Byte in Data Transfer on the I2C Bus </vt:lpstr>
      <vt:lpstr>PowerPoint 演示文稿</vt:lpstr>
      <vt:lpstr>PowerPoint 演示文稿</vt:lpstr>
      <vt:lpstr>Acknowledge</vt:lpstr>
      <vt:lpstr>PowerPoint 演示文稿</vt:lpstr>
      <vt:lpstr>PowerPoint 演示文稿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harekrishna ray</cp:lastModifiedBy>
  <cp:revision>1203</cp:revision>
  <dcterms:created xsi:type="dcterms:W3CDTF">2008-09-29T16:51:00Z</dcterms:created>
  <dcterms:modified xsi:type="dcterms:W3CDTF">2023-08-23T07:11:41Z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ABBB29F93A0943C8BE75D6774B4355AF_13</vt:lpwstr>
  </property>
  <property fmtid="{D5CDD505-2E9C-101B-9397-08002B2CF9AE}" pid="3" name="KSOProductBuildVer">
    <vt:lpwstr>1033-12.2.0.13110</vt:lpwstr>
  </property>
</Properties>
</file>