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66" r:id="rId2"/>
    <p:sldId id="267" r:id="rId3"/>
    <p:sldId id="268" r:id="rId4"/>
    <p:sldId id="269" r:id="rId5"/>
    <p:sldId id="270" r:id="rId6"/>
    <p:sldId id="271" r:id="rId7"/>
    <p:sldId id="272" r:id="rId8"/>
    <p:sldId id="273" r:id="rId9"/>
    <p:sldId id="256" r:id="rId10"/>
    <p:sldId id="257" r:id="rId11"/>
    <p:sldId id="258" r:id="rId12"/>
    <p:sldId id="259" r:id="rId13"/>
    <p:sldId id="260" r:id="rId14"/>
    <p:sldId id="261" r:id="rId15"/>
    <p:sldId id="262" r:id="rId16"/>
    <p:sldId id="263" r:id="rId17"/>
    <p:sldId id="26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53" autoAdjust="0"/>
    <p:restoredTop sz="94624" autoAdjust="0"/>
  </p:normalViewPr>
  <p:slideViewPr>
    <p:cSldViewPr>
      <p:cViewPr varScale="1">
        <p:scale>
          <a:sx n="81" d="100"/>
          <a:sy n="81" d="100"/>
        </p:scale>
        <p:origin x="-104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CDF132-54E0-4F15-9B2C-13A39204A8F8}" type="datetimeFigureOut">
              <a:rPr lang="en-US" smtClean="0"/>
              <a:pPr/>
              <a:t>3/9/2018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15756A-C4D3-46E3-8865-E6B70D38FA6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Rectangle 1"/>
          <p:cNvSpPr>
            <a:spLocks noGrp="1" noRot="1" noChangeAspect="1" noChangeArrowheads="1" noTextEdit="1"/>
          </p:cNvSpPr>
          <p:nvPr>
            <p:ph type="sldImg"/>
          </p:nvPr>
        </p:nvSpPr>
        <p:spPr bwMode="auto">
          <a:xfrm>
            <a:off x="1343025" y="915988"/>
            <a:ext cx="4171950" cy="3130550"/>
          </a:xfrm>
          <a:prstGeom prst="rect">
            <a:avLst/>
          </a:prstGeom>
          <a:solidFill>
            <a:srgbClr val="FFFFFF"/>
          </a:solidFill>
          <a:ln>
            <a:solidFill>
              <a:srgbClr val="000000"/>
            </a:solidFill>
            <a:miter lim="800000"/>
            <a:headEnd/>
            <a:tailEnd/>
          </a:ln>
        </p:spPr>
      </p:sp>
      <p:sp>
        <p:nvSpPr>
          <p:cNvPr id="24578"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1" name="Rectangle 1"/>
          <p:cNvSpPr>
            <a:spLocks noGrp="1" noRot="1" noChangeAspect="1" noChangeArrowheads="1" noTextEdit="1"/>
          </p:cNvSpPr>
          <p:nvPr>
            <p:ph type="sldImg"/>
          </p:nvPr>
        </p:nvSpPr>
        <p:spPr bwMode="auto">
          <a:xfrm>
            <a:off x="1343025" y="915988"/>
            <a:ext cx="4171950" cy="3130550"/>
          </a:xfrm>
          <a:prstGeom prst="rect">
            <a:avLst/>
          </a:prstGeom>
          <a:solidFill>
            <a:srgbClr val="FFFFFF"/>
          </a:solidFill>
          <a:ln>
            <a:solidFill>
              <a:srgbClr val="000000"/>
            </a:solidFill>
            <a:miter lim="800000"/>
            <a:headEnd/>
            <a:tailEnd/>
          </a:ln>
        </p:spPr>
      </p:sp>
      <p:sp>
        <p:nvSpPr>
          <p:cNvPr id="25602"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5" name="Rectangle 1"/>
          <p:cNvSpPr>
            <a:spLocks noGrp="1" noRot="1" noChangeAspect="1" noChangeArrowheads="1" noTextEdit="1"/>
          </p:cNvSpPr>
          <p:nvPr>
            <p:ph type="sldImg"/>
          </p:nvPr>
        </p:nvSpPr>
        <p:spPr bwMode="auto">
          <a:xfrm>
            <a:off x="1343025" y="915988"/>
            <a:ext cx="4171950" cy="3130550"/>
          </a:xfrm>
          <a:prstGeom prst="rect">
            <a:avLst/>
          </a:prstGeom>
          <a:solidFill>
            <a:srgbClr val="FFFFFF"/>
          </a:solidFill>
          <a:ln>
            <a:solidFill>
              <a:srgbClr val="000000"/>
            </a:solidFill>
            <a:miter lim="800000"/>
            <a:headEnd/>
            <a:tailEnd/>
          </a:ln>
        </p:spPr>
      </p:sp>
      <p:sp>
        <p:nvSpPr>
          <p:cNvPr id="26626"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3" name="Rectangle 1"/>
          <p:cNvSpPr>
            <a:spLocks noGrp="1" noRot="1" noChangeAspect="1" noChangeArrowheads="1" noTextEdit="1"/>
          </p:cNvSpPr>
          <p:nvPr>
            <p:ph type="sldImg"/>
          </p:nvPr>
        </p:nvSpPr>
        <p:spPr bwMode="auto">
          <a:xfrm>
            <a:off x="1343025" y="915988"/>
            <a:ext cx="4171950" cy="3130550"/>
          </a:xfrm>
          <a:prstGeom prst="rect">
            <a:avLst/>
          </a:prstGeom>
          <a:solidFill>
            <a:srgbClr val="FFFFFF"/>
          </a:solidFill>
          <a:ln>
            <a:solidFill>
              <a:srgbClr val="000000"/>
            </a:solidFill>
            <a:miter lim="800000"/>
            <a:headEnd/>
            <a:tailEnd/>
          </a:ln>
        </p:spPr>
      </p:sp>
      <p:sp>
        <p:nvSpPr>
          <p:cNvPr id="28674"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7" name="Rectangle 1"/>
          <p:cNvSpPr>
            <a:spLocks noGrp="1" noRot="1" noChangeAspect="1" noChangeArrowheads="1" noTextEdit="1"/>
          </p:cNvSpPr>
          <p:nvPr>
            <p:ph type="sldImg"/>
          </p:nvPr>
        </p:nvSpPr>
        <p:spPr bwMode="auto">
          <a:xfrm>
            <a:off x="1343025" y="915988"/>
            <a:ext cx="4171950" cy="3130550"/>
          </a:xfrm>
          <a:prstGeom prst="rect">
            <a:avLst/>
          </a:prstGeom>
          <a:solidFill>
            <a:srgbClr val="FFFFFF"/>
          </a:solidFill>
          <a:ln>
            <a:solidFill>
              <a:srgbClr val="000000"/>
            </a:solidFill>
            <a:miter lim="800000"/>
            <a:headEnd/>
            <a:tailEnd/>
          </a:ln>
        </p:spPr>
      </p:sp>
      <p:sp>
        <p:nvSpPr>
          <p:cNvPr id="29698"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69" name="Rectangle 1"/>
          <p:cNvSpPr>
            <a:spLocks noGrp="1" noRot="1" noChangeAspect="1" noChangeArrowheads="1" noTextEdit="1"/>
          </p:cNvSpPr>
          <p:nvPr>
            <p:ph type="sldImg"/>
          </p:nvPr>
        </p:nvSpPr>
        <p:spPr bwMode="auto">
          <a:xfrm>
            <a:off x="1343025" y="915988"/>
            <a:ext cx="4171950" cy="3130550"/>
          </a:xfrm>
          <a:prstGeom prst="rect">
            <a:avLst/>
          </a:prstGeom>
          <a:solidFill>
            <a:srgbClr val="FFFFFF"/>
          </a:solidFill>
          <a:ln>
            <a:solidFill>
              <a:srgbClr val="000000"/>
            </a:solidFill>
            <a:miter lim="800000"/>
            <a:headEnd/>
            <a:tailEnd/>
          </a:ln>
        </p:spPr>
      </p:sp>
      <p:sp>
        <p:nvSpPr>
          <p:cNvPr id="32770"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C0AA9D1-58C2-4C1B-82DF-E64F07AB3C27}" type="datetimeFigureOut">
              <a:rPr lang="en-US" smtClean="0"/>
              <a:pPr/>
              <a:t>3/9/2018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8657899-F8B6-4A7E-A2C0-86CE26C9E52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0AA9D1-58C2-4C1B-82DF-E64F07AB3C27}" type="datetimeFigureOut">
              <a:rPr lang="en-US" smtClean="0"/>
              <a:pPr/>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57899-F8B6-4A7E-A2C0-86CE26C9E5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0AA9D1-58C2-4C1B-82DF-E64F07AB3C27}" type="datetimeFigureOut">
              <a:rPr lang="en-US" smtClean="0"/>
              <a:pPr/>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57899-F8B6-4A7E-A2C0-86CE26C9E5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0AA9D1-58C2-4C1B-82DF-E64F07AB3C27}" type="datetimeFigureOut">
              <a:rPr lang="en-US" smtClean="0"/>
              <a:pPr/>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57899-F8B6-4A7E-A2C0-86CE26C9E5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C0AA9D1-58C2-4C1B-82DF-E64F07AB3C27}" type="datetimeFigureOut">
              <a:rPr lang="en-US" smtClean="0"/>
              <a:pPr/>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57899-F8B6-4A7E-A2C0-86CE26C9E52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C0AA9D1-58C2-4C1B-82DF-E64F07AB3C27}" type="datetimeFigureOut">
              <a:rPr lang="en-US" smtClean="0"/>
              <a:pPr/>
              <a:t>3/9/2018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657899-F8B6-4A7E-A2C0-86CE26C9E5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C0AA9D1-58C2-4C1B-82DF-E64F07AB3C27}" type="datetimeFigureOut">
              <a:rPr lang="en-US" smtClean="0"/>
              <a:pPr/>
              <a:t>3/9/2018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657899-F8B6-4A7E-A2C0-86CE26C9E52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C0AA9D1-58C2-4C1B-82DF-E64F07AB3C27}" type="datetimeFigureOut">
              <a:rPr lang="en-US" smtClean="0"/>
              <a:pPr/>
              <a:t>3/9/2018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657899-F8B6-4A7E-A2C0-86CE26C9E5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0AA9D1-58C2-4C1B-82DF-E64F07AB3C27}" type="datetimeFigureOut">
              <a:rPr lang="en-US" smtClean="0"/>
              <a:pPr/>
              <a:t>3/9/2018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657899-F8B6-4A7E-A2C0-86CE26C9E5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C0AA9D1-58C2-4C1B-82DF-E64F07AB3C27}" type="datetimeFigureOut">
              <a:rPr lang="en-US" smtClean="0"/>
              <a:pPr/>
              <a:t>3/9/2018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657899-F8B6-4A7E-A2C0-86CE26C9E5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C0AA9D1-58C2-4C1B-82DF-E64F07AB3C27}" type="datetimeFigureOut">
              <a:rPr lang="en-US" smtClean="0"/>
              <a:pPr/>
              <a:t>3/9/2018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8657899-F8B6-4A7E-A2C0-86CE26C9E52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C0AA9D1-58C2-4C1B-82DF-E64F07AB3C27}" type="datetimeFigureOut">
              <a:rPr lang="en-US" smtClean="0"/>
              <a:pPr/>
              <a:t>3/9/2018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8657899-F8B6-4A7E-A2C0-86CE26C9E52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1" y="228601"/>
            <a:ext cx="7959624" cy="1142999"/>
          </a:xfrm>
        </p:spPr>
        <p:txBody>
          <a:bodyPr>
            <a:normAutofit/>
          </a:bodyPr>
          <a:lstStyle/>
          <a:p>
            <a:pPr algn="ctr"/>
            <a:r>
              <a:rPr lang="en-US" b="1" dirty="0" smtClean="0">
                <a:solidFill>
                  <a:srgbClr val="C00000"/>
                </a:solidFill>
                <a:latin typeface="Times New Roman" pitchFamily="18" charset="0"/>
                <a:cs typeface="Times New Roman" pitchFamily="18" charset="0"/>
              </a:rPr>
              <a:t>            </a:t>
            </a:r>
            <a:endParaRPr lang="en-US" dirty="0">
              <a:solidFill>
                <a:srgbClr val="C0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1828801" y="1371600"/>
            <a:ext cx="7255116" cy="5257800"/>
          </a:xfrm>
        </p:spPr>
        <p:txBody>
          <a:bodyPr>
            <a:normAutofit lnSpcReduction="10000"/>
          </a:bodyPr>
          <a:lstStyle/>
          <a:p>
            <a:pPr algn="ctr"/>
            <a:endParaRPr lang="en-US" b="1" dirty="0" smtClean="0">
              <a:solidFill>
                <a:srgbClr val="C00000"/>
              </a:solidFill>
              <a:latin typeface="Times New Roman" pitchFamily="18" charset="0"/>
              <a:cs typeface="Times New Roman" pitchFamily="18" charset="0"/>
            </a:endParaRPr>
          </a:p>
          <a:p>
            <a:pPr algn="ctr"/>
            <a:endParaRPr lang="en-US" b="1" dirty="0" smtClean="0">
              <a:solidFill>
                <a:srgbClr val="C00000"/>
              </a:solidFill>
              <a:latin typeface="Times New Roman" pitchFamily="18" charset="0"/>
              <a:cs typeface="Times New Roman" pitchFamily="18" charset="0"/>
            </a:endParaRPr>
          </a:p>
          <a:p>
            <a:pPr algn="ctr"/>
            <a:r>
              <a:rPr lang="en-US" sz="4400" b="1" dirty="0" smtClean="0">
                <a:solidFill>
                  <a:srgbClr val="C00000"/>
                </a:solidFill>
                <a:latin typeface="Times New Roman" pitchFamily="18" charset="0"/>
                <a:cs typeface="Times New Roman" pitchFamily="18" charset="0"/>
              </a:rPr>
              <a:t>      JAVA</a:t>
            </a:r>
          </a:p>
          <a:p>
            <a:pPr algn="ctr"/>
            <a:r>
              <a:rPr lang="en-US" sz="4400" b="1" dirty="0" smtClean="0">
                <a:solidFill>
                  <a:srgbClr val="C00000"/>
                </a:solidFill>
                <a:latin typeface="Times New Roman" pitchFamily="18" charset="0"/>
                <a:cs typeface="Times New Roman" pitchFamily="18" charset="0"/>
              </a:rPr>
              <a:t>     Parking </a:t>
            </a:r>
            <a:r>
              <a:rPr lang="en-US" sz="4400" b="1" smtClean="0">
                <a:solidFill>
                  <a:srgbClr val="C00000"/>
                </a:solidFill>
                <a:latin typeface="Times New Roman" pitchFamily="18" charset="0"/>
                <a:cs typeface="Times New Roman" pitchFamily="18" charset="0"/>
              </a:rPr>
              <a:t>Management System</a:t>
            </a:r>
            <a:endParaRPr lang="en-US" sz="4400" b="1" dirty="0" smtClean="0">
              <a:solidFill>
                <a:srgbClr val="C00000"/>
              </a:solidFill>
              <a:latin typeface="Times New Roman" pitchFamily="18" charset="0"/>
              <a:cs typeface="Times New Roman" pitchFamily="18" charset="0"/>
            </a:endParaRPr>
          </a:p>
          <a:p>
            <a:pPr algn="ctr"/>
            <a:endParaRPr lang="en-US" sz="4400" b="1" dirty="0" smtClean="0">
              <a:solidFill>
                <a:srgbClr val="C00000"/>
              </a:solidFill>
              <a:latin typeface="Times New Roman" pitchFamily="18" charset="0"/>
              <a:cs typeface="Times New Roman" pitchFamily="18" charset="0"/>
            </a:endParaRPr>
          </a:p>
          <a:p>
            <a:pPr algn="ctr"/>
            <a:endParaRPr lang="en-US" sz="4400" b="1" dirty="0" smtClean="0">
              <a:solidFill>
                <a:srgbClr val="C00000"/>
              </a:solidFill>
              <a:latin typeface="Times New Roman" pitchFamily="18" charset="0"/>
              <a:cs typeface="Times New Roman" pitchFamily="18" charset="0"/>
            </a:endParaRPr>
          </a:p>
          <a:p>
            <a:pPr algn="ctr"/>
            <a:r>
              <a:rPr lang="en-US" sz="2400" b="1" dirty="0" smtClean="0">
                <a:solidFill>
                  <a:schemeClr val="tx1"/>
                </a:solidFill>
                <a:latin typeface="Times New Roman" pitchFamily="18" charset="0"/>
                <a:cs typeface="Times New Roman" pitchFamily="18" charset="0"/>
              </a:rPr>
              <a:t>Name – </a:t>
            </a:r>
            <a:endParaRPr lang="en-US" sz="2400" b="1" dirty="0">
              <a:solidFill>
                <a:schemeClr val="tx1"/>
              </a:solidFill>
              <a:latin typeface="Times New Roman" pitchFamily="18" charset="0"/>
              <a:cs typeface="Times New Roman" pitchFamily="18" charset="0"/>
            </a:endParaRPr>
          </a:p>
        </p:txBody>
      </p:sp>
      <p:pic>
        <p:nvPicPr>
          <p:cNvPr id="1026" name="Picture 2" descr="C:\Users\pc\Desktop\java project\sw images\Java_logo.png"/>
          <p:cNvPicPr>
            <a:picLocks noChangeAspect="1" noChangeArrowheads="1"/>
          </p:cNvPicPr>
          <p:nvPr/>
        </p:nvPicPr>
        <p:blipFill>
          <a:blip r:embed="rId2" cstate="print"/>
          <a:srcRect/>
          <a:stretch>
            <a:fillRect/>
          </a:stretch>
        </p:blipFill>
        <p:spPr bwMode="auto">
          <a:xfrm>
            <a:off x="1676400" y="457200"/>
            <a:ext cx="1143000" cy="1552575"/>
          </a:xfrm>
          <a:prstGeom prst="rect">
            <a:avLst/>
          </a:prstGeom>
          <a:noFill/>
        </p:spPr>
      </p:pic>
      <p:pic>
        <p:nvPicPr>
          <p:cNvPr id="5" name="Picture 4" descr="1"/>
          <p:cNvPicPr/>
          <p:nvPr/>
        </p:nvPicPr>
        <p:blipFill>
          <a:blip r:embed="rId3" cstate="print"/>
          <a:srcRect/>
          <a:stretch>
            <a:fillRect/>
          </a:stretch>
        </p:blipFill>
        <p:spPr bwMode="auto">
          <a:xfrm>
            <a:off x="3581400" y="381000"/>
            <a:ext cx="3810000" cy="1219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838200"/>
            <a:ext cx="8686800" cy="5755422"/>
          </a:xfrm>
          <a:prstGeom prst="rect">
            <a:avLst/>
          </a:prstGeom>
          <a:noFill/>
        </p:spPr>
        <p:txBody>
          <a:bodyPr wrap="square" rtlCol="0">
            <a:spAutoFit/>
          </a:bodyPr>
          <a:lstStyle/>
          <a:p>
            <a:r>
              <a:rPr lang="en-US" sz="1600" dirty="0"/>
              <a:t> </a:t>
            </a:r>
          </a:p>
          <a:p>
            <a:pPr lvl="0"/>
            <a:r>
              <a:rPr lang="en-US" sz="1600" b="1" dirty="0"/>
              <a:t>Introduction</a:t>
            </a:r>
            <a:endParaRPr lang="en-US" sz="1600" dirty="0"/>
          </a:p>
          <a:p>
            <a:r>
              <a:rPr lang="en-US" sz="1600" dirty="0"/>
              <a:t> </a:t>
            </a:r>
          </a:p>
          <a:p>
            <a:r>
              <a:rPr lang="en-US" sz="1600" dirty="0"/>
              <a:t>Now days in many public places such as malls, multiplex systems, hospitals, offices, market areas there is a crucial problem of car parking. The car-parking area </a:t>
            </a:r>
            <a:r>
              <a:rPr lang="en-US" sz="1600" dirty="0" err="1"/>
              <a:t>hasmany</a:t>
            </a:r>
            <a:r>
              <a:rPr lang="en-US" sz="1600" dirty="0"/>
              <a:t> lanes/slots for car parking. So to park a car one has to look for all the lanes. Moreover this involves a lot of manual </a:t>
            </a:r>
            <a:r>
              <a:rPr lang="en-US" sz="1600" dirty="0" err="1"/>
              <a:t>labour</a:t>
            </a:r>
            <a:r>
              <a:rPr lang="en-US" sz="1600" dirty="0"/>
              <a:t> and investment. So there is a need to develop an automated parking system that indicates directly the availability of vacant parking slots in any lane right at the entrance. The project involves a system including infrared transmitter- receiver pair in each lane and an LED/ LCD display outside the car parking gate. So the person desirous to park his vehicle is well informed about the status of availability of parking </a:t>
            </a:r>
            <a:r>
              <a:rPr lang="en-US" sz="1600" dirty="0" err="1"/>
              <a:t>slot.Conventional</a:t>
            </a:r>
            <a:r>
              <a:rPr lang="en-US" sz="1600" dirty="0"/>
              <a:t> parking systems do not </a:t>
            </a:r>
            <a:r>
              <a:rPr lang="en-US" sz="1600" dirty="0" err="1"/>
              <a:t>haveany</a:t>
            </a:r>
            <a:r>
              <a:rPr lang="en-US" sz="1600" dirty="0"/>
              <a:t> intelligent monitoring system and the parking lots are monitored by security guards. A lot of time is wasted in searching vacant slot for parking and many a times it creates jams. Conditions </a:t>
            </a:r>
            <a:r>
              <a:rPr lang="en-US" sz="1600" dirty="0" err="1"/>
              <a:t>becomeworse</a:t>
            </a:r>
            <a:r>
              <a:rPr lang="en-US" sz="1600" dirty="0"/>
              <a:t> when there are </a:t>
            </a:r>
            <a:r>
              <a:rPr lang="en-US" sz="1600" dirty="0" err="1"/>
              <a:t>multipleparking</a:t>
            </a:r>
            <a:r>
              <a:rPr lang="en-US" sz="1600" dirty="0"/>
              <a:t> lanes and each lane with multiple </a:t>
            </a:r>
            <a:r>
              <a:rPr lang="en-US" sz="1600" dirty="0" err="1"/>
              <a:t>parkingslots</a:t>
            </a:r>
            <a:r>
              <a:rPr lang="en-US" sz="1600" dirty="0"/>
              <a:t>. </a:t>
            </a:r>
            <a:r>
              <a:rPr lang="en-US" sz="1600" dirty="0" err="1"/>
              <a:t>Useofparking</a:t>
            </a:r>
            <a:r>
              <a:rPr lang="en-US" sz="1600" dirty="0"/>
              <a:t> management system would reduce the human efforts and time with additional comfort. In the proposed system, the display unit and the </a:t>
            </a:r>
            <a:r>
              <a:rPr lang="en-US" sz="1600" dirty="0" err="1"/>
              <a:t>LEDsindicate</a:t>
            </a:r>
            <a:r>
              <a:rPr lang="en-US" sz="1600" dirty="0"/>
              <a:t> the status of the parking lanes viz. a GREEN LED indicates a </a:t>
            </a:r>
            <a:r>
              <a:rPr lang="en-US" sz="1600" i="1" dirty="0"/>
              <a:t>vacant </a:t>
            </a:r>
            <a:r>
              <a:rPr lang="en-US" sz="1600" i="1" dirty="0" err="1"/>
              <a:t>slot</a:t>
            </a:r>
            <a:r>
              <a:rPr lang="en-US" sz="1600" dirty="0" err="1"/>
              <a:t>and</a:t>
            </a:r>
            <a:r>
              <a:rPr lang="en-US" sz="1600" dirty="0"/>
              <a:t> a RED LED indicates the </a:t>
            </a:r>
            <a:r>
              <a:rPr lang="en-US" sz="1600" i="1" dirty="0"/>
              <a:t>unavailability</a:t>
            </a:r>
            <a:r>
              <a:rPr lang="en-US" sz="1600" dirty="0"/>
              <a:t>. The system would not only save time but the software and hardware would also manage the Check-in and check-outs of the cars under the control of RFID readers/ tags with additional features of automatic billing, green communication, entry/exit data logging and obstacle indication during parking using ultrasonic sensors.</a:t>
            </a:r>
          </a:p>
          <a:p>
            <a:r>
              <a:rPr lang="en-US" sz="1600" dirty="0"/>
              <a:t> </a:t>
            </a:r>
          </a:p>
          <a:p>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0"/>
            <a:ext cx="8229600" cy="5355312"/>
          </a:xfrm>
          <a:prstGeom prst="rect">
            <a:avLst/>
          </a:prstGeom>
          <a:noFill/>
        </p:spPr>
        <p:txBody>
          <a:bodyPr wrap="square" rtlCol="0">
            <a:spAutoFit/>
          </a:bodyPr>
          <a:lstStyle/>
          <a:p>
            <a:pPr lvl="0"/>
            <a:r>
              <a:rPr lang="en-US" b="1" dirty="0"/>
              <a:t>Literature Survey</a:t>
            </a:r>
            <a:endParaRPr lang="en-US" dirty="0"/>
          </a:p>
          <a:p>
            <a:r>
              <a:rPr lang="en-US" dirty="0"/>
              <a:t> </a:t>
            </a:r>
          </a:p>
          <a:p>
            <a:r>
              <a:rPr lang="en-US" dirty="0"/>
              <a:t>The concept of the automated parking system is driven by two factors: need for parking space and scarcity of available </a:t>
            </a:r>
            <a:r>
              <a:rPr lang="en-US" dirty="0" err="1"/>
              <a:t>land.The</a:t>
            </a:r>
            <a:r>
              <a:rPr lang="en-US" dirty="0"/>
              <a:t> earliest use of an Automated parking system(APS) was in Paris, France in 1905 at the Garage Rue de Pontius[1].The APS consisted of a groundbreaking multi-story concrete structure with an internal elevator to transport cars to upper levels where attendants parked the cars[2]. In the 1920s, a Ferris wheel-like APS (for cars rather than people) called a paternoster system became popular as it could park eight cars in the ground space normally used for parking two cars. Mechanically simple with a small footprint, the paternoster was easy to use in many places, including inside buildings. In 1957, 74 Bowser, Pigeon Hole systems were installed, and some of these systems remain in operation. However, interest in APS in the U.S. waned due to frequent mechanical problems and long waiting times for patrons to retrieve their cars[3]. Interest in APS in the U.S. was renewed in the 1990s, and there are 25 major current and planned APS projects (representing nearly 6,000 parking spaces) in 2012 [4]. While interest in the APS in the U.S. languished until the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1"/>
          <p:cNvPicPr>
            <a:picLocks noChangeAspect="1" noChangeArrowheads="1"/>
          </p:cNvPicPr>
          <p:nvPr/>
        </p:nvPicPr>
        <p:blipFill>
          <a:blip r:embed="rId2"/>
          <a:srcRect/>
          <a:stretch>
            <a:fillRect/>
          </a:stretch>
        </p:blipFill>
        <p:spPr bwMode="auto">
          <a:xfrm>
            <a:off x="457200" y="895350"/>
            <a:ext cx="8458200" cy="481965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2"/>
          <a:srcRect/>
          <a:stretch>
            <a:fillRect/>
          </a:stretch>
        </p:blipFill>
        <p:spPr bwMode="auto">
          <a:xfrm>
            <a:off x="381000" y="533401"/>
            <a:ext cx="8305800" cy="633095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C:\Users\Verma\Pictures\Screenshots\Screenshot (98).png"/>
          <p:cNvPicPr>
            <a:picLocks noChangeAspect="1" noChangeArrowheads="1"/>
          </p:cNvPicPr>
          <p:nvPr/>
        </p:nvPicPr>
        <p:blipFill>
          <a:blip r:embed="rId2"/>
          <a:srcRect/>
          <a:stretch>
            <a:fillRect/>
          </a:stretch>
        </p:blipFill>
        <p:spPr bwMode="auto">
          <a:xfrm>
            <a:off x="1703388" y="1409700"/>
            <a:ext cx="5735637" cy="40386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C:\Users\Verma\Pictures\Screenshots\Screenshot (99).png"/>
          <p:cNvPicPr>
            <a:picLocks noChangeAspect="1" noChangeArrowheads="1"/>
          </p:cNvPicPr>
          <p:nvPr/>
        </p:nvPicPr>
        <p:blipFill>
          <a:blip r:embed="rId2"/>
          <a:srcRect/>
          <a:stretch>
            <a:fillRect/>
          </a:stretch>
        </p:blipFill>
        <p:spPr bwMode="auto">
          <a:xfrm>
            <a:off x="1203325" y="522869"/>
            <a:ext cx="6340475" cy="6197019"/>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C:\Users\Verma\Pictures\Screenshots\Screenshot (100).png"/>
          <p:cNvPicPr>
            <a:picLocks noChangeAspect="1" noChangeArrowheads="1"/>
          </p:cNvPicPr>
          <p:nvPr/>
        </p:nvPicPr>
        <p:blipFill>
          <a:blip r:embed="rId2"/>
          <a:srcRect/>
          <a:stretch>
            <a:fillRect/>
          </a:stretch>
        </p:blipFill>
        <p:spPr bwMode="auto">
          <a:xfrm>
            <a:off x="1143000" y="838200"/>
            <a:ext cx="6811963" cy="5773737"/>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descr="C:\Users\Verma\Pictures\Screenshots\Screenshot (101).png"/>
          <p:cNvPicPr>
            <a:picLocks noChangeAspect="1" noChangeArrowheads="1"/>
          </p:cNvPicPr>
          <p:nvPr/>
        </p:nvPicPr>
        <p:blipFill>
          <a:blip r:embed="rId2"/>
          <a:srcRect/>
          <a:stretch>
            <a:fillRect/>
          </a:stretch>
        </p:blipFill>
        <p:spPr bwMode="auto">
          <a:xfrm>
            <a:off x="838200" y="499972"/>
            <a:ext cx="7410450" cy="6358028"/>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 </a:t>
            </a:r>
            <a:br>
              <a:rPr lang="en-US" dirty="0" smtClean="0"/>
            </a:br>
            <a:endParaRPr lang="en-US" dirty="0"/>
          </a:p>
        </p:txBody>
      </p:sp>
      <p:pic>
        <p:nvPicPr>
          <p:cNvPr id="4" name="Content Placeholder 3" descr="C:\Users\Rajnish\Documents\cii certificate.jpg"/>
          <p:cNvPicPr>
            <a:picLocks noGrp="1"/>
          </p:cNvPicPr>
          <p:nvPr>
            <p:ph idx="1"/>
          </p:nvPr>
        </p:nvPicPr>
        <p:blipFill>
          <a:blip r:embed="rId2"/>
          <a:srcRect/>
          <a:stretch>
            <a:fillRect/>
          </a:stretch>
        </p:blipFill>
        <p:spPr bwMode="auto">
          <a:xfrm>
            <a:off x="533400" y="457200"/>
            <a:ext cx="8153400" cy="5943600"/>
          </a:xfrm>
          <a:prstGeom prst="rect">
            <a:avLst/>
          </a:prstGeom>
          <a:noFill/>
          <a:ln w="9525">
            <a:noFill/>
            <a:miter lim="800000"/>
            <a:headEnd/>
            <a:tailEnd/>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Line 1"/>
          <p:cNvSpPr>
            <a:spLocks noChangeShapeType="1"/>
          </p:cNvSpPr>
          <p:nvPr/>
        </p:nvSpPr>
        <p:spPr bwMode="auto">
          <a:xfrm>
            <a:off x="596348" y="958738"/>
            <a:ext cx="7967150" cy="0"/>
          </a:xfrm>
          <a:prstGeom prst="line">
            <a:avLst/>
          </a:prstGeom>
          <a:noFill/>
          <a:ln w="54720">
            <a:solidFill>
              <a:srgbClr val="000000"/>
            </a:solidFill>
            <a:round/>
            <a:headEnd/>
            <a:tailEnd/>
          </a:ln>
        </p:spPr>
        <p:txBody>
          <a:bodyPr lIns="82945" tIns="41473" rIns="82945" bIns="41473"/>
          <a:lstStyle/>
          <a:p>
            <a:endParaRPr lang="en-US"/>
          </a:p>
        </p:txBody>
      </p:sp>
      <p:sp>
        <p:nvSpPr>
          <p:cNvPr id="4098" name="Text Box 2"/>
          <p:cNvSpPr txBox="1">
            <a:spLocks noChangeArrowheads="1"/>
          </p:cNvSpPr>
          <p:nvPr/>
        </p:nvSpPr>
        <p:spPr bwMode="auto">
          <a:xfrm>
            <a:off x="568980" y="1297032"/>
            <a:ext cx="7869198" cy="3524042"/>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Helvetica" charset="0"/>
              </a:rPr>
              <a:t>It is an object-oriented language developed by Sun in the mid 1990s.</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Helvetica" charset="0"/>
              </a:rPr>
              <a:t>Original language called Oak</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Helvetica" charset="0"/>
              </a:rPr>
              <a:t>Intended for embedded systems</a:t>
            </a:r>
          </a:p>
          <a:p>
            <a:pPr marL="391686" lvl="1" indent="-195843">
              <a:spcBef>
                <a:spcPts val="249"/>
              </a:spcBef>
              <a:buClr>
                <a:srgbClr val="000000"/>
              </a:buClr>
              <a:buSzPct val="59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a:latin typeface="Helvetica" charset="0"/>
            </a:endParaRPr>
          </a:p>
          <a:p>
            <a:pPr marL="191523" indent="-191523">
              <a:spcBef>
                <a:spcPts val="249"/>
              </a:spcBef>
              <a:buClr>
                <a:srgbClr val="000000"/>
              </a:buClr>
              <a:buSzPct val="59000"/>
              <a:buFont typeface="Times New Roman" pitchFamily="18"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Helvetica" charset="0"/>
              </a:rPr>
              <a:t>Unlike C++, it was developed from scratch.</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Helvetica" charset="0"/>
              </a:rPr>
              <a:t>The syntax is very similar to C</a:t>
            </a:r>
            <a:r>
              <a:rPr lang="en-GB" dirty="0">
                <a:latin typeface="Helvetica" charset="0"/>
              </a:rPr>
              <a:t>.</a:t>
            </a:r>
          </a:p>
          <a:p>
            <a:pPr marL="191523" indent="-191523">
              <a:spcBef>
                <a:spcPts val="249"/>
              </a:spcBef>
              <a:buClr>
                <a:srgbClr val="000000"/>
              </a:buClr>
              <a:buSzPct val="59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a:latin typeface="Helvetica" charset="0"/>
            </a:endParaRPr>
          </a:p>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Helvetica" charset="0"/>
              </a:rPr>
              <a:t>Sun describes it as</a:t>
            </a:r>
          </a:p>
          <a:p>
            <a:pPr marL="391686" lvl="1" indent="-195843">
              <a:spcBef>
                <a:spcPts val="828"/>
              </a:spcBef>
              <a:buClr>
                <a:srgbClr val="000000"/>
              </a:buClr>
              <a:buSzPct val="85000"/>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Helvetica" charset="0"/>
              </a:rPr>
              <a:t>"A simple, object-oriented, distributed, interpreted, robust, secure, architecture neutral, portable, high-performance, multi-threaded and dynamic language</a:t>
            </a:r>
            <a:r>
              <a:rPr lang="en-GB" dirty="0" smtClean="0">
                <a:latin typeface="Helvetica" charset="0"/>
              </a:rPr>
              <a:t>."</a:t>
            </a:r>
            <a:endParaRPr lang="en-GB" dirty="0">
              <a:latin typeface="Helvetica" charset="0"/>
            </a:endParaRPr>
          </a:p>
        </p:txBody>
      </p:sp>
      <p:sp>
        <p:nvSpPr>
          <p:cNvPr id="4099" name="Text Box 3"/>
          <p:cNvSpPr txBox="1">
            <a:spLocks noChangeArrowheads="1"/>
          </p:cNvSpPr>
          <p:nvPr/>
        </p:nvSpPr>
        <p:spPr bwMode="auto">
          <a:xfrm>
            <a:off x="3583849" y="515358"/>
            <a:ext cx="2108824" cy="384721"/>
          </a:xfrm>
          <a:prstGeom prst="rect">
            <a:avLst/>
          </a:prstGeom>
          <a:noFill/>
          <a:ln w="9525">
            <a:noFill/>
            <a:miter lim="800000"/>
            <a:headEnd/>
            <a:tailEnd/>
          </a:ln>
        </p:spPr>
        <p:txBody>
          <a:bodyPr lIns="0" tIns="0" rIns="0" bIns="0">
            <a:spAutoFit/>
          </a:bodyPr>
          <a:lstStyle/>
          <a:p>
            <a:pPr>
              <a:buClr>
                <a:srgbClr val="000000"/>
              </a:buClr>
              <a:buSzPct val="38000"/>
              <a:tabLst>
                <a:tab pos="656650" algn="l"/>
                <a:tab pos="1313299" algn="l"/>
                <a:tab pos="1969949" algn="l"/>
              </a:tabLst>
            </a:pPr>
            <a:r>
              <a:rPr lang="en-GB" sz="2500" dirty="0">
                <a:latin typeface="Helvetica" charset="0"/>
              </a:rPr>
              <a:t>What is Java?</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Line 1"/>
          <p:cNvSpPr>
            <a:spLocks noChangeShapeType="1"/>
          </p:cNvSpPr>
          <p:nvPr/>
        </p:nvSpPr>
        <p:spPr bwMode="auto">
          <a:xfrm>
            <a:off x="589146" y="958738"/>
            <a:ext cx="7968590" cy="0"/>
          </a:xfrm>
          <a:prstGeom prst="line">
            <a:avLst/>
          </a:prstGeom>
          <a:noFill/>
          <a:ln w="54720">
            <a:solidFill>
              <a:srgbClr val="000000"/>
            </a:solidFill>
            <a:round/>
            <a:headEnd/>
            <a:tailEnd/>
          </a:ln>
        </p:spPr>
        <p:txBody>
          <a:bodyPr lIns="82945" tIns="41473" rIns="82945" bIns="41473"/>
          <a:lstStyle/>
          <a:p>
            <a:endParaRPr lang="en-US"/>
          </a:p>
        </p:txBody>
      </p:sp>
      <p:sp>
        <p:nvSpPr>
          <p:cNvPr id="5122" name="Text Box 2"/>
          <p:cNvSpPr txBox="1">
            <a:spLocks noChangeArrowheads="1"/>
          </p:cNvSpPr>
          <p:nvPr/>
        </p:nvSpPr>
        <p:spPr bwMode="auto">
          <a:xfrm>
            <a:off x="561777" y="1297032"/>
            <a:ext cx="7869199" cy="4816703"/>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Helvetica" charset="0"/>
              </a:rPr>
              <a:t>Object-Oriented</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Helvetica" charset="0"/>
              </a:rPr>
              <a:t>Designed to support Object-Oriented concepts</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Helvetica" charset="0"/>
              </a:rPr>
              <a:t>However, does contain non-Object-Oriented primitive data types</a:t>
            </a:r>
          </a:p>
          <a:p>
            <a:pPr marL="391686" lvl="1" indent="-195843">
              <a:spcBef>
                <a:spcPts val="249"/>
              </a:spcBef>
              <a:buClr>
                <a:srgbClr val="000000"/>
              </a:buClr>
              <a:buSzPct val="59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a:latin typeface="Helvetica" charset="0"/>
            </a:endParaRPr>
          </a:p>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Helvetica" charset="0"/>
              </a:rPr>
              <a:t>Distributed</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Helvetica" charset="0"/>
              </a:rPr>
              <a:t>Applications are constructed using objects.  Objects can be distributed in multiple locations within a network environment.</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Helvetica" charset="0"/>
              </a:rPr>
              <a:t>Extensive integration with TCP/IP</a:t>
            </a:r>
          </a:p>
          <a:p>
            <a:pPr marL="191523" indent="-191523">
              <a:spcBef>
                <a:spcPts val="249"/>
              </a:spcBef>
              <a:buClr>
                <a:srgbClr val="000000"/>
              </a:buClr>
              <a:buSzPct val="59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a:latin typeface="Helvetica" charset="0"/>
            </a:endParaRPr>
          </a:p>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Helvetica" charset="0"/>
              </a:rPr>
              <a:t>Interpreted</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Helvetica" charset="0"/>
              </a:rPr>
              <a:t>Java compiles to byte-code (not machine code). Byte code is interpreted.  </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Helvetica" charset="0"/>
              </a:rPr>
              <a:t>Most Java versions after 1.2 include a JIT (Just-In-Time) compiler which compiles byte code to machine code.</a:t>
            </a:r>
          </a:p>
          <a:p>
            <a:pPr marL="391686" lvl="1" indent="-195843">
              <a:spcBef>
                <a:spcPts val="249"/>
              </a:spcBef>
              <a:buClr>
                <a:srgbClr val="000000"/>
              </a:buClr>
              <a:buSzPct val="59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a:latin typeface="Helvetica" charset="0"/>
            </a:endParaRPr>
          </a:p>
        </p:txBody>
      </p:sp>
      <p:sp>
        <p:nvSpPr>
          <p:cNvPr id="5123" name="Text Box 3"/>
          <p:cNvSpPr txBox="1">
            <a:spLocks noChangeArrowheads="1"/>
          </p:cNvSpPr>
          <p:nvPr/>
        </p:nvSpPr>
        <p:spPr bwMode="auto">
          <a:xfrm>
            <a:off x="2831932" y="486567"/>
            <a:ext cx="3274152" cy="384721"/>
          </a:xfrm>
          <a:prstGeom prst="rect">
            <a:avLst/>
          </a:prstGeom>
          <a:noFill/>
          <a:ln w="9525">
            <a:noFill/>
            <a:miter lim="800000"/>
            <a:headEnd/>
            <a:tailEnd/>
          </a:ln>
        </p:spPr>
        <p:txBody>
          <a:bodyPr lIns="0" tIns="0" rIns="0" bIns="0">
            <a:spAutoFit/>
          </a:bodyPr>
          <a:lstStyle/>
          <a:p>
            <a:pPr>
              <a:buClr>
                <a:srgbClr val="000000"/>
              </a:buClr>
              <a:buSzPct val="38000"/>
              <a:tabLst>
                <a:tab pos="656650" algn="l"/>
                <a:tab pos="1313299" algn="l"/>
                <a:tab pos="1969949" algn="l"/>
                <a:tab pos="2626599" algn="l"/>
              </a:tabLst>
            </a:pPr>
            <a:r>
              <a:rPr lang="en-GB" sz="2500" dirty="0">
                <a:latin typeface="Helvetica" charset="0"/>
              </a:rPr>
              <a:t>What is Java? (cont)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Line 1"/>
          <p:cNvSpPr>
            <a:spLocks noChangeShapeType="1"/>
          </p:cNvSpPr>
          <p:nvPr/>
        </p:nvSpPr>
        <p:spPr bwMode="auto">
          <a:xfrm>
            <a:off x="563218" y="958738"/>
            <a:ext cx="7967149" cy="0"/>
          </a:xfrm>
          <a:prstGeom prst="line">
            <a:avLst/>
          </a:prstGeom>
          <a:noFill/>
          <a:ln w="54720">
            <a:solidFill>
              <a:srgbClr val="000000"/>
            </a:solidFill>
            <a:round/>
            <a:headEnd/>
            <a:tailEnd/>
          </a:ln>
        </p:spPr>
        <p:txBody>
          <a:bodyPr lIns="82945" tIns="41473" rIns="82945" bIns="41473"/>
          <a:lstStyle/>
          <a:p>
            <a:endParaRPr lang="en-US"/>
          </a:p>
        </p:txBody>
      </p:sp>
      <p:sp>
        <p:nvSpPr>
          <p:cNvPr id="6146" name="Text Box 2"/>
          <p:cNvSpPr txBox="1">
            <a:spLocks noChangeArrowheads="1"/>
          </p:cNvSpPr>
          <p:nvPr/>
        </p:nvSpPr>
        <p:spPr bwMode="auto">
          <a:xfrm>
            <a:off x="534409" y="1297032"/>
            <a:ext cx="7869198" cy="4098558"/>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Helvetica" charset="0"/>
              </a:rPr>
              <a:t>Robust</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Helvetica" charset="0"/>
              </a:rPr>
              <a:t>Memory management is done automatically</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Helvetica" charset="0"/>
              </a:rPr>
              <a:t>Use of pointers is limited</a:t>
            </a:r>
          </a:p>
          <a:p>
            <a:pPr marL="391686" lvl="1" indent="-195843">
              <a:spcBef>
                <a:spcPts val="249"/>
              </a:spcBef>
              <a:buClr>
                <a:srgbClr val="000000"/>
              </a:buClr>
              <a:buSzPct val="59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a:latin typeface="Helvetica" charset="0"/>
            </a:endParaRPr>
          </a:p>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Helvetica" charset="0"/>
              </a:rPr>
              <a:t>Secure</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Helvetica" charset="0"/>
              </a:rPr>
              <a:t>All Java code subject to security model.</a:t>
            </a:r>
          </a:p>
          <a:p>
            <a:pPr marL="191523" indent="-191523">
              <a:spcBef>
                <a:spcPts val="249"/>
              </a:spcBef>
              <a:buClr>
                <a:srgbClr val="000000"/>
              </a:buClr>
              <a:buSzPct val="59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a:latin typeface="Helvetica" charset="0"/>
            </a:endParaRPr>
          </a:p>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Helvetica" charset="0"/>
              </a:rPr>
              <a:t>Architecture-Neutral/Portable</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Helvetica" charset="0"/>
              </a:rPr>
              <a:t>Compiled Java (byte code) will run on any platform which has a Java Virtual Machine</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Helvetica" charset="0"/>
              </a:rPr>
              <a:t>The Java Virtual Machine is available for almost all platforms...</a:t>
            </a:r>
          </a:p>
          <a:p>
            <a:pPr marL="587529" lvl="2"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Helvetica" charset="0"/>
              </a:rPr>
              <a:t>Even mainframes.</a:t>
            </a:r>
          </a:p>
          <a:p>
            <a:pPr marL="391686" lvl="1" indent="-195843">
              <a:spcBef>
                <a:spcPts val="249"/>
              </a:spcBef>
              <a:buClr>
                <a:srgbClr val="000000"/>
              </a:buClr>
              <a:buSzPct val="59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a:latin typeface="Helvetica" charset="0"/>
            </a:endParaRPr>
          </a:p>
        </p:txBody>
      </p:sp>
      <p:sp>
        <p:nvSpPr>
          <p:cNvPr id="6147" name="Text Box 3"/>
          <p:cNvSpPr txBox="1">
            <a:spLocks noChangeArrowheads="1"/>
          </p:cNvSpPr>
          <p:nvPr/>
        </p:nvSpPr>
        <p:spPr bwMode="auto">
          <a:xfrm>
            <a:off x="2806004" y="486567"/>
            <a:ext cx="3274152" cy="384721"/>
          </a:xfrm>
          <a:prstGeom prst="rect">
            <a:avLst/>
          </a:prstGeom>
          <a:noFill/>
          <a:ln w="9525">
            <a:noFill/>
            <a:miter lim="800000"/>
            <a:headEnd/>
            <a:tailEnd/>
          </a:ln>
        </p:spPr>
        <p:txBody>
          <a:bodyPr lIns="0" tIns="0" rIns="0" bIns="0">
            <a:spAutoFit/>
          </a:bodyPr>
          <a:lstStyle/>
          <a:p>
            <a:pPr>
              <a:buClr>
                <a:srgbClr val="000000"/>
              </a:buClr>
              <a:buSzPct val="38000"/>
              <a:tabLst>
                <a:tab pos="656650" algn="l"/>
                <a:tab pos="1313299" algn="l"/>
                <a:tab pos="1969949" algn="l"/>
                <a:tab pos="2626599" algn="l"/>
              </a:tabLst>
            </a:pPr>
            <a:r>
              <a:rPr lang="en-GB" sz="2500" dirty="0">
                <a:latin typeface="Helvetica" charset="0"/>
              </a:rPr>
              <a:t>What is Java? (cont)</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Line 1"/>
          <p:cNvSpPr>
            <a:spLocks noChangeShapeType="1"/>
          </p:cNvSpPr>
          <p:nvPr/>
        </p:nvSpPr>
        <p:spPr bwMode="auto">
          <a:xfrm>
            <a:off x="574741" y="958738"/>
            <a:ext cx="7967149" cy="0"/>
          </a:xfrm>
          <a:prstGeom prst="line">
            <a:avLst/>
          </a:prstGeom>
          <a:noFill/>
          <a:ln w="54720">
            <a:solidFill>
              <a:srgbClr val="000000"/>
            </a:solidFill>
            <a:round/>
            <a:headEnd/>
            <a:tailEnd/>
          </a:ln>
        </p:spPr>
        <p:txBody>
          <a:bodyPr lIns="82945" tIns="41473" rIns="82945" bIns="41473"/>
          <a:lstStyle/>
          <a:p>
            <a:endParaRPr lang="en-US"/>
          </a:p>
        </p:txBody>
      </p:sp>
      <p:sp>
        <p:nvSpPr>
          <p:cNvPr id="8194" name="Text Box 2"/>
          <p:cNvSpPr txBox="1">
            <a:spLocks noChangeArrowheads="1"/>
          </p:cNvSpPr>
          <p:nvPr/>
        </p:nvSpPr>
        <p:spPr bwMode="auto">
          <a:xfrm>
            <a:off x="459505" y="1315745"/>
            <a:ext cx="8180336" cy="3162404"/>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Java has been described as WORA (Write once, Run Anywhere)</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latin typeface="Helvetica" charset="0"/>
              </a:rPr>
              <a:t>In most cases, this is true.  </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latin typeface="Helvetica" charset="0"/>
              </a:rPr>
              <a:t>Not always true with GUI.</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latin typeface="Helvetica" charset="0"/>
              </a:rPr>
              <a:t>Doesn't always come for free.  Can require a lot of testing.</a:t>
            </a:r>
          </a:p>
          <a:p>
            <a:pPr marL="391686" lvl="1" indent="-195843">
              <a:spcBef>
                <a:spcPts val="249"/>
              </a:spcBef>
              <a:buClr>
                <a:srgbClr val="000000"/>
              </a:buClr>
              <a:buSzPct val="59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a:latin typeface="Helvetica" charset="0"/>
            </a:endParaRPr>
          </a:p>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Because Java source code is compiled to byte code and the byte code is interpreted, Java code can be executed anywhere an interpreter is available.</a:t>
            </a:r>
          </a:p>
          <a:p>
            <a:pPr marL="191523" indent="-191523">
              <a:spcBef>
                <a:spcPts val="249"/>
              </a:spcBef>
              <a:buClr>
                <a:srgbClr val="000000"/>
              </a:buClr>
              <a:buSzPct val="70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sz="2000" dirty="0">
              <a:latin typeface="Helvetica" charset="0"/>
            </a:endParaRPr>
          </a:p>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The "Interpreter" is call the Java Virtual Machine</a:t>
            </a:r>
          </a:p>
          <a:p>
            <a:pPr marL="391686" lvl="1" indent="-195843">
              <a:spcBef>
                <a:spcPts val="249"/>
              </a:spcBef>
              <a:buClr>
                <a:srgbClr val="000000"/>
              </a:buClr>
              <a:buSzPct val="59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a:latin typeface="Helvetica" charset="0"/>
            </a:endParaRPr>
          </a:p>
        </p:txBody>
      </p:sp>
      <p:sp>
        <p:nvSpPr>
          <p:cNvPr id="8195" name="Text Box 3"/>
          <p:cNvSpPr txBox="1">
            <a:spLocks noChangeArrowheads="1"/>
          </p:cNvSpPr>
          <p:nvPr/>
        </p:nvSpPr>
        <p:spPr bwMode="auto">
          <a:xfrm>
            <a:off x="1127876" y="476491"/>
            <a:ext cx="7127365" cy="384721"/>
          </a:xfrm>
          <a:prstGeom prst="rect">
            <a:avLst/>
          </a:prstGeom>
          <a:noFill/>
          <a:ln w="9525">
            <a:noFill/>
            <a:miter lim="800000"/>
            <a:headEnd/>
            <a:tailEnd/>
          </a:ln>
        </p:spPr>
        <p:txBody>
          <a:bodyPr lIns="0" tIns="0" rIns="0" bIns="0">
            <a:spAutoFit/>
          </a:bodyPr>
          <a:lstStyle/>
          <a:p>
            <a:pPr>
              <a:buClr>
                <a:srgbClr val="000000"/>
              </a:buClr>
              <a:buSzPct val="38000"/>
              <a:tabLst>
                <a:tab pos="656650" algn="l"/>
                <a:tab pos="1313299" algn="l"/>
                <a:tab pos="1969949" algn="l"/>
                <a:tab pos="2626599" algn="l"/>
                <a:tab pos="3283248" algn="l"/>
                <a:tab pos="3939898" algn="l"/>
                <a:tab pos="4596548" algn="l"/>
                <a:tab pos="5253198" algn="l"/>
                <a:tab pos="5909847" algn="l"/>
                <a:tab pos="6566497" algn="l"/>
              </a:tabLst>
            </a:pPr>
            <a:r>
              <a:rPr lang="en-GB" sz="2500" dirty="0">
                <a:latin typeface="Helvetica" charset="0"/>
              </a:rPr>
              <a:t>Platform Independence.  How does Java do it?</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Line 1"/>
          <p:cNvSpPr>
            <a:spLocks noChangeShapeType="1"/>
          </p:cNvSpPr>
          <p:nvPr/>
        </p:nvSpPr>
        <p:spPr bwMode="auto">
          <a:xfrm>
            <a:off x="527206" y="958738"/>
            <a:ext cx="7967150" cy="0"/>
          </a:xfrm>
          <a:prstGeom prst="line">
            <a:avLst/>
          </a:prstGeom>
          <a:noFill/>
          <a:ln w="54720">
            <a:solidFill>
              <a:srgbClr val="000000"/>
            </a:solidFill>
            <a:round/>
            <a:headEnd/>
            <a:tailEnd/>
          </a:ln>
        </p:spPr>
        <p:txBody>
          <a:bodyPr lIns="82945" tIns="41473" rIns="82945" bIns="41473"/>
          <a:lstStyle/>
          <a:p>
            <a:endParaRPr lang="en-US"/>
          </a:p>
        </p:txBody>
      </p:sp>
      <p:sp>
        <p:nvSpPr>
          <p:cNvPr id="9218" name="Text Box 2"/>
          <p:cNvSpPr txBox="1">
            <a:spLocks noChangeArrowheads="1"/>
          </p:cNvSpPr>
          <p:nvPr/>
        </p:nvSpPr>
        <p:spPr bwMode="auto">
          <a:xfrm>
            <a:off x="411970" y="1315746"/>
            <a:ext cx="8180337" cy="615553"/>
          </a:xfrm>
          <a:prstGeom prst="rect">
            <a:avLst/>
          </a:prstGeom>
          <a:noFill/>
          <a:ln w="9525">
            <a:noFill/>
            <a:miter lim="800000"/>
            <a:headEnd/>
            <a:tailEnd/>
          </a:ln>
        </p:spPr>
        <p:txBody>
          <a:bodyPr lIns="0" tIns="0" rIns="0" bIns="0">
            <a:spAutoFit/>
          </a:bodyPr>
          <a:lstStyle/>
          <a:p>
            <a:pPr marL="191523" indent="-191523">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latin typeface="Helvetica" charset="0"/>
              </a:rPr>
              <a:t>Traditionally, source code had to be compiled for the target hardware and OS platform:</a:t>
            </a:r>
          </a:p>
        </p:txBody>
      </p:sp>
      <p:sp>
        <p:nvSpPr>
          <p:cNvPr id="9219" name="Text Box 3"/>
          <p:cNvSpPr txBox="1">
            <a:spLocks noChangeArrowheads="1"/>
          </p:cNvSpPr>
          <p:nvPr/>
        </p:nvSpPr>
        <p:spPr bwMode="auto">
          <a:xfrm>
            <a:off x="2610103" y="447700"/>
            <a:ext cx="3755263" cy="384721"/>
          </a:xfrm>
          <a:prstGeom prst="rect">
            <a:avLst/>
          </a:prstGeom>
          <a:noFill/>
          <a:ln w="9525">
            <a:noFill/>
            <a:miter lim="800000"/>
            <a:headEnd/>
            <a:tailEnd/>
          </a:ln>
        </p:spPr>
        <p:txBody>
          <a:bodyPr lIns="0" tIns="0" rIns="0" bIns="0">
            <a:spAutoFit/>
          </a:bodyPr>
          <a:lstStyle/>
          <a:p>
            <a:pPr>
              <a:buClr>
                <a:srgbClr val="000000"/>
              </a:buClr>
              <a:buSzPct val="38000"/>
              <a:tabLst>
                <a:tab pos="656650" algn="l"/>
                <a:tab pos="1313299" algn="l"/>
                <a:tab pos="1969949" algn="l"/>
                <a:tab pos="2626599" algn="l"/>
                <a:tab pos="3283248" algn="l"/>
              </a:tabLst>
            </a:pPr>
            <a:r>
              <a:rPr lang="en-GB" sz="2500" dirty="0">
                <a:latin typeface="Helvetica" charset="0"/>
              </a:rPr>
              <a:t>The Java Virtual Machine.</a:t>
            </a:r>
          </a:p>
        </p:txBody>
      </p:sp>
      <p:sp>
        <p:nvSpPr>
          <p:cNvPr id="9220" name="AutoShape 4"/>
          <p:cNvSpPr>
            <a:spLocks noChangeArrowheads="1"/>
          </p:cNvSpPr>
          <p:nvPr/>
        </p:nvSpPr>
        <p:spPr bwMode="auto">
          <a:xfrm>
            <a:off x="857070" y="3564318"/>
            <a:ext cx="1404442" cy="246221"/>
          </a:xfrm>
          <a:prstGeom prst="roundRect">
            <a:avLst>
              <a:gd name="adj" fmla="val 199"/>
            </a:avLst>
          </a:prstGeom>
          <a:solidFill>
            <a:srgbClr val="FFFFFF"/>
          </a:solidFill>
          <a:ln w="18360">
            <a:solidFill>
              <a:srgbClr val="000000"/>
            </a:solidFill>
            <a:round/>
            <a:headEnd/>
            <a:tailEnd/>
          </a:ln>
        </p:spPr>
        <p:txBody>
          <a:bodyPr lIns="0" tIns="0" rIns="0" bIns="0" anchor="ctr" anchorCtr="1">
            <a:spAutoFit/>
          </a:bodyPr>
          <a:lstStyle/>
          <a:p>
            <a:pPr>
              <a:buClr>
                <a:srgbClr val="000000"/>
              </a:buClr>
              <a:buSzPct val="60000"/>
              <a:tabLst>
                <a:tab pos="656650" algn="l"/>
                <a:tab pos="1313299" algn="l"/>
              </a:tabLst>
            </a:pPr>
            <a:r>
              <a:rPr lang="en-GB" sz="1600" dirty="0">
                <a:latin typeface="Helvetica" charset="0"/>
              </a:rPr>
              <a:t>Source.cpp</a:t>
            </a:r>
          </a:p>
        </p:txBody>
      </p:sp>
      <p:sp>
        <p:nvSpPr>
          <p:cNvPr id="9221" name="AutoShape 5"/>
          <p:cNvSpPr>
            <a:spLocks noChangeArrowheads="1"/>
          </p:cNvSpPr>
          <p:nvPr/>
        </p:nvSpPr>
        <p:spPr bwMode="auto">
          <a:xfrm>
            <a:off x="6107524" y="2196748"/>
            <a:ext cx="1549928" cy="246221"/>
          </a:xfrm>
          <a:prstGeom prst="roundRect">
            <a:avLst>
              <a:gd name="adj" fmla="val 199"/>
            </a:avLst>
          </a:prstGeom>
          <a:solidFill>
            <a:srgbClr val="FFFFFF"/>
          </a:solidFill>
          <a:ln w="18360">
            <a:solidFill>
              <a:srgbClr val="000000"/>
            </a:solidFill>
            <a:round/>
            <a:headEnd/>
            <a:tailEnd/>
          </a:ln>
        </p:spPr>
        <p:txBody>
          <a:bodyPr lIns="0" tIns="0" rIns="0" bIns="0" anchor="ctr" anchorCtr="1">
            <a:spAutoFit/>
          </a:bodyPr>
          <a:lstStyle/>
          <a:p>
            <a:pPr>
              <a:buClr>
                <a:srgbClr val="000000"/>
              </a:buClr>
              <a:buSzPct val="60000"/>
              <a:tabLst>
                <a:tab pos="656650" algn="l"/>
                <a:tab pos="1313299" algn="l"/>
              </a:tabLst>
            </a:pPr>
            <a:r>
              <a:rPr lang="en-GB" sz="1600" dirty="0">
                <a:latin typeface="Helvetica" charset="0"/>
              </a:rPr>
              <a:t>i386 binary</a:t>
            </a:r>
          </a:p>
        </p:txBody>
      </p:sp>
      <p:sp>
        <p:nvSpPr>
          <p:cNvPr id="9222" name="AutoShape 6"/>
          <p:cNvSpPr>
            <a:spLocks noChangeArrowheads="1"/>
          </p:cNvSpPr>
          <p:nvPr/>
        </p:nvSpPr>
        <p:spPr bwMode="auto">
          <a:xfrm>
            <a:off x="6107524" y="3306639"/>
            <a:ext cx="1547047" cy="246221"/>
          </a:xfrm>
          <a:prstGeom prst="roundRect">
            <a:avLst>
              <a:gd name="adj" fmla="val 199"/>
            </a:avLst>
          </a:prstGeom>
          <a:solidFill>
            <a:srgbClr val="FFFFFF"/>
          </a:solidFill>
          <a:ln w="18360">
            <a:solidFill>
              <a:srgbClr val="000000"/>
            </a:solidFill>
            <a:round/>
            <a:headEnd/>
            <a:tailEnd/>
          </a:ln>
        </p:spPr>
        <p:txBody>
          <a:bodyPr lIns="0" tIns="0" rIns="0" bIns="0" anchor="ctr" anchorCtr="1">
            <a:spAutoFit/>
          </a:bodyPr>
          <a:lstStyle/>
          <a:p>
            <a:pPr>
              <a:buClr>
                <a:srgbClr val="000000"/>
              </a:buClr>
              <a:buSzPct val="60000"/>
              <a:tabLst>
                <a:tab pos="656650" algn="l"/>
                <a:tab pos="1313299" algn="l"/>
              </a:tabLst>
            </a:pPr>
            <a:r>
              <a:rPr lang="en-GB" sz="1600" dirty="0">
                <a:latin typeface="Helvetica" charset="0"/>
              </a:rPr>
              <a:t>SPARC binary</a:t>
            </a:r>
          </a:p>
        </p:txBody>
      </p:sp>
      <p:sp>
        <p:nvSpPr>
          <p:cNvPr id="9223" name="AutoShape 7"/>
          <p:cNvSpPr>
            <a:spLocks noChangeArrowheads="1"/>
          </p:cNvSpPr>
          <p:nvPr/>
        </p:nvSpPr>
        <p:spPr bwMode="auto">
          <a:xfrm>
            <a:off x="6107524" y="4415090"/>
            <a:ext cx="1547047" cy="246221"/>
          </a:xfrm>
          <a:prstGeom prst="roundRect">
            <a:avLst>
              <a:gd name="adj" fmla="val 199"/>
            </a:avLst>
          </a:prstGeom>
          <a:solidFill>
            <a:srgbClr val="FFFFFF"/>
          </a:solidFill>
          <a:ln w="18360">
            <a:solidFill>
              <a:srgbClr val="000000"/>
            </a:solidFill>
            <a:round/>
            <a:headEnd/>
            <a:tailEnd/>
          </a:ln>
        </p:spPr>
        <p:txBody>
          <a:bodyPr lIns="0" tIns="0" rIns="0" bIns="0" anchor="ctr" anchorCtr="1">
            <a:spAutoFit/>
          </a:bodyPr>
          <a:lstStyle/>
          <a:p>
            <a:pPr>
              <a:buClr>
                <a:srgbClr val="000000"/>
              </a:buClr>
              <a:buSzPct val="60000"/>
              <a:tabLst>
                <a:tab pos="656650" algn="l"/>
                <a:tab pos="1313299" algn="l"/>
              </a:tabLst>
            </a:pPr>
            <a:r>
              <a:rPr lang="en-GB" sz="1600" dirty="0">
                <a:latin typeface="Helvetica" charset="0"/>
              </a:rPr>
              <a:t>PPC binary</a:t>
            </a:r>
          </a:p>
        </p:txBody>
      </p:sp>
      <p:sp>
        <p:nvSpPr>
          <p:cNvPr id="9224" name="Oval 8"/>
          <p:cNvSpPr>
            <a:spLocks noChangeArrowheads="1"/>
          </p:cNvSpPr>
          <p:nvPr/>
        </p:nvSpPr>
        <p:spPr bwMode="auto">
          <a:xfrm>
            <a:off x="3197808" y="2196748"/>
            <a:ext cx="1714140" cy="692468"/>
          </a:xfrm>
          <a:prstGeom prst="ellipse">
            <a:avLst/>
          </a:prstGeom>
          <a:solidFill>
            <a:srgbClr val="FFFFFF"/>
          </a:solidFill>
          <a:ln w="9525">
            <a:solidFill>
              <a:srgbClr val="000000"/>
            </a:solidFill>
            <a:round/>
            <a:headEnd/>
            <a:tailEnd/>
          </a:ln>
        </p:spPr>
        <p:txBody>
          <a:bodyPr lIns="0" tIns="0" rIns="0" bIns="0" anchor="ctr" anchorCtr="1">
            <a:spAutoFit/>
          </a:bodyPr>
          <a:lstStyle/>
          <a:p>
            <a:pPr algn="ctr">
              <a:buClr>
                <a:srgbClr val="000000"/>
              </a:buClr>
              <a:buSzPct val="60000"/>
              <a:tabLst>
                <a:tab pos="656650" algn="l"/>
                <a:tab pos="1313299" algn="l"/>
              </a:tabLst>
            </a:pPr>
            <a:r>
              <a:rPr lang="en-GB" sz="1600" dirty="0">
                <a:latin typeface="Helvetica" charset="0"/>
              </a:rPr>
              <a:t>Windows </a:t>
            </a:r>
          </a:p>
          <a:p>
            <a:pPr algn="ctr">
              <a:buClr>
                <a:srgbClr val="000000"/>
              </a:buClr>
              <a:buSzPct val="60000"/>
              <a:tabLst>
                <a:tab pos="656650" algn="l"/>
                <a:tab pos="1313299" algn="l"/>
              </a:tabLst>
            </a:pPr>
            <a:r>
              <a:rPr lang="en-GB" sz="1600" dirty="0">
                <a:latin typeface="Helvetica" charset="0"/>
              </a:rPr>
              <a:t>Compiler</a:t>
            </a:r>
          </a:p>
        </p:txBody>
      </p:sp>
      <p:sp>
        <p:nvSpPr>
          <p:cNvPr id="9225" name="Oval 9"/>
          <p:cNvSpPr>
            <a:spLocks noChangeArrowheads="1"/>
          </p:cNvSpPr>
          <p:nvPr/>
        </p:nvSpPr>
        <p:spPr bwMode="auto">
          <a:xfrm>
            <a:off x="3217974" y="3306639"/>
            <a:ext cx="1714140" cy="692468"/>
          </a:xfrm>
          <a:prstGeom prst="ellipse">
            <a:avLst/>
          </a:prstGeom>
          <a:solidFill>
            <a:srgbClr val="FFFFFF"/>
          </a:solidFill>
          <a:ln w="9525">
            <a:solidFill>
              <a:srgbClr val="000000"/>
            </a:solidFill>
            <a:round/>
            <a:headEnd/>
            <a:tailEnd/>
          </a:ln>
        </p:spPr>
        <p:txBody>
          <a:bodyPr lIns="0" tIns="0" rIns="0" bIns="0" anchor="ctr" anchorCtr="1">
            <a:spAutoFit/>
          </a:bodyPr>
          <a:lstStyle/>
          <a:p>
            <a:pPr algn="ctr">
              <a:buClr>
                <a:srgbClr val="000000"/>
              </a:buClr>
              <a:buSzPct val="60000"/>
              <a:tabLst>
                <a:tab pos="656650" algn="l"/>
                <a:tab pos="1313299" algn="l"/>
              </a:tabLst>
            </a:pPr>
            <a:r>
              <a:rPr lang="en-GB" sz="1600" dirty="0">
                <a:latin typeface="Helvetica" charset="0"/>
              </a:rPr>
              <a:t>Solaris</a:t>
            </a:r>
          </a:p>
          <a:p>
            <a:pPr algn="ctr">
              <a:buClr>
                <a:srgbClr val="000000"/>
              </a:buClr>
              <a:buSzPct val="60000"/>
              <a:tabLst>
                <a:tab pos="656650" algn="l"/>
                <a:tab pos="1313299" algn="l"/>
              </a:tabLst>
            </a:pPr>
            <a:r>
              <a:rPr lang="en-GB" sz="1600" dirty="0">
                <a:latin typeface="Helvetica" charset="0"/>
              </a:rPr>
              <a:t>Compiler</a:t>
            </a:r>
          </a:p>
        </p:txBody>
      </p:sp>
      <p:sp>
        <p:nvSpPr>
          <p:cNvPr id="9226" name="Oval 10"/>
          <p:cNvSpPr>
            <a:spLocks noChangeArrowheads="1"/>
          </p:cNvSpPr>
          <p:nvPr/>
        </p:nvSpPr>
        <p:spPr bwMode="auto">
          <a:xfrm>
            <a:off x="3199248" y="4415090"/>
            <a:ext cx="1714140" cy="692468"/>
          </a:xfrm>
          <a:prstGeom prst="ellipse">
            <a:avLst/>
          </a:prstGeom>
          <a:solidFill>
            <a:srgbClr val="FFFFFF"/>
          </a:solidFill>
          <a:ln w="9525">
            <a:solidFill>
              <a:srgbClr val="000000"/>
            </a:solidFill>
            <a:round/>
            <a:headEnd/>
            <a:tailEnd/>
          </a:ln>
        </p:spPr>
        <p:txBody>
          <a:bodyPr lIns="0" tIns="0" rIns="0" bIns="0" anchor="ctr" anchorCtr="1">
            <a:spAutoFit/>
          </a:bodyPr>
          <a:lstStyle/>
          <a:p>
            <a:pPr algn="ctr">
              <a:buClr>
                <a:srgbClr val="000000"/>
              </a:buClr>
              <a:buSzPct val="60000"/>
              <a:tabLst>
                <a:tab pos="656650" algn="l"/>
                <a:tab pos="1313299" algn="l"/>
              </a:tabLst>
            </a:pPr>
            <a:r>
              <a:rPr lang="en-GB" sz="1600" dirty="0">
                <a:latin typeface="Helvetica" charset="0"/>
              </a:rPr>
              <a:t>Mac</a:t>
            </a:r>
          </a:p>
          <a:p>
            <a:pPr algn="ctr">
              <a:buClr>
                <a:srgbClr val="000000"/>
              </a:buClr>
              <a:buSzPct val="60000"/>
              <a:tabLst>
                <a:tab pos="656650" algn="l"/>
                <a:tab pos="1313299" algn="l"/>
              </a:tabLst>
            </a:pPr>
            <a:r>
              <a:rPr lang="en-GB" sz="1600" dirty="0">
                <a:latin typeface="Helvetica" charset="0"/>
              </a:rPr>
              <a:t>Compiler</a:t>
            </a:r>
          </a:p>
        </p:txBody>
      </p:sp>
      <p:sp>
        <p:nvSpPr>
          <p:cNvPr id="9227" name="Line 11"/>
          <p:cNvSpPr>
            <a:spLocks noChangeShapeType="1"/>
          </p:cNvSpPr>
          <p:nvPr/>
        </p:nvSpPr>
        <p:spPr bwMode="auto">
          <a:xfrm>
            <a:off x="2273036" y="3715470"/>
            <a:ext cx="906046" cy="0"/>
          </a:xfrm>
          <a:prstGeom prst="line">
            <a:avLst/>
          </a:prstGeom>
          <a:noFill/>
          <a:ln w="18360">
            <a:solidFill>
              <a:srgbClr val="000000"/>
            </a:solidFill>
            <a:round/>
            <a:headEnd/>
            <a:tailEnd type="triangle" w="lg" len="lg"/>
          </a:ln>
        </p:spPr>
        <p:txBody>
          <a:bodyPr lIns="82945" tIns="41473" rIns="82945" bIns="41473"/>
          <a:lstStyle/>
          <a:p>
            <a:endParaRPr lang="en-US"/>
          </a:p>
        </p:txBody>
      </p:sp>
      <p:sp>
        <p:nvSpPr>
          <p:cNvPr id="9228" name="Line 12"/>
          <p:cNvSpPr>
            <a:spLocks noChangeShapeType="1"/>
          </p:cNvSpPr>
          <p:nvPr/>
        </p:nvSpPr>
        <p:spPr bwMode="auto">
          <a:xfrm flipV="1">
            <a:off x="2283120" y="2811435"/>
            <a:ext cx="1021281" cy="738487"/>
          </a:xfrm>
          <a:prstGeom prst="line">
            <a:avLst/>
          </a:prstGeom>
          <a:noFill/>
          <a:ln w="18360">
            <a:solidFill>
              <a:srgbClr val="000000"/>
            </a:solidFill>
            <a:round/>
            <a:headEnd/>
            <a:tailEnd type="triangle" w="lg" len="lg"/>
          </a:ln>
        </p:spPr>
        <p:txBody>
          <a:bodyPr lIns="82945" tIns="41473" rIns="82945" bIns="41473"/>
          <a:lstStyle/>
          <a:p>
            <a:endParaRPr lang="en-US"/>
          </a:p>
        </p:txBody>
      </p:sp>
      <p:sp>
        <p:nvSpPr>
          <p:cNvPr id="9229" name="Line 13"/>
          <p:cNvSpPr>
            <a:spLocks noChangeShapeType="1"/>
          </p:cNvSpPr>
          <p:nvPr/>
        </p:nvSpPr>
        <p:spPr bwMode="auto">
          <a:xfrm>
            <a:off x="2283119" y="3899732"/>
            <a:ext cx="972306" cy="729850"/>
          </a:xfrm>
          <a:prstGeom prst="line">
            <a:avLst/>
          </a:prstGeom>
          <a:noFill/>
          <a:ln w="18360">
            <a:solidFill>
              <a:srgbClr val="000000"/>
            </a:solidFill>
            <a:round/>
            <a:headEnd/>
            <a:tailEnd type="triangle" w="lg" len="lg"/>
          </a:ln>
        </p:spPr>
        <p:txBody>
          <a:bodyPr lIns="82945" tIns="41473" rIns="82945" bIns="41473"/>
          <a:lstStyle/>
          <a:p>
            <a:endParaRPr lang="en-US"/>
          </a:p>
        </p:txBody>
      </p:sp>
      <p:sp>
        <p:nvSpPr>
          <p:cNvPr id="9230" name="Line 14"/>
          <p:cNvSpPr>
            <a:spLocks noChangeShapeType="1"/>
          </p:cNvSpPr>
          <p:nvPr/>
        </p:nvSpPr>
        <p:spPr bwMode="auto">
          <a:xfrm>
            <a:off x="4913388" y="2586866"/>
            <a:ext cx="1146601" cy="0"/>
          </a:xfrm>
          <a:prstGeom prst="line">
            <a:avLst/>
          </a:prstGeom>
          <a:noFill/>
          <a:ln w="18360">
            <a:solidFill>
              <a:srgbClr val="000000"/>
            </a:solidFill>
            <a:round/>
            <a:headEnd/>
            <a:tailEnd type="triangle" w="lg" len="lg"/>
          </a:ln>
        </p:spPr>
        <p:txBody>
          <a:bodyPr lIns="82945" tIns="41473" rIns="82945" bIns="41473"/>
          <a:lstStyle/>
          <a:p>
            <a:endParaRPr lang="en-US"/>
          </a:p>
        </p:txBody>
      </p:sp>
      <p:sp>
        <p:nvSpPr>
          <p:cNvPr id="9231" name="Line 15"/>
          <p:cNvSpPr>
            <a:spLocks noChangeShapeType="1"/>
          </p:cNvSpPr>
          <p:nvPr/>
        </p:nvSpPr>
        <p:spPr bwMode="auto">
          <a:xfrm>
            <a:off x="4937875" y="3682360"/>
            <a:ext cx="1146601" cy="0"/>
          </a:xfrm>
          <a:prstGeom prst="line">
            <a:avLst/>
          </a:prstGeom>
          <a:noFill/>
          <a:ln w="18360">
            <a:solidFill>
              <a:srgbClr val="000000"/>
            </a:solidFill>
            <a:round/>
            <a:headEnd/>
            <a:tailEnd type="triangle" w="lg" len="lg"/>
          </a:ln>
        </p:spPr>
        <p:txBody>
          <a:bodyPr lIns="82945" tIns="41473" rIns="82945" bIns="41473"/>
          <a:lstStyle/>
          <a:p>
            <a:endParaRPr lang="en-US"/>
          </a:p>
        </p:txBody>
      </p:sp>
      <p:sp>
        <p:nvSpPr>
          <p:cNvPr id="9232" name="Line 16"/>
          <p:cNvSpPr>
            <a:spLocks noChangeShapeType="1"/>
          </p:cNvSpPr>
          <p:nvPr/>
        </p:nvSpPr>
        <p:spPr bwMode="auto">
          <a:xfrm>
            <a:off x="4929233" y="4799448"/>
            <a:ext cx="1145161" cy="0"/>
          </a:xfrm>
          <a:prstGeom prst="line">
            <a:avLst/>
          </a:prstGeom>
          <a:noFill/>
          <a:ln w="18360">
            <a:solidFill>
              <a:srgbClr val="000000"/>
            </a:solidFill>
            <a:round/>
            <a:headEnd/>
            <a:tailEnd type="triangle" w="lg" len="lg"/>
          </a:ln>
        </p:spPr>
        <p:txBody>
          <a:bodyPr lIns="82945" tIns="41473" rIns="82945" bIns="41473"/>
          <a:lstStyle/>
          <a:p>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Line 1"/>
          <p:cNvSpPr>
            <a:spLocks noChangeShapeType="1"/>
          </p:cNvSpPr>
          <p:nvPr/>
        </p:nvSpPr>
        <p:spPr bwMode="auto">
          <a:xfrm>
            <a:off x="537290" y="958738"/>
            <a:ext cx="7967149" cy="0"/>
          </a:xfrm>
          <a:prstGeom prst="line">
            <a:avLst/>
          </a:prstGeom>
          <a:noFill/>
          <a:ln w="54720">
            <a:solidFill>
              <a:srgbClr val="000000"/>
            </a:solidFill>
            <a:round/>
            <a:headEnd/>
            <a:tailEnd/>
          </a:ln>
        </p:spPr>
        <p:txBody>
          <a:bodyPr lIns="82945" tIns="41473" rIns="82945" bIns="41473"/>
          <a:lstStyle/>
          <a:p>
            <a:endParaRPr lang="en-US"/>
          </a:p>
        </p:txBody>
      </p:sp>
      <p:sp>
        <p:nvSpPr>
          <p:cNvPr id="12290" name="Text Box 2"/>
          <p:cNvSpPr txBox="1">
            <a:spLocks noChangeArrowheads="1"/>
          </p:cNvSpPr>
          <p:nvPr/>
        </p:nvSpPr>
        <p:spPr bwMode="auto">
          <a:xfrm>
            <a:off x="422054" y="1317186"/>
            <a:ext cx="8334465" cy="4316566"/>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The Java SDK comes in three versions:</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latin typeface="Helvetica" charset="0"/>
              </a:rPr>
              <a:t>J2ME - Micro Edition (for handheld and portable devices)</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latin typeface="Helvetica" charset="0"/>
              </a:rPr>
              <a:t>J2SE - Standard Edition (PC development)</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latin typeface="Helvetica" charset="0"/>
              </a:rPr>
              <a:t>J2EE - Enterprise Edition (Distributed and Enterprise Computing)</a:t>
            </a:r>
          </a:p>
          <a:p>
            <a:pPr marL="391686" lvl="1" indent="-195843">
              <a:spcBef>
                <a:spcPts val="249"/>
              </a:spcBef>
              <a:buClr>
                <a:srgbClr val="000000"/>
              </a:buClr>
              <a:buSzPct val="59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a:latin typeface="Helvetica" charset="0"/>
            </a:endParaRPr>
          </a:p>
          <a:p>
            <a:pPr marL="191523" indent="-191523">
              <a:spcBef>
                <a:spcPts val="249"/>
              </a:spcBef>
              <a:buClr>
                <a:srgbClr val="000000"/>
              </a:buClr>
              <a:buSzPct val="59000"/>
              <a:buFont typeface="Times New Roman" pitchFamily="18"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The SDK is a set of command line tools for developing Java applications:</a:t>
            </a:r>
          </a:p>
          <a:p>
            <a:pPr marL="391686" lvl="1" indent="-195843">
              <a:spcBef>
                <a:spcPts val="249"/>
              </a:spcBef>
              <a:buClr>
                <a:srgbClr val="000000"/>
              </a:buClr>
              <a:buSzPct val="85000"/>
              <a:buFont typeface="Times New Roman" pitchFamily="18"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err="1">
                <a:latin typeface="Helvetica" charset="0"/>
              </a:rPr>
              <a:t>javac</a:t>
            </a:r>
            <a:r>
              <a:rPr lang="en-GB" dirty="0">
                <a:latin typeface="Helvetica" charset="0"/>
              </a:rPr>
              <a:t> - Java Compiler</a:t>
            </a:r>
          </a:p>
          <a:p>
            <a:pPr marL="391686" lvl="1" indent="-195843">
              <a:spcBef>
                <a:spcPts val="249"/>
              </a:spcBef>
              <a:buClr>
                <a:srgbClr val="000000"/>
              </a:buClr>
              <a:buSzPct val="85000"/>
              <a:buFont typeface="Times New Roman" pitchFamily="18"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java - Java Interpreter (Java VM)</a:t>
            </a:r>
          </a:p>
          <a:p>
            <a:pPr marL="391686" lvl="1" indent="-195843">
              <a:spcBef>
                <a:spcPts val="249"/>
              </a:spcBef>
              <a:buClr>
                <a:srgbClr val="000000"/>
              </a:buClr>
              <a:buSzPct val="85000"/>
              <a:buFont typeface="Times New Roman" pitchFamily="18"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err="1">
                <a:latin typeface="Helvetica" charset="0"/>
              </a:rPr>
              <a:t>appletviewer</a:t>
            </a:r>
            <a:r>
              <a:rPr lang="en-GB" dirty="0">
                <a:latin typeface="Helvetica" charset="0"/>
              </a:rPr>
              <a:t> - Run applets without a browser</a:t>
            </a:r>
          </a:p>
          <a:p>
            <a:pPr marL="391686" lvl="1" indent="-195843">
              <a:spcBef>
                <a:spcPts val="249"/>
              </a:spcBef>
              <a:buClr>
                <a:srgbClr val="000000"/>
              </a:buClr>
              <a:buSzPct val="85000"/>
              <a:buFont typeface="Times New Roman" pitchFamily="18"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err="1">
                <a:latin typeface="Helvetica" charset="0"/>
              </a:rPr>
              <a:t>javadoc</a:t>
            </a:r>
            <a:r>
              <a:rPr lang="en-GB" dirty="0">
                <a:latin typeface="Helvetica" charset="0"/>
              </a:rPr>
              <a:t> - automated documentation generator</a:t>
            </a:r>
          </a:p>
          <a:p>
            <a:pPr marL="391686" lvl="1" indent="-195843">
              <a:spcBef>
                <a:spcPts val="249"/>
              </a:spcBef>
              <a:buClr>
                <a:srgbClr val="000000"/>
              </a:buClr>
              <a:buSzPct val="85000"/>
              <a:buFont typeface="Times New Roman" pitchFamily="18"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err="1">
                <a:latin typeface="Helvetica" charset="0"/>
              </a:rPr>
              <a:t>jdb</a:t>
            </a:r>
            <a:r>
              <a:rPr lang="en-GB" dirty="0">
                <a:latin typeface="Helvetica" charset="0"/>
              </a:rPr>
              <a:t> - Java debugger</a:t>
            </a:r>
          </a:p>
          <a:p>
            <a:pPr marL="391686" lvl="1" indent="-195843">
              <a:spcBef>
                <a:spcPts val="249"/>
              </a:spcBef>
              <a:buClr>
                <a:srgbClr val="000000"/>
              </a:buClr>
              <a:buSzPct val="8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a:latin typeface="Helvetica" charset="0"/>
            </a:endParaRPr>
          </a:p>
          <a:p>
            <a:pPr marL="191523" indent="-191523">
              <a:spcBef>
                <a:spcPts val="249"/>
              </a:spcBef>
              <a:buClr>
                <a:srgbClr val="000000"/>
              </a:buClr>
              <a:buSzPct val="59000"/>
              <a:buFont typeface="Times New Roman" pitchFamily="18"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The SDK is NOT and IDE (Integrated Development Environment)</a:t>
            </a:r>
          </a:p>
          <a:p>
            <a:pPr marL="391686" lvl="1" indent="-195843">
              <a:spcBef>
                <a:spcPts val="249"/>
              </a:spcBef>
              <a:buClr>
                <a:srgbClr val="000000"/>
              </a:buClr>
              <a:buSzPct val="85000"/>
              <a:buFont typeface="Times New Roman" pitchFamily="18"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Command line only.  No GUI.</a:t>
            </a:r>
          </a:p>
        </p:txBody>
      </p:sp>
      <p:sp>
        <p:nvSpPr>
          <p:cNvPr id="12291" name="Text Box 3"/>
          <p:cNvSpPr txBox="1">
            <a:spLocks noChangeArrowheads="1"/>
          </p:cNvSpPr>
          <p:nvPr/>
        </p:nvSpPr>
        <p:spPr bwMode="auto">
          <a:xfrm>
            <a:off x="1561452" y="457776"/>
            <a:ext cx="6299104" cy="384721"/>
          </a:xfrm>
          <a:prstGeom prst="rect">
            <a:avLst/>
          </a:prstGeom>
          <a:noFill/>
          <a:ln w="9525">
            <a:noFill/>
            <a:miter lim="800000"/>
            <a:headEnd/>
            <a:tailEnd/>
          </a:ln>
        </p:spPr>
        <p:txBody>
          <a:bodyPr lIns="0" tIns="0" rIns="0" bIns="0">
            <a:spAutoFit/>
          </a:bodyPr>
          <a:lstStyle/>
          <a:p>
            <a:pPr>
              <a:buClr>
                <a:srgbClr val="000000"/>
              </a:buClr>
              <a:buSzPct val="38000"/>
              <a:tabLst>
                <a:tab pos="656650" algn="l"/>
                <a:tab pos="1313299" algn="l"/>
                <a:tab pos="1969949" algn="l"/>
                <a:tab pos="2626599" algn="l"/>
                <a:tab pos="3283248" algn="l"/>
                <a:tab pos="3939898" algn="l"/>
                <a:tab pos="4596548" algn="l"/>
                <a:tab pos="5253198" algn="l"/>
                <a:tab pos="5909847" algn="l"/>
              </a:tabLst>
            </a:pPr>
            <a:r>
              <a:rPr lang="en-GB" sz="2500" dirty="0">
                <a:latin typeface="Helvetica" charset="0"/>
              </a:rPr>
              <a:t>The Java Software Development Kit (SDK)</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1219201"/>
            <a:ext cx="9144000" cy="4467892"/>
          </a:xfrm>
          <a:prstGeom prst="rect">
            <a:avLst/>
          </a:prstGeom>
          <a:noFill/>
        </p:spPr>
      </p:pic>
      <p:sp>
        <p:nvSpPr>
          <p:cNvPr id="5" name="TextBox 4"/>
          <p:cNvSpPr txBox="1"/>
          <p:nvPr/>
        </p:nvSpPr>
        <p:spPr>
          <a:xfrm>
            <a:off x="0" y="1371600"/>
            <a:ext cx="9144000" cy="4031873"/>
          </a:xfrm>
          <a:prstGeom prst="rect">
            <a:avLst/>
          </a:prstGeom>
          <a:noFill/>
        </p:spPr>
        <p:txBody>
          <a:bodyPr wrap="square" rtlCol="0">
            <a:spAutoFit/>
          </a:bodyPr>
          <a:lstStyle/>
          <a:p>
            <a:r>
              <a:rPr lang="en-US" sz="1600" b="1" i="1" dirty="0" smtClean="0">
                <a:solidFill>
                  <a:schemeClr val="bg1"/>
                </a:solidFill>
              </a:rPr>
              <a:t>     </a:t>
            </a:r>
            <a:r>
              <a:rPr lang="en-US" sz="1600" b="1" i="1" dirty="0" err="1" smtClean="0">
                <a:solidFill>
                  <a:schemeClr val="bg1"/>
                </a:solidFill>
              </a:rPr>
              <a:t>Abstract:</a:t>
            </a:r>
            <a:r>
              <a:rPr lang="en-US" sz="1600" i="1" dirty="0" err="1" smtClean="0">
                <a:solidFill>
                  <a:schemeClr val="bg1"/>
                </a:solidFill>
              </a:rPr>
              <a:t>The</a:t>
            </a:r>
            <a:r>
              <a:rPr lang="en-US" sz="1600" i="1" dirty="0" smtClean="0">
                <a:solidFill>
                  <a:schemeClr val="bg1"/>
                </a:solidFill>
              </a:rPr>
              <a:t> </a:t>
            </a:r>
            <a:r>
              <a:rPr lang="en-US" sz="1600" i="1" dirty="0">
                <a:solidFill>
                  <a:schemeClr val="bg1"/>
                </a:solidFill>
              </a:rPr>
              <a:t>main objective of this project is to avoid the congestion in the car parking area by</a:t>
            </a:r>
            <a:r>
              <a:rPr lang="en-US" sz="1600" b="1" i="1" dirty="0">
                <a:solidFill>
                  <a:schemeClr val="bg1"/>
                </a:solidFill>
              </a:rPr>
              <a:t> </a:t>
            </a:r>
            <a:r>
              <a:rPr lang="en-US" sz="1600" i="1" dirty="0">
                <a:solidFill>
                  <a:schemeClr val="bg1"/>
                </a:solidFill>
              </a:rPr>
              <a:t>implementing a parking management system. Normally at public places such as multiplex theaters, market areas, hospitals, function-halls, offices and shopping malls, one experiences the discomfort in looking out for a vacant parking slot, though it’s a paid facility with an attendant/ security guard. The parking management system is proposed to demonstrate hazel free parking for 32 cars, with 16 slots on each of the two floors. The proposed system uses 32 infrared transmitter-receiver pairs that remotely communicate the status of parking occupancy to the microcontroller system and displays the vacant slots on the display at the entrance of the parking so that the user gets to know the availability /unavailability of parking space prior to his/her entry into the parking place. In this system the users are guided to the vacant slot for parking using Bi-colored LEDs and the ultrasonic sensors enable the drivers to park the vehicle safely. The parking charges are automatically deducted from the user’s account using RFID technology. From security point of view a daily log-book of entry/exit along with the vehicle details is also registered in the computer’s </a:t>
            </a:r>
            <a:r>
              <a:rPr lang="en-US" sz="1600" i="1" dirty="0" err="1">
                <a:solidFill>
                  <a:schemeClr val="bg1"/>
                </a:solidFill>
              </a:rPr>
              <a:t>memory.Implementation</a:t>
            </a:r>
            <a:r>
              <a:rPr lang="en-US" sz="1600" i="1" dirty="0">
                <a:solidFill>
                  <a:schemeClr val="bg1"/>
                </a:solidFill>
              </a:rPr>
              <a:t> of concept of green communication and exception handling facility make the system concept unique and innovative.</a:t>
            </a:r>
            <a:endParaRPr lang="en-US" sz="1600" dirty="0">
              <a:solidFill>
                <a:schemeClr val="bg1"/>
              </a:solidFill>
            </a:endParaRPr>
          </a:p>
          <a:p>
            <a:r>
              <a:rPr lang="en-US" sz="1600" dirty="0">
                <a:solidFill>
                  <a:schemeClr val="bg1"/>
                </a:solidFill>
              </a:rPr>
              <a:t> </a:t>
            </a:r>
          </a:p>
          <a:p>
            <a:r>
              <a:rPr lang="en-US" sz="1600" b="1" i="1" dirty="0">
                <a:solidFill>
                  <a:schemeClr val="bg1"/>
                </a:solidFill>
              </a:rPr>
              <a:t>Keywords: </a:t>
            </a:r>
            <a:r>
              <a:rPr lang="en-US" sz="1600" i="1" dirty="0">
                <a:solidFill>
                  <a:schemeClr val="bg1"/>
                </a:solidFill>
              </a:rPr>
              <a:t>parking management system, RFID-tags, ultrasonic sensors, green communication</a:t>
            </a:r>
            <a:endParaRPr lang="en-US" sz="1600" dirty="0">
              <a:solidFill>
                <a:schemeClr val="bg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62</TotalTime>
  <Words>681</Words>
  <Application>Microsoft Office PowerPoint</Application>
  <PresentationFormat>On-screen Show (4:3)</PresentationFormat>
  <Paragraphs>90</Paragraphs>
  <Slides>17</Slides>
  <Notes>6</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            </vt:lpstr>
      <vt:lpstr>  </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Himanshu Verma</dc:creator>
  <cp:lastModifiedBy>RaMeSh</cp:lastModifiedBy>
  <cp:revision>8</cp:revision>
  <dcterms:created xsi:type="dcterms:W3CDTF">2017-03-11T08:40:30Z</dcterms:created>
  <dcterms:modified xsi:type="dcterms:W3CDTF">2018-03-09T23:57:19Z</dcterms:modified>
</cp:coreProperties>
</file>