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3"/>
  </p:notesMasterIdLst>
  <p:sldIdLst>
    <p:sldId id="258" r:id="rId2"/>
    <p:sldId id="455" r:id="rId3"/>
    <p:sldId id="477" r:id="rId4"/>
    <p:sldId id="478" r:id="rId5"/>
    <p:sldId id="492" r:id="rId6"/>
    <p:sldId id="479" r:id="rId7"/>
    <p:sldId id="493" r:id="rId8"/>
    <p:sldId id="481" r:id="rId9"/>
    <p:sldId id="483" r:id="rId10"/>
    <p:sldId id="476" r:id="rId11"/>
    <p:sldId id="4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a:srgbClr val="7F7F7F"/>
    <a:srgbClr val="F04034"/>
    <a:srgbClr val="EE2516"/>
    <a:srgbClr val="D61E10"/>
    <a:srgbClr val="6D7A8B"/>
    <a:srgbClr val="FF60A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67" autoAdjust="0"/>
    <p:restoredTop sz="94660"/>
  </p:normalViewPr>
  <p:slideViewPr>
    <p:cSldViewPr snapToGrid="0">
      <p:cViewPr varScale="1">
        <p:scale>
          <a:sx n="85" d="100"/>
          <a:sy n="85"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EE2516"/>
        </a:solidFill>
      </dgm:spPr>
      <dgm:t>
        <a:bodyPr/>
        <a:lstStyle/>
        <a:p>
          <a:pPr algn="l"/>
          <a:r>
            <a:rPr lang="en-US" sz="2800" dirty="0">
              <a:solidFill>
                <a:schemeClr val="bg1"/>
              </a:solidFill>
              <a:latin typeface="Montserrat" panose="00000500000000000000" pitchFamily="2" charset="0"/>
            </a:rPr>
            <a:t>Hello,</a:t>
          </a:r>
          <a:r>
            <a:rPr lang="en-US" sz="2800" baseline="0" dirty="0">
              <a:solidFill>
                <a:schemeClr val="bg1"/>
              </a:solidFill>
              <a:latin typeface="Montserrat" panose="00000500000000000000" pitchFamily="2" charset="0"/>
            </a:rPr>
            <a:t> we are the code wizards team and we are here to present our innovation.</a:t>
          </a:r>
          <a:endParaRPr lang="en-IN" sz="28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a:latin typeface="Montserrat" panose="00000500000000000000" pitchFamily="2" charset="0"/>
          </a:endParaRPr>
        </a:p>
      </dgm:t>
    </dgm:pt>
    <dgm:pt modelId="{08E6E445-881C-4479-85D7-BE7945FAC530}" type="sibTrans" cxnId="{DD1786C4-3186-4B5B-AE30-1E7ADECE388F}">
      <dgm:prSet/>
      <dgm:spPr/>
      <dgm:t>
        <a:bodyPr/>
        <a:lstStyle/>
        <a:p>
          <a:endParaRPr lang="en-IN">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400" b="0" i="0" dirty="0">
              <a:latin typeface="Montserrat" panose="00000500000000000000" pitchFamily="2" charset="0"/>
            </a:rPr>
            <a:t>This project is concerned with the problems faced by the patients in order to get the best hospital and doctors available in it for the medical condition they have. </a:t>
          </a:r>
        </a:p>
      </dgm:t>
    </dgm:pt>
    <dgm:pt modelId="{EDACE483-FB25-487E-AE3F-18DDD456604E}" type="parTrans" cxnId="{FC50C7E3-644C-41DC-9392-BAEC48D274A6}">
      <dgm:prSet/>
      <dgm:spPr/>
      <dgm:t>
        <a:bodyPr/>
        <a:lstStyle/>
        <a:p>
          <a:endParaRPr lang="en-IN">
            <a:latin typeface="Montserrat" panose="00000500000000000000" pitchFamily="2" charset="0"/>
          </a:endParaRPr>
        </a:p>
      </dgm:t>
    </dgm:pt>
    <dgm:pt modelId="{2017CCE2-2B64-4B81-8732-0E2B02FC527F}" type="sibTrans" cxnId="{FC50C7E3-644C-41DC-9392-BAEC48D274A6}">
      <dgm:prSet/>
      <dgm:spPr/>
      <dgm:t>
        <a:bodyPr/>
        <a:lstStyle/>
        <a:p>
          <a:endParaRPr lang="en-IN">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LinFactNeighborX="338" custLinFactNeighborY="498">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2" custLinFactNeighborX="254" custLinFactNeighborY="49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9CFE273-6634-4AF2-ADF7-195FCFD02937}">
      <dgm:prSet phldrT="[Text]" custT="1"/>
      <dgm:spPr>
        <a:solidFill>
          <a:srgbClr val="F04034"/>
        </a:solidFill>
      </dgm:spPr>
      <dgm:t>
        <a:bodyPr/>
        <a:lstStyle/>
        <a:p>
          <a:pPr algn="l"/>
          <a:r>
            <a:rPr lang="en-US" sz="2000" dirty="0">
              <a:solidFill>
                <a:schemeClr val="bg1"/>
              </a:solidFill>
              <a:latin typeface="Montserrat" panose="00000500000000000000" pitchFamily="2" charset="0"/>
            </a:rPr>
            <a:t>&gt;&gt; The</a:t>
          </a:r>
          <a:r>
            <a:rPr lang="en-US" sz="2000" baseline="0" dirty="0">
              <a:solidFill>
                <a:schemeClr val="bg1"/>
              </a:solidFill>
              <a:latin typeface="Montserrat" panose="00000500000000000000" pitchFamily="2" charset="0"/>
            </a:rPr>
            <a:t> innovation provide an app for all the people of the country in which they        can search for the best hospital and doctor available in it for the disease they are suffering from.</a:t>
          </a:r>
        </a:p>
        <a:p>
          <a:pPr algn="l"/>
          <a:r>
            <a:rPr lang="en-US" sz="2000" baseline="0" dirty="0">
              <a:solidFill>
                <a:schemeClr val="bg1"/>
              </a:solidFill>
              <a:latin typeface="Montserrat" panose="00000500000000000000" pitchFamily="2" charset="0"/>
            </a:rPr>
            <a:t>&gt;&gt; They can also get information about the doctors experience in that field.</a:t>
          </a:r>
        </a:p>
        <a:p>
          <a:pPr algn="l"/>
          <a:r>
            <a:rPr lang="en-US" sz="2000" baseline="0" dirty="0">
              <a:solidFill>
                <a:schemeClr val="bg1"/>
              </a:solidFill>
              <a:latin typeface="Montserrat" panose="00000500000000000000" pitchFamily="2" charset="0"/>
            </a:rPr>
            <a:t>&gt;&gt;They can also book an appointment directly in any hospital with a doctor without talking to any consultant </a:t>
          </a:r>
          <a:r>
            <a:rPr lang="en-US" sz="2400" baseline="0" dirty="0">
              <a:solidFill>
                <a:schemeClr val="bg1"/>
              </a:solidFill>
              <a:latin typeface="Montserrat" panose="00000500000000000000" pitchFamily="2" charset="0"/>
            </a:rPr>
            <a:t>.</a:t>
          </a: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734F4134-E1D5-43D5-B528-B54D97585CBB}">
      <dgm:prSet phldrT="[Text]" custT="1"/>
      <dgm:spPr>
        <a:solidFill>
          <a:srgbClr val="7F7F7F"/>
        </a:solidFill>
      </dgm:spPr>
      <dgm:t>
        <a:bodyPr/>
        <a:lstStyle/>
        <a:p>
          <a:pPr algn="l"/>
          <a:r>
            <a:rPr lang="en-US" sz="2100" dirty="0">
              <a:solidFill>
                <a:schemeClr val="bg1"/>
              </a:solidFill>
              <a:latin typeface="Montserrat" panose="00000500000000000000" pitchFamily="2" charset="0"/>
            </a:rPr>
            <a:t>Many patients  from different cities are not able to get any information of the doctor and the hospital. They are also not able to book an appointment with them. </a:t>
          </a:r>
          <a:endParaRPr lang="en-IN" sz="2100" dirty="0">
            <a:solidFill>
              <a:schemeClr val="bg1"/>
            </a:solidFill>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200" dirty="0">
              <a:solidFill>
                <a:schemeClr val="bg1"/>
              </a:solidFill>
              <a:latin typeface="Montserrat" panose="00000500000000000000" pitchFamily="2" charset="0"/>
            </a:rPr>
            <a:t>This innovation is concerned to all the people of the country having severe medical conditions.</a:t>
          </a:r>
          <a:endParaRPr lang="en-IN" sz="2200" dirty="0">
            <a:solidFill>
              <a:schemeClr val="bg1"/>
            </a:solidFill>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ScaleY="84616" custLinFactNeighborX="-599" custLinFactNeighborY="1700">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ScaleY="87245" custLinFactNeighborX="651" custLinFactNeighborY="1836">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A200A2F-C330-431E-BDD2-CDE3B3595162}">
      <dgm:prSet phldrT="[Text]" custT="1"/>
      <dgm:spPr>
        <a:solidFill>
          <a:schemeClr val="tx1">
            <a:lumMod val="50000"/>
            <a:lumOff val="50000"/>
          </a:schemeClr>
        </a:solidFill>
      </dgm:spPr>
      <dgm:t>
        <a:bodyPr/>
        <a:lstStyle/>
        <a:p>
          <a:pPr algn="l"/>
          <a:r>
            <a:rPr lang="en-US" sz="1800" dirty="0">
              <a:solidFill>
                <a:schemeClr val="bg1"/>
              </a:solidFill>
              <a:latin typeface="Montserrat" panose="00000500000000000000" pitchFamily="2" charset="0"/>
            </a:rPr>
            <a:t>~This innovation is compelling because many people living in different cities cannot have any information of the other doctors and the hospitals to cure their illness.</a:t>
          </a:r>
        </a:p>
        <a:p>
          <a:pPr algn="l"/>
          <a:r>
            <a:rPr lang="en-US" sz="1800" dirty="0">
              <a:solidFill>
                <a:schemeClr val="bg1"/>
              </a:solidFill>
              <a:latin typeface="Montserrat" panose="00000500000000000000" pitchFamily="2" charset="0"/>
            </a:rPr>
            <a:t>~Their money and time is wasted in looking for a particular hospital and doctors.</a:t>
          </a:r>
          <a:endParaRPr lang="en-IN" sz="18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IN" sz="2400" dirty="0">
              <a:solidFill>
                <a:schemeClr val="bg1"/>
              </a:solidFill>
              <a:latin typeface="Montserrat" panose="00000500000000000000" pitchFamily="2" charset="0"/>
            </a:rPr>
            <a:t>The app will look something like this</a:t>
          </a: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734F4134-E1D5-43D5-B528-B54D97585CBB}">
      <dgm:prSet phldrT="[Text]" custT="1"/>
      <dgm:spPr>
        <a:solidFill>
          <a:srgbClr val="7F7F7F"/>
        </a:solidFill>
      </dgm:spPr>
      <dgm:t>
        <a:bodyPr/>
        <a:lstStyle/>
        <a:p>
          <a:pPr algn="l"/>
          <a:r>
            <a:rPr lang="en-US" sz="2100" dirty="0">
              <a:solidFill>
                <a:schemeClr val="bg1"/>
              </a:solidFill>
              <a:latin typeface="Montserrat" panose="00000500000000000000" pitchFamily="2" charset="0"/>
            </a:rPr>
            <a:t>~The innovation provides an app for the people to easily choose the best hospitals and doctors for their medical conditions  and can book an appointment with them without any delay.</a:t>
          </a:r>
          <a:endParaRPr lang="en-IN" sz="2100" dirty="0">
            <a:solidFill>
              <a:schemeClr val="bg1"/>
            </a:solidFill>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1396" custLinFactNeighborY="-1068">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ScaleY="123554"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9CFE273-6634-4AF2-ADF7-195FCFD02937}">
      <dgm:prSet phldrT="[Text]" custT="1"/>
      <dgm:spPr>
        <a:solidFill>
          <a:srgbClr val="F04034"/>
        </a:solidFill>
      </dgm:spPr>
      <dgm:t>
        <a:bodyPr/>
        <a:lstStyle/>
        <a:p>
          <a:pPr algn="l"/>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5AA219E4-6F04-4808-99CD-944D382DA16F}">
      <dgm:prSet phldrT="[Text]" custT="1"/>
      <dgm:spPr>
        <a:solidFill>
          <a:srgbClr val="7F7F7F"/>
        </a:solidFill>
      </dgm:spPr>
      <dgm:t>
        <a:bodyPr/>
        <a:lstStyle/>
        <a:p>
          <a:pPr algn="l"/>
          <a:endParaRPr lang="en-US" sz="1800" dirty="0">
            <a:solidFill>
              <a:schemeClr val="bg1"/>
            </a:solidFill>
            <a:latin typeface="Montserrat" panose="00000500000000000000" pitchFamily="2" charset="0"/>
          </a:endParaRPr>
        </a:p>
        <a:p>
          <a:pPr algn="l"/>
          <a:endParaRPr lang="en-US" sz="1800" dirty="0">
            <a:solidFill>
              <a:schemeClr val="bg1"/>
            </a:solidFill>
            <a:latin typeface="Montserrat" panose="00000500000000000000" pitchFamily="2" charset="0"/>
          </a:endParaRPr>
        </a:p>
        <a:p>
          <a:pPr algn="l"/>
          <a:r>
            <a:rPr lang="en-US" sz="1800" dirty="0">
              <a:solidFill>
                <a:schemeClr val="bg1"/>
              </a:solidFill>
              <a:latin typeface="Montserrat" panose="00000500000000000000" pitchFamily="2" charset="0"/>
            </a:rPr>
            <a:t>~ A patient will choose this app as it will allow him/her to get the best hospitals and the doctors to cure their illness while sitting at home.</a:t>
          </a:r>
        </a:p>
        <a:p>
          <a:pPr algn="l"/>
          <a:r>
            <a:rPr lang="en-IN" sz="1800" dirty="0">
              <a:solidFill>
                <a:schemeClr val="bg1"/>
              </a:solidFill>
              <a:latin typeface="Montserrat" panose="00000500000000000000" pitchFamily="2" charset="0"/>
            </a:rPr>
            <a:t>~ They don’t have to call the hospital and wait till the call is received.</a:t>
          </a:r>
        </a:p>
        <a:p>
          <a:pPr algn="l"/>
          <a:r>
            <a:rPr lang="en-IN" sz="1800" dirty="0">
              <a:solidFill>
                <a:schemeClr val="bg1"/>
              </a:solidFill>
              <a:latin typeface="Montserrat" panose="00000500000000000000" pitchFamily="2" charset="0"/>
            </a:rPr>
            <a:t>~ The payment option will also be available in the app so they can directly book an appointment.</a:t>
          </a:r>
        </a:p>
        <a:p>
          <a:pPr algn="l"/>
          <a:endParaRPr lang="en-IN" sz="2400" dirty="0">
            <a:solidFill>
              <a:schemeClr val="bg1"/>
            </a:solidFill>
            <a:latin typeface="Montserrat" panose="00000500000000000000" pitchFamily="2" charset="0"/>
          </a:endParaRPr>
        </a:p>
      </dgm:t>
    </dgm:pt>
    <dgm:pt modelId="{CBA1AEFC-FD9E-42A6-B854-B51EA6D7FAF4}" type="parTrans" cxnId="{C6CD2E43-23F2-408E-811C-230D5C14FF0B}">
      <dgm:prSet/>
      <dgm:spPr/>
      <dgm:t>
        <a:bodyPr/>
        <a:lstStyle/>
        <a:p>
          <a:endParaRPr lang="en-IN"/>
        </a:p>
      </dgm:t>
    </dgm:pt>
    <dgm:pt modelId="{1785BD5B-1126-43E6-948E-27439901DD8E}" type="sibTrans" cxnId="{C6CD2E43-23F2-408E-811C-230D5C14FF0B}">
      <dgm:prSet/>
      <dgm:spPr/>
      <dgm:t>
        <a:bodyPr/>
        <a:lstStyle/>
        <a:p>
          <a:endParaRPr lang="en-IN"/>
        </a:p>
      </dgm:t>
    </dgm:pt>
    <dgm:pt modelId="{20A84CF6-C920-43EB-963B-429CB27461B2}">
      <dgm:prSet phldrT="[Text]" custT="1"/>
      <dgm:spPr>
        <a:solidFill>
          <a:srgbClr val="7F7F7F"/>
        </a:solidFill>
      </dgm:spPr>
      <dgm:t>
        <a:bodyPr/>
        <a:lstStyle/>
        <a:p>
          <a:pPr algn="l"/>
          <a:endParaRPr lang="en-US" sz="1800" dirty="0">
            <a:solidFill>
              <a:schemeClr val="bg1"/>
            </a:solidFill>
            <a:latin typeface="Montserrat" panose="00000500000000000000" pitchFamily="2" charset="0"/>
          </a:endParaRPr>
        </a:p>
        <a:p>
          <a:pPr algn="l"/>
          <a:r>
            <a:rPr lang="en-US" sz="1800" dirty="0">
              <a:solidFill>
                <a:schemeClr val="bg1"/>
              </a:solidFill>
              <a:latin typeface="Montserrat" panose="00000500000000000000" pitchFamily="2" charset="0"/>
            </a:rPr>
            <a:t>~ Due to this app the time in looking for the hospitals and doctor will be saved.</a:t>
          </a:r>
        </a:p>
        <a:p>
          <a:pPr algn="l"/>
          <a:r>
            <a:rPr lang="en-US" sz="1800" dirty="0">
              <a:solidFill>
                <a:schemeClr val="bg1"/>
              </a:solidFill>
              <a:latin typeface="Montserrat" panose="00000500000000000000" pitchFamily="2" charset="0"/>
            </a:rPr>
            <a:t>~ People can book an appointment with any other doctors in any of the cities.</a:t>
          </a:r>
        </a:p>
        <a:p>
          <a:pPr algn="l"/>
          <a:r>
            <a:rPr lang="en-US" sz="1800" dirty="0">
              <a:solidFill>
                <a:schemeClr val="bg1"/>
              </a:solidFill>
              <a:latin typeface="Montserrat" panose="00000500000000000000" pitchFamily="2" charset="0"/>
            </a:rPr>
            <a:t>~ Money is also saved as patient will not visit every city to look for the best doctor for their illness.</a:t>
          </a:r>
        </a:p>
        <a:p>
          <a:pPr algn="l"/>
          <a:endParaRPr lang="en-IN" sz="2400" dirty="0">
            <a:solidFill>
              <a:schemeClr val="bg1"/>
            </a:solidFill>
            <a:latin typeface="Montserrat" panose="00000500000000000000" pitchFamily="2" charset="0"/>
          </a:endParaRPr>
        </a:p>
      </dgm:t>
    </dgm:pt>
    <dgm:pt modelId="{1C924F2D-2F35-4B59-91D3-81630C94CF0D}" type="parTrans" cxnId="{545FB7EC-01A3-4E64-ACBB-015BA7FFD102}">
      <dgm:prSet/>
      <dgm:spPr/>
      <dgm:t>
        <a:bodyPr/>
        <a:lstStyle/>
        <a:p>
          <a:endParaRPr lang="en-IN"/>
        </a:p>
      </dgm:t>
    </dgm:pt>
    <dgm:pt modelId="{17D3D3CF-5A68-4C22-A3BF-C7A687102626}" type="sibTrans" cxnId="{545FB7EC-01A3-4E64-ACBB-015BA7FFD102}">
      <dgm:prSet/>
      <dgm:spPr/>
      <dgm:t>
        <a:bodyPr/>
        <a:lstStyle/>
        <a:p>
          <a:endParaRPr lang="en-IN"/>
        </a:p>
      </dgm:t>
    </dgm:pt>
    <dgm:pt modelId="{4BC6EFDF-A91D-4DDE-B436-D0306CA8FB22}" type="pres">
      <dgm:prSet presAssocID="{F63AB343-5A73-47E4-8646-CD6F6FB8F31C}" presName="diagram" presStyleCnt="0">
        <dgm:presLayoutVars>
          <dgm:dir/>
          <dgm:resizeHandles val="exact"/>
        </dgm:presLayoutVars>
      </dgm:prSet>
      <dgm:spPr/>
    </dgm:pt>
    <dgm:pt modelId="{7887EDED-12AF-4382-A7A3-8629FCB97637}" type="pres">
      <dgm:prSet presAssocID="{69CFE273-6634-4AF2-ADF7-195FCFD02937}" presName="node" presStyleLbl="node1" presStyleIdx="0" presStyleCnt="3" custScaleX="285330" custLinFactY="41122" custLinFactNeighborX="2562" custLinFactNeighborY="100000">
        <dgm:presLayoutVars>
          <dgm:bulletEnabled val="1"/>
        </dgm:presLayoutVars>
      </dgm:prSet>
      <dgm:spPr/>
    </dgm:pt>
    <dgm:pt modelId="{8A0F2E01-FC71-4E22-96F2-B7052CA7FFD3}" type="pres">
      <dgm:prSet presAssocID="{F652DB56-D174-4C1C-A4B6-0A7ADDCA9A74}" presName="sibTrans" presStyleCnt="0"/>
      <dgm:spPr/>
    </dgm:pt>
    <dgm:pt modelId="{64F4BD2C-8BE8-4AD4-98EC-0A172FB0E49F}" type="pres">
      <dgm:prSet presAssocID="{5AA219E4-6F04-4808-99CD-944D382DA16F}" presName="node" presStyleLbl="node1" presStyleIdx="1" presStyleCnt="3" custScaleX="141346" custScaleY="132704" custLinFactY="-23010" custLinFactNeighborX="2785" custLinFactNeighborY="-100000">
        <dgm:presLayoutVars>
          <dgm:bulletEnabled val="1"/>
        </dgm:presLayoutVars>
      </dgm:prSet>
      <dgm:spPr/>
    </dgm:pt>
    <dgm:pt modelId="{72F1705D-CD2E-4048-AFE3-11381C8E9CD9}" type="pres">
      <dgm:prSet presAssocID="{1785BD5B-1126-43E6-948E-27439901DD8E}" presName="sibTrans" presStyleCnt="0"/>
      <dgm:spPr/>
    </dgm:pt>
    <dgm:pt modelId="{518354C5-EF36-4063-9CED-F62D20F993CC}" type="pres">
      <dgm:prSet presAssocID="{20A84CF6-C920-43EB-963B-429CB27461B2}" presName="node" presStyleLbl="node1" presStyleIdx="2" presStyleCnt="3" custScaleX="134430" custScaleY="132933" custLinFactY="-15632" custLinFactNeighborX="-4041" custLinFactNeighborY="-100000">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C6CD2E43-23F2-408E-811C-230D5C14FF0B}" srcId="{F63AB343-5A73-47E4-8646-CD6F6FB8F31C}" destId="{5AA219E4-6F04-4808-99CD-944D382DA16F}" srcOrd="1" destOrd="0" parTransId="{CBA1AEFC-FD9E-42A6-B854-B51EA6D7FAF4}" sibTransId="{1785BD5B-1126-43E6-948E-27439901DD8E}"/>
    <dgm:cxn modelId="{F2D26463-A756-459D-8F8F-64F6F789D0EB}" srcId="{F63AB343-5A73-47E4-8646-CD6F6FB8F31C}" destId="{69CFE273-6634-4AF2-ADF7-195FCFD02937}" srcOrd="0" destOrd="0" parTransId="{464AEF01-3A62-4C91-9C64-6508F6716BD3}" sibTransId="{F652DB56-D174-4C1C-A4B6-0A7ADDCA9A74}"/>
    <dgm:cxn modelId="{E31A3D51-FE36-4A97-B46F-E1D3C72147CB}" type="presOf" srcId="{5AA219E4-6F04-4808-99CD-944D382DA16F}" destId="{64F4BD2C-8BE8-4AD4-98EC-0A172FB0E49F}" srcOrd="0" destOrd="0" presId="urn:microsoft.com/office/officeart/2005/8/layout/default"/>
    <dgm:cxn modelId="{E4F633EA-24E6-4C9F-986E-35F4BDABB6D0}" type="presOf" srcId="{20A84CF6-C920-43EB-963B-429CB27461B2}" destId="{518354C5-EF36-4063-9CED-F62D20F993CC}" srcOrd="0" destOrd="0" presId="urn:microsoft.com/office/officeart/2005/8/layout/default"/>
    <dgm:cxn modelId="{545FB7EC-01A3-4E64-ACBB-015BA7FFD102}" srcId="{F63AB343-5A73-47E4-8646-CD6F6FB8F31C}" destId="{20A84CF6-C920-43EB-963B-429CB27461B2}" srcOrd="2" destOrd="0" parTransId="{1C924F2D-2F35-4B59-91D3-81630C94CF0D}" sibTransId="{17D3D3CF-5A68-4C22-A3BF-C7A687102626}"/>
    <dgm:cxn modelId="{ED29095C-383F-4177-AD69-9BFAFD17496C}" type="presParOf" srcId="{4BC6EFDF-A91D-4DDE-B436-D0306CA8FB22}" destId="{7887EDED-12AF-4382-A7A3-8629FCB97637}" srcOrd="0" destOrd="0" presId="urn:microsoft.com/office/officeart/2005/8/layout/default"/>
    <dgm:cxn modelId="{49F030FA-5476-4C2D-BFFE-911AD6FEDBDB}" type="presParOf" srcId="{4BC6EFDF-A91D-4DDE-B436-D0306CA8FB22}" destId="{8A0F2E01-FC71-4E22-96F2-B7052CA7FFD3}" srcOrd="1" destOrd="0" presId="urn:microsoft.com/office/officeart/2005/8/layout/default"/>
    <dgm:cxn modelId="{3EA64667-3E88-4116-A58C-0CE0552B5510}" type="presParOf" srcId="{4BC6EFDF-A91D-4DDE-B436-D0306CA8FB22}" destId="{64F4BD2C-8BE8-4AD4-98EC-0A172FB0E49F}" srcOrd="2" destOrd="0" presId="urn:microsoft.com/office/officeart/2005/8/layout/default"/>
    <dgm:cxn modelId="{54C07CB6-2F45-4AE7-B491-A7BFACCBA896}" type="presParOf" srcId="{4BC6EFDF-A91D-4DDE-B436-D0306CA8FB22}" destId="{72F1705D-CD2E-4048-AFE3-11381C8E9CD9}" srcOrd="3" destOrd="0" presId="urn:microsoft.com/office/officeart/2005/8/layout/default"/>
    <dgm:cxn modelId="{BC998796-4795-43DF-88F1-DC6E1A96702E}" type="presParOf" srcId="{4BC6EFDF-A91D-4DDE-B436-D0306CA8FB22}" destId="{518354C5-EF36-4063-9CED-F62D20F993CC}"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A200A2F-C330-431E-BDD2-CDE3B3595162}">
      <dgm:prSet phldrT="[Text]" custT="1"/>
      <dgm:spPr>
        <a:solidFill>
          <a:schemeClr val="tx1">
            <a:lumMod val="50000"/>
            <a:lumOff val="50000"/>
          </a:schemeClr>
        </a:solidFill>
      </dgm:spPr>
      <dgm:t>
        <a:bodyPr/>
        <a:lstStyle/>
        <a:p>
          <a:pPr algn="l"/>
          <a:r>
            <a:rPr lang="en-IN" sz="2000" b="0" i="0" dirty="0">
              <a:latin typeface="Montserrat" panose="00000500000000000000" pitchFamily="2" charset="0"/>
            </a:rPr>
            <a:t>Expenditure cost :</a:t>
          </a:r>
        </a:p>
        <a:p>
          <a:pPr algn="l"/>
          <a:r>
            <a:rPr lang="en-IN" sz="2000" b="0" i="0" dirty="0">
              <a:latin typeface="Montserrat" panose="00000500000000000000" pitchFamily="2" charset="0"/>
            </a:rPr>
            <a:t>~Feature and functionality</a:t>
          </a:r>
        </a:p>
        <a:p>
          <a:pPr algn="l"/>
          <a:r>
            <a:rPr lang="en-IN" sz="2000" b="0" i="0" dirty="0">
              <a:latin typeface="Montserrat" panose="00000500000000000000" pitchFamily="2" charset="0"/>
            </a:rPr>
            <a:t>~Developer charge</a:t>
          </a:r>
        </a:p>
        <a:p>
          <a:pPr algn="l"/>
          <a:r>
            <a:rPr lang="en-IN" sz="2000" b="0" i="0" dirty="0">
              <a:latin typeface="Montserrat" panose="00000500000000000000" pitchFamily="2" charset="0"/>
            </a:rPr>
            <a:t>~App maintenance cost and additional services.</a:t>
          </a:r>
        </a:p>
        <a:p>
          <a:pPr algn="l"/>
          <a:r>
            <a:rPr lang="en-IN" sz="2000" b="0" i="0" dirty="0">
              <a:latin typeface="Montserrat" panose="00000500000000000000" pitchFamily="2" charset="0"/>
            </a:rPr>
            <a:t>~Approx cost  -10k$-20k$</a:t>
          </a:r>
        </a:p>
        <a:p>
          <a:pPr algn="l"/>
          <a:r>
            <a:rPr lang="en-IN" sz="2000" b="0" i="0" dirty="0">
              <a:latin typeface="Montserrat" panose="00000500000000000000" pitchFamily="2" charset="0"/>
            </a:rPr>
            <a:t>~Profit-100k$-200k$</a:t>
          </a: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latin typeface="Montserrat" panose="00000500000000000000" pitchFamily="2" charset="0"/>
            </a:rPr>
            <a:t>The target market is 10% of the SAM will count.</a:t>
          </a: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734F4134-E1D5-43D5-B528-B54D97585CBB}">
      <dgm:prSet phldrT="[Text]" custT="1"/>
      <dgm:spPr>
        <a:solidFill>
          <a:srgbClr val="7F7F7F"/>
        </a:solidFill>
      </dgm:spPr>
      <dgm:t>
        <a:bodyPr/>
        <a:lstStyle/>
        <a:p>
          <a:pPr algn="l"/>
          <a:r>
            <a:rPr lang="en-IN" sz="2200" b="0" i="0" dirty="0">
              <a:latin typeface="Montserrat" panose="00000500000000000000" pitchFamily="2" charset="0"/>
            </a:rPr>
            <a:t>As we know that there are 27cr. Families in India.</a:t>
          </a:r>
        </a:p>
        <a:p>
          <a:pPr algn="l"/>
          <a:r>
            <a:rPr lang="en-IN" sz="2200" b="0" i="0" dirty="0">
              <a:latin typeface="Montserrat" panose="00000500000000000000" pitchFamily="2" charset="0"/>
            </a:rPr>
            <a:t>So if 10% of the total families use the app  and for starting basis user give  </a:t>
          </a:r>
          <a:r>
            <a:rPr lang="en-IN" sz="2200" b="0" i="0" dirty="0"/>
            <a:t>₹10 so the total revenue will 27 cr. And it will increase with time</a:t>
          </a:r>
          <a:r>
            <a:rPr lang="en-IN" sz="2200" b="0" i="0" dirty="0">
              <a:latin typeface="Montserrat" panose="00000500000000000000" pitchFamily="2" charset="0"/>
            </a:rPr>
            <a:t> .</a:t>
          </a: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ScaleY="126156" custLinFactNeighborX="-599" custLinFactNeighborY="685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ScaleY="122492" custLinFactNeighborX="137"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83" custLinFactNeighborY="-28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200" b="0" i="0" dirty="0">
              <a:latin typeface="Montserrat" panose="00000500000000000000" pitchFamily="2" charset="0"/>
            </a:rPr>
            <a:t>~The software architecture and design are being developed, and the major components and interfaces are being defined.</a:t>
          </a:r>
        </a:p>
        <a:p>
          <a:pPr algn="l"/>
          <a:r>
            <a:rPr lang="en-US" sz="2200" b="0" i="0" dirty="0">
              <a:solidFill>
                <a:schemeClr val="bg1"/>
              </a:solidFill>
              <a:latin typeface="Montserrat" panose="00000500000000000000" pitchFamily="2" charset="0"/>
            </a:rPr>
            <a:t>~The TRL level is currently 2.</a:t>
          </a:r>
          <a:endParaRPr lang="en-IN" sz="2200" b="0" i="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endParaRPr lang="en-IN" sz="2000" dirty="0">
            <a:solidFill>
              <a:schemeClr val="bg1"/>
            </a:solidFill>
            <a:latin typeface="Montserrat" panose="00000500000000000000" pitchFamily="2" charset="0"/>
          </a:endParaRPr>
        </a:p>
        <a:p>
          <a:pPr algn="l"/>
          <a:r>
            <a:rPr lang="en-IN" sz="2000" dirty="0">
              <a:solidFill>
                <a:schemeClr val="bg1"/>
              </a:solidFill>
              <a:latin typeface="Montserrat" panose="00000500000000000000" pitchFamily="2" charset="0"/>
            </a:rPr>
            <a:t>~By using this app people can save their time and money.</a:t>
          </a:r>
        </a:p>
        <a:p>
          <a:pPr algn="l"/>
          <a:r>
            <a:rPr lang="en-IN" sz="2000" dirty="0">
              <a:solidFill>
                <a:schemeClr val="bg1"/>
              </a:solidFill>
              <a:latin typeface="Montserrat" panose="00000500000000000000" pitchFamily="2" charset="0"/>
            </a:rPr>
            <a:t>~They don’t have to search different locations to get information.</a:t>
          </a:r>
        </a:p>
        <a:p>
          <a:pPr algn="l"/>
          <a:r>
            <a:rPr lang="en-IN" sz="2000" dirty="0">
              <a:solidFill>
                <a:schemeClr val="bg1"/>
              </a:solidFill>
              <a:latin typeface="Montserrat" panose="00000500000000000000" pitchFamily="2" charset="0"/>
            </a:rPr>
            <a:t>~Earlier nobody has thought of making app like this.</a:t>
          </a:r>
        </a:p>
        <a:p>
          <a:pPr algn="l"/>
          <a:endParaRPr lang="en-IN" sz="2000" dirty="0">
            <a:solidFill>
              <a:schemeClr val="bg1"/>
            </a:solidFill>
            <a:latin typeface="Montserrat" panose="00000500000000000000" pitchFamily="2" charset="0"/>
          </a:endParaRPr>
        </a:p>
        <a:p>
          <a:pPr algn="l"/>
          <a:endParaRPr lang="en-IN" sz="20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defTabSz="1066800">
            <a:lnSpc>
              <a:spcPct val="90000"/>
            </a:lnSpc>
            <a:spcBef>
              <a:spcPct val="0"/>
            </a:spcBef>
            <a:spcAft>
              <a:spcPct val="35000"/>
            </a:spcAft>
          </a:pP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1705" custLinFactNeighborY="3000">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1800" b="0" i="0" dirty="0">
              <a:latin typeface="Montserrat" panose="00000500000000000000" pitchFamily="2" charset="0"/>
            </a:rPr>
            <a:t>~No other  app is available in market which tells about the availability of the doctor.</a:t>
          </a:r>
        </a:p>
        <a:p>
          <a:pPr algn="l"/>
          <a:r>
            <a:rPr lang="en-US" sz="1800" b="0" i="0" dirty="0">
              <a:latin typeface="Montserrat" panose="00000500000000000000" pitchFamily="2" charset="0"/>
            </a:rPr>
            <a:t>~Others app only provide online consultant and some are for appointment.</a:t>
          </a:r>
        </a:p>
        <a:p>
          <a:pPr algn="l"/>
          <a:r>
            <a:rPr lang="en-US" sz="1800" b="0" i="0" dirty="0">
              <a:latin typeface="Montserrat" panose="00000500000000000000" pitchFamily="2" charset="0"/>
            </a:rPr>
            <a:t>~It also provide online consultation, registration and  payment options.</a:t>
          </a:r>
        </a:p>
        <a:p>
          <a:pPr algn="l"/>
          <a:endParaRPr lang="en-IN" sz="1800" b="0" i="0" dirty="0">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1800" dirty="0">
              <a:solidFill>
                <a:schemeClr val="bg1"/>
              </a:solidFill>
              <a:latin typeface="Montserrat" panose="00000500000000000000" pitchFamily="2" charset="0"/>
            </a:rPr>
            <a:t>~Due to this app the crowd is reduced in   the hospitals.</a:t>
          </a:r>
        </a:p>
        <a:p>
          <a:pPr algn="l"/>
          <a:r>
            <a:rPr lang="en-US" sz="1800" dirty="0">
              <a:solidFill>
                <a:schemeClr val="bg1"/>
              </a:solidFill>
              <a:latin typeface="Montserrat" panose="00000500000000000000" pitchFamily="2" charset="0"/>
            </a:rPr>
            <a:t>~Unnecessary calls can be reduced.</a:t>
          </a:r>
        </a:p>
        <a:p>
          <a:pPr algn="l"/>
          <a:r>
            <a:rPr lang="en-US" sz="1800" dirty="0">
              <a:solidFill>
                <a:schemeClr val="bg1"/>
              </a:solidFill>
              <a:latin typeface="Montserrat" panose="00000500000000000000" pitchFamily="2" charset="0"/>
            </a:rPr>
            <a:t>~Increase brand value of hospital.</a:t>
          </a:r>
        </a:p>
        <a:p>
          <a:pPr algn="l"/>
          <a:r>
            <a:rPr lang="en-US" sz="1800" dirty="0">
              <a:solidFill>
                <a:schemeClr val="bg1"/>
              </a:solidFill>
              <a:latin typeface="Montserrat" panose="00000500000000000000" pitchFamily="2" charset="0"/>
            </a:rPr>
            <a:t>~All hospitals facility available only in one app(registration ,enquiry, appointment )</a:t>
          </a:r>
          <a:endParaRPr lang="en-IN" sz="18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endParaRPr lang="en-IN" sz="1600" dirty="0">
            <a:solidFill>
              <a:schemeClr val="bg1"/>
            </a:solidFill>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9"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0" custLinFactNeighborY="-8721">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000" dirty="0">
              <a:solidFill>
                <a:schemeClr val="bg1"/>
              </a:solidFill>
              <a:latin typeface="Montserrat" panose="00000500000000000000" pitchFamily="2" charset="0"/>
            </a:rPr>
            <a:t>We are planning to make money by these methods:</a:t>
          </a:r>
        </a:p>
        <a:p>
          <a:pPr algn="l"/>
          <a:r>
            <a:rPr lang="en-US" sz="2000" dirty="0">
              <a:solidFill>
                <a:schemeClr val="bg1"/>
              </a:solidFill>
              <a:latin typeface="Montserrat" panose="00000500000000000000" pitchFamily="2" charset="0"/>
            </a:rPr>
            <a:t>~Advertising</a:t>
          </a:r>
        </a:p>
        <a:p>
          <a:pPr algn="l"/>
          <a:r>
            <a:rPr lang="en-US" sz="2000" dirty="0">
              <a:solidFill>
                <a:schemeClr val="bg1"/>
              </a:solidFill>
              <a:latin typeface="Montserrat" panose="00000500000000000000" pitchFamily="2" charset="0"/>
            </a:rPr>
            <a:t>~Subscription model</a:t>
          </a:r>
        </a:p>
        <a:p>
          <a:pPr algn="l"/>
          <a:r>
            <a:rPr lang="en-US" sz="2000" dirty="0">
              <a:solidFill>
                <a:schemeClr val="bg1"/>
              </a:solidFill>
              <a:latin typeface="Montserrat" panose="00000500000000000000" pitchFamily="2" charset="0"/>
            </a:rPr>
            <a:t>~In-add purchases</a:t>
          </a:r>
        </a:p>
        <a:p>
          <a:pPr algn="l"/>
          <a:r>
            <a:rPr lang="en-US" sz="2000" dirty="0">
              <a:solidFill>
                <a:schemeClr val="bg1"/>
              </a:solidFill>
              <a:latin typeface="Montserrat" panose="00000500000000000000" pitchFamily="2" charset="0"/>
            </a:rPr>
            <a:t>~Crowd funding</a:t>
          </a:r>
        </a:p>
        <a:p>
          <a:pPr algn="l"/>
          <a:r>
            <a:rPr lang="en-US" sz="2000" dirty="0">
              <a:solidFill>
                <a:schemeClr val="bg1"/>
              </a:solidFill>
              <a:latin typeface="Montserrat" panose="00000500000000000000" pitchFamily="2" charset="0"/>
            </a:rPr>
            <a:t>~Several transaction charge</a:t>
          </a:r>
          <a:endParaRPr lang="en-IN" sz="20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A1A64FDF-DB09-4C10-9862-AD171F88F002}">
      <dgm:prSet phldrT="[Text]" custT="1"/>
      <dgm:spPr>
        <a:solidFill>
          <a:srgbClr val="F04034"/>
        </a:solidFill>
      </dgm:spPr>
      <dgm:t>
        <a:bodyPr/>
        <a:lstStyle/>
        <a:p>
          <a:pPr algn="l"/>
          <a:r>
            <a:rPr lang="en-US" sz="2000" dirty="0">
              <a:solidFill>
                <a:schemeClr val="bg1"/>
              </a:solidFill>
              <a:latin typeface="Montserrat" panose="00000500000000000000" pitchFamily="2" charset="0"/>
            </a:rPr>
            <a:t>We have viable business model as it is:</a:t>
          </a:r>
          <a:br>
            <a:rPr lang="en-US" sz="2000" dirty="0">
              <a:solidFill>
                <a:schemeClr val="bg1"/>
              </a:solidFill>
              <a:latin typeface="Montserrat" panose="00000500000000000000" pitchFamily="2" charset="0"/>
            </a:rPr>
          </a:br>
          <a:endParaRPr lang="en-US" sz="2000" dirty="0">
            <a:solidFill>
              <a:schemeClr val="bg1"/>
            </a:solidFill>
            <a:latin typeface="Montserrat" panose="00000500000000000000" pitchFamily="2" charset="0"/>
          </a:endParaRPr>
        </a:p>
        <a:p>
          <a:pPr algn="l"/>
          <a:r>
            <a:rPr lang="en-US" sz="2000" dirty="0">
              <a:solidFill>
                <a:schemeClr val="bg1"/>
              </a:solidFill>
              <a:latin typeface="Montserrat" panose="00000500000000000000" pitchFamily="2" charset="0"/>
            </a:rPr>
            <a:t>~A compelling business plan</a:t>
          </a:r>
        </a:p>
        <a:p>
          <a:pPr algn="l"/>
          <a:r>
            <a:rPr lang="en-US" sz="2000" dirty="0">
              <a:solidFill>
                <a:schemeClr val="bg1"/>
              </a:solidFill>
              <a:latin typeface="Montserrat" panose="00000500000000000000" pitchFamily="2" charset="0"/>
            </a:rPr>
            <a:t>~A True idea case</a:t>
          </a:r>
        </a:p>
        <a:p>
          <a:pPr algn="l"/>
          <a:r>
            <a:rPr lang="en-US" sz="2000" dirty="0">
              <a:solidFill>
                <a:schemeClr val="bg1"/>
              </a:solidFill>
              <a:latin typeface="Montserrat" panose="00000500000000000000" pitchFamily="2" charset="0"/>
            </a:rPr>
            <a:t>~A dynamic market opportunity</a:t>
          </a:r>
        </a:p>
        <a:p>
          <a:pPr algn="l"/>
          <a:r>
            <a:rPr lang="en-US" sz="2000" dirty="0">
              <a:solidFill>
                <a:schemeClr val="bg1"/>
              </a:solidFill>
              <a:latin typeface="Montserrat" panose="00000500000000000000" pitchFamily="2" charset="0"/>
            </a:rPr>
            <a:t>~No competition</a:t>
          </a:r>
        </a:p>
      </dgm:t>
    </dgm:pt>
    <dgm:pt modelId="{2FC5F85D-045D-4296-B74F-0CC184592E34}" type="parTrans" cxnId="{DDC889BB-3881-4CDD-9E72-1F3CF5A6655B}">
      <dgm:prSet/>
      <dgm:spPr/>
      <dgm:t>
        <a:bodyPr/>
        <a:lstStyle/>
        <a:p>
          <a:endParaRPr lang="en-US"/>
        </a:p>
      </dgm:t>
    </dgm:pt>
    <dgm:pt modelId="{79A5BFD3-93C2-411C-B65B-46EAAE43AB6B}" type="sibTrans" cxnId="{DDC889BB-3881-4CDD-9E72-1F3CF5A6655B}">
      <dgm:prSet/>
      <dgm:spPr/>
      <dgm:t>
        <a:bodyPr/>
        <a:lstStyle/>
        <a:p>
          <a:endParaRPr lang="en-US"/>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ScaleX="132821" custScaleY="109329" custLinFactNeighborX="2462" custLinFactNeighborY="745">
        <dgm:presLayoutVars>
          <dgm:bulletEnabled val="1"/>
        </dgm:presLayoutVars>
      </dgm:prSet>
      <dgm:spPr/>
    </dgm:pt>
    <dgm:pt modelId="{CDEC6380-52CC-4823-8F32-7DE41D09C832}" type="pres">
      <dgm:prSet presAssocID="{08E6E445-881C-4479-85D7-BE7945FAC530}" presName="sibTrans" presStyleCnt="0"/>
      <dgm:spPr/>
    </dgm:pt>
    <dgm:pt modelId="{8CFFFA3B-2F5A-4E03-BDFF-2ADEB6CF60BC}" type="pres">
      <dgm:prSet presAssocID="{A1A64FDF-DB09-4C10-9862-AD171F88F002}" presName="node" presStyleLbl="node1" presStyleIdx="1" presStyleCnt="2" custScaleX="132821" custScaleY="106375" custLinFactNeighborX="184" custLinFactNeighborY="2587">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6C3F06BA-BA2B-4E9B-B527-32F2B33577F0}" type="presOf" srcId="{A1A64FDF-DB09-4C10-9862-AD171F88F002}" destId="{8CFFFA3B-2F5A-4E03-BDFF-2ADEB6CF60BC}" srcOrd="0" destOrd="0" presId="urn:microsoft.com/office/officeart/2005/8/layout/default"/>
    <dgm:cxn modelId="{DDC889BB-3881-4CDD-9E72-1F3CF5A6655B}" srcId="{F63AB343-5A73-47E4-8646-CD6F6FB8F31C}" destId="{A1A64FDF-DB09-4C10-9862-AD171F88F002}" srcOrd="1" destOrd="0" parTransId="{2FC5F85D-045D-4296-B74F-0CC184592E34}" sibTransId="{79A5BFD3-93C2-411C-B65B-46EAAE43AB6B}"/>
    <dgm:cxn modelId="{DD1786C4-3186-4B5B-AE30-1E7ADECE388F}" srcId="{F63AB343-5A73-47E4-8646-CD6F6FB8F31C}" destId="{734F4134-E1D5-43D5-B528-B54D97585CBB}" srcOrd="0" destOrd="0" parTransId="{EFEEB090-9026-4FC6-95E9-04981C53B35E}" sibTransId="{08E6E445-881C-4479-85D7-BE7945FAC530}"/>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5159DA84-E32B-495F-AD05-D7D6DF842816}" type="presParOf" srcId="{4BC6EFDF-A91D-4DDE-B436-D0306CA8FB22}" destId="{8CFFFA3B-2F5A-4E03-BDFF-2ADEB6CF60BC}"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400" b="0" i="0" dirty="0">
              <a:latin typeface="Montserrat" panose="00000500000000000000" pitchFamily="2" charset="0"/>
            </a:rPr>
            <a:t>Mohd Aftab</a:t>
          </a:r>
        </a:p>
        <a:p>
          <a:pPr algn="l"/>
          <a:r>
            <a:rPr lang="en-US" sz="2400" b="0" i="0" dirty="0">
              <a:latin typeface="Montserrat" panose="00000500000000000000" pitchFamily="2" charset="0"/>
            </a:rPr>
            <a:t>Prashant Dixit</a:t>
          </a:r>
        </a:p>
        <a:p>
          <a:pPr algn="l"/>
          <a:endParaRPr lang="en-US" sz="2400" b="0" i="0" dirty="0">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200" dirty="0" err="1">
              <a:solidFill>
                <a:schemeClr val="bg1"/>
              </a:solidFill>
              <a:latin typeface="Montserrat" panose="00000500000000000000" pitchFamily="2" charset="0"/>
            </a:rPr>
            <a:t>Btech</a:t>
          </a:r>
          <a:r>
            <a:rPr lang="en-IN" sz="2200" dirty="0">
              <a:solidFill>
                <a:schemeClr val="bg1"/>
              </a:solidFill>
              <a:latin typeface="Montserrat" panose="00000500000000000000" pitchFamily="2" charset="0"/>
            </a:rPr>
            <a:t>/</a:t>
          </a:r>
          <a:r>
            <a:rPr lang="en-IN" sz="2200" baseline="0" dirty="0" err="1">
              <a:solidFill>
                <a:schemeClr val="bg1"/>
              </a:solidFill>
              <a:latin typeface="Montserrat" panose="00000500000000000000" pitchFamily="2" charset="0"/>
            </a:rPr>
            <a:t>cse</a:t>
          </a:r>
          <a:endParaRPr lang="en-IN" sz="2200" baseline="0" dirty="0">
            <a:solidFill>
              <a:schemeClr val="bg1"/>
            </a:solidFill>
            <a:latin typeface="Montserrat" panose="00000500000000000000" pitchFamily="2" charset="0"/>
          </a:endParaRPr>
        </a:p>
        <a:p>
          <a:pPr algn="l"/>
          <a:r>
            <a:rPr lang="en-IN" sz="2200" baseline="0" dirty="0">
              <a:solidFill>
                <a:schemeClr val="bg1"/>
              </a:solidFill>
              <a:latin typeface="Montserrat" panose="00000500000000000000" pitchFamily="2" charset="0"/>
            </a:rPr>
            <a:t>Front end developer </a:t>
          </a:r>
        </a:p>
        <a:p>
          <a:pPr algn="l"/>
          <a:r>
            <a:rPr lang="en-IN" sz="2200" baseline="0" dirty="0">
              <a:solidFill>
                <a:schemeClr val="bg1"/>
              </a:solidFill>
              <a:latin typeface="Montserrat" panose="00000500000000000000" pitchFamily="2" charset="0"/>
            </a:rPr>
            <a:t>Python developer</a:t>
          </a:r>
        </a:p>
        <a:p>
          <a:pPr algn="l"/>
          <a:r>
            <a:rPr lang="en-IN" sz="2200" baseline="0" dirty="0">
              <a:solidFill>
                <a:schemeClr val="bg1"/>
              </a:solidFill>
              <a:latin typeface="Montserrat" panose="00000500000000000000" pitchFamily="2" charset="0"/>
            </a:rPr>
            <a:t>Database management</a:t>
          </a:r>
        </a:p>
        <a:p>
          <a:pPr algn="l"/>
          <a:r>
            <a:rPr lang="en-IN" sz="2200" baseline="0" dirty="0">
              <a:solidFill>
                <a:schemeClr val="bg1"/>
              </a:solidFill>
              <a:latin typeface="Montserrat" panose="00000500000000000000" pitchFamily="2" charset="0"/>
            </a:rPr>
            <a:t>Machine learning</a:t>
          </a:r>
        </a:p>
        <a:p>
          <a:pPr algn="l"/>
          <a:endParaRPr lang="en-IN" sz="24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IN" sz="2200" dirty="0">
              <a:solidFill>
                <a:schemeClr val="bg1"/>
              </a:solidFill>
              <a:latin typeface="Montserrat" panose="00000500000000000000" pitchFamily="2" charset="0"/>
            </a:rPr>
            <a:t>We</a:t>
          </a:r>
          <a:r>
            <a:rPr lang="en-IN" sz="2200" baseline="0" dirty="0">
              <a:solidFill>
                <a:schemeClr val="bg1"/>
              </a:solidFill>
              <a:latin typeface="Montserrat" panose="00000500000000000000" pitchFamily="2" charset="0"/>
            </a:rPr>
            <a:t> both the members as a team wanted to help people by seeking a solution to this problem so maximum no. of people can get treatment of their illness as soon as possible with the best hospitals and doctors available in the country without wasting their crucial time.</a:t>
          </a:r>
          <a:endParaRPr lang="en-IN" sz="22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8416" custScaleY="114594" custLinFactNeighborX="441" custLinFactNeighborY="5773">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7388" custScaleY="113457"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0" custLinFactNeighborY="-6216">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19211" y="1119697"/>
          <a:ext cx="5283005" cy="3169803"/>
        </a:xfrm>
        <a:prstGeom prst="rect">
          <a:avLst/>
        </a:prstGeom>
        <a:solidFill>
          <a:srgbClr val="EE251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latin typeface="Montserrat" panose="00000500000000000000" pitchFamily="2" charset="0"/>
            </a:rPr>
            <a:t>Hello,</a:t>
          </a:r>
          <a:r>
            <a:rPr lang="en-US" sz="2800" kern="1200" baseline="0" dirty="0">
              <a:solidFill>
                <a:schemeClr val="bg1"/>
              </a:solidFill>
              <a:latin typeface="Montserrat" panose="00000500000000000000" pitchFamily="2" charset="0"/>
            </a:rPr>
            <a:t> we are the code wizards team and we are here to present our innovation.</a:t>
          </a:r>
          <a:endParaRPr lang="en-IN" sz="2800" kern="1200" dirty="0">
            <a:solidFill>
              <a:schemeClr val="bg1"/>
            </a:solidFill>
            <a:latin typeface="Montserrat" panose="00000500000000000000" pitchFamily="2" charset="0"/>
          </a:endParaRPr>
        </a:p>
      </dsp:txBody>
      <dsp:txXfrm>
        <a:off x="19211" y="1119697"/>
        <a:ext cx="5283005" cy="3169803"/>
      </dsp:txXfrm>
    </dsp:sp>
    <dsp:sp modelId="{1B6A54B0-7323-418C-B8EE-1A870FF5188A}">
      <dsp:nvSpPr>
        <dsp:cNvPr id="0" name=""/>
        <dsp:cNvSpPr/>
      </dsp:nvSpPr>
      <dsp:spPr>
        <a:xfrm>
          <a:off x="5814014" y="1119697"/>
          <a:ext cx="5283005" cy="3169803"/>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This project is concerned with the problems faced by the patients in order to get the best hospital and doctors available in it for the medical condition they have. </a:t>
          </a:r>
        </a:p>
      </dsp:txBody>
      <dsp:txXfrm>
        <a:off x="5814014" y="1119697"/>
        <a:ext cx="5283005" cy="316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219728"/>
          <a:ext cx="5098044" cy="1948680"/>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bg1"/>
              </a:solidFill>
              <a:latin typeface="Montserrat" panose="00000500000000000000" pitchFamily="2" charset="0"/>
            </a:rPr>
            <a:t>Many patients  from different cities are not able to get any information of the doctor and the hospital. They are also not able to book an appointment with them. </a:t>
          </a:r>
          <a:endParaRPr lang="en-IN" sz="2100" kern="1200" dirty="0">
            <a:solidFill>
              <a:schemeClr val="bg1"/>
            </a:solidFill>
            <a:latin typeface="Montserrat" panose="00000500000000000000" pitchFamily="2" charset="0"/>
          </a:endParaRPr>
        </a:p>
      </dsp:txBody>
      <dsp:txXfrm>
        <a:off x="0" y="219728"/>
        <a:ext cx="5098044" cy="1948680"/>
      </dsp:txXfrm>
    </dsp:sp>
    <dsp:sp modelId="{1B6A54B0-7323-418C-B8EE-1A870FF5188A}">
      <dsp:nvSpPr>
        <dsp:cNvPr id="0" name=""/>
        <dsp:cNvSpPr/>
      </dsp:nvSpPr>
      <dsp:spPr>
        <a:xfrm>
          <a:off x="5510325" y="192587"/>
          <a:ext cx="5098044" cy="2009225"/>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Montserrat" panose="00000500000000000000" pitchFamily="2" charset="0"/>
            </a:rPr>
            <a:t>This innovation is concerned to all the people of the country having severe medical conditions.</a:t>
          </a:r>
          <a:endParaRPr lang="en-IN" sz="2200" kern="1200" dirty="0">
            <a:solidFill>
              <a:schemeClr val="bg1"/>
            </a:solidFill>
            <a:latin typeface="Montserrat" panose="00000500000000000000" pitchFamily="2" charset="0"/>
          </a:endParaRPr>
        </a:p>
      </dsp:txBody>
      <dsp:txXfrm>
        <a:off x="5510325" y="192587"/>
        <a:ext cx="5098044" cy="2009225"/>
      </dsp:txXfrm>
    </dsp:sp>
    <dsp:sp modelId="{7887EDED-12AF-4382-A7A3-8629FCB97637}">
      <dsp:nvSpPr>
        <dsp:cNvPr id="0" name=""/>
        <dsp:cNvSpPr/>
      </dsp:nvSpPr>
      <dsp:spPr>
        <a:xfrm>
          <a:off x="0" y="2336598"/>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&gt;&gt; The</a:t>
          </a:r>
          <a:r>
            <a:rPr lang="en-US" sz="2000" kern="1200" baseline="0" dirty="0">
              <a:solidFill>
                <a:schemeClr val="bg1"/>
              </a:solidFill>
              <a:latin typeface="Montserrat" panose="00000500000000000000" pitchFamily="2" charset="0"/>
            </a:rPr>
            <a:t> innovation provide an app for all the people of the country in which they        can search for the best hospital and doctor available in it for the disease they are suffering from.</a:t>
          </a:r>
        </a:p>
        <a:p>
          <a:pPr marL="0" lvl="0" indent="0" algn="l" defTabSz="889000">
            <a:lnSpc>
              <a:spcPct val="90000"/>
            </a:lnSpc>
            <a:spcBef>
              <a:spcPct val="0"/>
            </a:spcBef>
            <a:spcAft>
              <a:spcPct val="35000"/>
            </a:spcAft>
            <a:buNone/>
          </a:pPr>
          <a:r>
            <a:rPr lang="en-US" sz="2000" kern="1200" baseline="0" dirty="0">
              <a:solidFill>
                <a:schemeClr val="bg1"/>
              </a:solidFill>
              <a:latin typeface="Montserrat" panose="00000500000000000000" pitchFamily="2" charset="0"/>
            </a:rPr>
            <a:t>&gt;&gt; They can also get information about the doctors experience in that field.</a:t>
          </a:r>
        </a:p>
        <a:p>
          <a:pPr marL="0" lvl="0" indent="0" algn="l" defTabSz="889000">
            <a:lnSpc>
              <a:spcPct val="90000"/>
            </a:lnSpc>
            <a:spcBef>
              <a:spcPct val="0"/>
            </a:spcBef>
            <a:spcAft>
              <a:spcPct val="35000"/>
            </a:spcAft>
            <a:buNone/>
          </a:pPr>
          <a:r>
            <a:rPr lang="en-US" sz="2000" kern="1200" baseline="0" dirty="0">
              <a:solidFill>
                <a:schemeClr val="bg1"/>
              </a:solidFill>
              <a:latin typeface="Montserrat" panose="00000500000000000000" pitchFamily="2" charset="0"/>
            </a:rPr>
            <a:t>&gt;&gt;They can also book an appointment directly in any hospital with a doctor without talking to any consultant </a:t>
          </a:r>
          <a:r>
            <a:rPr lang="en-US" sz="2400" kern="1200" baseline="0" dirty="0">
              <a:solidFill>
                <a:schemeClr val="bg1"/>
              </a:solidFill>
              <a:latin typeface="Montserrat" panose="00000500000000000000" pitchFamily="2" charset="0"/>
            </a:rPr>
            <a:t>.</a:t>
          </a:r>
          <a:endParaRPr lang="en-IN" sz="2400" kern="1200" dirty="0">
            <a:solidFill>
              <a:schemeClr val="bg1"/>
            </a:solidFill>
            <a:latin typeface="Montserrat" panose="00000500000000000000" pitchFamily="2" charset="0"/>
          </a:endParaRPr>
        </a:p>
      </dsp:txBody>
      <dsp:txXfrm>
        <a:off x="0" y="2336598"/>
        <a:ext cx="10594081" cy="2302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507542" y="12482"/>
          <a:ext cx="4602688" cy="207919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bg1"/>
              </a:solidFill>
              <a:latin typeface="Montserrat" panose="00000500000000000000" pitchFamily="2" charset="0"/>
            </a:rPr>
            <a:t>~The innovation provides an app for the people to easily choose the best hospitals and doctors for their medical conditions  and can book an appointment with them without any delay.</a:t>
          </a:r>
          <a:endParaRPr lang="en-IN" sz="2100" kern="1200" dirty="0">
            <a:solidFill>
              <a:schemeClr val="bg1"/>
            </a:solidFill>
            <a:latin typeface="Montserrat" panose="00000500000000000000" pitchFamily="2" charset="0"/>
          </a:endParaRPr>
        </a:p>
      </dsp:txBody>
      <dsp:txXfrm>
        <a:off x="507542" y="12482"/>
        <a:ext cx="4602688" cy="2079199"/>
      </dsp:txXfrm>
    </dsp:sp>
    <dsp:sp modelId="{1B6A54B0-7323-418C-B8EE-1A870FF5188A}">
      <dsp:nvSpPr>
        <dsp:cNvPr id="0" name=""/>
        <dsp:cNvSpPr/>
      </dsp:nvSpPr>
      <dsp:spPr>
        <a:xfrm>
          <a:off x="5525827" y="0"/>
          <a:ext cx="4602688" cy="207919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~This innovation is compelling because many people living in different cities cannot have any information of the other doctors and the hospitals to cure their illness.</a:t>
          </a: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~Their money and time is wasted in looking for a particular hospital and doctors.</a:t>
          </a:r>
          <a:endParaRPr lang="en-IN" sz="1800" kern="1200" dirty="0">
            <a:solidFill>
              <a:schemeClr val="bg1"/>
            </a:solidFill>
            <a:latin typeface="Montserrat" panose="00000500000000000000" pitchFamily="2" charset="0"/>
          </a:endParaRPr>
        </a:p>
      </dsp:txBody>
      <dsp:txXfrm>
        <a:off x="5525827" y="0"/>
        <a:ext cx="4602688" cy="2079199"/>
      </dsp:txXfrm>
    </dsp:sp>
    <dsp:sp modelId="{7887EDED-12AF-4382-A7A3-8629FCB97637}">
      <dsp:nvSpPr>
        <dsp:cNvPr id="0" name=""/>
        <dsp:cNvSpPr/>
      </dsp:nvSpPr>
      <dsp:spPr>
        <a:xfrm>
          <a:off x="457762" y="2240045"/>
          <a:ext cx="9564696" cy="2568933"/>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The app will look something like this</a:t>
          </a:r>
        </a:p>
      </dsp:txBody>
      <dsp:txXfrm>
        <a:off x="457762" y="2240045"/>
        <a:ext cx="9564696" cy="2568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7EDED-12AF-4382-A7A3-8629FCB97637}">
      <dsp:nvSpPr>
        <dsp:cNvPr id="0" name=""/>
        <dsp:cNvSpPr/>
      </dsp:nvSpPr>
      <dsp:spPr>
        <a:xfrm>
          <a:off x="630579" y="2825005"/>
          <a:ext cx="9518138" cy="2001501"/>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solidFill>
              <a:schemeClr val="bg1"/>
            </a:solidFill>
            <a:latin typeface="Montserrat" panose="00000500000000000000" pitchFamily="2" charset="0"/>
          </a:endParaRPr>
        </a:p>
      </dsp:txBody>
      <dsp:txXfrm>
        <a:off x="630579" y="2825005"/>
        <a:ext cx="9518138" cy="2001501"/>
      </dsp:txXfrm>
    </dsp:sp>
    <dsp:sp modelId="{64F4BD2C-8BE8-4AD4-98EC-0A172FB0E49F}">
      <dsp:nvSpPr>
        <dsp:cNvPr id="0" name=""/>
        <dsp:cNvSpPr/>
      </dsp:nvSpPr>
      <dsp:spPr>
        <a:xfrm>
          <a:off x="630579" y="0"/>
          <a:ext cx="4715069" cy="2656071"/>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kern="1200" dirty="0">
            <a:solidFill>
              <a:schemeClr val="bg1"/>
            </a:solidFill>
            <a:latin typeface="Montserrat" panose="00000500000000000000" pitchFamily="2" charset="0"/>
          </a:endParaRPr>
        </a:p>
        <a:p>
          <a:pPr marL="0" lvl="0" indent="0" algn="l" defTabSz="800100">
            <a:lnSpc>
              <a:spcPct val="90000"/>
            </a:lnSpc>
            <a:spcBef>
              <a:spcPct val="0"/>
            </a:spcBef>
            <a:spcAft>
              <a:spcPct val="35000"/>
            </a:spcAft>
            <a:buNone/>
          </a:pPr>
          <a:endParaRPr lang="en-US" sz="1800" kern="1200" dirty="0">
            <a:solidFill>
              <a:schemeClr val="bg1"/>
            </a:solidFill>
            <a:latin typeface="Montserrat" panose="00000500000000000000" pitchFamily="2" charset="0"/>
          </a:endParaRP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 A patient will choose this app as it will allow him/her to get the best hospitals and the doctors to cure their illness while sitting at home.</a:t>
          </a:r>
        </a:p>
        <a:p>
          <a:pPr marL="0" lvl="0" indent="0" algn="l" defTabSz="800100">
            <a:lnSpc>
              <a:spcPct val="90000"/>
            </a:lnSpc>
            <a:spcBef>
              <a:spcPct val="0"/>
            </a:spcBef>
            <a:spcAft>
              <a:spcPct val="35000"/>
            </a:spcAft>
            <a:buNone/>
          </a:pPr>
          <a:r>
            <a:rPr lang="en-IN" sz="1800" kern="1200" dirty="0">
              <a:solidFill>
                <a:schemeClr val="bg1"/>
              </a:solidFill>
              <a:latin typeface="Montserrat" panose="00000500000000000000" pitchFamily="2" charset="0"/>
            </a:rPr>
            <a:t>~ They don’t have to call the hospital and wait till the call is received.</a:t>
          </a:r>
        </a:p>
        <a:p>
          <a:pPr marL="0" lvl="0" indent="0" algn="l" defTabSz="800100">
            <a:lnSpc>
              <a:spcPct val="90000"/>
            </a:lnSpc>
            <a:spcBef>
              <a:spcPct val="0"/>
            </a:spcBef>
            <a:spcAft>
              <a:spcPct val="35000"/>
            </a:spcAft>
            <a:buNone/>
          </a:pPr>
          <a:r>
            <a:rPr lang="en-IN" sz="1800" kern="1200" dirty="0">
              <a:solidFill>
                <a:schemeClr val="bg1"/>
              </a:solidFill>
              <a:latin typeface="Montserrat" panose="00000500000000000000" pitchFamily="2" charset="0"/>
            </a:rPr>
            <a:t>~ The payment option will also be available in the app so they can directly book an appointment.</a:t>
          </a:r>
        </a:p>
        <a:p>
          <a:pPr marL="0" lvl="0" indent="0" algn="l" defTabSz="800100">
            <a:lnSpc>
              <a:spcPct val="90000"/>
            </a:lnSpc>
            <a:spcBef>
              <a:spcPct val="0"/>
            </a:spcBef>
            <a:spcAft>
              <a:spcPct val="35000"/>
            </a:spcAft>
            <a:buNone/>
          </a:pPr>
          <a:endParaRPr lang="en-IN" sz="2400" kern="1200" dirty="0">
            <a:solidFill>
              <a:schemeClr val="bg1"/>
            </a:solidFill>
            <a:latin typeface="Montserrat" panose="00000500000000000000" pitchFamily="2" charset="0"/>
          </a:endParaRPr>
        </a:p>
      </dsp:txBody>
      <dsp:txXfrm>
        <a:off x="630579" y="0"/>
        <a:ext cx="4715069" cy="2656071"/>
      </dsp:txXfrm>
    </dsp:sp>
    <dsp:sp modelId="{518354C5-EF36-4063-9CED-F62D20F993CC}">
      <dsp:nvSpPr>
        <dsp:cNvPr id="0" name=""/>
        <dsp:cNvSpPr/>
      </dsp:nvSpPr>
      <dsp:spPr>
        <a:xfrm>
          <a:off x="5451528" y="21155"/>
          <a:ext cx="4484363" cy="2660655"/>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kern="1200" dirty="0">
            <a:solidFill>
              <a:schemeClr val="bg1"/>
            </a:solidFill>
            <a:latin typeface="Montserrat" panose="00000500000000000000" pitchFamily="2" charset="0"/>
          </a:endParaRP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 Due to this app the time in looking for the hospitals and doctor will be saved.</a:t>
          </a: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 People can book an appointment with any other doctors in any of the cities.</a:t>
          </a: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 Money is also saved as patient will not visit every city to look for the best doctor for their illness.</a:t>
          </a:r>
        </a:p>
        <a:p>
          <a:pPr marL="0" lvl="0" indent="0" algn="l" defTabSz="800100">
            <a:lnSpc>
              <a:spcPct val="90000"/>
            </a:lnSpc>
            <a:spcBef>
              <a:spcPct val="0"/>
            </a:spcBef>
            <a:spcAft>
              <a:spcPct val="35000"/>
            </a:spcAft>
            <a:buNone/>
          </a:pPr>
          <a:endParaRPr lang="en-IN" sz="2400" kern="1200" dirty="0">
            <a:solidFill>
              <a:schemeClr val="bg1"/>
            </a:solidFill>
            <a:latin typeface="Montserrat" panose="00000500000000000000" pitchFamily="2" charset="0"/>
          </a:endParaRPr>
        </a:p>
      </dsp:txBody>
      <dsp:txXfrm>
        <a:off x="5451528" y="21155"/>
        <a:ext cx="4484363" cy="2660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557662" y="141385"/>
          <a:ext cx="4554528" cy="2595588"/>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0" i="0" kern="1200" dirty="0">
              <a:latin typeface="Montserrat" panose="00000500000000000000" pitchFamily="2" charset="0"/>
            </a:rPr>
            <a:t>As we know that there are 27cr. Families in India.</a:t>
          </a:r>
        </a:p>
        <a:p>
          <a:pPr marL="0" lvl="0" indent="0" algn="l" defTabSz="977900">
            <a:lnSpc>
              <a:spcPct val="90000"/>
            </a:lnSpc>
            <a:spcBef>
              <a:spcPct val="0"/>
            </a:spcBef>
            <a:spcAft>
              <a:spcPct val="35000"/>
            </a:spcAft>
            <a:buNone/>
          </a:pPr>
          <a:r>
            <a:rPr lang="en-IN" sz="2200" b="0" i="0" kern="1200" dirty="0">
              <a:latin typeface="Montserrat" panose="00000500000000000000" pitchFamily="2" charset="0"/>
            </a:rPr>
            <a:t>So if 10% of the total families use the app  and for starting basis user give  </a:t>
          </a:r>
          <a:r>
            <a:rPr lang="en-IN" sz="2200" b="0" i="0" kern="1200" dirty="0"/>
            <a:t>₹10 so the total revenue will 27 cr. And it will increase with time</a:t>
          </a:r>
          <a:r>
            <a:rPr lang="en-IN" sz="2200" b="0" i="0" kern="1200" dirty="0">
              <a:latin typeface="Montserrat" panose="00000500000000000000" pitchFamily="2" charset="0"/>
            </a:rPr>
            <a:t> .</a:t>
          </a:r>
        </a:p>
      </dsp:txBody>
      <dsp:txXfrm>
        <a:off x="557662" y="141385"/>
        <a:ext cx="4554528" cy="2595588"/>
      </dsp:txXfrm>
    </dsp:sp>
    <dsp:sp modelId="{1B6A54B0-7323-418C-B8EE-1A870FF5188A}">
      <dsp:nvSpPr>
        <dsp:cNvPr id="0" name=""/>
        <dsp:cNvSpPr/>
      </dsp:nvSpPr>
      <dsp:spPr>
        <a:xfrm>
          <a:off x="5480336" y="175168"/>
          <a:ext cx="4554528" cy="2520203"/>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Montserrat" panose="00000500000000000000" pitchFamily="2" charset="0"/>
            </a:rPr>
            <a:t>Expenditure cost :</a:t>
          </a:r>
        </a:p>
        <a:p>
          <a:pPr marL="0" lvl="0" indent="0" algn="l" defTabSz="889000">
            <a:lnSpc>
              <a:spcPct val="90000"/>
            </a:lnSpc>
            <a:spcBef>
              <a:spcPct val="0"/>
            </a:spcBef>
            <a:spcAft>
              <a:spcPct val="35000"/>
            </a:spcAft>
            <a:buNone/>
          </a:pPr>
          <a:r>
            <a:rPr lang="en-IN" sz="2000" b="0" i="0" kern="1200" dirty="0">
              <a:latin typeface="Montserrat" panose="00000500000000000000" pitchFamily="2" charset="0"/>
            </a:rPr>
            <a:t>~Feature and functionality</a:t>
          </a:r>
        </a:p>
        <a:p>
          <a:pPr marL="0" lvl="0" indent="0" algn="l" defTabSz="889000">
            <a:lnSpc>
              <a:spcPct val="90000"/>
            </a:lnSpc>
            <a:spcBef>
              <a:spcPct val="0"/>
            </a:spcBef>
            <a:spcAft>
              <a:spcPct val="35000"/>
            </a:spcAft>
            <a:buNone/>
          </a:pPr>
          <a:r>
            <a:rPr lang="en-IN" sz="2000" b="0" i="0" kern="1200" dirty="0">
              <a:latin typeface="Montserrat" panose="00000500000000000000" pitchFamily="2" charset="0"/>
            </a:rPr>
            <a:t>~Developer charge</a:t>
          </a:r>
        </a:p>
        <a:p>
          <a:pPr marL="0" lvl="0" indent="0" algn="l" defTabSz="889000">
            <a:lnSpc>
              <a:spcPct val="90000"/>
            </a:lnSpc>
            <a:spcBef>
              <a:spcPct val="0"/>
            </a:spcBef>
            <a:spcAft>
              <a:spcPct val="35000"/>
            </a:spcAft>
            <a:buNone/>
          </a:pPr>
          <a:r>
            <a:rPr lang="en-IN" sz="2000" b="0" i="0" kern="1200" dirty="0">
              <a:latin typeface="Montserrat" panose="00000500000000000000" pitchFamily="2" charset="0"/>
            </a:rPr>
            <a:t>~App maintenance cost and additional services.</a:t>
          </a:r>
        </a:p>
        <a:p>
          <a:pPr marL="0" lvl="0" indent="0" algn="l" defTabSz="889000">
            <a:lnSpc>
              <a:spcPct val="90000"/>
            </a:lnSpc>
            <a:spcBef>
              <a:spcPct val="0"/>
            </a:spcBef>
            <a:spcAft>
              <a:spcPct val="35000"/>
            </a:spcAft>
            <a:buNone/>
          </a:pPr>
          <a:r>
            <a:rPr lang="en-IN" sz="2000" b="0" i="0" kern="1200" dirty="0">
              <a:latin typeface="Montserrat" panose="00000500000000000000" pitchFamily="2" charset="0"/>
            </a:rPr>
            <a:t>~Approx cost  -10k$-20k$</a:t>
          </a:r>
        </a:p>
        <a:p>
          <a:pPr marL="0" lvl="0" indent="0" algn="l" defTabSz="889000">
            <a:lnSpc>
              <a:spcPct val="90000"/>
            </a:lnSpc>
            <a:spcBef>
              <a:spcPct val="0"/>
            </a:spcBef>
            <a:spcAft>
              <a:spcPct val="35000"/>
            </a:spcAft>
            <a:buNone/>
          </a:pPr>
          <a:r>
            <a:rPr lang="en-IN" sz="2000" b="0" i="0" kern="1200" dirty="0">
              <a:latin typeface="Montserrat" panose="00000500000000000000" pitchFamily="2" charset="0"/>
            </a:rPr>
            <a:t>~Profit-100k$-200k$</a:t>
          </a:r>
        </a:p>
      </dsp:txBody>
      <dsp:txXfrm>
        <a:off x="5480336" y="175168"/>
        <a:ext cx="4554528" cy="2520203"/>
      </dsp:txXfrm>
    </dsp:sp>
    <dsp:sp modelId="{7887EDED-12AF-4382-A7A3-8629FCB97637}">
      <dsp:nvSpPr>
        <dsp:cNvPr id="0" name=""/>
        <dsp:cNvSpPr/>
      </dsp:nvSpPr>
      <dsp:spPr>
        <a:xfrm>
          <a:off x="569029" y="2879629"/>
          <a:ext cx="9464617" cy="2057443"/>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The target market is 10% of the SAM will count.</a:t>
          </a:r>
        </a:p>
      </dsp:txBody>
      <dsp:txXfrm>
        <a:off x="569029" y="2879629"/>
        <a:ext cx="9464617" cy="20574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6168"/>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Montserrat" panose="00000500000000000000" pitchFamily="2" charset="0"/>
            </a:rPr>
            <a:t>~The software architecture and design are being developed, and the major components and interfaces are being defined.</a:t>
          </a:r>
        </a:p>
        <a:p>
          <a:pPr marL="0" lvl="0" indent="0" algn="l" defTabSz="977900">
            <a:lnSpc>
              <a:spcPct val="90000"/>
            </a:lnSpc>
            <a:spcBef>
              <a:spcPct val="0"/>
            </a:spcBef>
            <a:spcAft>
              <a:spcPct val="35000"/>
            </a:spcAft>
            <a:buNone/>
          </a:pPr>
          <a:r>
            <a:rPr lang="en-US" sz="2200" b="0" i="0" kern="1200" dirty="0">
              <a:solidFill>
                <a:schemeClr val="bg1"/>
              </a:solidFill>
              <a:latin typeface="Montserrat" panose="00000500000000000000" pitchFamily="2" charset="0"/>
            </a:rPr>
            <a:t>~The TRL level is currently 2.</a:t>
          </a:r>
          <a:endParaRPr lang="en-IN" sz="2200" b="0" i="0" kern="1200" dirty="0">
            <a:solidFill>
              <a:schemeClr val="bg1"/>
            </a:solidFill>
            <a:latin typeface="Montserrat" panose="00000500000000000000" pitchFamily="2" charset="0"/>
          </a:endParaRPr>
        </a:p>
      </dsp:txBody>
      <dsp:txXfrm>
        <a:off x="0" y="16168"/>
        <a:ext cx="5098044" cy="2302969"/>
      </dsp:txXfrm>
    </dsp:sp>
    <dsp:sp modelId="{1B6A54B0-7323-418C-B8EE-1A870FF5188A}">
      <dsp:nvSpPr>
        <dsp:cNvPr id="0" name=""/>
        <dsp:cNvSpPr/>
      </dsp:nvSpPr>
      <dsp:spPr>
        <a:xfrm>
          <a:off x="5510325" y="72522"/>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IN" sz="2000" kern="1200" dirty="0">
            <a:solidFill>
              <a:schemeClr val="bg1"/>
            </a:solidFill>
            <a:latin typeface="Montserrat" panose="00000500000000000000" pitchFamily="2" charset="0"/>
          </a:endParaRPr>
        </a:p>
        <a:p>
          <a:pPr marL="0" lvl="0" indent="0" algn="l" defTabSz="889000">
            <a:lnSpc>
              <a:spcPct val="90000"/>
            </a:lnSpc>
            <a:spcBef>
              <a:spcPct val="0"/>
            </a:spcBef>
            <a:spcAft>
              <a:spcPct val="35000"/>
            </a:spcAft>
            <a:buNone/>
          </a:pPr>
          <a:r>
            <a:rPr lang="en-IN" sz="2000" kern="1200" dirty="0">
              <a:solidFill>
                <a:schemeClr val="bg1"/>
              </a:solidFill>
              <a:latin typeface="Montserrat" panose="00000500000000000000" pitchFamily="2" charset="0"/>
            </a:rPr>
            <a:t>~By using this app people can save their time and money.</a:t>
          </a:r>
        </a:p>
        <a:p>
          <a:pPr marL="0" lvl="0" indent="0" algn="l" defTabSz="889000">
            <a:lnSpc>
              <a:spcPct val="90000"/>
            </a:lnSpc>
            <a:spcBef>
              <a:spcPct val="0"/>
            </a:spcBef>
            <a:spcAft>
              <a:spcPct val="35000"/>
            </a:spcAft>
            <a:buNone/>
          </a:pPr>
          <a:r>
            <a:rPr lang="en-IN" sz="2000" kern="1200" dirty="0">
              <a:solidFill>
                <a:schemeClr val="bg1"/>
              </a:solidFill>
              <a:latin typeface="Montserrat" panose="00000500000000000000" pitchFamily="2" charset="0"/>
            </a:rPr>
            <a:t>~They don’t have to search different locations to get information.</a:t>
          </a:r>
        </a:p>
        <a:p>
          <a:pPr marL="0" lvl="0" indent="0" algn="l" defTabSz="889000">
            <a:lnSpc>
              <a:spcPct val="90000"/>
            </a:lnSpc>
            <a:spcBef>
              <a:spcPct val="0"/>
            </a:spcBef>
            <a:spcAft>
              <a:spcPct val="35000"/>
            </a:spcAft>
            <a:buNone/>
          </a:pPr>
          <a:r>
            <a:rPr lang="en-IN" sz="2000" kern="1200" dirty="0">
              <a:solidFill>
                <a:schemeClr val="bg1"/>
              </a:solidFill>
              <a:latin typeface="Montserrat" panose="00000500000000000000" pitchFamily="2" charset="0"/>
            </a:rPr>
            <a:t>~Earlier nobody has thought of making app like this.</a:t>
          </a:r>
        </a:p>
        <a:p>
          <a:pPr marL="0" lvl="0" indent="0" algn="l" defTabSz="889000">
            <a:lnSpc>
              <a:spcPct val="90000"/>
            </a:lnSpc>
            <a:spcBef>
              <a:spcPct val="0"/>
            </a:spcBef>
            <a:spcAft>
              <a:spcPct val="35000"/>
            </a:spcAft>
            <a:buNone/>
          </a:pPr>
          <a:endParaRPr lang="en-IN" sz="2000" kern="1200" dirty="0">
            <a:solidFill>
              <a:schemeClr val="bg1"/>
            </a:solidFill>
            <a:latin typeface="Montserrat" panose="00000500000000000000" pitchFamily="2" charset="0"/>
          </a:endParaRPr>
        </a:p>
        <a:p>
          <a:pPr marL="0" lvl="0" indent="0" algn="l" defTabSz="889000">
            <a:lnSpc>
              <a:spcPct val="90000"/>
            </a:lnSpc>
            <a:spcBef>
              <a:spcPct val="0"/>
            </a:spcBef>
            <a:spcAft>
              <a:spcPct val="35000"/>
            </a:spcAft>
            <a:buNone/>
          </a:pPr>
          <a:endParaRPr lang="en-IN" sz="2000" kern="1200" dirty="0">
            <a:solidFill>
              <a:schemeClr val="bg1"/>
            </a:solidFill>
            <a:latin typeface="Montserrat" panose="00000500000000000000" pitchFamily="2" charset="0"/>
          </a:endParaRPr>
        </a:p>
      </dsp:txBody>
      <dsp:txXfrm>
        <a:off x="5510325" y="72522"/>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solidFill>
              <a:schemeClr val="bg1"/>
            </a:solidFill>
            <a:latin typeface="Montserrat" panose="00000500000000000000" pitchFamily="2" charset="0"/>
          </a:endParaRPr>
        </a:p>
      </dsp:txBody>
      <dsp:txXfrm>
        <a:off x="0" y="2483470"/>
        <a:ext cx="10594081" cy="2302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ontserrat" panose="00000500000000000000" pitchFamily="2" charset="0"/>
            </a:rPr>
            <a:t>~No other  app is available in market which tells about the availability of the doctor.</a:t>
          </a:r>
        </a:p>
        <a:p>
          <a:pPr marL="0" lvl="0" indent="0" algn="l" defTabSz="800100">
            <a:lnSpc>
              <a:spcPct val="90000"/>
            </a:lnSpc>
            <a:spcBef>
              <a:spcPct val="0"/>
            </a:spcBef>
            <a:spcAft>
              <a:spcPct val="35000"/>
            </a:spcAft>
            <a:buNone/>
          </a:pPr>
          <a:r>
            <a:rPr lang="en-US" sz="1800" b="0" i="0" kern="1200" dirty="0">
              <a:latin typeface="Montserrat" panose="00000500000000000000" pitchFamily="2" charset="0"/>
            </a:rPr>
            <a:t>~Others app only provide online consultant and some are for appointment.</a:t>
          </a:r>
        </a:p>
        <a:p>
          <a:pPr marL="0" lvl="0" indent="0" algn="l" defTabSz="800100">
            <a:lnSpc>
              <a:spcPct val="90000"/>
            </a:lnSpc>
            <a:spcBef>
              <a:spcPct val="0"/>
            </a:spcBef>
            <a:spcAft>
              <a:spcPct val="35000"/>
            </a:spcAft>
            <a:buNone/>
          </a:pPr>
          <a:r>
            <a:rPr lang="en-US" sz="1800" b="0" i="0" kern="1200" dirty="0">
              <a:latin typeface="Montserrat" panose="00000500000000000000" pitchFamily="2" charset="0"/>
            </a:rPr>
            <a:t>~It also provide online consultation, registration and  payment options.</a:t>
          </a:r>
        </a:p>
        <a:p>
          <a:pPr marL="0" lvl="0" indent="0" algn="l" defTabSz="800100">
            <a:lnSpc>
              <a:spcPct val="90000"/>
            </a:lnSpc>
            <a:spcBef>
              <a:spcPct val="0"/>
            </a:spcBef>
            <a:spcAft>
              <a:spcPct val="35000"/>
            </a:spcAft>
            <a:buNone/>
          </a:pPr>
          <a:endParaRPr lang="en-IN" sz="1800" b="0" i="0" kern="1200" dirty="0">
            <a:latin typeface="Montserrat" panose="00000500000000000000" pitchFamily="2" charset="0"/>
          </a:endParaRP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~Due to this app the crowd is reduced in   the hospitals.</a:t>
          </a: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~Unnecessary calls can be reduced.</a:t>
          </a: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~Increase brand value of hospital.</a:t>
          </a:r>
        </a:p>
        <a:p>
          <a:pPr marL="0" lvl="0" indent="0" algn="l" defTabSz="800100">
            <a:lnSpc>
              <a:spcPct val="90000"/>
            </a:lnSpc>
            <a:spcBef>
              <a:spcPct val="0"/>
            </a:spcBef>
            <a:spcAft>
              <a:spcPct val="35000"/>
            </a:spcAft>
            <a:buNone/>
          </a:pPr>
          <a:r>
            <a:rPr lang="en-US" sz="1800" kern="1200" dirty="0">
              <a:solidFill>
                <a:schemeClr val="bg1"/>
              </a:solidFill>
              <a:latin typeface="Montserrat" panose="00000500000000000000" pitchFamily="2" charset="0"/>
            </a:rPr>
            <a:t>~All hospitals facility available only in one app(registration ,enquiry, appointment )</a:t>
          </a:r>
          <a:endParaRPr lang="en-IN" sz="1800" kern="1200" dirty="0">
            <a:solidFill>
              <a:schemeClr val="bg1"/>
            </a:solidFill>
            <a:latin typeface="Montserrat" panose="00000500000000000000" pitchFamily="2" charset="0"/>
          </a:endParaRPr>
        </a:p>
      </dsp:txBody>
      <dsp:txXfrm>
        <a:off x="5510325" y="156926"/>
        <a:ext cx="5098044" cy="2302969"/>
      </dsp:txXfrm>
    </dsp:sp>
    <dsp:sp modelId="{7887EDED-12AF-4382-A7A3-8629FCB97637}">
      <dsp:nvSpPr>
        <dsp:cNvPr id="0" name=""/>
        <dsp:cNvSpPr/>
      </dsp:nvSpPr>
      <dsp:spPr>
        <a:xfrm>
          <a:off x="7144" y="2489389"/>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IN" sz="1600" kern="1200" dirty="0">
            <a:solidFill>
              <a:schemeClr val="bg1"/>
            </a:solidFill>
            <a:latin typeface="Montserrat" panose="00000500000000000000" pitchFamily="2" charset="0"/>
          </a:endParaRPr>
        </a:p>
      </dsp:txBody>
      <dsp:txXfrm>
        <a:off x="7144" y="2489389"/>
        <a:ext cx="10594081" cy="23029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101586" y="1249270"/>
          <a:ext cx="5098587" cy="2518081"/>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We are planning to make money by these methods:</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~Advertising</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~Subscription model</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~In-add purchases</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~Crowd funding</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~Several transaction charge</a:t>
          </a:r>
          <a:endParaRPr lang="en-IN" sz="2000" kern="1200" dirty="0">
            <a:solidFill>
              <a:schemeClr val="bg1"/>
            </a:solidFill>
            <a:latin typeface="Montserrat" panose="00000500000000000000" pitchFamily="2" charset="0"/>
          </a:endParaRPr>
        </a:p>
      </dsp:txBody>
      <dsp:txXfrm>
        <a:off x="101586" y="1249270"/>
        <a:ext cx="5098587" cy="2518081"/>
      </dsp:txXfrm>
    </dsp:sp>
    <dsp:sp modelId="{8CFFFA3B-2F5A-4E03-BDFF-2ADEB6CF60BC}">
      <dsp:nvSpPr>
        <dsp:cNvPr id="0" name=""/>
        <dsp:cNvSpPr/>
      </dsp:nvSpPr>
      <dsp:spPr>
        <a:xfrm>
          <a:off x="5496597" y="1325714"/>
          <a:ext cx="5098587" cy="2450044"/>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We have viable business model as it is:</a:t>
          </a:r>
          <a:br>
            <a:rPr lang="en-US" sz="2000" kern="1200" dirty="0">
              <a:solidFill>
                <a:schemeClr val="bg1"/>
              </a:solidFill>
              <a:latin typeface="Montserrat" panose="00000500000000000000" pitchFamily="2" charset="0"/>
            </a:rPr>
          </a:br>
          <a:endParaRPr lang="en-US" sz="2000" kern="1200" dirty="0">
            <a:solidFill>
              <a:schemeClr val="bg1"/>
            </a:solidFill>
            <a:latin typeface="Montserrat" panose="00000500000000000000" pitchFamily="2" charset="0"/>
          </a:endParaRP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~A compelling business plan</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~A True idea case</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~A dynamic market opportunity</a:t>
          </a:r>
        </a:p>
        <a:p>
          <a:pPr marL="0" lvl="0" indent="0" algn="l" defTabSz="889000">
            <a:lnSpc>
              <a:spcPct val="90000"/>
            </a:lnSpc>
            <a:spcBef>
              <a:spcPct val="0"/>
            </a:spcBef>
            <a:spcAft>
              <a:spcPct val="35000"/>
            </a:spcAft>
            <a:buNone/>
          </a:pPr>
          <a:r>
            <a:rPr lang="en-US" sz="2000" kern="1200" dirty="0">
              <a:solidFill>
                <a:schemeClr val="bg1"/>
              </a:solidFill>
              <a:latin typeface="Montserrat" panose="00000500000000000000" pitchFamily="2" charset="0"/>
            </a:rPr>
            <a:t>~No competition</a:t>
          </a:r>
        </a:p>
      </dsp:txBody>
      <dsp:txXfrm>
        <a:off x="5496597" y="1325714"/>
        <a:ext cx="5098587" cy="24500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175577" y="125393"/>
          <a:ext cx="4982987" cy="2475236"/>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Mohd Aftab</a:t>
          </a:r>
        </a:p>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Prashant Dixit</a:t>
          </a:r>
        </a:p>
        <a:p>
          <a:pPr marL="0" lvl="0" indent="0" algn="l" defTabSz="1066800">
            <a:lnSpc>
              <a:spcPct val="90000"/>
            </a:lnSpc>
            <a:spcBef>
              <a:spcPct val="0"/>
            </a:spcBef>
            <a:spcAft>
              <a:spcPct val="35000"/>
            </a:spcAft>
            <a:buNone/>
          </a:pPr>
          <a:endParaRPr lang="en-US" sz="2400" b="0" i="0" kern="1200" dirty="0">
            <a:latin typeface="Montserrat" panose="00000500000000000000" pitchFamily="2" charset="0"/>
          </a:endParaRPr>
        </a:p>
      </dsp:txBody>
      <dsp:txXfrm>
        <a:off x="175577" y="125393"/>
        <a:ext cx="4982987" cy="2475236"/>
      </dsp:txXfrm>
    </dsp:sp>
    <dsp:sp modelId="{1B6A54B0-7323-418C-B8EE-1A870FF5188A}">
      <dsp:nvSpPr>
        <dsp:cNvPr id="0" name=""/>
        <dsp:cNvSpPr/>
      </dsp:nvSpPr>
      <dsp:spPr>
        <a:xfrm>
          <a:off x="5526125" y="156939"/>
          <a:ext cx="4945979" cy="2450676"/>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solidFill>
                <a:schemeClr val="bg1"/>
              </a:solidFill>
              <a:latin typeface="Montserrat" panose="00000500000000000000" pitchFamily="2" charset="0"/>
            </a:rPr>
            <a:t>Btech</a:t>
          </a:r>
          <a:r>
            <a:rPr lang="en-IN" sz="2200" kern="1200" dirty="0">
              <a:solidFill>
                <a:schemeClr val="bg1"/>
              </a:solidFill>
              <a:latin typeface="Montserrat" panose="00000500000000000000" pitchFamily="2" charset="0"/>
            </a:rPr>
            <a:t>/</a:t>
          </a:r>
          <a:r>
            <a:rPr lang="en-IN" sz="2200" kern="1200" baseline="0" dirty="0" err="1">
              <a:solidFill>
                <a:schemeClr val="bg1"/>
              </a:solidFill>
              <a:latin typeface="Montserrat" panose="00000500000000000000" pitchFamily="2" charset="0"/>
            </a:rPr>
            <a:t>cse</a:t>
          </a:r>
          <a:endParaRPr lang="en-IN" sz="2200" kern="1200" baseline="0" dirty="0">
            <a:solidFill>
              <a:schemeClr val="bg1"/>
            </a:solidFill>
            <a:latin typeface="Montserrat" panose="00000500000000000000" pitchFamily="2" charset="0"/>
          </a:endParaRPr>
        </a:p>
        <a:p>
          <a:pPr marL="0" lvl="0" indent="0" algn="l" defTabSz="977900">
            <a:lnSpc>
              <a:spcPct val="90000"/>
            </a:lnSpc>
            <a:spcBef>
              <a:spcPct val="0"/>
            </a:spcBef>
            <a:spcAft>
              <a:spcPct val="35000"/>
            </a:spcAft>
            <a:buNone/>
          </a:pPr>
          <a:r>
            <a:rPr lang="en-IN" sz="2200" kern="1200" baseline="0" dirty="0">
              <a:solidFill>
                <a:schemeClr val="bg1"/>
              </a:solidFill>
              <a:latin typeface="Montserrat" panose="00000500000000000000" pitchFamily="2" charset="0"/>
            </a:rPr>
            <a:t>Front end developer </a:t>
          </a:r>
        </a:p>
        <a:p>
          <a:pPr marL="0" lvl="0" indent="0" algn="l" defTabSz="977900">
            <a:lnSpc>
              <a:spcPct val="90000"/>
            </a:lnSpc>
            <a:spcBef>
              <a:spcPct val="0"/>
            </a:spcBef>
            <a:spcAft>
              <a:spcPct val="35000"/>
            </a:spcAft>
            <a:buNone/>
          </a:pPr>
          <a:r>
            <a:rPr lang="en-IN" sz="2200" kern="1200" baseline="0" dirty="0">
              <a:solidFill>
                <a:schemeClr val="bg1"/>
              </a:solidFill>
              <a:latin typeface="Montserrat" panose="00000500000000000000" pitchFamily="2" charset="0"/>
            </a:rPr>
            <a:t>Python developer</a:t>
          </a:r>
        </a:p>
        <a:p>
          <a:pPr marL="0" lvl="0" indent="0" algn="l" defTabSz="977900">
            <a:lnSpc>
              <a:spcPct val="90000"/>
            </a:lnSpc>
            <a:spcBef>
              <a:spcPct val="0"/>
            </a:spcBef>
            <a:spcAft>
              <a:spcPct val="35000"/>
            </a:spcAft>
            <a:buNone/>
          </a:pPr>
          <a:r>
            <a:rPr lang="en-IN" sz="2200" kern="1200" baseline="0" dirty="0">
              <a:solidFill>
                <a:schemeClr val="bg1"/>
              </a:solidFill>
              <a:latin typeface="Montserrat" panose="00000500000000000000" pitchFamily="2" charset="0"/>
            </a:rPr>
            <a:t>Database management</a:t>
          </a:r>
        </a:p>
        <a:p>
          <a:pPr marL="0" lvl="0" indent="0" algn="l" defTabSz="977900">
            <a:lnSpc>
              <a:spcPct val="90000"/>
            </a:lnSpc>
            <a:spcBef>
              <a:spcPct val="0"/>
            </a:spcBef>
            <a:spcAft>
              <a:spcPct val="35000"/>
            </a:spcAft>
            <a:buNone/>
          </a:pPr>
          <a:r>
            <a:rPr lang="en-IN" sz="2200" kern="1200" baseline="0" dirty="0">
              <a:solidFill>
                <a:schemeClr val="bg1"/>
              </a:solidFill>
              <a:latin typeface="Montserrat" panose="00000500000000000000" pitchFamily="2" charset="0"/>
            </a:rPr>
            <a:t>Machine learning</a:t>
          </a:r>
        </a:p>
        <a:p>
          <a:pPr marL="0" lvl="0" indent="0" algn="l" defTabSz="977900">
            <a:lnSpc>
              <a:spcPct val="90000"/>
            </a:lnSpc>
            <a:spcBef>
              <a:spcPct val="0"/>
            </a:spcBef>
            <a:spcAft>
              <a:spcPct val="35000"/>
            </a:spcAft>
            <a:buNone/>
          </a:pPr>
          <a:endParaRPr lang="en-IN" sz="2400" kern="1200" dirty="0">
            <a:solidFill>
              <a:schemeClr val="bg1"/>
            </a:solidFill>
            <a:latin typeface="Montserrat" panose="00000500000000000000" pitchFamily="2" charset="0"/>
          </a:endParaRPr>
        </a:p>
      </dsp:txBody>
      <dsp:txXfrm>
        <a:off x="5526125" y="156939"/>
        <a:ext cx="4945979" cy="2450676"/>
      </dsp:txXfrm>
    </dsp:sp>
    <dsp:sp modelId="{7887EDED-12AF-4382-A7A3-8629FCB97637}">
      <dsp:nvSpPr>
        <dsp:cNvPr id="0" name=""/>
        <dsp:cNvSpPr/>
      </dsp:nvSpPr>
      <dsp:spPr>
        <a:xfrm>
          <a:off x="335975" y="2701667"/>
          <a:ext cx="9936419" cy="2160005"/>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solidFill>
                <a:schemeClr val="bg1"/>
              </a:solidFill>
              <a:latin typeface="Montserrat" panose="00000500000000000000" pitchFamily="2" charset="0"/>
            </a:rPr>
            <a:t>We</a:t>
          </a:r>
          <a:r>
            <a:rPr lang="en-IN" sz="2200" kern="1200" baseline="0" dirty="0">
              <a:solidFill>
                <a:schemeClr val="bg1"/>
              </a:solidFill>
              <a:latin typeface="Montserrat" panose="00000500000000000000" pitchFamily="2" charset="0"/>
            </a:rPr>
            <a:t> both the members as a team wanted to help people by seeking a solution to this problem so maximum no. of people can get treatment of their illness as soon as possible with the best hospitals and doctors available in the country without wasting their crucial time.</a:t>
          </a:r>
          <a:endParaRPr lang="en-IN" sz="2200" kern="1200" dirty="0">
            <a:solidFill>
              <a:schemeClr val="bg1"/>
            </a:solidFill>
            <a:latin typeface="Montserrat" panose="00000500000000000000" pitchFamily="2" charset="0"/>
          </a:endParaRPr>
        </a:p>
      </dsp:txBody>
      <dsp:txXfrm>
        <a:off x="335975" y="2701667"/>
        <a:ext cx="9936419" cy="21600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EBC1-D45A-4584-BEC9-4C32FB35D207}"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7D2-DBF7-47B1-8A95-599CF99D4995}" type="slidenum">
              <a:rPr lang="en-US" smtClean="0"/>
              <a:t>‹#›</a:t>
            </a:fld>
            <a:endParaRPr lang="en-US"/>
          </a:p>
        </p:txBody>
      </p:sp>
    </p:spTree>
    <p:extLst>
      <p:ext uri="{BB962C8B-B14F-4D97-AF65-F5344CB8AC3E}">
        <p14:creationId xmlns:p14="http://schemas.microsoft.com/office/powerpoint/2010/main" val="36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238293-15E9-4597-B06C-F2C0D255F3E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66303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38293-15E9-4597-B06C-F2C0D255F3E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20214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38293-15E9-4597-B06C-F2C0D255F3E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443663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BCEE87-031F-49C9-AC3B-784278BEAFBC}"/>
              </a:ext>
            </a:extLst>
          </p:cNvPr>
          <p:cNvPicPr>
            <a:picLocks noChangeAspect="1"/>
          </p:cNvPicPr>
          <p:nvPr userDrawn="1"/>
        </p:nvPicPr>
        <p:blipFill>
          <a:blip r:embed="rId2">
            <a:extLst>
              <a:ext uri="{28A0092B-C50C-407E-A947-70E740481C1C}">
                <a14:useLocalDpi xmlns:a14="http://schemas.microsoft.com/office/drawing/2010/main" val="0"/>
              </a:ext>
            </a:extLst>
          </a:blip>
          <a:srcRect b="28000"/>
          <a:stretch>
            <a:fillRect/>
          </a:stretch>
        </p:blipFill>
        <p:spPr>
          <a:xfrm>
            <a:off x="0" y="1"/>
            <a:ext cx="12192000" cy="4937759"/>
          </a:xfrm>
          <a:custGeom>
            <a:avLst/>
            <a:gdLst>
              <a:gd name="connsiteX0" fmla="*/ 0 w 12192000"/>
              <a:gd name="connsiteY0" fmla="*/ 0 h 4937759"/>
              <a:gd name="connsiteX1" fmla="*/ 12192000 w 12192000"/>
              <a:gd name="connsiteY1" fmla="*/ 0 h 4937759"/>
              <a:gd name="connsiteX2" fmla="*/ 12192000 w 12192000"/>
              <a:gd name="connsiteY2" fmla="*/ 4937759 h 4937759"/>
              <a:gd name="connsiteX3" fmla="*/ 0 w 12192000"/>
              <a:gd name="connsiteY3" fmla="*/ 4937759 h 4937759"/>
            </a:gdLst>
            <a:ahLst/>
            <a:cxnLst>
              <a:cxn ang="0">
                <a:pos x="connsiteX0" y="connsiteY0"/>
              </a:cxn>
              <a:cxn ang="0">
                <a:pos x="connsiteX1" y="connsiteY1"/>
              </a:cxn>
              <a:cxn ang="0">
                <a:pos x="connsiteX2" y="connsiteY2"/>
              </a:cxn>
              <a:cxn ang="0">
                <a:pos x="connsiteX3" y="connsiteY3"/>
              </a:cxn>
            </a:cxnLst>
            <a:rect l="l" t="t" r="r" b="b"/>
            <a:pathLst>
              <a:path w="12192000" h="4937759">
                <a:moveTo>
                  <a:pt x="0" y="0"/>
                </a:moveTo>
                <a:lnTo>
                  <a:pt x="12192000" y="0"/>
                </a:lnTo>
                <a:lnTo>
                  <a:pt x="12192000" y="4937759"/>
                </a:lnTo>
                <a:lnTo>
                  <a:pt x="0" y="4937759"/>
                </a:lnTo>
                <a:close/>
              </a:path>
            </a:pathLst>
          </a:custGeom>
        </p:spPr>
      </p:pic>
    </p:spTree>
    <p:extLst>
      <p:ext uri="{BB962C8B-B14F-4D97-AF65-F5344CB8AC3E}">
        <p14:creationId xmlns:p14="http://schemas.microsoft.com/office/powerpoint/2010/main" val="3026117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38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6E162F-09E4-4F97-91E2-A255FA795549}"/>
              </a:ext>
            </a:extLst>
          </p:cNvPr>
          <p:cNvPicPr>
            <a:picLocks noChangeAspect="1"/>
          </p:cNvPicPr>
          <p:nvPr userDrawn="1"/>
        </p:nvPicPr>
        <p:blipFill>
          <a:blip r:embed="rId2">
            <a:extLst>
              <a:ext uri="{28A0092B-C50C-407E-A947-70E740481C1C}">
                <a14:useLocalDpi xmlns:a14="http://schemas.microsoft.com/office/drawing/2010/main" val="0"/>
              </a:ext>
            </a:extLst>
          </a:blip>
          <a:srcRect l="5667" t="16155" r="46167" b="14753"/>
          <a:stretch>
            <a:fillRect/>
          </a:stretch>
        </p:blipFill>
        <p:spPr>
          <a:xfrm>
            <a:off x="690880" y="1107905"/>
            <a:ext cx="5872480" cy="4738300"/>
          </a:xfrm>
          <a:custGeom>
            <a:avLst/>
            <a:gdLst>
              <a:gd name="connsiteX0" fmla="*/ 4174488 w 5872480"/>
              <a:gd name="connsiteY0" fmla="*/ 1655999 h 4738300"/>
              <a:gd name="connsiteX1" fmla="*/ 5049498 w 5872480"/>
              <a:gd name="connsiteY1" fmla="*/ 1655999 h 4738300"/>
              <a:gd name="connsiteX2" fmla="*/ 4611993 w 5872480"/>
              <a:gd name="connsiteY2" fmla="*/ 2410318 h 4738300"/>
              <a:gd name="connsiteX3" fmla="*/ 4611993 w 5872480"/>
              <a:gd name="connsiteY3" fmla="*/ 825866 h 4738300"/>
              <a:gd name="connsiteX4" fmla="*/ 5049498 w 5872480"/>
              <a:gd name="connsiteY4" fmla="*/ 1580184 h 4738300"/>
              <a:gd name="connsiteX5" fmla="*/ 4174488 w 5872480"/>
              <a:gd name="connsiteY5" fmla="*/ 1580184 h 4738300"/>
              <a:gd name="connsiteX6" fmla="*/ 1759292 w 5872480"/>
              <a:gd name="connsiteY6" fmla="*/ 687469 h 4738300"/>
              <a:gd name="connsiteX7" fmla="*/ 3231335 w 5872480"/>
              <a:gd name="connsiteY7" fmla="*/ 3225474 h 4738300"/>
              <a:gd name="connsiteX8" fmla="*/ 4113188 w 5872480"/>
              <a:gd name="connsiteY8" fmla="*/ 1705039 h 4738300"/>
              <a:gd name="connsiteX9" fmla="*/ 5872480 w 5872480"/>
              <a:gd name="connsiteY9" fmla="*/ 4738300 h 4738300"/>
              <a:gd name="connsiteX10" fmla="*/ 2353896 w 5872480"/>
              <a:gd name="connsiteY10" fmla="*/ 4738300 h 4738300"/>
              <a:gd name="connsiteX11" fmla="*/ 2944086 w 5872480"/>
              <a:gd name="connsiteY11" fmla="*/ 3720731 h 4738300"/>
              <a:gd name="connsiteX12" fmla="*/ 0 w 5872480"/>
              <a:gd name="connsiteY12" fmla="*/ 3720731 h 4738300"/>
              <a:gd name="connsiteX13" fmla="*/ 1469615 w 5872480"/>
              <a:gd name="connsiteY13" fmla="*/ 0 h 4738300"/>
              <a:gd name="connsiteX14" fmla="*/ 4988199 w 5872480"/>
              <a:gd name="connsiteY14" fmla="*/ 0 h 4738300"/>
              <a:gd name="connsiteX15" fmla="*/ 3228907 w 5872480"/>
              <a:gd name="connsiteY15" fmla="*/ 3033262 h 47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72480" h="4738300">
                <a:moveTo>
                  <a:pt x="4174488" y="1655999"/>
                </a:moveTo>
                <a:lnTo>
                  <a:pt x="5049498" y="1655999"/>
                </a:lnTo>
                <a:lnTo>
                  <a:pt x="4611993" y="2410318"/>
                </a:lnTo>
                <a:close/>
                <a:moveTo>
                  <a:pt x="4611993" y="825866"/>
                </a:moveTo>
                <a:lnTo>
                  <a:pt x="5049498" y="1580184"/>
                </a:lnTo>
                <a:lnTo>
                  <a:pt x="4174488" y="1580184"/>
                </a:lnTo>
                <a:close/>
                <a:moveTo>
                  <a:pt x="1759292" y="687469"/>
                </a:moveTo>
                <a:lnTo>
                  <a:pt x="3231335" y="3225474"/>
                </a:lnTo>
                <a:lnTo>
                  <a:pt x="4113188" y="1705039"/>
                </a:lnTo>
                <a:lnTo>
                  <a:pt x="5872480" y="4738300"/>
                </a:lnTo>
                <a:lnTo>
                  <a:pt x="2353896" y="4738300"/>
                </a:lnTo>
                <a:lnTo>
                  <a:pt x="2944086" y="3720731"/>
                </a:lnTo>
                <a:lnTo>
                  <a:pt x="0" y="3720731"/>
                </a:lnTo>
                <a:close/>
                <a:moveTo>
                  <a:pt x="1469615" y="0"/>
                </a:moveTo>
                <a:lnTo>
                  <a:pt x="4988199" y="0"/>
                </a:lnTo>
                <a:lnTo>
                  <a:pt x="3228907" y="3033262"/>
                </a:lnTo>
                <a:close/>
              </a:path>
            </a:pathLst>
          </a:custGeom>
        </p:spPr>
      </p:pic>
    </p:spTree>
    <p:extLst>
      <p:ext uri="{BB962C8B-B14F-4D97-AF65-F5344CB8AC3E}">
        <p14:creationId xmlns:p14="http://schemas.microsoft.com/office/powerpoint/2010/main" val="1008767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F6555-EF9F-4581-A38A-38BDC30ED10E}"/>
              </a:ext>
            </a:extLst>
          </p:cNvPr>
          <p:cNvPicPr>
            <a:picLocks noChangeAspect="1"/>
          </p:cNvPicPr>
          <p:nvPr userDrawn="1"/>
        </p:nvPicPr>
        <p:blipFill>
          <a:blip r:embed="rId2">
            <a:extLst>
              <a:ext uri="{28A0092B-C50C-407E-A947-70E740481C1C}">
                <a14:useLocalDpi xmlns:a14="http://schemas.microsoft.com/office/drawing/2010/main" val="0"/>
              </a:ext>
            </a:extLst>
          </a:blip>
          <a:srcRect l="53250" t="5241" r="3417" b="5241"/>
          <a:stretch>
            <a:fillRect/>
          </a:stretch>
        </p:blipFill>
        <p:spPr>
          <a:xfrm>
            <a:off x="6492239" y="359410"/>
            <a:ext cx="5283200" cy="613918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pic>
    </p:spTree>
    <p:extLst>
      <p:ext uri="{BB962C8B-B14F-4D97-AF65-F5344CB8AC3E}">
        <p14:creationId xmlns:p14="http://schemas.microsoft.com/office/powerpoint/2010/main" val="29415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38293-15E9-4597-B06C-F2C0D255F3E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91591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38293-15E9-4597-B06C-F2C0D255F3E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30242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238293-15E9-4597-B06C-F2C0D255F3E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74279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238293-15E9-4597-B06C-F2C0D255F3E0}"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72428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238293-15E9-4597-B06C-F2C0D255F3E0}"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13617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38293-15E9-4597-B06C-F2C0D255F3E0}"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76747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38293-15E9-4597-B06C-F2C0D255F3E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9432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38293-15E9-4597-B06C-F2C0D255F3E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81880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38293-15E9-4597-B06C-F2C0D255F3E0}" type="datetimeFigureOut">
              <a:rPr lang="en-US" smtClean="0"/>
              <a:t>4/30/2023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27B3D-94C1-42BD-9166-C84153AC14D4}" type="slidenum">
              <a:rPr lang="en-US" smtClean="0"/>
              <a:t>‹#›</a:t>
            </a:fld>
            <a:endParaRPr lang="en-US"/>
          </a:p>
        </p:txBody>
      </p:sp>
    </p:spTree>
    <p:extLst>
      <p:ext uri="{BB962C8B-B14F-4D97-AF65-F5344CB8AC3E}">
        <p14:creationId xmlns:p14="http://schemas.microsoft.com/office/powerpoint/2010/main" val="13158490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50" r:id="rId15"/>
    <p:sldLayoutId id="214748365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jpe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jpg"/><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53FA9-7356-4623-B129-4764C3F1EA3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b="27881"/>
          <a:stretch/>
        </p:blipFill>
        <p:spPr>
          <a:xfrm>
            <a:off x="0" y="0"/>
            <a:ext cx="12192000" cy="4937760"/>
          </a:xfrm>
          <a:prstGeom prst="rect">
            <a:avLst/>
          </a:prstGeom>
          <a:solidFill>
            <a:schemeClr val="bg1"/>
          </a:solidFill>
          <a:effectLst>
            <a:outerShdw blurRad="50800" dist="50800" dir="5400000" algn="ctr" rotWithShape="0">
              <a:srgbClr val="000000"/>
            </a:outerShdw>
          </a:effectLst>
        </p:spPr>
      </p:pic>
      <p:sp>
        <p:nvSpPr>
          <p:cNvPr id="29" name="Rectangle 28"/>
          <p:cNvSpPr/>
          <p:nvPr/>
        </p:nvSpPr>
        <p:spPr>
          <a:xfrm>
            <a:off x="0" y="0"/>
            <a:ext cx="12192000" cy="4937760"/>
          </a:xfrm>
          <a:prstGeom prst="rect">
            <a:avLst/>
          </a:prstGeom>
          <a:solidFill>
            <a:schemeClr val="tx1">
              <a:lumMod val="85000"/>
              <a:lumOff val="1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9993" y="3885971"/>
            <a:ext cx="10952013" cy="2026288"/>
          </a:xfrm>
          <a:prstGeom prst="roundRect">
            <a:avLst>
              <a:gd name="adj" fmla="val 50000"/>
            </a:avLst>
          </a:prstGeom>
          <a:solidFill>
            <a:srgbClr val="F04034"/>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Montserrat" panose="00000500000000000000" pitchFamily="2" charset="0"/>
              </a:rPr>
              <a:t>C</a:t>
            </a:r>
            <a:r>
              <a:rPr lang="en-IN" sz="5400" b="1" dirty="0">
                <a:solidFill>
                  <a:schemeClr val="bg1"/>
                </a:solidFill>
                <a:latin typeface="Montserrat" panose="00000500000000000000" pitchFamily="2" charset="0"/>
              </a:rPr>
              <a:t>ODE WIZARDS</a:t>
            </a:r>
            <a:endParaRPr lang="en-US" sz="5400" dirty="0">
              <a:latin typeface="Montserrat" panose="00000500000000000000" pitchFamily="2" charset="0"/>
            </a:endParaRPr>
          </a:p>
        </p:txBody>
      </p:sp>
      <p:sp>
        <p:nvSpPr>
          <p:cNvPr id="28" name="TextBox 27"/>
          <p:cNvSpPr txBox="1"/>
          <p:nvPr/>
        </p:nvSpPr>
        <p:spPr>
          <a:xfrm>
            <a:off x="1345323" y="769731"/>
            <a:ext cx="9501351" cy="1015663"/>
          </a:xfrm>
          <a:prstGeom prst="rect">
            <a:avLst/>
          </a:prstGeom>
          <a:noFill/>
        </p:spPr>
        <p:txBody>
          <a:bodyPr wrap="square" rtlCol="0">
            <a:spAutoFit/>
          </a:bodyPr>
          <a:lstStyle/>
          <a:p>
            <a:pPr algn="ctr"/>
            <a:r>
              <a:rPr lang="en-US" sz="6000" b="1" dirty="0">
                <a:solidFill>
                  <a:schemeClr val="bg1"/>
                </a:solidFill>
                <a:latin typeface="Montserrat" panose="00000500000000000000" pitchFamily="2" charset="0"/>
              </a:rPr>
              <a:t>C</a:t>
            </a:r>
            <a:r>
              <a:rPr lang="en-IN" sz="6000" b="1" dirty="0">
                <a:solidFill>
                  <a:schemeClr val="bg1"/>
                </a:solidFill>
                <a:latin typeface="Montserrat" panose="00000500000000000000" pitchFamily="2" charset="0"/>
              </a:rPr>
              <a:t>ARE AND CURE</a:t>
            </a:r>
            <a:endParaRPr lang="id-ID" sz="6000" b="1" dirty="0">
              <a:gradFill>
                <a:gsLst>
                  <a:gs pos="0">
                    <a:schemeClr val="accent1"/>
                  </a:gs>
                  <a:gs pos="100000">
                    <a:schemeClr val="accent4"/>
                  </a:gs>
                </a:gsLst>
                <a:lin ang="2700000" scaled="1"/>
              </a:gradFill>
              <a:latin typeface="Montserrat" panose="00000500000000000000" pitchFamily="2" charset="0"/>
            </a:endParaRPr>
          </a:p>
        </p:txBody>
      </p:sp>
      <p:sp>
        <p:nvSpPr>
          <p:cNvPr id="9" name="TextBox 8">
            <a:extLst>
              <a:ext uri="{FF2B5EF4-FFF2-40B4-BE49-F238E27FC236}">
                <a16:creationId xmlns:a16="http://schemas.microsoft.com/office/drawing/2014/main" id="{569AB65A-9930-4692-A810-1D36B837F291}"/>
              </a:ext>
            </a:extLst>
          </p:cNvPr>
          <p:cNvSpPr txBox="1"/>
          <p:nvPr/>
        </p:nvSpPr>
        <p:spPr>
          <a:xfrm>
            <a:off x="5837445" y="2684566"/>
            <a:ext cx="4656465" cy="1200329"/>
          </a:xfrm>
          <a:prstGeom prst="rect">
            <a:avLst/>
          </a:prstGeom>
          <a:noFill/>
        </p:spPr>
        <p:txBody>
          <a:bodyPr wrap="square" rtlCol="0">
            <a:spAutoFit/>
          </a:bodyPr>
          <a:lstStyle/>
          <a:p>
            <a:pPr algn="ctr"/>
            <a:r>
              <a:rPr lang="en-US" sz="2400" dirty="0">
                <a:gradFill>
                  <a:gsLst>
                    <a:gs pos="0">
                      <a:schemeClr val="accent1"/>
                    </a:gs>
                    <a:gs pos="100000">
                      <a:schemeClr val="accent4"/>
                    </a:gs>
                  </a:gsLst>
                  <a:lin ang="2700000" scaled="1"/>
                </a:gradFill>
                <a:latin typeface="Montserrat" panose="00000500000000000000" pitchFamily="2" charset="0"/>
              </a:rPr>
              <a:t>Theme:</a:t>
            </a:r>
          </a:p>
          <a:p>
            <a:pPr algn="ctr"/>
            <a:r>
              <a:rPr lang="en-US" sz="2400" dirty="0">
                <a:gradFill>
                  <a:gsLst>
                    <a:gs pos="0">
                      <a:schemeClr val="accent1"/>
                    </a:gs>
                    <a:gs pos="100000">
                      <a:schemeClr val="accent4"/>
                    </a:gs>
                  </a:gsLst>
                  <a:lin ang="2700000" scaled="1"/>
                </a:gradFill>
                <a:latin typeface="Montserrat" panose="00000500000000000000" pitchFamily="2" charset="0"/>
              </a:rPr>
              <a:t>SOFTWARE</a:t>
            </a:r>
          </a:p>
          <a:p>
            <a:pPr algn="ctr"/>
            <a:endParaRPr lang="id-ID" sz="2400" dirty="0">
              <a:gradFill>
                <a:gsLst>
                  <a:gs pos="0">
                    <a:schemeClr val="accent1"/>
                  </a:gs>
                  <a:gs pos="100000">
                    <a:schemeClr val="accent4"/>
                  </a:gs>
                </a:gsLst>
                <a:lin ang="2700000" scaled="1"/>
              </a:gradFill>
              <a:latin typeface="Montserrat" panose="00000500000000000000" pitchFamily="2" charset="0"/>
            </a:endParaRPr>
          </a:p>
        </p:txBody>
      </p:sp>
    </p:spTree>
    <p:extLst>
      <p:ext uri="{BB962C8B-B14F-4D97-AF65-F5344CB8AC3E}">
        <p14:creationId xmlns:p14="http://schemas.microsoft.com/office/powerpoint/2010/main" val="401569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10. The Team</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1658747199"/>
              </p:ext>
            </p:extLst>
          </p:nvPr>
        </p:nvGraphicFramePr>
        <p:xfrm>
          <a:off x="576894"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96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6" name="Circle: Hollow 5">
            <a:extLst>
              <a:ext uri="{FF2B5EF4-FFF2-40B4-BE49-F238E27FC236}">
                <a16:creationId xmlns:a16="http://schemas.microsoft.com/office/drawing/2014/main" id="{97ACA13C-58B6-4BC3-A6B8-14B40AA351A6}"/>
              </a:ext>
            </a:extLst>
          </p:cNvPr>
          <p:cNvSpPr/>
          <p:nvPr/>
        </p:nvSpPr>
        <p:spPr>
          <a:xfrm>
            <a:off x="1171303" y="-1495697"/>
            <a:ext cx="9849394" cy="9849394"/>
          </a:xfrm>
          <a:prstGeom prst="donut">
            <a:avLst>
              <a:gd name="adj" fmla="val 22544"/>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472B2FAB-385E-41D5-BFD5-0E6058CF3BED}"/>
              </a:ext>
            </a:extLst>
          </p:cNvPr>
          <p:cNvSpPr/>
          <p:nvPr/>
        </p:nvSpPr>
        <p:spPr>
          <a:xfrm>
            <a:off x="3082833" y="2332957"/>
            <a:ext cx="3233533" cy="1746913"/>
          </a:xfrm>
          <a:prstGeom prst="rect">
            <a:avLst/>
          </a:prstGeom>
          <a:noFill/>
          <a:ln w="571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8388ACB6-E0DB-4E25-9B73-FB3450893755}"/>
              </a:ext>
            </a:extLst>
          </p:cNvPr>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B9D6EEB4-FBA9-4485-A351-F1CE6BD5232A}"/>
              </a:ext>
            </a:extLst>
          </p:cNvPr>
          <p:cNvSpPr txBox="1"/>
          <p:nvPr/>
        </p:nvSpPr>
        <p:spPr>
          <a:xfrm>
            <a:off x="3428443" y="2421583"/>
            <a:ext cx="5335115" cy="1446550"/>
          </a:xfrm>
          <a:prstGeom prst="rect">
            <a:avLst/>
          </a:prstGeom>
          <a:noFill/>
        </p:spPr>
        <p:txBody>
          <a:bodyPr wrap="none" rtlCol="0">
            <a:spAutoFit/>
          </a:bodyPr>
          <a:lstStyle/>
          <a:p>
            <a:r>
              <a:rPr lang="en-US" sz="8800" b="1" spc="600" dirty="0">
                <a:solidFill>
                  <a:schemeClr val="tx1">
                    <a:lumMod val="85000"/>
                    <a:lumOff val="15000"/>
                  </a:schemeClr>
                </a:solidFill>
              </a:rPr>
              <a:t>Thank</a:t>
            </a:r>
            <a:r>
              <a:rPr lang="en-US" sz="8800" i="1" spc="600" dirty="0">
                <a:solidFill>
                  <a:srgbClr val="EE2516"/>
                </a:solidFill>
              </a:rPr>
              <a:t>you</a:t>
            </a:r>
            <a:endParaRPr lang="id-ID" sz="8800" i="1" spc="600" dirty="0">
              <a:gradFill>
                <a:gsLst>
                  <a:gs pos="0">
                    <a:schemeClr val="accent1"/>
                  </a:gs>
                  <a:gs pos="100000">
                    <a:schemeClr val="accent4"/>
                  </a:gs>
                </a:gsLst>
                <a:lin ang="2700000" scaled="1"/>
              </a:gradFill>
            </a:endParaRPr>
          </a:p>
        </p:txBody>
      </p:sp>
    </p:spTree>
    <p:extLst>
      <p:ext uri="{BB962C8B-B14F-4D97-AF65-F5344CB8AC3E}">
        <p14:creationId xmlns:p14="http://schemas.microsoft.com/office/powerpoint/2010/main" val="259020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390698" y="474269"/>
            <a:ext cx="11048827"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 The Overview</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831643188"/>
              </p:ext>
            </p:extLst>
          </p:nvPr>
        </p:nvGraphicFramePr>
        <p:xfrm>
          <a:off x="547490" y="1388933"/>
          <a:ext cx="11097020" cy="537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64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40100"/>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2. The Problem</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1099698645"/>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0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43833"/>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3.The Solution</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1249627824"/>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7A30E9D-C6ED-2837-239E-F93E77B6F8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6822" y="3890682"/>
            <a:ext cx="1838927" cy="2510323"/>
          </a:xfrm>
          <a:prstGeom prst="rect">
            <a:avLst/>
          </a:prstGeom>
        </p:spPr>
      </p:pic>
    </p:spTree>
    <p:extLst>
      <p:ext uri="{BB962C8B-B14F-4D97-AF65-F5344CB8AC3E}">
        <p14:creationId xmlns:p14="http://schemas.microsoft.com/office/powerpoint/2010/main" val="145173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4. The innovation</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373719285"/>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16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191032" y="474269"/>
            <a:ext cx="11804233"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5. Market &amp; Opportunity</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1539177895"/>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6. The Technology/Innovation</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755625341"/>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29062480-F6C5-2495-EA71-B714C7D89B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494" y="4184411"/>
            <a:ext cx="10157011" cy="2124635"/>
          </a:xfrm>
          <a:prstGeom prst="rect">
            <a:avLst/>
          </a:prstGeom>
        </p:spPr>
      </p:pic>
    </p:spTree>
    <p:extLst>
      <p:ext uri="{BB962C8B-B14F-4D97-AF65-F5344CB8AC3E}">
        <p14:creationId xmlns:p14="http://schemas.microsoft.com/office/powerpoint/2010/main" val="137408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7. Competitive Landscape</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2527102798"/>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79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8. Business Model</a:t>
            </a:r>
            <a:endParaRPr lang="id-ID" sz="4800" b="1" dirty="0">
              <a:gradFill>
                <a:gsLst>
                  <a:gs pos="0">
                    <a:schemeClr val="accent1"/>
                  </a:gs>
                  <a:gs pos="100000">
                    <a:schemeClr val="accent4"/>
                  </a:gs>
                </a:gsLst>
                <a:lin ang="2700000" scaled="1"/>
              </a:gradFill>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989900423"/>
              </p:ext>
            </p:extLst>
          </p:nvPr>
        </p:nvGraphicFramePr>
        <p:xfrm>
          <a:off x="804985" y="1625599"/>
          <a:ext cx="10595200" cy="4982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39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3318</TotalTime>
  <Words>793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dc:creator>
  <cp:lastModifiedBy>shahid khan</cp:lastModifiedBy>
  <cp:revision>232</cp:revision>
  <dcterms:created xsi:type="dcterms:W3CDTF">2018-08-17T08:14:21Z</dcterms:created>
  <dcterms:modified xsi:type="dcterms:W3CDTF">2023-04-30T10:26:47Z</dcterms:modified>
</cp:coreProperties>
</file>