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mDpuxu8TjsGfGmG1neqwAkmRZ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3fea791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3fea791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3fea791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fea791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fea791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fea791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3fea791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3fea791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3fea791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3fea791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c4bef2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c4bef2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9"/>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9"/>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9"/>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2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3" name="Google Shape;53;p2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4" name="Google Shape;54;p2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2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9" name="Google Shape;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 name="Shape 18"/>
        <p:cNvGrpSpPr/>
        <p:nvPr/>
      </p:nvGrpSpPr>
      <p:grpSpPr>
        <a:xfrm>
          <a:off x="0" y="0"/>
          <a:ext cx="0" cy="0"/>
          <a:chOff x="0" y="0"/>
          <a:chExt cx="0" cy="0"/>
        </a:xfrm>
      </p:grpSpPr>
      <p:sp>
        <p:nvSpPr>
          <p:cNvPr id="19" name="Google Shape;19;p2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 name="Google Shape;21;p21"/>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22" name="Google Shape;2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5" name="Shape 25"/>
        <p:cNvGrpSpPr/>
        <p:nvPr/>
      </p:nvGrpSpPr>
      <p:grpSpPr>
        <a:xfrm>
          <a:off x="0" y="0"/>
          <a:ext cx="0" cy="0"/>
          <a:chOff x="0" y="0"/>
          <a:chExt cx="0" cy="0"/>
        </a:xfrm>
      </p:grpSpPr>
      <p:sp>
        <p:nvSpPr>
          <p:cNvPr id="26" name="Google Shape;26;p2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27" name="Google Shape;27;p2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9" name="Shape 29"/>
        <p:cNvGrpSpPr/>
        <p:nvPr/>
      </p:nvGrpSpPr>
      <p:grpSpPr>
        <a:xfrm>
          <a:off x="0" y="0"/>
          <a:ext cx="0" cy="0"/>
          <a:chOff x="0" y="0"/>
          <a:chExt cx="0" cy="0"/>
        </a:xfrm>
      </p:grpSpPr>
      <p:sp>
        <p:nvSpPr>
          <p:cNvPr id="30" name="Google Shape;30;p2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1" name="Google Shape;31;p2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2" name="Google Shape;32;p2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3" name="Google Shape;3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2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7" name="Google Shape;37;p2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8" name="Google Shape;38;p2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2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4" name="Google Shape;44;p2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p2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sp>
        <p:nvSpPr>
          <p:cNvPr id="48" name="Google Shape;48;p27"/>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bioinf.jku.at/publications/older/2604.pdf" TargetMode="External"/><Relationship Id="rId4" Type="http://schemas.openxmlformats.org/officeDocument/2006/relationships/hyperlink" Target="https://colah.github.io/posts/2015-08-Understanding-LSTMs/?fbclid=IwAR1-ocAGxrAdMncUeRGgM-99DptSXXxYv4PHFEpRRacmKjpUbBCZlDLQEd4#fn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0"/>
            <a:ext cx="8520600" cy="354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6000">
                <a:latin typeface="Times New Roman"/>
                <a:ea typeface="Times New Roman"/>
                <a:cs typeface="Times New Roman"/>
                <a:sym typeface="Times New Roman"/>
              </a:rPr>
              <a:t>Text Generation Using LSTM</a:t>
            </a:r>
            <a:endParaRPr sz="6000">
              <a:latin typeface="Times New Roman"/>
              <a:ea typeface="Times New Roman"/>
              <a:cs typeface="Times New Roman"/>
              <a:sym typeface="Times New Roman"/>
            </a:endParaRPr>
          </a:p>
        </p:txBody>
      </p:sp>
      <p:sp>
        <p:nvSpPr>
          <p:cNvPr id="65" name="Google Shape;65;p1"/>
          <p:cNvSpPr txBox="1"/>
          <p:nvPr>
            <p:ph idx="1" type="subTitle"/>
          </p:nvPr>
        </p:nvSpPr>
        <p:spPr>
          <a:xfrm>
            <a:off x="311700" y="2491100"/>
            <a:ext cx="8832300" cy="2652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n"/>
              <a:t>             </a:t>
            </a:r>
            <a:endParaRPr b="1"/>
          </a:p>
          <a:p>
            <a:pPr indent="0" lvl="0" marL="0" rtl="0" algn="l">
              <a:lnSpc>
                <a:spcPct val="100000"/>
              </a:lnSpc>
              <a:spcBef>
                <a:spcPts val="0"/>
              </a:spcBef>
              <a:spcAft>
                <a:spcPts val="0"/>
              </a:spcAft>
              <a:buSzPts val="1600"/>
              <a:buNone/>
            </a:pPr>
            <a:r>
              <a:rPr b="1" lang="en"/>
              <a:t>                                                                                                                   </a:t>
            </a:r>
            <a:endParaRPr b="1"/>
          </a:p>
          <a:p>
            <a:pPr indent="0" lvl="0" marL="0" rtl="0" algn="l">
              <a:lnSpc>
                <a:spcPct val="100000"/>
              </a:lnSpc>
              <a:spcBef>
                <a:spcPts val="0"/>
              </a:spcBef>
              <a:spcAft>
                <a:spcPts val="0"/>
              </a:spcAft>
              <a:buSzPts val="1600"/>
              <a:buNone/>
            </a:pPr>
            <a:r>
              <a:rPr b="1" lang="en">
                <a:solidFill>
                  <a:schemeClr val="lt1"/>
                </a:solidFill>
              </a:rPr>
              <a:t>Submitted by: Thomas Basyal</a:t>
            </a:r>
            <a:endParaRPr b="1">
              <a:solidFill>
                <a:schemeClr val="lt1"/>
              </a:solidFill>
            </a:endParaRPr>
          </a:p>
          <a:p>
            <a:pPr indent="0" lvl="0" marL="0" rtl="0" algn="l">
              <a:lnSpc>
                <a:spcPct val="100000"/>
              </a:lnSpc>
              <a:spcBef>
                <a:spcPts val="0"/>
              </a:spcBef>
              <a:spcAft>
                <a:spcPts val="0"/>
              </a:spcAft>
              <a:buSzPts val="1600"/>
              <a:buNone/>
            </a:pPr>
            <a:r>
              <a:t/>
            </a:r>
            <a:endParaRPr b="1">
              <a:solidFill>
                <a:schemeClr val="lt1"/>
              </a:solidFill>
            </a:endParaRPr>
          </a:p>
          <a:p>
            <a:pPr indent="0" lvl="0" marL="0" rtl="0" algn="l">
              <a:lnSpc>
                <a:spcPct val="100000"/>
              </a:lnSpc>
              <a:spcBef>
                <a:spcPts val="0"/>
              </a:spcBef>
              <a:spcAft>
                <a:spcPts val="0"/>
              </a:spcAft>
              <a:buSzPts val="1600"/>
              <a:buNone/>
            </a:pPr>
            <a:r>
              <a:rPr b="1" lang="en">
                <a:solidFill>
                  <a:schemeClr val="lt1"/>
                </a:solidFill>
              </a:rPr>
              <a:t>                                                                                                            Submitted by: Thomas Basyal</a:t>
            </a:r>
            <a:endParaRPr b="1">
              <a:solidFill>
                <a:schemeClr val="lt1"/>
              </a:solidFill>
            </a:endParaRPr>
          </a:p>
          <a:p>
            <a:pPr indent="0" lvl="0" marL="0" rtl="0" algn="l">
              <a:lnSpc>
                <a:spcPct val="100000"/>
              </a:lnSpc>
              <a:spcBef>
                <a:spcPts val="0"/>
              </a:spcBef>
              <a:spcAft>
                <a:spcPts val="0"/>
              </a:spcAft>
              <a:buSzPts val="1600"/>
              <a:buNone/>
            </a:pPr>
            <a:r>
              <a:rPr b="1" lang="en">
                <a:solidFill>
                  <a:schemeClr val="lt1"/>
                </a:solidFill>
              </a:rPr>
              <a:t>                                                                                                                                      Aayush Raj Regmi</a:t>
            </a:r>
            <a:endParaRPr b="1">
              <a:solidFill>
                <a:schemeClr val="lt1"/>
              </a:solidFill>
            </a:endParaRPr>
          </a:p>
          <a:p>
            <a:pPr indent="0" lvl="0" marL="0" rtl="0" algn="l">
              <a:lnSpc>
                <a:spcPct val="100000"/>
              </a:lnSpc>
              <a:spcBef>
                <a:spcPts val="0"/>
              </a:spcBef>
              <a:spcAft>
                <a:spcPts val="0"/>
              </a:spcAft>
              <a:buSzPts val="1600"/>
              <a:buNone/>
            </a:pPr>
            <a:r>
              <a:rPr b="1" lang="en">
                <a:solidFill>
                  <a:schemeClr val="lt1"/>
                </a:solidFill>
              </a:rPr>
              <a:t>                                                                                                                                      Manita Kunwor</a:t>
            </a:r>
            <a:endParaRPr b="1">
              <a:solidFill>
                <a:schemeClr val="lt1"/>
              </a:solidFill>
            </a:endParaRPr>
          </a:p>
          <a:p>
            <a:pPr indent="0" lvl="0" marL="0" rtl="0" algn="l">
              <a:lnSpc>
                <a:spcPct val="100000"/>
              </a:lnSpc>
              <a:spcBef>
                <a:spcPts val="0"/>
              </a:spcBef>
              <a:spcAft>
                <a:spcPts val="0"/>
              </a:spcAft>
              <a:buSzPts val="1600"/>
              <a:buNone/>
            </a:pPr>
            <a:r>
              <a:rPr b="1" lang="en">
                <a:solidFill>
                  <a:schemeClr val="lt1"/>
                </a:solidFill>
              </a:rPr>
              <a:t>                                                                                                                                      Subject: NLP                      </a:t>
            </a:r>
            <a:endParaRPr b="1">
              <a:solidFill>
                <a:schemeClr val="lt1"/>
              </a:solidFill>
            </a:endParaRPr>
          </a:p>
          <a:p>
            <a:pPr indent="0" lvl="0" marL="0" rtl="0" algn="l">
              <a:lnSpc>
                <a:spcPct val="100000"/>
              </a:lnSpc>
              <a:spcBef>
                <a:spcPts val="0"/>
              </a:spcBef>
              <a:spcAft>
                <a:spcPts val="0"/>
              </a:spcAft>
              <a:buSzPts val="1600"/>
              <a:buNone/>
            </a:pPr>
            <a:r>
              <a:rPr b="1" lang="en">
                <a:solidFill>
                  <a:schemeClr val="lt1"/>
                </a:solidFill>
              </a:rPr>
              <a:t>                                                                                                            Semester: seven(Fall)      </a:t>
            </a:r>
            <a:r>
              <a:rPr lang="en"/>
              <a:t>   </a:t>
            </a:r>
            <a:endParaRPr/>
          </a:p>
        </p:txBody>
      </p:sp>
      <p:pic>
        <p:nvPicPr>
          <p:cNvPr id="66" name="Google Shape;66;p1"/>
          <p:cNvPicPr preferRelativeResize="0"/>
          <p:nvPr/>
        </p:nvPicPr>
        <p:blipFill>
          <a:blip r:embed="rId3">
            <a:alphaModFix/>
          </a:blip>
          <a:stretch>
            <a:fillRect/>
          </a:stretch>
        </p:blipFill>
        <p:spPr>
          <a:xfrm>
            <a:off x="7442545" y="98070"/>
            <a:ext cx="1701450" cy="1413075"/>
          </a:xfrm>
          <a:prstGeom prst="rect">
            <a:avLst/>
          </a:prstGeom>
          <a:noFill/>
          <a:ln>
            <a:noFill/>
          </a:ln>
        </p:spPr>
      </p:pic>
      <p:pic>
        <p:nvPicPr>
          <p:cNvPr id="67" name="Google Shape;67;p1"/>
          <p:cNvPicPr preferRelativeResize="0"/>
          <p:nvPr/>
        </p:nvPicPr>
        <p:blipFill>
          <a:blip r:embed="rId4">
            <a:alphaModFix/>
          </a:blip>
          <a:stretch>
            <a:fillRect/>
          </a:stretch>
        </p:blipFill>
        <p:spPr>
          <a:xfrm>
            <a:off x="3249552" y="1064052"/>
            <a:ext cx="1812648" cy="1812648"/>
          </a:xfrm>
          <a:prstGeom prst="rect">
            <a:avLst/>
          </a:prstGeom>
          <a:noFill/>
          <a:ln>
            <a:noFill/>
          </a:ln>
        </p:spPr>
      </p:pic>
      <p:pic>
        <p:nvPicPr>
          <p:cNvPr id="68" name="Google Shape;68;p1"/>
          <p:cNvPicPr preferRelativeResize="0"/>
          <p:nvPr/>
        </p:nvPicPr>
        <p:blipFill>
          <a:blip r:embed="rId4">
            <a:alphaModFix/>
          </a:blip>
          <a:stretch>
            <a:fillRect/>
          </a:stretch>
        </p:blipFill>
        <p:spPr>
          <a:xfrm>
            <a:off x="56502" y="1935652"/>
            <a:ext cx="1812648" cy="18126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13fea791cd_0_2"/>
          <p:cNvPicPr preferRelativeResize="0"/>
          <p:nvPr/>
        </p:nvPicPr>
        <p:blipFill>
          <a:blip r:embed="rId3">
            <a:alphaModFix/>
          </a:blip>
          <a:stretch>
            <a:fillRect/>
          </a:stretch>
        </p:blipFill>
        <p:spPr>
          <a:xfrm>
            <a:off x="261375" y="339850"/>
            <a:ext cx="8306048" cy="3535199"/>
          </a:xfrm>
          <a:prstGeom prst="rect">
            <a:avLst/>
          </a:prstGeom>
          <a:noFill/>
          <a:ln>
            <a:noFill/>
          </a:ln>
        </p:spPr>
      </p:pic>
      <p:sp>
        <p:nvSpPr>
          <p:cNvPr id="123" name="Google Shape;123;g213fea791cd_0_2"/>
          <p:cNvSpPr txBox="1"/>
          <p:nvPr/>
        </p:nvSpPr>
        <p:spPr>
          <a:xfrm>
            <a:off x="819475" y="4452625"/>
            <a:ext cx="697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33333"/>
                </a:solidFill>
                <a:highlight>
                  <a:srgbClr val="FFFFFF"/>
                </a:highlight>
              </a:rPr>
              <a:t>The repeating module in a standard RNN contains a single layer.</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13fea791cd_0_7"/>
          <p:cNvSpPr txBox="1"/>
          <p:nvPr/>
        </p:nvSpPr>
        <p:spPr>
          <a:xfrm>
            <a:off x="202200" y="366150"/>
            <a:ext cx="87396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50">
                <a:solidFill>
                  <a:srgbClr val="333333"/>
                </a:solidFill>
                <a:highlight>
                  <a:srgbClr val="FFFFFF"/>
                </a:highlight>
              </a:rPr>
              <a:t>LSTMs also have this chain like structure, but the repeating module has a different structure. Instead of having a single neural network layer, there are four, interacting in a very special way.</a:t>
            </a:r>
            <a:endParaRPr sz="2100">
              <a:latin typeface="Roboto"/>
              <a:ea typeface="Roboto"/>
              <a:cs typeface="Roboto"/>
              <a:sym typeface="Roboto"/>
            </a:endParaRPr>
          </a:p>
        </p:txBody>
      </p:sp>
      <p:pic>
        <p:nvPicPr>
          <p:cNvPr id="129" name="Google Shape;129;g213fea791cd_0_7"/>
          <p:cNvPicPr preferRelativeResize="0"/>
          <p:nvPr/>
        </p:nvPicPr>
        <p:blipFill>
          <a:blip r:embed="rId3">
            <a:alphaModFix/>
          </a:blip>
          <a:stretch>
            <a:fillRect/>
          </a:stretch>
        </p:blipFill>
        <p:spPr>
          <a:xfrm>
            <a:off x="686325" y="1434075"/>
            <a:ext cx="7281725" cy="2604424"/>
          </a:xfrm>
          <a:prstGeom prst="rect">
            <a:avLst/>
          </a:prstGeom>
          <a:noFill/>
          <a:ln>
            <a:noFill/>
          </a:ln>
        </p:spPr>
      </p:pic>
      <p:sp>
        <p:nvSpPr>
          <p:cNvPr id="130" name="Google Shape;130;g213fea791cd_0_7"/>
          <p:cNvSpPr txBox="1"/>
          <p:nvPr/>
        </p:nvSpPr>
        <p:spPr>
          <a:xfrm>
            <a:off x="895775" y="4223775"/>
            <a:ext cx="7824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333333"/>
                </a:solidFill>
                <a:highlight>
                  <a:srgbClr val="FFFFFF"/>
                </a:highlight>
              </a:rPr>
              <a:t>The repeating module in an LSTM contains four interacting layers.</a:t>
            </a:r>
            <a:endParaRPr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13fea791cd_0_22"/>
          <p:cNvSpPr txBox="1"/>
          <p:nvPr/>
        </p:nvSpPr>
        <p:spPr>
          <a:xfrm>
            <a:off x="1081000" y="164112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g213fea791cd_0_22"/>
          <p:cNvSpPr txBox="1"/>
          <p:nvPr/>
        </p:nvSpPr>
        <p:spPr>
          <a:xfrm>
            <a:off x="394475" y="257175"/>
            <a:ext cx="8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7" name="Google Shape;137;g213fea791cd_0_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LSTM</a:t>
            </a:r>
            <a:endParaRPr/>
          </a:p>
        </p:txBody>
      </p:sp>
      <p:sp>
        <p:nvSpPr>
          <p:cNvPr id="138" name="Google Shape;138;g213fea791cd_0_22"/>
          <p:cNvSpPr txBox="1"/>
          <p:nvPr/>
        </p:nvSpPr>
        <p:spPr>
          <a:xfrm>
            <a:off x="149225" y="1434075"/>
            <a:ext cx="85326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LSTM (Long Short-Term Memory) is a type of Recurrent Neural Network (RNN) that is commonly used in sequence-to-sequence prediction tasks, such as natural language processing and speech recognition. LSTM networks are designed to overcome the vanishing gradient problem that is common in traditional RNNs.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The basic idea behind LSTM is to have a memory cell that can store information over time and selectively forget or add information to it. The LSTM cell has three main components: the input gate, the forget gate, and the output gate. These gates control the flow of information into and out of the memory cell.</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The input gate determines which values from the current input and the previous output should be added to the memory cell. The forget gate determines which values should be removed from the memory cell, and the output gate determines which values from the memory cell should be output to the next layer in the network.</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13fea791cd_0_35"/>
          <p:cNvSpPr txBox="1"/>
          <p:nvPr/>
        </p:nvSpPr>
        <p:spPr>
          <a:xfrm>
            <a:off x="263725" y="987275"/>
            <a:ext cx="81402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The LSTM cell also has a cell state that runs through the entire sequence and is modified by the input and forget gates. The cell state allows the network to maintain long-term dependencies in the input sequence.</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During training, the network learns the optimal values for the weights and biases in each gate, which allows it to make accurate predictions on new input sequences.</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Overall, LSTM networks are a powerful tool for sequence-to-sequence prediction tasks, thanks to their ability to selectively retain or discard information over time, making them capable of learning long-term dependencies in data.</a:t>
            </a:r>
            <a:endParaRPr sz="17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13fea791cd_0_40"/>
          <p:cNvSpPr txBox="1"/>
          <p:nvPr/>
        </p:nvSpPr>
        <p:spPr>
          <a:xfrm>
            <a:off x="296400" y="202700"/>
            <a:ext cx="85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9" name="Google Shape;149;g213fea791cd_0_40"/>
          <p:cNvPicPr preferRelativeResize="0"/>
          <p:nvPr/>
        </p:nvPicPr>
        <p:blipFill>
          <a:blip r:embed="rId3">
            <a:alphaModFix/>
          </a:blip>
          <a:stretch>
            <a:fillRect/>
          </a:stretch>
        </p:blipFill>
        <p:spPr>
          <a:xfrm>
            <a:off x="1449150" y="79675"/>
            <a:ext cx="5742326" cy="3773600"/>
          </a:xfrm>
          <a:prstGeom prst="rect">
            <a:avLst/>
          </a:prstGeom>
          <a:noFill/>
          <a:ln>
            <a:noFill/>
          </a:ln>
        </p:spPr>
      </p:pic>
      <p:sp>
        <p:nvSpPr>
          <p:cNvPr id="150" name="Google Shape;150;g213fea791cd_0_40"/>
          <p:cNvSpPr txBox="1"/>
          <p:nvPr/>
        </p:nvSpPr>
        <p:spPr>
          <a:xfrm>
            <a:off x="1625875" y="3907750"/>
            <a:ext cx="684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Roboto"/>
                <a:ea typeface="Roboto"/>
                <a:cs typeface="Roboto"/>
                <a:sym typeface="Roboto"/>
              </a:rPr>
              <a:t>                             Fig: LSTM</a:t>
            </a:r>
            <a:endParaRPr b="1"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Expected outcomes</a:t>
            </a:r>
            <a:endParaRPr/>
          </a:p>
        </p:txBody>
      </p:sp>
      <p:sp>
        <p:nvSpPr>
          <p:cNvPr id="156" name="Google Shape;156;p10"/>
          <p:cNvSpPr txBox="1"/>
          <p:nvPr/>
        </p:nvSpPr>
        <p:spPr>
          <a:xfrm>
            <a:off x="115050" y="1379600"/>
            <a:ext cx="89139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900">
                <a:latin typeface="Times New Roman"/>
                <a:ea typeface="Times New Roman"/>
                <a:cs typeface="Times New Roman"/>
                <a:sym typeface="Times New Roman"/>
              </a:rPr>
              <a:t>As a result of our project on text generation using LSTM in NLP, we were able to develop a model that generated high-quality and diverse text that resembles human language. By preprocessing the training data, training the LSTM model, and incorporating techniques such as beam search and temperature scaling, we were able to generate text that was both coherent and creative. We evaluated the generated text using metrics such as perplexity and human evaluation and fine-tuned the model on specific tasks or domains to improve its performance.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900">
                <a:latin typeface="Times New Roman"/>
                <a:ea typeface="Times New Roman"/>
                <a:cs typeface="Times New Roman"/>
                <a:sym typeface="Times New Roman"/>
              </a:rPr>
              <a:t>Overall, our project demonstrated the potential of text generation using LSTM in NLP and its applications in various fields such as chatbots, language translation, and content creation.</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459875" y="311650"/>
            <a:ext cx="8401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 sz="4200">
                <a:latin typeface="Times New Roman"/>
                <a:ea typeface="Times New Roman"/>
                <a:cs typeface="Times New Roman"/>
                <a:sym typeface="Times New Roman"/>
              </a:rPr>
              <a:t>Output Prediction of the </a:t>
            </a:r>
            <a:r>
              <a:rPr b="1" lang="en" sz="4200">
                <a:latin typeface="Times New Roman"/>
                <a:ea typeface="Times New Roman"/>
                <a:cs typeface="Times New Roman"/>
                <a:sym typeface="Times New Roman"/>
              </a:rPr>
              <a:t>Generated</a:t>
            </a:r>
            <a:r>
              <a:rPr b="1" lang="en" sz="4200">
                <a:latin typeface="Times New Roman"/>
                <a:ea typeface="Times New Roman"/>
                <a:cs typeface="Times New Roman"/>
                <a:sym typeface="Times New Roman"/>
              </a:rPr>
              <a:t> Text Using LSTM</a:t>
            </a:r>
            <a:endParaRPr b="1" i="0" sz="4200" u="none" cap="none" strike="noStrike">
              <a:solidFill>
                <a:srgbClr val="000000"/>
              </a:solidFill>
              <a:latin typeface="Times New Roman"/>
              <a:ea typeface="Times New Roman"/>
              <a:cs typeface="Times New Roman"/>
              <a:sym typeface="Times New Roman"/>
            </a:endParaRPr>
          </a:p>
        </p:txBody>
      </p:sp>
      <p:pic>
        <p:nvPicPr>
          <p:cNvPr id="162" name="Google Shape;162;p11"/>
          <p:cNvPicPr preferRelativeResize="0"/>
          <p:nvPr/>
        </p:nvPicPr>
        <p:blipFill>
          <a:blip r:embed="rId3">
            <a:alphaModFix/>
          </a:blip>
          <a:stretch>
            <a:fillRect/>
          </a:stretch>
        </p:blipFill>
        <p:spPr>
          <a:xfrm>
            <a:off x="0" y="2164200"/>
            <a:ext cx="9144000" cy="237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idx="1" type="body"/>
          </p:nvPr>
        </p:nvSpPr>
        <p:spPr>
          <a:xfrm>
            <a:off x="1909200" y="2121425"/>
            <a:ext cx="6320400" cy="15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b="1" lang="en" sz="5100">
                <a:solidFill>
                  <a:schemeClr val="lt1"/>
                </a:solidFill>
              </a:rPr>
              <a:t> Thank you </a:t>
            </a:r>
            <a:r>
              <a:rPr b="1" lang="en" sz="5100">
                <a:solidFill>
                  <a:schemeClr val="dk1"/>
                </a:solidFill>
              </a:rPr>
              <a:t>🙂🙂                   </a:t>
            </a:r>
            <a:endParaRPr b="1" sz="5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9772"/>
              <a:buNone/>
            </a:pPr>
            <a:r>
              <a:rPr lang="en"/>
              <a:t>                                     </a:t>
            </a:r>
            <a:r>
              <a:rPr lang="en" sz="3900"/>
              <a:t>  Abstract</a:t>
            </a:r>
            <a:endParaRPr sz="3900"/>
          </a:p>
        </p:txBody>
      </p:sp>
      <p:sp>
        <p:nvSpPr>
          <p:cNvPr id="74" name="Google Shape;74;p2"/>
          <p:cNvSpPr txBox="1"/>
          <p:nvPr>
            <p:ph idx="4294967295" type="body"/>
          </p:nvPr>
        </p:nvSpPr>
        <p:spPr>
          <a:xfrm>
            <a:off x="87775" y="1388300"/>
            <a:ext cx="8968500" cy="3630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08"/>
              <a:buNone/>
            </a:pPr>
            <a:r>
              <a:rPr lang="en" sz="1550">
                <a:solidFill>
                  <a:srgbClr val="000000"/>
                </a:solidFill>
                <a:highlight>
                  <a:schemeClr val="lt1"/>
                </a:highlight>
                <a:latin typeface="Times New Roman"/>
                <a:ea typeface="Times New Roman"/>
                <a:cs typeface="Times New Roman"/>
                <a:sym typeface="Times New Roman"/>
              </a:rPr>
              <a:t>Text generation using LSTM is a technique that involves training a type of neural network called Long Short-Term Memory (LSTM) on a large corpus of text, and then using the trained model to generate new text that is similar in style and content to the input text. LSTM models are particularly well-suited to text generation tasks because they are capable of capturing long-term dependencies in sequential data, which is essential for generating coherent and contextually appropriate text.</a:t>
            </a:r>
            <a:endParaRPr sz="1550">
              <a:solidFill>
                <a:srgbClr val="000000"/>
              </a:solidFill>
              <a:highlight>
                <a:schemeClr val="lt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008"/>
              <a:buNone/>
            </a:pPr>
            <a:r>
              <a:rPr lang="en" sz="1550">
                <a:solidFill>
                  <a:srgbClr val="000000"/>
                </a:solidFill>
                <a:highlight>
                  <a:schemeClr val="lt1"/>
                </a:highlight>
                <a:latin typeface="Times New Roman"/>
                <a:ea typeface="Times New Roman"/>
                <a:cs typeface="Times New Roman"/>
                <a:sym typeface="Times New Roman"/>
              </a:rPr>
              <a:t>Text generation using LSTM because it can generate coherent and contextually appropriate text by capturing long-term dependencies in sequential data, which is difficult to achieve with traditional models. This makes it a powerful tool for a variety of applications, including language modeling, chatbots, and content creation.</a:t>
            </a:r>
            <a:endParaRPr sz="1550">
              <a:solidFill>
                <a:srgbClr val="000000"/>
              </a:solidFill>
              <a:highlight>
                <a:schemeClr val="lt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008"/>
              <a:buNone/>
            </a:pPr>
            <a:r>
              <a:rPr lang="en" sz="1550">
                <a:solidFill>
                  <a:srgbClr val="000000"/>
                </a:solidFill>
                <a:highlight>
                  <a:schemeClr val="lt1"/>
                </a:highlight>
                <a:latin typeface="Times New Roman"/>
                <a:ea typeface="Times New Roman"/>
                <a:cs typeface="Times New Roman"/>
                <a:sym typeface="Times New Roman"/>
              </a:rPr>
              <a:t>Text generation using LSTM involves training a neural network called Long Short-Term Memory (LSTM) on a large corpus of text, and then using the trained model to generate new text that is similar in style and content to the input text. LSTM models are designed to capture long-term dependencies in sequential data, which is essential for generating coherent and contextually appropriate text. This involves a complex process of data preprocessing, model architecture design, and hyperparameter tuning to optimize the performance of the model.</a:t>
            </a:r>
            <a:endParaRPr sz="1550">
              <a:solidFill>
                <a:srgbClr val="000000"/>
              </a:solidFill>
              <a:highlight>
                <a:schemeClr val="lt1"/>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1008"/>
              <a:buNone/>
            </a:pPr>
            <a:r>
              <a:t/>
            </a:r>
            <a:endParaRPr sz="1162">
              <a:solidFill>
                <a:srgbClr val="000000"/>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                                  Introduction</a:t>
            </a:r>
            <a:endParaRPr/>
          </a:p>
        </p:txBody>
      </p:sp>
      <p:sp>
        <p:nvSpPr>
          <p:cNvPr id="80" name="Google Shape;80;p3"/>
          <p:cNvSpPr txBox="1"/>
          <p:nvPr/>
        </p:nvSpPr>
        <p:spPr>
          <a:xfrm>
            <a:off x="25" y="1242275"/>
            <a:ext cx="9144000" cy="398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lang="en" sz="1900">
                <a:latin typeface="Times New Roman"/>
                <a:ea typeface="Times New Roman"/>
                <a:cs typeface="Times New Roman"/>
                <a:sym typeface="Times New Roman"/>
              </a:rPr>
              <a:t>Text generation using LSTM has been an active area of research in natural language processing (NLP) for several years now, and has led to significant advancements in the field. Recent research has focused on improving the quality of generated text by incorporating additional contextual information into the model, such as user input or external knowledge sources. </a:t>
            </a:r>
            <a:endParaRPr sz="19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t/>
            </a:r>
            <a:endParaRPr sz="19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rPr lang="en" sz="1900">
                <a:latin typeface="Times New Roman"/>
                <a:ea typeface="Times New Roman"/>
                <a:cs typeface="Times New Roman"/>
                <a:sym typeface="Times New Roman"/>
              </a:rPr>
              <a:t>Another area of research has focused on developing more efficient and scalable methods for training large-scale text generation models. In addition, there is growing interest in using text generation models for applications such as dialogue systems and virtual assistants, which require generating text that is not only coherent and contextually appropriate, but also engaging and personalized to the user. Overall, text generation using LSTM is an exciting and rapidly evolving field with many potential applications and opportunities for further research.</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Project objective</a:t>
            </a:r>
            <a:endParaRPr/>
          </a:p>
        </p:txBody>
      </p:sp>
      <p:sp>
        <p:nvSpPr>
          <p:cNvPr id="86" name="Google Shape;86;p4"/>
          <p:cNvSpPr txBox="1"/>
          <p:nvPr/>
        </p:nvSpPr>
        <p:spPr>
          <a:xfrm>
            <a:off x="39150" y="1804575"/>
            <a:ext cx="9065700" cy="25704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SzPts val="1900"/>
              <a:buFont typeface="Roboto"/>
              <a:buChar char="●"/>
            </a:pPr>
            <a:r>
              <a:rPr lang="en" sz="1900">
                <a:latin typeface="Roboto"/>
                <a:ea typeface="Roboto"/>
                <a:cs typeface="Roboto"/>
                <a:sym typeface="Roboto"/>
              </a:rPr>
              <a:t>To generate text that is informative, engaging, and useful for a specific purpose, such as chatbots, language translation, or content creation.</a:t>
            </a:r>
            <a:endParaRPr sz="1900">
              <a:latin typeface="Roboto"/>
              <a:ea typeface="Roboto"/>
              <a:cs typeface="Roboto"/>
              <a:sym typeface="Roboto"/>
            </a:endParaRPr>
          </a:p>
          <a:p>
            <a:pPr indent="0" lvl="0" marL="457200" marR="0" rtl="0" algn="l">
              <a:lnSpc>
                <a:spcPct val="100000"/>
              </a:lnSpc>
              <a:spcBef>
                <a:spcPts val="0"/>
              </a:spcBef>
              <a:spcAft>
                <a:spcPts val="0"/>
              </a:spcAft>
              <a:buNone/>
            </a:pPr>
            <a:r>
              <a:t/>
            </a:r>
            <a:endParaRPr sz="1900">
              <a:latin typeface="Roboto"/>
              <a:ea typeface="Roboto"/>
              <a:cs typeface="Roboto"/>
              <a:sym typeface="Roboto"/>
            </a:endParaRPr>
          </a:p>
          <a:p>
            <a:pPr indent="-349250" lvl="0" marL="457200" marR="0" rtl="0" algn="l">
              <a:lnSpc>
                <a:spcPct val="100000"/>
              </a:lnSpc>
              <a:spcBef>
                <a:spcPts val="0"/>
              </a:spcBef>
              <a:spcAft>
                <a:spcPts val="0"/>
              </a:spcAft>
              <a:buSzPts val="1900"/>
              <a:buFont typeface="Roboto"/>
              <a:buChar char="●"/>
            </a:pPr>
            <a:r>
              <a:rPr lang="en" sz="1900">
                <a:latin typeface="Roboto"/>
                <a:ea typeface="Roboto"/>
                <a:cs typeface="Roboto"/>
                <a:sym typeface="Roboto"/>
              </a:rPr>
              <a:t>To capture the style, tone, and sentiment of the input data and generate text that matches these characteristics.</a:t>
            </a:r>
            <a:endParaRPr sz="1900">
              <a:latin typeface="Roboto"/>
              <a:ea typeface="Roboto"/>
              <a:cs typeface="Roboto"/>
              <a:sym typeface="Roboto"/>
            </a:endParaRPr>
          </a:p>
          <a:p>
            <a:pPr indent="0" lvl="0" marL="457200" marR="0" rtl="0" algn="l">
              <a:lnSpc>
                <a:spcPct val="100000"/>
              </a:lnSpc>
              <a:spcBef>
                <a:spcPts val="0"/>
              </a:spcBef>
              <a:spcAft>
                <a:spcPts val="0"/>
              </a:spcAft>
              <a:buNone/>
            </a:pPr>
            <a:r>
              <a:t/>
            </a:r>
            <a:endParaRPr sz="1900">
              <a:latin typeface="Roboto"/>
              <a:ea typeface="Roboto"/>
              <a:cs typeface="Roboto"/>
              <a:sym typeface="Roboto"/>
            </a:endParaRPr>
          </a:p>
          <a:p>
            <a:pPr indent="-349250" lvl="0" marL="457200" marR="0" rtl="0" algn="l">
              <a:lnSpc>
                <a:spcPct val="100000"/>
              </a:lnSpc>
              <a:spcBef>
                <a:spcPts val="0"/>
              </a:spcBef>
              <a:spcAft>
                <a:spcPts val="0"/>
              </a:spcAft>
              <a:buSzPts val="1900"/>
              <a:buFont typeface="Roboto"/>
              <a:buChar char="●"/>
            </a:pPr>
            <a:r>
              <a:rPr lang="en" sz="1900">
                <a:latin typeface="Roboto"/>
                <a:ea typeface="Roboto"/>
                <a:cs typeface="Roboto"/>
                <a:sym typeface="Roboto"/>
              </a:rPr>
              <a:t>To produce coherent and meaningful text that resembles human language.</a:t>
            </a:r>
            <a:endParaRPr sz="1900">
              <a:latin typeface="Roboto"/>
              <a:ea typeface="Roboto"/>
              <a:cs typeface="Roboto"/>
              <a:sym typeface="Roboto"/>
            </a:endParaRPr>
          </a:p>
          <a:p>
            <a:pPr indent="0" lvl="0" marL="457200" marR="0" rtl="0" algn="l">
              <a:lnSpc>
                <a:spcPct val="100000"/>
              </a:lnSpc>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                      Problem Statement</a:t>
            </a:r>
            <a:endParaRPr/>
          </a:p>
        </p:txBody>
      </p:sp>
      <p:sp>
        <p:nvSpPr>
          <p:cNvPr id="92" name="Google Shape;92;p5"/>
          <p:cNvSpPr txBox="1"/>
          <p:nvPr/>
        </p:nvSpPr>
        <p:spPr>
          <a:xfrm>
            <a:off x="100250" y="1379600"/>
            <a:ext cx="8347200" cy="4109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SzPts val="2000"/>
              <a:buFont typeface="Times New Roman"/>
              <a:buChar char="●"/>
            </a:pPr>
            <a:r>
              <a:rPr lang="en" sz="1900">
                <a:latin typeface="Times New Roman"/>
                <a:ea typeface="Times New Roman"/>
                <a:cs typeface="Times New Roman"/>
                <a:sym typeface="Times New Roman"/>
              </a:rPr>
              <a:t>Existing text generation models often produce output that is repetitive, incoherent, or not semantically meaningful.</a:t>
            </a:r>
            <a:endParaRPr sz="19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1900">
                <a:latin typeface="Times New Roman"/>
                <a:ea typeface="Times New Roman"/>
                <a:cs typeface="Times New Roman"/>
                <a:sym typeface="Times New Roman"/>
              </a:rPr>
              <a:t>Traditional language models, such as n-gram models, cannot capture long-term dependencies between words and phrases, which limits their ability to generate natural-sounding text.</a:t>
            </a:r>
            <a:endParaRPr sz="19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1900">
                <a:latin typeface="Times New Roman"/>
                <a:ea typeface="Times New Roman"/>
                <a:cs typeface="Times New Roman"/>
                <a:sym typeface="Times New Roman"/>
              </a:rPr>
              <a:t>Existing models may struggle to capture the nuances of language, such as sarcasm, humor, or ambiguity, which are important for producing high-quality text.</a:t>
            </a:r>
            <a:endParaRPr sz="19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1900">
                <a:latin typeface="Times New Roman"/>
                <a:ea typeface="Times New Roman"/>
                <a:cs typeface="Times New Roman"/>
                <a:sym typeface="Times New Roman"/>
              </a:rPr>
              <a:t>Training large-scale language models requires a significant amount of data and computational resources, which can be expensive and time-consuming.</a:t>
            </a:r>
            <a:endParaRPr sz="19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1900">
                <a:latin typeface="Times New Roman"/>
                <a:ea typeface="Times New Roman"/>
                <a:cs typeface="Times New Roman"/>
                <a:sym typeface="Times New Roman"/>
              </a:rPr>
              <a:t>Generating text that is diverse, novel, and creative while still being coherent and relevant to the input data is a challenging task.</a:t>
            </a:r>
            <a:endParaRPr sz="1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   Methodology</a:t>
            </a:r>
            <a:endParaRPr/>
          </a:p>
        </p:txBody>
      </p:sp>
      <p:sp>
        <p:nvSpPr>
          <p:cNvPr id="98" name="Google Shape;98;p6"/>
          <p:cNvSpPr txBox="1"/>
          <p:nvPr/>
        </p:nvSpPr>
        <p:spPr>
          <a:xfrm>
            <a:off x="78450" y="1379600"/>
            <a:ext cx="8990400" cy="42174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Firstly, Preprocess the training data, including tokenization, normalization, and sequence generation. Train the LSTM model on the preprocessed data, optimizing for a loss function such as cross-entropy.</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Use the trained model to generate text by sampling from the output distribution of the LSTM at each time step.</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Incorporate techniques such as beam search, temperature scaling, and nucleus sampling to improve the quality and diversity of generated text.</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Evaluate the generated text using metrics such as perplexity, BLEU, ROUGE, or human evaluation. Fine-tune the model on specific tasks or domains, such as language translation or summarization, to improve its </a:t>
            </a:r>
            <a:r>
              <a:rPr lang="en" sz="2000">
                <a:latin typeface="Times New Roman"/>
                <a:ea typeface="Times New Roman"/>
                <a:cs typeface="Times New Roman"/>
                <a:sym typeface="Times New Roman"/>
              </a:rPr>
              <a:t>performance.</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t>Project Working</a:t>
            </a:r>
            <a:endParaRPr/>
          </a:p>
        </p:txBody>
      </p:sp>
      <p:sp>
        <p:nvSpPr>
          <p:cNvPr id="104" name="Google Shape;104;p7"/>
          <p:cNvSpPr txBox="1"/>
          <p:nvPr/>
        </p:nvSpPr>
        <p:spPr>
          <a:xfrm>
            <a:off x="3892500" y="170000"/>
            <a:ext cx="39558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Project Flow:</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 Problem Statement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 Data Gathering</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3. Data Preprocessing: Here we perform some operations on data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 Tokenization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 Lowercase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C. Stopwords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D. Lemmatization / Stemming</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4. Vectorization (Convert Text data into the Vector):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TF-IDF</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5. Model Building:</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 Model Object Initialization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 Train and Test the Model</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6. Model Evaluation: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 Accuracy Score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 Confusion Matrix</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C. Classification Report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7. Prediction of </a:t>
            </a:r>
            <a:r>
              <a:rPr lang="en">
                <a:latin typeface="Roboto"/>
                <a:ea typeface="Roboto"/>
                <a:cs typeface="Roboto"/>
                <a:sym typeface="Roboto"/>
              </a:rPr>
              <a:t>next Text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Why LSTM?</a:t>
            </a:r>
            <a:endParaRPr/>
          </a:p>
        </p:txBody>
      </p:sp>
      <p:sp>
        <p:nvSpPr>
          <p:cNvPr id="110" name="Google Shape;110;p8"/>
          <p:cNvSpPr txBox="1"/>
          <p:nvPr/>
        </p:nvSpPr>
        <p:spPr>
          <a:xfrm>
            <a:off x="100250" y="1298950"/>
            <a:ext cx="9043800" cy="41250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LSTMs can capture long-term dependencies between words and phrases in a sequence, which is crucial for generating natural-sounding text.</a:t>
            </a:r>
            <a:endParaRPr sz="2200">
              <a:latin typeface="Times New Roman"/>
              <a:ea typeface="Times New Roman"/>
              <a:cs typeface="Times New Roman"/>
              <a:sym typeface="Times New Roman"/>
            </a:endParaRPr>
          </a:p>
          <a:p>
            <a:pPr indent="-368300" lvl="0" marL="45720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LSTMs can learn to maintain context over time and avoid repeating the same phrases or sentences, leading to more diverse and coherent text.</a:t>
            </a:r>
            <a:endParaRPr sz="2200">
              <a:latin typeface="Times New Roman"/>
              <a:ea typeface="Times New Roman"/>
              <a:cs typeface="Times New Roman"/>
              <a:sym typeface="Times New Roman"/>
            </a:endParaRPr>
          </a:p>
          <a:p>
            <a:pPr indent="-368300" lvl="0" marL="45720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LSTMs are capable of handling variable-length input sequences, which is necessary for text generation tasks.LSTMs can be trained on large amounts of data and can generalize well to new text generation tasks and domains.</a:t>
            </a:r>
            <a:endParaRPr sz="2200">
              <a:latin typeface="Times New Roman"/>
              <a:ea typeface="Times New Roman"/>
              <a:cs typeface="Times New Roman"/>
              <a:sym typeface="Times New Roman"/>
            </a:endParaRPr>
          </a:p>
          <a:p>
            <a:pPr indent="-368300" lvl="0" marL="45720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LSTMs can be combined with other NLP techniques such as attention mechanisms and transformer networks to further improve the quality and diversity of generated text.</a:t>
            </a:r>
            <a:endParaRPr sz="22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13c4bef263_0_1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OverView</a:t>
            </a:r>
            <a:endParaRPr/>
          </a:p>
        </p:txBody>
      </p:sp>
      <p:sp>
        <p:nvSpPr>
          <p:cNvPr id="116" name="Google Shape;116;g213c4bef263_0_12"/>
          <p:cNvSpPr txBox="1"/>
          <p:nvPr/>
        </p:nvSpPr>
        <p:spPr>
          <a:xfrm>
            <a:off x="34875" y="1336000"/>
            <a:ext cx="91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7" name="Google Shape;117;g213c4bef263_0_12"/>
          <p:cNvSpPr txBox="1"/>
          <p:nvPr/>
        </p:nvSpPr>
        <p:spPr>
          <a:xfrm>
            <a:off x="318200" y="1368700"/>
            <a:ext cx="8652300" cy="380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750">
                <a:solidFill>
                  <a:srgbClr val="333333"/>
                </a:solidFill>
                <a:highlight>
                  <a:srgbClr val="FFFFFF"/>
                </a:highlight>
                <a:latin typeface="Times New Roman"/>
                <a:ea typeface="Times New Roman"/>
                <a:cs typeface="Times New Roman"/>
                <a:sym typeface="Times New Roman"/>
              </a:rPr>
              <a:t>Long Short Term Memory networks – usually just called “LSTMs” – are a special kind of RNN, capable of learning long-term dependencies. They were introduced by </a:t>
            </a:r>
            <a:r>
              <a:rPr lang="en" sz="1750">
                <a:solidFill>
                  <a:srgbClr val="6D6D6D"/>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Hochreiter &amp; Schmidhuber (1997)</a:t>
            </a:r>
            <a:r>
              <a:rPr lang="en" sz="1750">
                <a:solidFill>
                  <a:srgbClr val="333333"/>
                </a:solidFill>
                <a:highlight>
                  <a:srgbClr val="FFFFFF"/>
                </a:highlight>
                <a:latin typeface="Times New Roman"/>
                <a:ea typeface="Times New Roman"/>
                <a:cs typeface="Times New Roman"/>
                <a:sym typeface="Times New Roman"/>
              </a:rPr>
              <a:t>, and were refined and popularized by many people in following work.</a:t>
            </a:r>
            <a:r>
              <a:rPr lang="en">
                <a:solidFill>
                  <a:srgbClr val="6D6D6D"/>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1</a:t>
            </a:r>
            <a:r>
              <a:rPr lang="en" sz="1750">
                <a:solidFill>
                  <a:srgbClr val="333333"/>
                </a:solidFill>
                <a:highlight>
                  <a:srgbClr val="FFFFFF"/>
                </a:highlight>
                <a:latin typeface="Times New Roman"/>
                <a:ea typeface="Times New Roman"/>
                <a:cs typeface="Times New Roman"/>
                <a:sym typeface="Times New Roman"/>
              </a:rPr>
              <a:t> They work tremendously well on a large variety of problems, and are now widely used.</a:t>
            </a:r>
            <a:endParaRPr sz="175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rPr lang="en" sz="1750">
                <a:solidFill>
                  <a:srgbClr val="333333"/>
                </a:solidFill>
                <a:highlight>
                  <a:srgbClr val="FFFFFF"/>
                </a:highlight>
                <a:latin typeface="Times New Roman"/>
                <a:ea typeface="Times New Roman"/>
                <a:cs typeface="Times New Roman"/>
                <a:sym typeface="Times New Roman"/>
              </a:rPr>
              <a:t>LSTMs are explicitly designed to avoid the long-term dependency problem. Remembering information for long periods of time is practically their default behavior, not something they struggle to learn!</a:t>
            </a:r>
            <a:endParaRPr sz="175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rPr lang="en" sz="1750">
                <a:solidFill>
                  <a:srgbClr val="333333"/>
                </a:solidFill>
                <a:highlight>
                  <a:srgbClr val="FFFFFF"/>
                </a:highlight>
                <a:latin typeface="Times New Roman"/>
                <a:ea typeface="Times New Roman"/>
                <a:cs typeface="Times New Roman"/>
                <a:sym typeface="Times New Roman"/>
              </a:rPr>
              <a:t>All recurrent neural networks have the form of a chain of repeating modules of neural network. In standard RNNs, this repeating module will have a very simple structure, such as a single tanh layer.</a:t>
            </a:r>
            <a:endParaRPr sz="1750">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