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6" r:id="rId10"/>
    <p:sldId id="263" r:id="rId11"/>
    <p:sldId id="267" r:id="rId12"/>
    <p:sldId id="264" r:id="rId13"/>
    <p:sldId id="268" r:id="rId14"/>
    <p:sldId id="265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r>
              <a:rPr lang="pl-P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Wykres</a:t>
            </a:r>
            <a:r>
              <a:rPr lang="pl-PL" sz="2400" baseline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pokazujący procentowy postęp prac nad aplikacją POS dla Baru</a:t>
            </a: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defRPr>
          </a:pPr>
          <a:endParaRPr lang="pl-P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Arkusz1!$B$1</c:f>
              <c:strCache>
                <c:ptCount val="1"/>
                <c:pt idx="0">
                  <c:v>POS dla Baru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544-4279-9E8A-821CD3AF100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7544-4279-9E8A-821CD3AF1005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1"/>
                      </a:solidFill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</a:defRPr>
                  </a:pPr>
                  <a:endParaRPr lang="pl-P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7544-4279-9E8A-821CD3AF100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2"/>
                      </a:solidFill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</a:defRPr>
                  </a:pPr>
                  <a:endParaRPr lang="pl-P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7544-4279-9E8A-821CD3AF10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spc="0" baseline="0">
                    <a:solidFill>
                      <a:schemeClr val="accent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endParaRPr lang="pl-P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Arkusz1!$A$2:$A$3</c:f>
              <c:strCache>
                <c:ptCount val="2"/>
                <c:pt idx="0">
                  <c:v>Procent Wykonania </c:v>
                </c:pt>
                <c:pt idx="1">
                  <c:v>Procent Zaplanowany</c:v>
                </c:pt>
              </c:strCache>
            </c:strRef>
          </c:cat>
          <c:val>
            <c:numRef>
              <c:f>Arkusz1!$B$2:$B$3</c:f>
              <c:numCache>
                <c:formatCode>General</c:formatCode>
                <c:ptCount val="2"/>
                <c:pt idx="0">
                  <c:v>0.33</c:v>
                </c:pt>
                <c:pt idx="1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44-4279-9E8A-821CD3AF1005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Czas Pracy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Czas Pracy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Arkusz1!$A$2:$A$5</c:f>
              <c:strCache>
                <c:ptCount val="4"/>
                <c:pt idx="0">
                  <c:v>Filip Statkiewicz</c:v>
                </c:pt>
                <c:pt idx="1">
                  <c:v>Dawid Romanów</c:v>
                </c:pt>
                <c:pt idx="2">
                  <c:v>Michał Owsiak</c:v>
                </c:pt>
                <c:pt idx="3">
                  <c:v>Jan Śliwak</c:v>
                </c:pt>
              </c:strCache>
            </c:strRef>
          </c:cat>
          <c:val>
            <c:numRef>
              <c:f>Arkusz1!$B$2:$B$5</c:f>
              <c:numCache>
                <c:formatCode>General</c:formatCode>
                <c:ptCount val="4"/>
                <c:pt idx="0">
                  <c:v>17</c:v>
                </c:pt>
                <c:pt idx="1">
                  <c:v>17</c:v>
                </c:pt>
                <c:pt idx="2">
                  <c:v>17</c:v>
                </c:pt>
                <c:pt idx="3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D9-464D-897E-1A5537FEB911}"/>
            </c:ext>
          </c:extLst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Szacowany Czas Pracy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0000"/>
                  </a:schemeClr>
                </a:gs>
                <a:gs pos="78000">
                  <a:schemeClr val="accent2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Arkusz1!$A$2:$A$5</c:f>
              <c:strCache>
                <c:ptCount val="4"/>
                <c:pt idx="0">
                  <c:v>Filip Statkiewicz</c:v>
                </c:pt>
                <c:pt idx="1">
                  <c:v>Dawid Romanów</c:v>
                </c:pt>
                <c:pt idx="2">
                  <c:v>Michał Owsiak</c:v>
                </c:pt>
                <c:pt idx="3">
                  <c:v>Jan Śliwak</c:v>
                </c:pt>
              </c:strCache>
            </c:strRef>
          </c:cat>
          <c:val>
            <c:numRef>
              <c:f>Arkusz1!$C$2:$C$5</c:f>
              <c:numCache>
                <c:formatCode>General</c:formatCode>
                <c:ptCount val="4"/>
                <c:pt idx="0">
                  <c:v>21</c:v>
                </c:pt>
                <c:pt idx="1">
                  <c:v>17</c:v>
                </c:pt>
                <c:pt idx="2">
                  <c:v>19</c:v>
                </c:pt>
                <c:pt idx="3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E6-4616-9E2F-DFAC40EA72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713397903"/>
        <c:axId val="187580192"/>
      </c:barChart>
      <c:catAx>
        <c:axId val="17133979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87580192"/>
        <c:crosses val="autoZero"/>
        <c:auto val="1"/>
        <c:lblAlgn val="ctr"/>
        <c:lblOffset val="100"/>
        <c:noMultiLvlLbl val="0"/>
      </c:catAx>
      <c:valAx>
        <c:axId val="187580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713397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r>
              <a:rPr lang="en-US" sz="2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Filip Statkiewicz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Filip Statkiewicz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Arkusz1!$A$2:$A$7</c:f>
              <c:strCache>
                <c:ptCount val="6"/>
                <c:pt idx="0">
                  <c:v>Zaprojektowanie głównego okna interfejsu graficznego
programu.</c:v>
                </c:pt>
                <c:pt idx="1">
                  <c:v>Implementacja głównego
okna interfejsu graficznego
programu</c:v>
                </c:pt>
                <c:pt idx="2">
                  <c:v>Implementacja systemu
tworzenia i usunięcia
zamówienia</c:v>
                </c:pt>
                <c:pt idx="3">
                  <c:v>Implementacja systemu
edycji zamówienia</c:v>
                </c:pt>
                <c:pt idx="4">
                  <c:v>Utworzenie projektu zespołowego na platformie Github</c:v>
                </c:pt>
                <c:pt idx="5">
                  <c:v>Implementacja połączenia aplikacji z bazą danych</c:v>
                </c:pt>
              </c:strCache>
            </c:strRef>
          </c:cat>
          <c:val>
            <c:numRef>
              <c:f>Arkusz1!$B$2:$B$7</c:f>
              <c:numCache>
                <c:formatCode>General</c:formatCode>
                <c:ptCount val="6"/>
                <c:pt idx="0">
                  <c:v>6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E9-4CE0-BD7D-D3AE0AE78F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58077232"/>
        <c:axId val="187584160"/>
      </c:barChart>
      <c:catAx>
        <c:axId val="158077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pl-PL"/>
          </a:p>
        </c:txPr>
        <c:crossAx val="187584160"/>
        <c:crosses val="autoZero"/>
        <c:auto val="1"/>
        <c:lblAlgn val="ctr"/>
        <c:lblOffset val="100"/>
        <c:noMultiLvlLbl val="0"/>
      </c:catAx>
      <c:valAx>
        <c:axId val="187584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58077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Dawid Romanów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Arkusz1!$A$2:$A$5</c:f>
              <c:strCache>
                <c:ptCount val="4"/>
                <c:pt idx="0">
                  <c:v>Zaprojektowanie interfejsu graficznego panelu sprzedaży.</c:v>
                </c:pt>
                <c:pt idx="1">
                  <c:v>Implementacja interfejsu graficznego panelu sprzedaży</c:v>
                </c:pt>
                <c:pt idx="2">
                  <c:v>Implementacja wyszukiwarki do produktów</c:v>
                </c:pt>
                <c:pt idx="3">
                  <c:v>Utworzenie projektu zespołowego na platformie Jira.</c:v>
                </c:pt>
              </c:strCache>
            </c:strRef>
          </c:cat>
          <c:val>
            <c:numRef>
              <c:f>Arkusz1!$B$2:$B$5</c:f>
              <c:numCache>
                <c:formatCode>General</c:formatCode>
                <c:ptCount val="4"/>
                <c:pt idx="0">
                  <c:v>6</c:v>
                </c:pt>
                <c:pt idx="1">
                  <c:v>6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96-4470-B964-675BBA9B5E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713398383"/>
        <c:axId val="187577712"/>
      </c:barChart>
      <c:catAx>
        <c:axId val="17133983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pl-PL"/>
          </a:p>
        </c:txPr>
        <c:crossAx val="187577712"/>
        <c:crosses val="autoZero"/>
        <c:auto val="1"/>
        <c:lblAlgn val="ctr"/>
        <c:lblOffset val="100"/>
        <c:noMultiLvlLbl val="0"/>
      </c:catAx>
      <c:valAx>
        <c:axId val="187577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713398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Michał Owsiak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Arkusz1!$A$2:$A$6</c:f>
              <c:strCache>
                <c:ptCount val="5"/>
                <c:pt idx="0">
                  <c:v>Zaprojektowanie bazy danych pracowników</c:v>
                </c:pt>
                <c:pt idx="1">
                  <c:v>Zaprojektowanie bazy danych produktów w menu</c:v>
                </c:pt>
                <c:pt idx="2">
                  <c:v>Implementacja bazy danych</c:v>
                </c:pt>
                <c:pt idx="3">
                  <c:v>Implementacja funkcji sumującej zamówienia (cena, ilość)</c:v>
                </c:pt>
                <c:pt idx="4">
                  <c:v>Utworzenie projektowego serwera Discord do komunikacji między sobą.</c:v>
                </c:pt>
              </c:strCache>
            </c:strRef>
          </c:cat>
          <c:val>
            <c:numRef>
              <c:f>Arkusz1!$B$2:$B$6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6</c:v>
                </c:pt>
                <c:pt idx="3">
                  <c:v>3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EF-4423-ABB9-AEABE598AE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220015151"/>
        <c:axId val="187590112"/>
      </c:barChart>
      <c:catAx>
        <c:axId val="12200151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pl-PL"/>
          </a:p>
        </c:txPr>
        <c:crossAx val="187590112"/>
        <c:crosses val="autoZero"/>
        <c:auto val="1"/>
        <c:lblAlgn val="ctr"/>
        <c:lblOffset val="100"/>
        <c:noMultiLvlLbl val="0"/>
      </c:catAx>
      <c:valAx>
        <c:axId val="187590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2200151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Jan Śliwak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Arkusz1!$A$2:$A$5</c:f>
              <c:strCache>
                <c:ptCount val="4"/>
                <c:pt idx="0">
                  <c:v>Zaprojektowanie interfejsu graficznego panelu logowania i rozpoczęcia, zakończenia czasu pracy.</c:v>
                </c:pt>
                <c:pt idx="1">
                  <c:v>Implementacja interfejsu graficznego panelu logowania i rozpoczęcia, zakończenia czasu pracy.</c:v>
                </c:pt>
                <c:pt idx="2">
                  <c:v>Implementacja systemu logowania i zarządzaniem czasem pracy</c:v>
                </c:pt>
                <c:pt idx="3">
                  <c:v>Utworzenie projektu zespołowego na platformie Figma</c:v>
                </c:pt>
              </c:strCache>
            </c:strRef>
          </c:cat>
          <c:val>
            <c:numRef>
              <c:f>Arkusz1!$B$2:$B$5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8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24-4E15-84E5-2EC051B204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705541903"/>
        <c:axId val="187580688"/>
      </c:barChart>
      <c:catAx>
        <c:axId val="17055419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pl-PL"/>
          </a:p>
        </c:txPr>
        <c:crossAx val="187580688"/>
        <c:crosses val="autoZero"/>
        <c:auto val="1"/>
        <c:lblAlgn val="ctr"/>
        <c:lblOffset val="100"/>
        <c:noMultiLvlLbl val="0"/>
      </c:catAx>
      <c:valAx>
        <c:axId val="187580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705541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1327-3466-4248-AB2C-1202C62F990B}" type="datetimeFigureOut">
              <a:rPr lang="pl-PL" smtClean="0"/>
              <a:t>19.11.2023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5B1C-CBE6-4DFA-9E3F-FD6FCD82F8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465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1327-3466-4248-AB2C-1202C62F990B}" type="datetimeFigureOut">
              <a:rPr lang="pl-PL" smtClean="0"/>
              <a:t>19.11.2023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5B1C-CBE6-4DFA-9E3F-FD6FCD82F8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191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1327-3466-4248-AB2C-1202C62F990B}" type="datetimeFigureOut">
              <a:rPr lang="pl-PL" smtClean="0"/>
              <a:t>19.11.2023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5B1C-CBE6-4DFA-9E3F-FD6FCD82F86A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6082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1327-3466-4248-AB2C-1202C62F990B}" type="datetimeFigureOut">
              <a:rPr lang="pl-PL" smtClean="0"/>
              <a:t>19.11.2023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5B1C-CBE6-4DFA-9E3F-FD6FCD82F8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6280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1327-3466-4248-AB2C-1202C62F990B}" type="datetimeFigureOut">
              <a:rPr lang="pl-PL" smtClean="0"/>
              <a:t>19.11.2023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5B1C-CBE6-4DFA-9E3F-FD6FCD82F86A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4914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1327-3466-4248-AB2C-1202C62F990B}" type="datetimeFigureOut">
              <a:rPr lang="pl-PL" smtClean="0"/>
              <a:t>19.11.2023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5B1C-CBE6-4DFA-9E3F-FD6FCD82F8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0719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1327-3466-4248-AB2C-1202C62F990B}" type="datetimeFigureOut">
              <a:rPr lang="pl-PL" smtClean="0"/>
              <a:t>19.11.2023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5B1C-CBE6-4DFA-9E3F-FD6FCD82F8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4522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1327-3466-4248-AB2C-1202C62F990B}" type="datetimeFigureOut">
              <a:rPr lang="pl-PL" smtClean="0"/>
              <a:t>19.11.2023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5B1C-CBE6-4DFA-9E3F-FD6FCD82F8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523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1327-3466-4248-AB2C-1202C62F990B}" type="datetimeFigureOut">
              <a:rPr lang="pl-PL" smtClean="0"/>
              <a:t>19.11.2023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5B1C-CBE6-4DFA-9E3F-FD6FCD82F8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88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1327-3466-4248-AB2C-1202C62F990B}" type="datetimeFigureOut">
              <a:rPr lang="pl-PL" smtClean="0"/>
              <a:t>19.11.2023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5B1C-CBE6-4DFA-9E3F-FD6FCD82F8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503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1327-3466-4248-AB2C-1202C62F990B}" type="datetimeFigureOut">
              <a:rPr lang="pl-PL" smtClean="0"/>
              <a:t>19.11.2023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5B1C-CBE6-4DFA-9E3F-FD6FCD82F8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343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1327-3466-4248-AB2C-1202C62F990B}" type="datetimeFigureOut">
              <a:rPr lang="pl-PL" smtClean="0"/>
              <a:t>19.11.2023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5B1C-CBE6-4DFA-9E3F-FD6FCD82F8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359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1327-3466-4248-AB2C-1202C62F990B}" type="datetimeFigureOut">
              <a:rPr lang="pl-PL" smtClean="0"/>
              <a:t>19.11.2023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5B1C-CBE6-4DFA-9E3F-FD6FCD82F8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070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1327-3466-4248-AB2C-1202C62F990B}" type="datetimeFigureOut">
              <a:rPr lang="pl-PL" smtClean="0"/>
              <a:t>19.11.2023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5B1C-CBE6-4DFA-9E3F-FD6FCD82F8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900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1327-3466-4248-AB2C-1202C62F990B}" type="datetimeFigureOut">
              <a:rPr lang="pl-PL" smtClean="0"/>
              <a:t>19.11.2023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5B1C-CBE6-4DFA-9E3F-FD6FCD82F8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195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5B1C-CBE6-4DFA-9E3F-FD6FCD82F86A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1327-3466-4248-AB2C-1202C62F990B}" type="datetimeFigureOut">
              <a:rPr lang="pl-PL" smtClean="0"/>
              <a:t>19.11.2023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80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21327-3466-4248-AB2C-1202C62F990B}" type="datetimeFigureOut">
              <a:rPr lang="pl-PL" smtClean="0"/>
              <a:t>19.11.2023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5B05B1C-CBE6-4DFA-9E3F-FD6FCD82F8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012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E252E4-6D84-6D5B-A89F-622A32EA1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63966"/>
            <a:ext cx="7766936" cy="1646302"/>
          </a:xfrm>
        </p:spPr>
        <p:txBody>
          <a:bodyPr/>
          <a:lstStyle/>
          <a:p>
            <a:r>
              <a:rPr lang="pl-PL" dirty="0">
                <a:latin typeface="Lato Black" panose="020F0A02020204030203" pitchFamily="34" charset="-18"/>
                <a:ea typeface="Lato" panose="020F0502020204030203" pitchFamily="34" charset="0"/>
                <a:cs typeface="Lato" panose="020F0502020204030203" pitchFamily="34" charset="0"/>
              </a:rPr>
              <a:t>SPRINT</a:t>
            </a:r>
            <a:r>
              <a:rPr lang="pl-PL" dirty="0">
                <a:latin typeface="Lato Black" panose="020F0A02020204030203" pitchFamily="34" charset="-18"/>
                <a:ea typeface="Lato" panose="020F0502020204030204" pitchFamily="34" charset="0"/>
                <a:cs typeface="Lato" panose="020F0502020204030204" pitchFamily="34" charset="0"/>
              </a:rPr>
              <a:t> </a:t>
            </a:r>
            <a:r>
              <a:rPr lang="pl-PL" dirty="0">
                <a:latin typeface="Lato Black" panose="020F0A02020204030203" pitchFamily="34" charset="-18"/>
                <a:ea typeface="Lato Black" panose="020F0502020204030204" pitchFamily="34" charset="0"/>
                <a:cs typeface="Lato Black" panose="020F0502020204030204" pitchFamily="34" charset="0"/>
              </a:rPr>
              <a:t>REVIEW</a:t>
            </a:r>
            <a:r>
              <a:rPr lang="pl-PL" dirty="0">
                <a:latin typeface="Lato Black" panose="020F0A02020204030203" pitchFamily="34" charset="-18"/>
                <a:ea typeface="Lato" panose="020F0502020204030204" pitchFamily="34" charset="0"/>
                <a:cs typeface="Lato" panose="020F0502020204030204" pitchFamily="34" charset="0"/>
              </a:rPr>
              <a:t> 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AF2CD08-923A-5B08-4331-0FB2320DA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710268"/>
            <a:ext cx="7766936" cy="1096899"/>
          </a:xfrm>
        </p:spPr>
        <p:txBody>
          <a:bodyPr/>
          <a:lstStyle/>
          <a:p>
            <a:r>
              <a:rPr lang="pl-P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Projekt zespołowy systemu informatycznego 2023/2024 N</a:t>
            </a:r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3673291D-1779-2EE6-3B00-0801512C565B}"/>
              </a:ext>
            </a:extLst>
          </p:cNvPr>
          <p:cNvSpPr txBox="1">
            <a:spLocks/>
          </p:cNvSpPr>
          <p:nvPr/>
        </p:nvSpPr>
        <p:spPr>
          <a:xfrm>
            <a:off x="1507067" y="2733824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System POS dla baru/pubu</a:t>
            </a:r>
          </a:p>
          <a:p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Scrum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master: Dawid Romanów</a:t>
            </a:r>
          </a:p>
        </p:txBody>
      </p:sp>
    </p:spTree>
    <p:extLst>
      <p:ext uri="{BB962C8B-B14F-4D97-AF65-F5344CB8AC3E}">
        <p14:creationId xmlns:p14="http://schemas.microsoft.com/office/powerpoint/2010/main" val="206675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889438-C1E1-AD75-4789-5B90CAA62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1B21047C-2D13-403F-E0DF-37FD7AB39B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561059"/>
              </p:ext>
            </p:extLst>
          </p:nvPr>
        </p:nvGraphicFramePr>
        <p:xfrm>
          <a:off x="677334" y="609600"/>
          <a:ext cx="8596841" cy="5432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1882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D6C5CC-E60B-47A7-9E07-3B0DE21F5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Dawid Romanów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97336B1B-0A46-871A-9E00-5B88B80B36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53280"/>
              </p:ext>
            </p:extLst>
          </p:nvPr>
        </p:nvGraphicFramePr>
        <p:xfrm>
          <a:off x="677863" y="2160588"/>
          <a:ext cx="859631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3321">
                  <a:extLst>
                    <a:ext uri="{9D8B030D-6E8A-4147-A177-3AD203B41FA5}">
                      <a16:colId xmlns:a16="http://schemas.microsoft.com/office/drawing/2014/main" val="2059629935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val="787714461"/>
                    </a:ext>
                  </a:extLst>
                </a:gridCol>
                <a:gridCol w="1389888">
                  <a:extLst>
                    <a:ext uri="{9D8B030D-6E8A-4147-A177-3AD203B41FA5}">
                      <a16:colId xmlns:a16="http://schemas.microsoft.com/office/drawing/2014/main" val="2468321695"/>
                    </a:ext>
                  </a:extLst>
                </a:gridCol>
                <a:gridCol w="1556639">
                  <a:extLst>
                    <a:ext uri="{9D8B030D-6E8A-4147-A177-3AD203B41FA5}">
                      <a16:colId xmlns:a16="http://schemas.microsoft.com/office/drawing/2014/main" val="2641158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Zadanie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Szacowany Czas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Rzeczywisty Czas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51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Zaprojektowanie interfejsu graficznego panelu sprzedaży.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Ukończone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5 godzin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6 godzin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6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Implementacja interfejsu graficznego panelu sprzedaży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Ukończone</a:t>
                      </a:r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6 godzin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6 godzin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8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Implementacja wyszukiwarki do produktów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Ukończone</a:t>
                      </a:r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5 godzin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 godziny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44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Utworzenie projektu zespołowego na platformie </a:t>
                      </a:r>
                      <a:r>
                        <a:rPr lang="pl-PL" dirty="0" err="1"/>
                        <a:t>Jira</a:t>
                      </a:r>
                      <a:r>
                        <a:rPr lang="pl-PL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Ukończone</a:t>
                      </a:r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 godzina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 godzina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43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735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8ABC15-2296-0CC6-1588-978ED879B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7C327D58-310A-DC57-8D10-15039ACD99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0121336"/>
              </p:ext>
            </p:extLst>
          </p:nvPr>
        </p:nvGraphicFramePr>
        <p:xfrm>
          <a:off x="677334" y="609600"/>
          <a:ext cx="8596841" cy="5432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5327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E70D8F-54FB-D5C6-56C2-6D3278CAD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Michał Owsiak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6FF5D90E-0964-8328-D418-BEE4094E78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513349"/>
              </p:ext>
            </p:extLst>
          </p:nvPr>
        </p:nvGraphicFramePr>
        <p:xfrm>
          <a:off x="677863" y="2160588"/>
          <a:ext cx="8596312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1025">
                  <a:extLst>
                    <a:ext uri="{9D8B030D-6E8A-4147-A177-3AD203B41FA5}">
                      <a16:colId xmlns:a16="http://schemas.microsoft.com/office/drawing/2014/main" val="1914858994"/>
                    </a:ext>
                  </a:extLst>
                </a:gridCol>
                <a:gridCol w="1453896">
                  <a:extLst>
                    <a:ext uri="{9D8B030D-6E8A-4147-A177-3AD203B41FA5}">
                      <a16:colId xmlns:a16="http://schemas.microsoft.com/office/drawing/2014/main" val="1926969294"/>
                    </a:ext>
                  </a:extLst>
                </a:gridCol>
                <a:gridCol w="1408176">
                  <a:extLst>
                    <a:ext uri="{9D8B030D-6E8A-4147-A177-3AD203B41FA5}">
                      <a16:colId xmlns:a16="http://schemas.microsoft.com/office/drawing/2014/main" val="2738828992"/>
                    </a:ext>
                  </a:extLst>
                </a:gridCol>
                <a:gridCol w="1593215">
                  <a:extLst>
                    <a:ext uri="{9D8B030D-6E8A-4147-A177-3AD203B41FA5}">
                      <a16:colId xmlns:a16="http://schemas.microsoft.com/office/drawing/2014/main" val="2451234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Zadanie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Szacowany Czas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Rzeczywisty Czas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001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Zaprojektowanie bazy danych pracowników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Ukończone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 godziny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 godziny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917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Zaprojektowanie bazy danych produktów w menu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Ukończone</a:t>
                      </a:r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 godziny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 godziny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34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Implementacja funkcji sumującej zamówienia (cena, ilość)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Ukończone</a:t>
                      </a:r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 godziny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 godziny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55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Utworzenie projektowego serwera </a:t>
                      </a:r>
                      <a:r>
                        <a:rPr lang="pl-PL" dirty="0" err="1"/>
                        <a:t>Discord</a:t>
                      </a:r>
                      <a:r>
                        <a:rPr lang="pl-PL" dirty="0"/>
                        <a:t> do komunikacji między sobą.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Ukończone</a:t>
                      </a:r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 godzina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 godzina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3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Implementacja bazy danych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Ukończone</a:t>
                      </a:r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6 godzin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6 godzin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209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036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F51EC2-E10D-BF88-7D6C-9FD015B6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057088D0-1BB5-D216-6639-0B6E8B6C67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324259"/>
              </p:ext>
            </p:extLst>
          </p:nvPr>
        </p:nvGraphicFramePr>
        <p:xfrm>
          <a:off x="677334" y="609600"/>
          <a:ext cx="8596841" cy="5432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5009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43B565-20B6-9A5F-AA61-575C9EBA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Jan </a:t>
            </a:r>
            <a:r>
              <a:rPr lang="pl-PL" dirty="0" err="1"/>
              <a:t>Śliwak</a:t>
            </a:r>
            <a:endParaRPr lang="pl-PL" dirty="0"/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7B9C1905-F3E4-530F-341A-FEF73D12CB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78128"/>
              </p:ext>
            </p:extLst>
          </p:nvPr>
        </p:nvGraphicFramePr>
        <p:xfrm>
          <a:off x="677863" y="2160588"/>
          <a:ext cx="859631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1025">
                  <a:extLst>
                    <a:ext uri="{9D8B030D-6E8A-4147-A177-3AD203B41FA5}">
                      <a16:colId xmlns:a16="http://schemas.microsoft.com/office/drawing/2014/main" val="2516617783"/>
                    </a:ext>
                  </a:extLst>
                </a:gridCol>
                <a:gridCol w="1481328">
                  <a:extLst>
                    <a:ext uri="{9D8B030D-6E8A-4147-A177-3AD203B41FA5}">
                      <a16:colId xmlns:a16="http://schemas.microsoft.com/office/drawing/2014/main" val="668347117"/>
                    </a:ext>
                  </a:extLst>
                </a:gridCol>
                <a:gridCol w="1408176">
                  <a:extLst>
                    <a:ext uri="{9D8B030D-6E8A-4147-A177-3AD203B41FA5}">
                      <a16:colId xmlns:a16="http://schemas.microsoft.com/office/drawing/2014/main" val="3589481627"/>
                    </a:ext>
                  </a:extLst>
                </a:gridCol>
                <a:gridCol w="1565783">
                  <a:extLst>
                    <a:ext uri="{9D8B030D-6E8A-4147-A177-3AD203B41FA5}">
                      <a16:colId xmlns:a16="http://schemas.microsoft.com/office/drawing/2014/main" val="2191366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Zadanie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Szacowany Czas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Rzeczywisty Czas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455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Zaprojektowanie interfejsu graficznego panelu logowania i rozpoczęcia, zakończenia czasu pracy.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Ukończone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5 godzin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5 godzin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1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Implementacja interfejsu graficznego panelu logowania i rozpoczęcia, zakończenia czasu pracy.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Ukończone</a:t>
                      </a:r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5 godzin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5 godzin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62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Implementacja systemu logowania i zarządzaniem czasem pracy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Ukończone</a:t>
                      </a:r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6 godzin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8 godzin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69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Utworzenie projektu zespołowego na platformie </a:t>
                      </a:r>
                      <a:r>
                        <a:rPr lang="pl-PL" dirty="0" err="1"/>
                        <a:t>Figma</a:t>
                      </a:r>
                      <a:r>
                        <a:rPr lang="pl-PL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Ukończone</a:t>
                      </a:r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 godzina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 godzina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683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12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5DDD00-E78B-DD5D-7785-8D80ABCD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Ogólny przebieg prac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3203DE-C4B0-2615-8573-B7AD123E6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Zrealizowaliśmy wszystkie cele sprintu. Prace przebiegały sprawnie, nie mieliśmy żadnych opóźnień spowodowanych problemami. </a:t>
            </a:r>
          </a:p>
          <a:p>
            <a:endParaRPr lang="pl-PL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pl-PL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Zaplanowane przez nas zadania przewidywały ukończenie pewnych zadań przed przystąpieniem do kolejnych. To zmotywowało Nas do szybkiej realizacji kluczowych zadań.</a:t>
            </a:r>
          </a:p>
          <a:p>
            <a:endParaRPr lang="pl-PL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96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4FE1BA-7A55-3924-D872-A7F3147C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Napotkane Problemy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2C41F86-7B4B-0BAA-5BD2-7CFF6189A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PROBLEM:</a:t>
            </a:r>
          </a:p>
          <a:p>
            <a:r>
              <a:rPr lang="pl-PL" dirty="0"/>
              <a:t>Projekty interfejsów zostały wykonane dla rozdzielczości 1366x768 </a:t>
            </a:r>
            <a:r>
              <a:rPr lang="pl-PL" dirty="0" err="1"/>
              <a:t>px</a:t>
            </a:r>
            <a:endParaRPr lang="pl-PL" dirty="0"/>
          </a:p>
          <a:p>
            <a:r>
              <a:rPr lang="pl-PL" dirty="0"/>
              <a:t>Nie były responsywne / skalowalne. Wszystkie rozmiary podane były w </a:t>
            </a:r>
            <a:r>
              <a:rPr lang="pl-PL" dirty="0" err="1"/>
              <a:t>pixelach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dirty="0">
                <a:solidFill>
                  <a:schemeClr val="accent5"/>
                </a:solidFill>
              </a:rPr>
              <a:t>ROZWIĄZANIE:</a:t>
            </a:r>
          </a:p>
          <a:p>
            <a:r>
              <a:rPr lang="pl-PL" dirty="0">
                <a:solidFill>
                  <a:schemeClr val="tx1"/>
                </a:solidFill>
              </a:rPr>
              <a:t>Wymiary poszczególnych elementów musiały zostać przeliczone na wartości procentowe. 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WPŁYW NA TERMINOWOŚĆ:</a:t>
            </a:r>
          </a:p>
          <a:p>
            <a:r>
              <a:rPr lang="pl-PL" dirty="0">
                <a:solidFill>
                  <a:schemeClr val="tx1"/>
                </a:solidFill>
              </a:rPr>
              <a:t>Problemy wydłużyły czas realizacji poszczególnych zadań, jednakże nie wpłynęły na wykonanie celów sprintu.</a:t>
            </a:r>
          </a:p>
        </p:txBody>
      </p:sp>
    </p:spTree>
    <p:extLst>
      <p:ext uri="{BB962C8B-B14F-4D97-AF65-F5344CB8AC3E}">
        <p14:creationId xmlns:p14="http://schemas.microsoft.com/office/powerpoint/2010/main" val="329696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DC82AA-A2A3-93FD-645A-7C4BBA72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Napotkane Problemy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98E042D-5575-76CC-625A-6FF773F01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PROBLEM:</a:t>
            </a:r>
          </a:p>
          <a:p>
            <a:r>
              <a:rPr lang="pl-PL" dirty="0"/>
              <a:t>Założony przez Nas wybór bazy danych z przyczyn technicznych musiał zostać zmieniony z </a:t>
            </a:r>
            <a:r>
              <a:rPr lang="pl-PL" dirty="0" err="1"/>
              <a:t>MSSql</a:t>
            </a:r>
            <a:r>
              <a:rPr lang="pl-PL" dirty="0"/>
              <a:t> na </a:t>
            </a:r>
            <a:r>
              <a:rPr lang="pl-PL" dirty="0" err="1"/>
              <a:t>SQLite</a:t>
            </a:r>
            <a:r>
              <a:rPr lang="pl-PL" dirty="0"/>
              <a:t>. </a:t>
            </a:r>
          </a:p>
          <a:p>
            <a:pPr marL="0" indent="0">
              <a:buNone/>
            </a:pPr>
            <a:r>
              <a:rPr lang="pl-PL" dirty="0">
                <a:solidFill>
                  <a:schemeClr val="accent5"/>
                </a:solidFill>
              </a:rPr>
              <a:t>ROZWIĄZANIE:</a:t>
            </a:r>
          </a:p>
          <a:p>
            <a:r>
              <a:rPr lang="pl-PL" dirty="0"/>
              <a:t>Baza danych została dostosowana i utworzona w </a:t>
            </a:r>
            <a:r>
              <a:rPr lang="pl-PL" dirty="0" err="1"/>
              <a:t>SQLlite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4056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5CCB73-22E8-7274-6486-E31443190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Status Produkt </a:t>
            </a:r>
            <a:r>
              <a:rPr lang="pl-PL" dirty="0" err="1"/>
              <a:t>Backlog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75A3B2-8062-EF61-E2CB-FD2E733BD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4169"/>
            <a:ext cx="8596668" cy="4242815"/>
          </a:xfrm>
        </p:spPr>
        <p:txBody>
          <a:bodyPr numCol="2">
            <a:noAutofit/>
          </a:bodyPr>
          <a:lstStyle/>
          <a:p>
            <a:pPr marL="228600" indent="-228600">
              <a:lnSpc>
                <a:spcPct val="110000"/>
              </a:lnSpc>
              <a:spcBef>
                <a:spcPts val="30"/>
              </a:spcBef>
              <a:buAutoNum type="arabicPeriod"/>
            </a:pPr>
            <a:r>
              <a:rPr lang="pl-PL" sz="1050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Utworzenie projektowego serwera </a:t>
            </a:r>
            <a:r>
              <a:rPr lang="pl-PL" sz="1050" dirty="0" err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Discord</a:t>
            </a:r>
            <a:r>
              <a:rPr lang="pl-PL" sz="1050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do komunikacji między sobą. </a:t>
            </a:r>
          </a:p>
          <a:p>
            <a:pPr marL="228600" indent="-228600">
              <a:lnSpc>
                <a:spcPct val="110000"/>
              </a:lnSpc>
              <a:spcBef>
                <a:spcPts val="30"/>
              </a:spcBef>
              <a:buAutoNum type="arabicPeriod"/>
            </a:pPr>
            <a:r>
              <a:rPr lang="pl-PL" sz="1050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Utworzenie projektu zespołowego na platformie </a:t>
            </a:r>
            <a:r>
              <a:rPr lang="pl-PL" sz="1050" dirty="0" err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Jira</a:t>
            </a:r>
            <a:r>
              <a:rPr lang="pl-PL" sz="1050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  <a:p>
            <a:pPr marL="228600" indent="-228600">
              <a:lnSpc>
                <a:spcPct val="110000"/>
              </a:lnSpc>
              <a:spcBef>
                <a:spcPts val="30"/>
              </a:spcBef>
              <a:buAutoNum type="arabicPeriod"/>
            </a:pPr>
            <a:r>
              <a:rPr lang="pl-PL" sz="1050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Utworzenie projektu zespołowego na platformie </a:t>
            </a:r>
            <a:r>
              <a:rPr lang="pl-PL" sz="1050" dirty="0" err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Github</a:t>
            </a:r>
            <a:r>
              <a:rPr lang="pl-PL" sz="1050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  <a:p>
            <a:pPr marL="228600" indent="-228600">
              <a:lnSpc>
                <a:spcPct val="110000"/>
              </a:lnSpc>
              <a:spcBef>
                <a:spcPts val="30"/>
              </a:spcBef>
              <a:buAutoNum type="arabicPeriod"/>
            </a:pPr>
            <a:r>
              <a:rPr lang="pl-PL" sz="1050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Utworzenie projektu zespołowego na platformie </a:t>
            </a:r>
            <a:r>
              <a:rPr lang="pl-PL" sz="1050" dirty="0" err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Figma</a:t>
            </a:r>
            <a:endParaRPr lang="pl-PL" sz="1050" dirty="0">
              <a:solidFill>
                <a:schemeClr val="accent5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28600" indent="-228600">
              <a:lnSpc>
                <a:spcPct val="110000"/>
              </a:lnSpc>
              <a:spcBef>
                <a:spcPts val="30"/>
              </a:spcBef>
              <a:buAutoNum type="arabicPeriod"/>
            </a:pPr>
            <a:r>
              <a:rPr lang="pl-PL" sz="1050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Zaprojektowanie głównego okna interfejsu graficznego programu. </a:t>
            </a:r>
          </a:p>
          <a:p>
            <a:pPr marL="228600" indent="-228600">
              <a:lnSpc>
                <a:spcPct val="110000"/>
              </a:lnSpc>
              <a:spcBef>
                <a:spcPts val="30"/>
              </a:spcBef>
              <a:buAutoNum type="arabicPeriod"/>
            </a:pPr>
            <a:r>
              <a:rPr lang="pl-PL" sz="1050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Zaprojektowanie interfejsu graficznego panelu sprzedaży. </a:t>
            </a:r>
          </a:p>
          <a:p>
            <a:pPr marL="228600" indent="-228600">
              <a:lnSpc>
                <a:spcPct val="110000"/>
              </a:lnSpc>
              <a:spcBef>
                <a:spcPts val="30"/>
              </a:spcBef>
              <a:buAutoNum type="arabicPeriod"/>
            </a:pPr>
            <a:r>
              <a:rPr lang="pl-PL" sz="1050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Zaprojektowanie interfejsu graficznego panelu logowania i rozpoczęcia, zakończenia czasu pracy. </a:t>
            </a:r>
          </a:p>
          <a:p>
            <a:pPr marL="228600" indent="-228600">
              <a:lnSpc>
                <a:spcPct val="110000"/>
              </a:lnSpc>
              <a:spcBef>
                <a:spcPts val="30"/>
              </a:spcBef>
              <a:buAutoNum type="arabicPeriod"/>
            </a:pPr>
            <a:r>
              <a:rPr lang="pl-PL" sz="105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Zaprojektowanie interfejsu graficznego funkcji magazynowych. </a:t>
            </a:r>
          </a:p>
          <a:p>
            <a:pPr marL="228600" indent="-228600">
              <a:lnSpc>
                <a:spcPct val="110000"/>
              </a:lnSpc>
              <a:spcBef>
                <a:spcPts val="30"/>
              </a:spcBef>
              <a:buAutoNum type="arabicPeriod"/>
            </a:pPr>
            <a:r>
              <a:rPr lang="pl-PL" sz="105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Zaprojektowanie interfejsu graficznego systemu raportów i analiz </a:t>
            </a:r>
          </a:p>
          <a:p>
            <a:pPr marL="228600" indent="-228600">
              <a:lnSpc>
                <a:spcPct val="110000"/>
              </a:lnSpc>
              <a:spcBef>
                <a:spcPts val="30"/>
              </a:spcBef>
              <a:buAutoNum type="arabicPeriod"/>
            </a:pPr>
            <a:r>
              <a:rPr lang="pl-PL" sz="105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Zaprojektowanie interfejsu graficznego funkcji zarządzania kadrą pracowników </a:t>
            </a:r>
          </a:p>
          <a:p>
            <a:pPr marL="228600" indent="-228600">
              <a:lnSpc>
                <a:spcPct val="110000"/>
              </a:lnSpc>
              <a:spcBef>
                <a:spcPts val="30"/>
              </a:spcBef>
              <a:buAutoNum type="arabicPeriod"/>
            </a:pPr>
            <a:r>
              <a:rPr lang="pl-PL" sz="1050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Zaprojektowanie bazy danych produktów w menu </a:t>
            </a:r>
          </a:p>
          <a:p>
            <a:pPr marL="228600" indent="-228600">
              <a:lnSpc>
                <a:spcPct val="110000"/>
              </a:lnSpc>
              <a:spcBef>
                <a:spcPts val="30"/>
              </a:spcBef>
              <a:buAutoNum type="arabicPeriod"/>
            </a:pPr>
            <a:r>
              <a:rPr lang="pl-PL" sz="105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Zaprojektowanie bazy danych stanu magazynowego </a:t>
            </a:r>
          </a:p>
          <a:p>
            <a:pPr marL="228600" indent="-228600">
              <a:lnSpc>
                <a:spcPct val="110000"/>
              </a:lnSpc>
              <a:spcBef>
                <a:spcPts val="30"/>
              </a:spcBef>
              <a:buAutoNum type="arabicPeriod"/>
            </a:pPr>
            <a:r>
              <a:rPr lang="pl-PL" sz="105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Zaprojektowanie bazy danych przepisów </a:t>
            </a:r>
          </a:p>
          <a:p>
            <a:pPr marL="228600" indent="-228600">
              <a:lnSpc>
                <a:spcPct val="110000"/>
              </a:lnSpc>
              <a:spcBef>
                <a:spcPts val="30"/>
              </a:spcBef>
              <a:buAutoNum type="arabicPeriod"/>
            </a:pPr>
            <a:r>
              <a:rPr lang="pl-PL" sz="1050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Zaprojektowanie bazy danych pracowników </a:t>
            </a:r>
          </a:p>
          <a:p>
            <a:pPr marL="228600" indent="-228600">
              <a:lnSpc>
                <a:spcPct val="110000"/>
              </a:lnSpc>
              <a:spcBef>
                <a:spcPts val="30"/>
              </a:spcBef>
              <a:buAutoNum type="arabicPeriod"/>
            </a:pPr>
            <a:r>
              <a:rPr lang="pl-PL" sz="105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Zaprojektowanie bazy danych raportów i analiz </a:t>
            </a:r>
          </a:p>
          <a:p>
            <a:pPr marL="228600" indent="-228600">
              <a:lnSpc>
                <a:spcPct val="110000"/>
              </a:lnSpc>
              <a:spcBef>
                <a:spcPts val="30"/>
              </a:spcBef>
              <a:buAutoNum type="arabicPeriod"/>
            </a:pPr>
            <a:r>
              <a:rPr lang="pl-PL" sz="1050" u="sng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Implementacja połączenia aplikacji z bazą danych</a:t>
            </a:r>
          </a:p>
          <a:p>
            <a:pPr marL="228600" indent="-228600">
              <a:lnSpc>
                <a:spcPct val="110000"/>
              </a:lnSpc>
              <a:spcBef>
                <a:spcPts val="30"/>
              </a:spcBef>
              <a:buAutoNum type="arabicPeriod"/>
            </a:pPr>
            <a:r>
              <a:rPr lang="pl-PL" sz="1050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Implementacja głównego okna interfejsu graficznego programu. </a:t>
            </a:r>
          </a:p>
          <a:p>
            <a:pPr marL="228600" indent="-228600">
              <a:lnSpc>
                <a:spcPct val="110000"/>
              </a:lnSpc>
              <a:spcBef>
                <a:spcPts val="30"/>
              </a:spcBef>
              <a:buAutoNum type="arabicPeriod"/>
            </a:pPr>
            <a:r>
              <a:rPr lang="pl-PL" sz="1050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Implementacja interfejsu graficznego panelu sprzedaży. </a:t>
            </a:r>
          </a:p>
          <a:p>
            <a:pPr marL="228600" indent="-228600">
              <a:lnSpc>
                <a:spcPct val="110000"/>
              </a:lnSpc>
              <a:spcBef>
                <a:spcPts val="30"/>
              </a:spcBef>
              <a:buAutoNum type="arabicPeriod"/>
            </a:pPr>
            <a:r>
              <a:rPr lang="pl-PL" sz="1050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Implementacja interfejsu graficznego panelu logowania i rozpoczęcia, zakończenia czasu pracy. </a:t>
            </a:r>
          </a:p>
          <a:p>
            <a:pPr marL="228600" indent="-228600">
              <a:lnSpc>
                <a:spcPct val="110000"/>
              </a:lnSpc>
              <a:spcBef>
                <a:spcPts val="30"/>
              </a:spcBef>
              <a:buAutoNum type="arabicPeriod"/>
            </a:pPr>
            <a:r>
              <a:rPr lang="pl-PL" sz="105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Implementacja interfejsu graficznego funkcji magazynowych. </a:t>
            </a:r>
          </a:p>
          <a:p>
            <a:pPr marL="228600" indent="-228600">
              <a:lnSpc>
                <a:spcPct val="110000"/>
              </a:lnSpc>
              <a:spcBef>
                <a:spcPts val="30"/>
              </a:spcBef>
              <a:buAutoNum type="arabicPeriod"/>
            </a:pPr>
            <a:r>
              <a:rPr lang="pl-PL" sz="105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Implementacja interfejsu graficznego systemu raportów i analiz </a:t>
            </a:r>
          </a:p>
          <a:p>
            <a:pPr marL="228600" indent="-228600">
              <a:lnSpc>
                <a:spcPct val="110000"/>
              </a:lnSpc>
              <a:spcBef>
                <a:spcPts val="30"/>
              </a:spcBef>
              <a:buAutoNum type="arabicPeriod"/>
            </a:pPr>
            <a:r>
              <a:rPr lang="pl-PL" sz="105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Implementacja interfejsu graficznego funkcji zarządzania kadrą pracowników </a:t>
            </a:r>
          </a:p>
          <a:p>
            <a:pPr marL="228600" indent="-228600">
              <a:lnSpc>
                <a:spcPct val="110000"/>
              </a:lnSpc>
              <a:spcBef>
                <a:spcPts val="30"/>
              </a:spcBef>
              <a:buAutoNum type="arabicPeriod"/>
            </a:pPr>
            <a:r>
              <a:rPr lang="pl-PL" sz="1050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Implementacja bazy danych </a:t>
            </a:r>
          </a:p>
          <a:p>
            <a:pPr marL="228600" indent="-228600">
              <a:lnSpc>
                <a:spcPct val="110000"/>
              </a:lnSpc>
              <a:spcBef>
                <a:spcPts val="30"/>
              </a:spcBef>
              <a:buAutoNum type="arabicPeriod"/>
            </a:pPr>
            <a:r>
              <a:rPr lang="pl-PL" sz="1050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Implementacja systemu logowania i zarządzaniem czasem pracy </a:t>
            </a:r>
          </a:p>
          <a:p>
            <a:pPr marL="228600" indent="-228600">
              <a:lnSpc>
                <a:spcPct val="110000"/>
              </a:lnSpc>
              <a:spcBef>
                <a:spcPts val="30"/>
              </a:spcBef>
              <a:buAutoNum type="arabicPeriod"/>
            </a:pPr>
            <a:r>
              <a:rPr lang="pl-PL" sz="1050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Implementacja systemu tworzenia, edycji i usunięcia zamówienia </a:t>
            </a:r>
          </a:p>
          <a:p>
            <a:pPr marL="228600" indent="-228600">
              <a:lnSpc>
                <a:spcPct val="110000"/>
              </a:lnSpc>
              <a:spcBef>
                <a:spcPts val="30"/>
              </a:spcBef>
              <a:buAutoNum type="arabicPeriod"/>
            </a:pPr>
            <a:r>
              <a:rPr lang="pl-PL" sz="105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Implementacja możliwości użycia opcji rabatowej (np. -15%) </a:t>
            </a:r>
          </a:p>
          <a:p>
            <a:pPr marL="228600" indent="-228600">
              <a:lnSpc>
                <a:spcPct val="110000"/>
              </a:lnSpc>
              <a:spcBef>
                <a:spcPts val="30"/>
              </a:spcBef>
              <a:buAutoNum type="arabicPeriod"/>
            </a:pPr>
            <a:r>
              <a:rPr lang="pl-PL" sz="1050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Implementacja funkcji sumującej zamówienia (cena, ilość) </a:t>
            </a:r>
          </a:p>
          <a:p>
            <a:pPr marL="228600" indent="-228600">
              <a:lnSpc>
                <a:spcPct val="110000"/>
              </a:lnSpc>
              <a:spcBef>
                <a:spcPts val="30"/>
              </a:spcBef>
              <a:buAutoNum type="arabicPeriod"/>
            </a:pPr>
            <a:r>
              <a:rPr lang="pl-PL" sz="105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Implementacja systemu płatności </a:t>
            </a:r>
          </a:p>
          <a:p>
            <a:pPr marL="228600" indent="-228600">
              <a:lnSpc>
                <a:spcPct val="110000"/>
              </a:lnSpc>
              <a:spcBef>
                <a:spcPts val="30"/>
              </a:spcBef>
              <a:buAutoNum type="arabicPeriod"/>
            </a:pPr>
            <a:r>
              <a:rPr lang="pl-PL" sz="105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Implementacja systemu drukowania paragonu </a:t>
            </a:r>
          </a:p>
          <a:p>
            <a:pPr marL="228600" indent="-228600">
              <a:lnSpc>
                <a:spcPct val="110000"/>
              </a:lnSpc>
              <a:spcBef>
                <a:spcPts val="30"/>
              </a:spcBef>
              <a:buAutoNum type="arabicPeriod"/>
            </a:pPr>
            <a:r>
              <a:rPr lang="pl-PL" sz="105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Implementacja możliwości podglądu przepisu </a:t>
            </a:r>
          </a:p>
          <a:p>
            <a:pPr marL="228600" indent="-228600">
              <a:lnSpc>
                <a:spcPct val="110000"/>
              </a:lnSpc>
              <a:spcBef>
                <a:spcPts val="30"/>
              </a:spcBef>
              <a:buAutoNum type="arabicPeriod"/>
            </a:pPr>
            <a:r>
              <a:rPr lang="pl-PL" sz="1050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Implementacja wyszukiwarki do produktów </a:t>
            </a:r>
          </a:p>
          <a:p>
            <a:pPr marL="228600" indent="-228600">
              <a:lnSpc>
                <a:spcPct val="110000"/>
              </a:lnSpc>
              <a:spcBef>
                <a:spcPts val="30"/>
              </a:spcBef>
              <a:buAutoNum type="arabicPeriod"/>
            </a:pPr>
            <a:r>
              <a:rPr lang="pl-PL" sz="105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Implementacja funkcji zarządzania kadrą i uprawnieniami </a:t>
            </a:r>
          </a:p>
          <a:p>
            <a:pPr marL="228600" indent="-228600">
              <a:lnSpc>
                <a:spcPct val="110000"/>
              </a:lnSpc>
              <a:spcBef>
                <a:spcPts val="30"/>
              </a:spcBef>
              <a:buAutoNum type="arabicPeriod"/>
            </a:pPr>
            <a:r>
              <a:rPr lang="pl-PL" sz="105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Implementacja systemu zarządzania zapasami w magazynie </a:t>
            </a:r>
          </a:p>
          <a:p>
            <a:pPr marL="228600" indent="-228600">
              <a:lnSpc>
                <a:spcPct val="110000"/>
              </a:lnSpc>
              <a:spcBef>
                <a:spcPts val="30"/>
              </a:spcBef>
              <a:buAutoNum type="arabicPeriod"/>
            </a:pPr>
            <a:r>
              <a:rPr lang="pl-PL" sz="105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Implementacja funkcji filtracji </a:t>
            </a:r>
          </a:p>
          <a:p>
            <a:pPr marL="228600" indent="-228600">
              <a:lnSpc>
                <a:spcPct val="110000"/>
              </a:lnSpc>
              <a:spcBef>
                <a:spcPts val="30"/>
              </a:spcBef>
              <a:buAutoNum type="arabicPeriod"/>
            </a:pPr>
            <a:r>
              <a:rPr lang="pl-PL" sz="105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Implementacja systemu tworzenia, edycji, zmian przepisów </a:t>
            </a:r>
          </a:p>
          <a:p>
            <a:pPr marL="228600" indent="-228600">
              <a:lnSpc>
                <a:spcPct val="110000"/>
              </a:lnSpc>
              <a:spcBef>
                <a:spcPts val="30"/>
              </a:spcBef>
              <a:buAutoNum type="arabicPeriod"/>
            </a:pPr>
            <a:r>
              <a:rPr lang="pl-PL" sz="105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Implementacja systemu zarządzania produktami dostępnymi w panelu sprzedaży </a:t>
            </a:r>
          </a:p>
          <a:p>
            <a:pPr marL="228600" indent="-228600">
              <a:lnSpc>
                <a:spcPct val="110000"/>
              </a:lnSpc>
              <a:spcBef>
                <a:spcPts val="30"/>
              </a:spcBef>
              <a:buAutoNum type="arabicPeriod"/>
            </a:pPr>
            <a:r>
              <a:rPr lang="pl-PL" sz="105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Implementacja funkcji generowania i wyświetlania raportów sprzedaży </a:t>
            </a:r>
          </a:p>
          <a:p>
            <a:pPr marL="228600" indent="-228600">
              <a:lnSpc>
                <a:spcPct val="110000"/>
              </a:lnSpc>
              <a:spcBef>
                <a:spcPts val="30"/>
              </a:spcBef>
              <a:buAutoNum type="arabicPeriod"/>
            </a:pPr>
            <a:r>
              <a:rPr lang="pl-PL" sz="105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Implementacja funkcji generowanie raportu zużycia produktów </a:t>
            </a:r>
          </a:p>
          <a:p>
            <a:pPr marL="228600" indent="-228600">
              <a:lnSpc>
                <a:spcPct val="110000"/>
              </a:lnSpc>
              <a:spcBef>
                <a:spcPts val="30"/>
              </a:spcBef>
              <a:buAutoNum type="arabicPeriod"/>
            </a:pPr>
            <a:r>
              <a:rPr lang="pl-PL" sz="105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Implementacja funkcji sprawdzenia stanu kasy fiskalnej </a:t>
            </a:r>
          </a:p>
          <a:p>
            <a:pPr marL="228600" indent="-228600">
              <a:lnSpc>
                <a:spcPct val="110000"/>
              </a:lnSpc>
              <a:spcBef>
                <a:spcPts val="30"/>
              </a:spcBef>
              <a:buAutoNum type="arabicPeriod"/>
            </a:pPr>
            <a:r>
              <a:rPr lang="pl-PL" sz="105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Implementacja generowania wykazu czasu pracy pracowników </a:t>
            </a:r>
          </a:p>
          <a:p>
            <a:pPr marL="228600" indent="-228600">
              <a:lnSpc>
                <a:spcPct val="110000"/>
              </a:lnSpc>
              <a:spcBef>
                <a:spcPts val="30"/>
              </a:spcBef>
              <a:buAutoNum type="arabicPeriod"/>
            </a:pPr>
            <a:r>
              <a:rPr lang="pl-PL" sz="105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Implementacja generowania wykazu produktywności pracowników na podstawie ilości wykonanych zamówień </a:t>
            </a:r>
          </a:p>
          <a:p>
            <a:pPr marL="228600" indent="-228600">
              <a:lnSpc>
                <a:spcPct val="110000"/>
              </a:lnSpc>
              <a:spcBef>
                <a:spcPts val="30"/>
              </a:spcBef>
              <a:buAutoNum type="arabicPeriod"/>
            </a:pPr>
            <a:r>
              <a:rPr lang="pl-PL" sz="105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Implementacja funkcji generowania analizy popularności produktów. </a:t>
            </a:r>
          </a:p>
          <a:p>
            <a:pPr marL="228600" indent="-228600">
              <a:lnSpc>
                <a:spcPct val="110000"/>
              </a:lnSpc>
              <a:spcBef>
                <a:spcPts val="30"/>
              </a:spcBef>
              <a:buAutoNum type="arabicPeriod"/>
            </a:pPr>
            <a:r>
              <a:rPr lang="pl-PL" sz="105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Implementacja funkcji tworzenia zamówień magazynowych  </a:t>
            </a:r>
          </a:p>
          <a:p>
            <a:pPr marL="228600" indent="-228600">
              <a:lnSpc>
                <a:spcPct val="110000"/>
              </a:lnSpc>
              <a:spcBef>
                <a:spcPts val="30"/>
              </a:spcBef>
              <a:buAutoNum type="arabicPeriod"/>
            </a:pPr>
            <a:r>
              <a:rPr lang="pl-PL" sz="105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Integracja systemu magazynowego z systemem punktu sprzedaży </a:t>
            </a:r>
          </a:p>
          <a:p>
            <a:pPr marL="228600" indent="-228600">
              <a:lnSpc>
                <a:spcPct val="110000"/>
              </a:lnSpc>
              <a:spcBef>
                <a:spcPts val="30"/>
              </a:spcBef>
              <a:buAutoNum type="arabicPeriod"/>
            </a:pPr>
            <a:r>
              <a:rPr lang="pl-PL" sz="105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Implementacja systemu alertów i przypomnień, np. o terminie ważności produktów </a:t>
            </a:r>
          </a:p>
          <a:p>
            <a:pPr marL="228600" indent="-228600">
              <a:lnSpc>
                <a:spcPct val="110000"/>
              </a:lnSpc>
              <a:spcBef>
                <a:spcPts val="30"/>
              </a:spcBef>
              <a:buAutoNum type="arabicPeriod"/>
            </a:pPr>
            <a:r>
              <a:rPr lang="pl-PL" sz="105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Implementacja funkcji historii zamówień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402BE5D-00CB-070E-AF92-2B958D75E6DC}"/>
              </a:ext>
            </a:extLst>
          </p:cNvPr>
          <p:cNvSpPr txBox="1"/>
          <p:nvPr/>
        </p:nvSpPr>
        <p:spPr>
          <a:xfrm>
            <a:off x="8293608" y="164592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Legenda:</a:t>
            </a:r>
            <a:br>
              <a:rPr lang="pl-PL" dirty="0"/>
            </a:br>
            <a:r>
              <a:rPr lang="pl-PL" dirty="0">
                <a:solidFill>
                  <a:schemeClr val="accent5"/>
                </a:solidFill>
              </a:rPr>
              <a:t>zadania zakończone</a:t>
            </a:r>
          </a:p>
        </p:txBody>
      </p:sp>
    </p:spTree>
    <p:extLst>
      <p:ext uri="{BB962C8B-B14F-4D97-AF65-F5344CB8AC3E}">
        <p14:creationId xmlns:p14="http://schemas.microsoft.com/office/powerpoint/2010/main" val="350470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EFDF0137-B37A-0242-FC8C-7BD926758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969990"/>
              </p:ext>
            </p:extLst>
          </p:nvPr>
        </p:nvGraphicFramePr>
        <p:xfrm>
          <a:off x="677334" y="457200"/>
          <a:ext cx="8596841" cy="5584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ytuł 7">
            <a:extLst>
              <a:ext uri="{FF2B5EF4-FFF2-40B4-BE49-F238E27FC236}">
                <a16:creationId xmlns:a16="http://schemas.microsoft.com/office/drawing/2014/main" id="{0BD257D9-55DB-2624-AF7B-92A7F72E1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4175" y="1099439"/>
            <a:ext cx="2139523" cy="915416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1608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80092C-C30C-B996-362B-37B740B5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241D197F-41B5-97D7-598D-642B8D5978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487348"/>
              </p:ext>
            </p:extLst>
          </p:nvPr>
        </p:nvGraphicFramePr>
        <p:xfrm>
          <a:off x="677334" y="609600"/>
          <a:ext cx="8596841" cy="5432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807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0C04B0-E448-D379-20E1-804FB6E4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ECB1FC5E-8D93-97E5-A733-81D5A919C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357443"/>
              </p:ext>
            </p:extLst>
          </p:nvPr>
        </p:nvGraphicFramePr>
        <p:xfrm>
          <a:off x="677334" y="609600"/>
          <a:ext cx="8596841" cy="5432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164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EEDCDF-50C8-0960-0BE0-CD209265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Filip Statkiewicz</a:t>
            </a:r>
          </a:p>
        </p:txBody>
      </p:sp>
      <p:graphicFrame>
        <p:nvGraphicFramePr>
          <p:cNvPr id="7" name="Symbol zastępczy zawartości 6">
            <a:extLst>
              <a:ext uri="{FF2B5EF4-FFF2-40B4-BE49-F238E27FC236}">
                <a16:creationId xmlns:a16="http://schemas.microsoft.com/office/drawing/2014/main" id="{5886CB01-01E5-174D-6B83-30E7F904C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526716"/>
              </p:ext>
            </p:extLst>
          </p:nvPr>
        </p:nvGraphicFramePr>
        <p:xfrm>
          <a:off x="677863" y="1767840"/>
          <a:ext cx="8596312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0441">
                  <a:extLst>
                    <a:ext uri="{9D8B030D-6E8A-4147-A177-3AD203B41FA5}">
                      <a16:colId xmlns:a16="http://schemas.microsoft.com/office/drawing/2014/main" val="1512192750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1116189294"/>
                    </a:ext>
                  </a:extLst>
                </a:gridCol>
                <a:gridCol w="1380744">
                  <a:extLst>
                    <a:ext uri="{9D8B030D-6E8A-4147-A177-3AD203B41FA5}">
                      <a16:colId xmlns:a16="http://schemas.microsoft.com/office/drawing/2014/main" val="4293628740"/>
                    </a:ext>
                  </a:extLst>
                </a:gridCol>
                <a:gridCol w="1629791">
                  <a:extLst>
                    <a:ext uri="{9D8B030D-6E8A-4147-A177-3AD203B41FA5}">
                      <a16:colId xmlns:a16="http://schemas.microsoft.com/office/drawing/2014/main" val="640224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Zadanie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Szacowany Czas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Rzeczywisty Czas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473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Zaprojektowanie głównego okna interfejsu graficznego programu.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Ukończone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5 godzin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6 godzin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711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Implementacja głównego okna interfejsu graficznego programu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Ukończone</a:t>
                      </a:r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5 godzin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 godziny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48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Implementacja systemu tworzenia i usunięcia zamówienia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Ukończone</a:t>
                      </a:r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6 godzin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 3 godziny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84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Implementacja systemu edycji zamówienia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Ukończone</a:t>
                      </a:r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 godziny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 godziny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90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Utworzenie projektu zespołowego na platformie </a:t>
                      </a:r>
                      <a:r>
                        <a:rPr lang="pl-PL" dirty="0" err="1"/>
                        <a:t>Github</a:t>
                      </a:r>
                      <a:r>
                        <a:rPr lang="pl-PL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Ukończone</a:t>
                      </a:r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 godzina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 godzina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309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Implementacja połączenia aplikacji z bazą danych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Ukończone</a:t>
                      </a:r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 godzina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 godzina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7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368278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</TotalTime>
  <Words>741</Words>
  <Application>Microsoft Office PowerPoint</Application>
  <PresentationFormat>Panoramiczny</PresentationFormat>
  <Paragraphs>173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1" baseType="lpstr">
      <vt:lpstr>Arial</vt:lpstr>
      <vt:lpstr>Lato</vt:lpstr>
      <vt:lpstr>Lato Black</vt:lpstr>
      <vt:lpstr>Trebuchet MS</vt:lpstr>
      <vt:lpstr>Wingdings 3</vt:lpstr>
      <vt:lpstr>Faseta</vt:lpstr>
      <vt:lpstr>SPRINT REVIEW I</vt:lpstr>
      <vt:lpstr>Ogólny przebieg prac</vt:lpstr>
      <vt:lpstr>Napotkane Problemy</vt:lpstr>
      <vt:lpstr>Napotkane Problemy</vt:lpstr>
      <vt:lpstr>Status Produkt Backlog</vt:lpstr>
      <vt:lpstr>Prezentacja programu PowerPoint</vt:lpstr>
      <vt:lpstr>Prezentacja programu PowerPoint</vt:lpstr>
      <vt:lpstr>Prezentacja programu PowerPoint</vt:lpstr>
      <vt:lpstr>Filip Statkiewicz</vt:lpstr>
      <vt:lpstr>Prezentacja programu PowerPoint</vt:lpstr>
      <vt:lpstr>Dawid Romanów</vt:lpstr>
      <vt:lpstr>Prezentacja programu PowerPoint</vt:lpstr>
      <vt:lpstr>Michał Owsiak</vt:lpstr>
      <vt:lpstr>Prezentacja programu PowerPoint</vt:lpstr>
      <vt:lpstr>Jan Śliwak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REVIEW I</dc:title>
  <dc:creator>xQas_PL saQ1337</dc:creator>
  <cp:lastModifiedBy>xQas_PL saQ1337</cp:lastModifiedBy>
  <cp:revision>25</cp:revision>
  <dcterms:created xsi:type="dcterms:W3CDTF">2023-11-18T21:26:12Z</dcterms:created>
  <dcterms:modified xsi:type="dcterms:W3CDTF">2023-11-19T10:51:56Z</dcterms:modified>
</cp:coreProperties>
</file>