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6" r:id="rId3"/>
    <p:sldId id="323" r:id="rId4"/>
    <p:sldId id="257" r:id="rId5"/>
    <p:sldId id="262" r:id="rId6"/>
    <p:sldId id="311" r:id="rId7"/>
    <p:sldId id="260" r:id="rId8"/>
    <p:sldId id="322" r:id="rId9"/>
    <p:sldId id="266" r:id="rId10"/>
    <p:sldId id="320" r:id="rId11"/>
    <p:sldId id="268" r:id="rId12"/>
    <p:sldId id="259" r:id="rId13"/>
    <p:sldId id="272" r:id="rId14"/>
    <p:sldId id="324" r:id="rId15"/>
    <p:sldId id="274" r:id="rId16"/>
    <p:sldId id="264" r:id="rId17"/>
    <p:sldId id="321" r:id="rId18"/>
    <p:sldId id="325" r:id="rId19"/>
    <p:sldId id="30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iman Rakshit" initials="BR" lastIdx="1" clrIdx="0">
    <p:extLst>
      <p:ext uri="{19B8F6BF-5375-455C-9EA6-DF929625EA0E}">
        <p15:presenceInfo xmlns:p15="http://schemas.microsoft.com/office/powerpoint/2012/main" xmlns="" userId="e6293b31729e67c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7" autoAdjust="0"/>
    <p:restoredTop sz="94660" autoAdjust="0"/>
  </p:normalViewPr>
  <p:slideViewPr>
    <p:cSldViewPr snapToGrid="0">
      <p:cViewPr varScale="1">
        <p:scale>
          <a:sx n="88" d="100"/>
          <a:sy n="88" d="100"/>
        </p:scale>
        <p:origin x="-466" y="-7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2668FD-1316-42D1-9234-E2B166EA09C6}" type="datetimeFigureOut">
              <a:rPr lang="en-IN" smtClean="0"/>
              <a:pPr/>
              <a:t>13-09-2021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8ED00B-CB49-4933-AEDF-8B8C1484C776}" type="slidenum">
              <a:rPr lang="en-IN" smtClean="0"/>
              <a:pPr/>
              <a:t>‹#›</a:t>
            </a:fld>
            <a:endParaRPr lang="en-IN"/>
          </a:p>
        </p:txBody>
      </p:sp>
    </p:spTree>
    <p:extLst>
      <p:ext uri="{BB962C8B-B14F-4D97-AF65-F5344CB8AC3E}">
        <p14:creationId xmlns:p14="http://schemas.microsoft.com/office/powerpoint/2010/main" xmlns="" val="4287906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2668FD-1316-42D1-9234-E2B166EA09C6}" type="datetimeFigureOut">
              <a:rPr lang="en-IN" smtClean="0"/>
              <a:pPr/>
              <a:t>13-09-2021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8ED00B-CB49-4933-AEDF-8B8C1484C776}" type="slidenum">
              <a:rPr lang="en-IN" smtClean="0"/>
              <a:pPr/>
              <a:t>‹#›</a:t>
            </a:fld>
            <a:endParaRPr lang="en-IN"/>
          </a:p>
        </p:txBody>
      </p:sp>
    </p:spTree>
    <p:extLst>
      <p:ext uri="{BB962C8B-B14F-4D97-AF65-F5344CB8AC3E}">
        <p14:creationId xmlns:p14="http://schemas.microsoft.com/office/powerpoint/2010/main" xmlns="" val="1120515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2668FD-1316-42D1-9234-E2B166EA09C6}" type="datetimeFigureOut">
              <a:rPr lang="en-IN" smtClean="0"/>
              <a:pPr/>
              <a:t>13-09-2021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8ED00B-CB49-4933-AEDF-8B8C1484C776}" type="slidenum">
              <a:rPr lang="en-IN" smtClean="0"/>
              <a:pPr/>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xmlns="" val="4451155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2668FD-1316-42D1-9234-E2B166EA09C6}" type="datetimeFigureOut">
              <a:rPr lang="en-IN" smtClean="0"/>
              <a:pPr/>
              <a:t>13-09-2021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8ED00B-CB49-4933-AEDF-8B8C1484C776}" type="slidenum">
              <a:rPr lang="en-IN" smtClean="0"/>
              <a:pPr/>
              <a:t>‹#›</a:t>
            </a:fld>
            <a:endParaRPr lang="en-IN"/>
          </a:p>
        </p:txBody>
      </p:sp>
    </p:spTree>
    <p:extLst>
      <p:ext uri="{BB962C8B-B14F-4D97-AF65-F5344CB8AC3E}">
        <p14:creationId xmlns:p14="http://schemas.microsoft.com/office/powerpoint/2010/main" xmlns="" val="28299862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2668FD-1316-42D1-9234-E2B166EA09C6}" type="datetimeFigureOut">
              <a:rPr lang="en-IN" smtClean="0"/>
              <a:pPr/>
              <a:t>13-09-2021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8ED00B-CB49-4933-AEDF-8B8C1484C776}"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7717816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2668FD-1316-42D1-9234-E2B166EA09C6}" type="datetimeFigureOut">
              <a:rPr lang="en-IN" smtClean="0"/>
              <a:pPr/>
              <a:t>13-09-2021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8ED00B-CB49-4933-AEDF-8B8C1484C776}" type="slidenum">
              <a:rPr lang="en-IN" smtClean="0"/>
              <a:pPr/>
              <a:t>‹#›</a:t>
            </a:fld>
            <a:endParaRPr lang="en-IN"/>
          </a:p>
        </p:txBody>
      </p:sp>
    </p:spTree>
    <p:extLst>
      <p:ext uri="{BB962C8B-B14F-4D97-AF65-F5344CB8AC3E}">
        <p14:creationId xmlns:p14="http://schemas.microsoft.com/office/powerpoint/2010/main" xmlns="" val="13466407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2668FD-1316-42D1-9234-E2B166EA09C6}" type="datetimeFigureOut">
              <a:rPr lang="en-IN" smtClean="0"/>
              <a:pPr/>
              <a:t>13-09-2021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8ED00B-CB49-4933-AEDF-8B8C1484C776}" type="slidenum">
              <a:rPr lang="en-IN" smtClean="0"/>
              <a:pPr/>
              <a:t>‹#›</a:t>
            </a:fld>
            <a:endParaRPr lang="en-IN"/>
          </a:p>
        </p:txBody>
      </p:sp>
    </p:spTree>
    <p:extLst>
      <p:ext uri="{BB962C8B-B14F-4D97-AF65-F5344CB8AC3E}">
        <p14:creationId xmlns:p14="http://schemas.microsoft.com/office/powerpoint/2010/main" xmlns="" val="5856380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2668FD-1316-42D1-9234-E2B166EA09C6}" type="datetimeFigureOut">
              <a:rPr lang="en-IN" smtClean="0"/>
              <a:pPr/>
              <a:t>13-09-2021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8ED00B-CB49-4933-AEDF-8B8C1484C776}" type="slidenum">
              <a:rPr lang="en-IN" smtClean="0"/>
              <a:pPr/>
              <a:t>‹#›</a:t>
            </a:fld>
            <a:endParaRPr lang="en-IN"/>
          </a:p>
        </p:txBody>
      </p:sp>
    </p:spTree>
    <p:extLst>
      <p:ext uri="{BB962C8B-B14F-4D97-AF65-F5344CB8AC3E}">
        <p14:creationId xmlns:p14="http://schemas.microsoft.com/office/powerpoint/2010/main" xmlns="" val="299590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2668FD-1316-42D1-9234-E2B166EA09C6}" type="datetimeFigureOut">
              <a:rPr lang="en-IN" smtClean="0"/>
              <a:pPr/>
              <a:t>13-09-2021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8ED00B-CB49-4933-AEDF-8B8C1484C776}" type="slidenum">
              <a:rPr lang="en-IN" smtClean="0"/>
              <a:pPr/>
              <a:t>‹#›</a:t>
            </a:fld>
            <a:endParaRPr lang="en-IN"/>
          </a:p>
        </p:txBody>
      </p:sp>
    </p:spTree>
    <p:extLst>
      <p:ext uri="{BB962C8B-B14F-4D97-AF65-F5344CB8AC3E}">
        <p14:creationId xmlns:p14="http://schemas.microsoft.com/office/powerpoint/2010/main" xmlns="" val="2669946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2668FD-1316-42D1-9234-E2B166EA09C6}" type="datetimeFigureOut">
              <a:rPr lang="en-IN" smtClean="0"/>
              <a:pPr/>
              <a:t>13-09-2021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8ED00B-CB49-4933-AEDF-8B8C1484C776}" type="slidenum">
              <a:rPr lang="en-IN" smtClean="0"/>
              <a:pPr/>
              <a:t>‹#›</a:t>
            </a:fld>
            <a:endParaRPr lang="en-IN"/>
          </a:p>
        </p:txBody>
      </p:sp>
    </p:spTree>
    <p:extLst>
      <p:ext uri="{BB962C8B-B14F-4D97-AF65-F5344CB8AC3E}">
        <p14:creationId xmlns:p14="http://schemas.microsoft.com/office/powerpoint/2010/main" xmlns="" val="1561324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2668FD-1316-42D1-9234-E2B166EA09C6}" type="datetimeFigureOut">
              <a:rPr lang="en-IN" smtClean="0"/>
              <a:pPr/>
              <a:t>13-09-2021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8ED00B-CB49-4933-AEDF-8B8C1484C776}" type="slidenum">
              <a:rPr lang="en-IN" smtClean="0"/>
              <a:pPr/>
              <a:t>‹#›</a:t>
            </a:fld>
            <a:endParaRPr lang="en-IN"/>
          </a:p>
        </p:txBody>
      </p:sp>
    </p:spTree>
    <p:extLst>
      <p:ext uri="{BB962C8B-B14F-4D97-AF65-F5344CB8AC3E}">
        <p14:creationId xmlns:p14="http://schemas.microsoft.com/office/powerpoint/2010/main" xmlns="" val="3430320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2668FD-1316-42D1-9234-E2B166EA09C6}" type="datetimeFigureOut">
              <a:rPr lang="en-IN" smtClean="0"/>
              <a:pPr/>
              <a:t>13-09-2021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88ED00B-CB49-4933-AEDF-8B8C1484C776}" type="slidenum">
              <a:rPr lang="en-IN" smtClean="0"/>
              <a:pPr/>
              <a:t>‹#›</a:t>
            </a:fld>
            <a:endParaRPr lang="en-IN"/>
          </a:p>
        </p:txBody>
      </p:sp>
    </p:spTree>
    <p:extLst>
      <p:ext uri="{BB962C8B-B14F-4D97-AF65-F5344CB8AC3E}">
        <p14:creationId xmlns:p14="http://schemas.microsoft.com/office/powerpoint/2010/main" xmlns="" val="4003734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2668FD-1316-42D1-9234-E2B166EA09C6}" type="datetimeFigureOut">
              <a:rPr lang="en-IN" smtClean="0"/>
              <a:pPr/>
              <a:t>13-09-2021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88ED00B-CB49-4933-AEDF-8B8C1484C776}" type="slidenum">
              <a:rPr lang="en-IN" smtClean="0"/>
              <a:pPr/>
              <a:t>‹#›</a:t>
            </a:fld>
            <a:endParaRPr lang="en-IN"/>
          </a:p>
        </p:txBody>
      </p:sp>
    </p:spTree>
    <p:extLst>
      <p:ext uri="{BB962C8B-B14F-4D97-AF65-F5344CB8AC3E}">
        <p14:creationId xmlns:p14="http://schemas.microsoft.com/office/powerpoint/2010/main" xmlns="" val="2823016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2668FD-1316-42D1-9234-E2B166EA09C6}" type="datetimeFigureOut">
              <a:rPr lang="en-IN" smtClean="0"/>
              <a:pPr/>
              <a:t>13-09-2021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88ED00B-CB49-4933-AEDF-8B8C1484C776}" type="slidenum">
              <a:rPr lang="en-IN" smtClean="0"/>
              <a:pPr/>
              <a:t>‹#›</a:t>
            </a:fld>
            <a:endParaRPr lang="en-IN"/>
          </a:p>
        </p:txBody>
      </p:sp>
    </p:spTree>
    <p:extLst>
      <p:ext uri="{BB962C8B-B14F-4D97-AF65-F5344CB8AC3E}">
        <p14:creationId xmlns:p14="http://schemas.microsoft.com/office/powerpoint/2010/main" xmlns="" val="1244232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2668FD-1316-42D1-9234-E2B166EA09C6}" type="datetimeFigureOut">
              <a:rPr lang="en-IN" smtClean="0"/>
              <a:pPr/>
              <a:t>13-09-2021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8ED00B-CB49-4933-AEDF-8B8C1484C776}" type="slidenum">
              <a:rPr lang="en-IN" smtClean="0"/>
              <a:pPr/>
              <a:t>‹#›</a:t>
            </a:fld>
            <a:endParaRPr lang="en-IN"/>
          </a:p>
        </p:txBody>
      </p:sp>
    </p:spTree>
    <p:extLst>
      <p:ext uri="{BB962C8B-B14F-4D97-AF65-F5344CB8AC3E}">
        <p14:creationId xmlns:p14="http://schemas.microsoft.com/office/powerpoint/2010/main" xmlns="" val="1652205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2668FD-1316-42D1-9234-E2B166EA09C6}" type="datetimeFigureOut">
              <a:rPr lang="en-IN" smtClean="0"/>
              <a:pPr/>
              <a:t>13-09-2021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8ED00B-CB49-4933-AEDF-8B8C1484C776}" type="slidenum">
              <a:rPr lang="en-IN" smtClean="0"/>
              <a:pPr/>
              <a:t>‹#›</a:t>
            </a:fld>
            <a:endParaRPr lang="en-IN"/>
          </a:p>
        </p:txBody>
      </p:sp>
    </p:spTree>
    <p:extLst>
      <p:ext uri="{BB962C8B-B14F-4D97-AF65-F5344CB8AC3E}">
        <p14:creationId xmlns:p14="http://schemas.microsoft.com/office/powerpoint/2010/main" xmlns="" val="3415138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E2668FD-1316-42D1-9234-E2B166EA09C6}" type="datetimeFigureOut">
              <a:rPr lang="en-IN" smtClean="0"/>
              <a:pPr/>
              <a:t>13-09-2021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88ED00B-CB49-4933-AEDF-8B8C1484C776}" type="slidenum">
              <a:rPr lang="en-IN" smtClean="0"/>
              <a:pPr/>
              <a:t>‹#›</a:t>
            </a:fld>
            <a:endParaRPr lang="en-IN"/>
          </a:p>
        </p:txBody>
      </p:sp>
    </p:spTree>
    <p:extLst>
      <p:ext uri="{BB962C8B-B14F-4D97-AF65-F5344CB8AC3E}">
        <p14:creationId xmlns:p14="http://schemas.microsoft.com/office/powerpoint/2010/main" xmlns="" val="23378784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www.elprocus.com/difference-between-npn-and-pnp-transistor/" TargetMode="Externa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udemy.com/course/iot-internet-of-things-automation-with-esp8266/learn/lecture/12065946?start=15" TargetMode="External"/><Relationship Id="rId2" Type="http://schemas.openxmlformats.org/officeDocument/2006/relationships/hyperlink" Target="https://www.google.com/" TargetMode="External"/><Relationship Id="rId1" Type="http://schemas.openxmlformats.org/officeDocument/2006/relationships/slideLayout" Target="../slideLayouts/slideLayout2.xml"/><Relationship Id="rId5" Type="http://schemas.openxmlformats.org/officeDocument/2006/relationships/hyperlink" Target="https://www.elprocus.com/infrared-ir-sensor-circuit-and-working/" TargetMode="External"/><Relationship Id="rId4" Type="http://schemas.openxmlformats.org/officeDocument/2006/relationships/hyperlink" Target="https://nodemcu.readthedocs.io/en/release/"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elprocus.com/different-types-of-arduino-boards/"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robu.in/product-category/sensor/ir-and-pir-sensor/" TargetMode="External"/><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image" Target="../media/image3.jpeg"/><Relationship Id="rId4" Type="http://schemas.openxmlformats.org/officeDocument/2006/relationships/hyperlink" Target="https://en.wikipedia.org/wiki/Infrared_spectroscop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8A23E1-363A-4B27-B10A-1E622768EB47}"/>
              </a:ext>
            </a:extLst>
          </p:cNvPr>
          <p:cNvSpPr>
            <a:spLocks noGrp="1"/>
          </p:cNvSpPr>
          <p:nvPr>
            <p:ph type="ctrTitle"/>
          </p:nvPr>
        </p:nvSpPr>
        <p:spPr>
          <a:xfrm>
            <a:off x="1479774" y="816123"/>
            <a:ext cx="7487031" cy="1096899"/>
          </a:xfrm>
        </p:spPr>
        <p:txBody>
          <a:bodyPr/>
          <a:lstStyle/>
          <a:p>
            <a:r>
              <a:rPr lang="en-US" sz="3200" b="1" dirty="0" smtClean="0"/>
              <a:t>    PURNEA COLLEGE OF ENGINEERING</a:t>
            </a:r>
            <a:endParaRPr lang="en-IN" sz="3200" dirty="0"/>
          </a:p>
        </p:txBody>
      </p:sp>
      <p:sp>
        <p:nvSpPr>
          <p:cNvPr id="3" name="Subtitle 2">
            <a:extLst>
              <a:ext uri="{FF2B5EF4-FFF2-40B4-BE49-F238E27FC236}">
                <a16:creationId xmlns:a16="http://schemas.microsoft.com/office/drawing/2014/main" xmlns="" id="{A981BA36-7966-4C35-884F-55B3B23C997B}"/>
              </a:ext>
            </a:extLst>
          </p:cNvPr>
          <p:cNvSpPr>
            <a:spLocks noGrp="1"/>
          </p:cNvSpPr>
          <p:nvPr>
            <p:ph type="subTitle" idx="1"/>
          </p:nvPr>
        </p:nvSpPr>
        <p:spPr>
          <a:xfrm>
            <a:off x="1276709" y="3767231"/>
            <a:ext cx="8384875" cy="2642196"/>
          </a:xfrm>
        </p:spPr>
        <p:txBody>
          <a:bodyPr>
            <a:normAutofit fontScale="85000" lnSpcReduction="10000"/>
          </a:bodyPr>
          <a:lstStyle/>
          <a:p>
            <a:pPr algn="l"/>
            <a:r>
              <a:rPr lang="en-IN" sz="2000" dirty="0" smtClean="0"/>
              <a:t>            PREPARED BY:-                                                           GUIDED BY:-                      </a:t>
            </a:r>
          </a:p>
          <a:p>
            <a:pPr algn="l"/>
            <a:r>
              <a:rPr lang="en-IN" sz="2000" dirty="0" err="1" smtClean="0"/>
              <a:t>Shubham</a:t>
            </a:r>
            <a:r>
              <a:rPr lang="en-IN" sz="2000" dirty="0" smtClean="0"/>
              <a:t> Kumar (17104131027)                                         Prof. </a:t>
            </a:r>
            <a:r>
              <a:rPr lang="en-IN" sz="2000" dirty="0" err="1" smtClean="0"/>
              <a:t>Vikas</a:t>
            </a:r>
            <a:r>
              <a:rPr lang="en-IN" sz="2000" dirty="0" smtClean="0"/>
              <a:t> Kumar</a:t>
            </a:r>
          </a:p>
          <a:p>
            <a:pPr algn="l"/>
            <a:r>
              <a:rPr lang="en-IN" sz="2000" dirty="0" err="1" smtClean="0"/>
              <a:t>Ashish</a:t>
            </a:r>
            <a:r>
              <a:rPr lang="en-IN" sz="2000" dirty="0" smtClean="0"/>
              <a:t> Kumar Gupta (17104131023)                           Asst. Professor ECE Department    </a:t>
            </a:r>
          </a:p>
          <a:p>
            <a:pPr algn="l"/>
            <a:r>
              <a:rPr lang="en-IN" sz="2000" dirty="0" err="1" smtClean="0"/>
              <a:t>Ankit</a:t>
            </a:r>
            <a:r>
              <a:rPr lang="en-IN" sz="2000" dirty="0" smtClean="0"/>
              <a:t> Kumar (17104131025)                                                   PCE, PURNEA</a:t>
            </a:r>
          </a:p>
          <a:p>
            <a:pPr algn="l"/>
            <a:r>
              <a:rPr lang="en-IN" sz="2000" dirty="0" err="1" smtClean="0"/>
              <a:t>Bambam</a:t>
            </a:r>
            <a:r>
              <a:rPr lang="en-IN" sz="2000" dirty="0" smtClean="0"/>
              <a:t> Kumar (17104131028)</a:t>
            </a:r>
          </a:p>
          <a:p>
            <a:pPr algn="l"/>
            <a:r>
              <a:rPr lang="en-IN" sz="2000" dirty="0" err="1" smtClean="0"/>
              <a:t>Bishwabhandhu</a:t>
            </a:r>
            <a:r>
              <a:rPr lang="en-IN" sz="2000" dirty="0" smtClean="0"/>
              <a:t> Kumar (17104131024)</a:t>
            </a:r>
          </a:p>
          <a:p>
            <a:pPr algn="l"/>
            <a:r>
              <a:rPr lang="en-IN" sz="2000" dirty="0" err="1" smtClean="0"/>
              <a:t>Shubham</a:t>
            </a:r>
            <a:r>
              <a:rPr lang="en-IN" sz="2000" dirty="0" smtClean="0"/>
              <a:t> Kumar (17104131022)</a:t>
            </a:r>
            <a:endParaRPr lang="en-IN" sz="2000" dirty="0"/>
          </a:p>
        </p:txBody>
      </p:sp>
      <p:sp>
        <p:nvSpPr>
          <p:cNvPr id="4" name="TextBox 3">
            <a:extLst>
              <a:ext uri="{FF2B5EF4-FFF2-40B4-BE49-F238E27FC236}">
                <a16:creationId xmlns:a16="http://schemas.microsoft.com/office/drawing/2014/main" xmlns="" id="{76FC7182-1852-483C-B2DF-4378A0A0C077}"/>
              </a:ext>
            </a:extLst>
          </p:cNvPr>
          <p:cNvSpPr txBox="1"/>
          <p:nvPr/>
        </p:nvSpPr>
        <p:spPr>
          <a:xfrm>
            <a:off x="854015" y="2035835"/>
            <a:ext cx="9023230" cy="1323439"/>
          </a:xfrm>
          <a:prstGeom prst="rect">
            <a:avLst/>
          </a:prstGeom>
          <a:noFill/>
        </p:spPr>
        <p:txBody>
          <a:bodyPr wrap="square" rtlCol="0">
            <a:spAutoFit/>
          </a:bodyPr>
          <a:lstStyle/>
          <a:p>
            <a:pPr algn="ctr"/>
            <a:r>
              <a:rPr lang="en-IN" sz="2000" dirty="0" smtClean="0"/>
              <a:t>A Project on</a:t>
            </a:r>
          </a:p>
          <a:p>
            <a:pPr algn="ctr"/>
            <a:r>
              <a:rPr lang="en-US" sz="2000" b="1" dirty="0" smtClean="0"/>
              <a:t>An </a:t>
            </a:r>
            <a:r>
              <a:rPr lang="en-US" sz="2000" b="1" dirty="0" err="1" smtClean="0"/>
              <a:t>IoT</a:t>
            </a:r>
            <a:r>
              <a:rPr lang="en-US" sz="2000" b="1" dirty="0" smtClean="0"/>
              <a:t> BASED CAR PARKING SYSTEM</a:t>
            </a:r>
          </a:p>
          <a:p>
            <a:pPr algn="ctr"/>
            <a:r>
              <a:rPr lang="en-US" sz="2000" dirty="0" smtClean="0"/>
              <a:t>Department of </a:t>
            </a:r>
          </a:p>
          <a:p>
            <a:pPr algn="ctr"/>
            <a:r>
              <a:rPr lang="en-US" sz="2000" b="1" dirty="0" smtClean="0"/>
              <a:t>Electronics &amp; Communication Engineering</a:t>
            </a:r>
          </a:p>
        </p:txBody>
      </p:sp>
      <p:pic>
        <p:nvPicPr>
          <p:cNvPr id="5" name="Picture 4" descr="R549be011536ea3e21780270ae4627881.png"/>
          <p:cNvPicPr>
            <a:picLocks noChangeAspect="1"/>
          </p:cNvPicPr>
          <p:nvPr/>
        </p:nvPicPr>
        <p:blipFill>
          <a:blip r:embed="rId2" cstate="print"/>
          <a:stretch>
            <a:fillRect/>
          </a:stretch>
        </p:blipFill>
        <p:spPr>
          <a:xfrm>
            <a:off x="4735900" y="258793"/>
            <a:ext cx="1285337" cy="1104181"/>
          </a:xfrm>
          <a:prstGeom prst="rect">
            <a:avLst/>
          </a:prstGeom>
        </p:spPr>
      </p:pic>
    </p:spTree>
    <p:extLst>
      <p:ext uri="{BB962C8B-B14F-4D97-AF65-F5344CB8AC3E}">
        <p14:creationId xmlns:p14="http://schemas.microsoft.com/office/powerpoint/2010/main" xmlns="" val="25536650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708" y="264543"/>
            <a:ext cx="8596668" cy="1320800"/>
          </a:xfrm>
        </p:spPr>
        <p:txBody>
          <a:bodyPr/>
          <a:lstStyle/>
          <a:p>
            <a:r>
              <a:rPr lang="en-IN" b="1" dirty="0" smtClean="0"/>
              <a:t>Light Dependent Sensor:</a:t>
            </a:r>
            <a:br>
              <a:rPr lang="en-IN" b="1" dirty="0" smtClean="0"/>
            </a:br>
            <a:endParaRPr lang="en-US" u="sng" dirty="0"/>
          </a:p>
        </p:txBody>
      </p:sp>
      <p:sp>
        <p:nvSpPr>
          <p:cNvPr id="3" name="Content Placeholder 2"/>
          <p:cNvSpPr>
            <a:spLocks noGrp="1"/>
          </p:cNvSpPr>
          <p:nvPr>
            <p:ph idx="1"/>
          </p:nvPr>
        </p:nvSpPr>
        <p:spPr>
          <a:xfrm>
            <a:off x="668708" y="1302589"/>
            <a:ext cx="8596668" cy="1337094"/>
          </a:xfrm>
        </p:spPr>
        <p:txBody>
          <a:bodyPr>
            <a:normAutofit fontScale="92500" lnSpcReduction="20000"/>
          </a:bodyPr>
          <a:lstStyle/>
          <a:p>
            <a:pPr fontAlgn="base">
              <a:buNone/>
            </a:pPr>
            <a:r>
              <a:rPr lang="en-US" dirty="0" smtClean="0"/>
              <a:t>     Light dependent resistors, LDRs or </a:t>
            </a:r>
            <a:r>
              <a:rPr lang="en-US" dirty="0" err="1" smtClean="0"/>
              <a:t>photoresistors</a:t>
            </a:r>
            <a:r>
              <a:rPr lang="en-US" dirty="0" smtClean="0"/>
              <a:t> are often used in electronic circuit designs where it is necessary to detect the presence or the level of light.</a:t>
            </a:r>
          </a:p>
          <a:p>
            <a:pPr fontAlgn="base">
              <a:buNone/>
            </a:pPr>
            <a:r>
              <a:rPr lang="en-US" dirty="0" smtClean="0"/>
              <a:t>     These electronic components can be described by a variety of names from light dependent resistor, LDR, </a:t>
            </a:r>
            <a:r>
              <a:rPr lang="en-US" dirty="0" err="1" smtClean="0"/>
              <a:t>photoresistor</a:t>
            </a:r>
            <a:r>
              <a:rPr lang="en-US" dirty="0" smtClean="0"/>
              <a:t>, or even photo cell, photocell or photoconductor.</a:t>
            </a:r>
          </a:p>
          <a:p>
            <a:pPr>
              <a:buNone/>
            </a:pPr>
            <a:endParaRPr lang="en-US" dirty="0"/>
          </a:p>
        </p:txBody>
      </p:sp>
      <p:pic>
        <p:nvPicPr>
          <p:cNvPr id="4" name="Picture 3" descr="b.png"/>
          <p:cNvPicPr>
            <a:picLocks noChangeAspect="1"/>
          </p:cNvPicPr>
          <p:nvPr/>
        </p:nvPicPr>
        <p:blipFill>
          <a:blip r:embed="rId2" cstate="print"/>
          <a:stretch>
            <a:fillRect/>
          </a:stretch>
        </p:blipFill>
        <p:spPr>
          <a:xfrm>
            <a:off x="1803729" y="2708695"/>
            <a:ext cx="5044281" cy="328799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8793AE-81F3-4F53-B599-95AABD6B42C7}"/>
              </a:ext>
            </a:extLst>
          </p:cNvPr>
          <p:cNvSpPr>
            <a:spLocks noGrp="1"/>
          </p:cNvSpPr>
          <p:nvPr>
            <p:ph type="title"/>
          </p:nvPr>
        </p:nvSpPr>
        <p:spPr>
          <a:xfrm>
            <a:off x="677334" y="609600"/>
            <a:ext cx="8596668" cy="848264"/>
          </a:xfrm>
        </p:spPr>
        <p:txBody>
          <a:bodyPr>
            <a:normAutofit fontScale="90000"/>
          </a:bodyPr>
          <a:lstStyle/>
          <a:p>
            <a:r>
              <a:rPr lang="en-IN" dirty="0" smtClean="0"/>
              <a:t>Light Emitting Diode:</a:t>
            </a:r>
            <a:r>
              <a:rPr lang="en-IN" dirty="0"/>
              <a:t/>
            </a:r>
            <a:br>
              <a:rPr lang="en-IN" dirty="0"/>
            </a:br>
            <a:endParaRPr lang="en-IN" dirty="0"/>
          </a:p>
        </p:txBody>
      </p:sp>
      <p:sp>
        <p:nvSpPr>
          <p:cNvPr id="3" name="Content Placeholder 2">
            <a:extLst>
              <a:ext uri="{FF2B5EF4-FFF2-40B4-BE49-F238E27FC236}">
                <a16:creationId xmlns:a16="http://schemas.microsoft.com/office/drawing/2014/main" xmlns="" id="{FBE728A0-42C8-4DAD-8D88-A9B588E6B854}"/>
              </a:ext>
            </a:extLst>
          </p:cNvPr>
          <p:cNvSpPr>
            <a:spLocks noGrp="1"/>
          </p:cNvSpPr>
          <p:nvPr>
            <p:ph idx="1"/>
          </p:nvPr>
        </p:nvSpPr>
        <p:spPr>
          <a:xfrm>
            <a:off x="315024" y="1479986"/>
            <a:ext cx="9113647" cy="2074095"/>
          </a:xfrm>
        </p:spPr>
        <p:txBody>
          <a:bodyPr>
            <a:normAutofit/>
          </a:bodyPr>
          <a:lstStyle/>
          <a:p>
            <a:pPr algn="just">
              <a:buNone/>
            </a:pPr>
            <a:r>
              <a:rPr lang="en-US" sz="2400" dirty="0" smtClean="0">
                <a:solidFill>
                  <a:schemeClr val="tx1">
                    <a:lumMod val="95000"/>
                    <a:lumOff val="5000"/>
                  </a:schemeClr>
                </a:solidFill>
              </a:rPr>
              <a:t>     A light emitting diode (LED) is a semiconductor light source LED’s are used as indicator lamps in many devices, and are increasingly used for lighting’</a:t>
            </a:r>
            <a:endParaRPr lang="en-IN" sz="2200" dirty="0">
              <a:solidFill>
                <a:schemeClr val="tx1">
                  <a:lumMod val="95000"/>
                  <a:lumOff val="5000"/>
                </a:schemeClr>
              </a:solidFill>
            </a:endParaRPr>
          </a:p>
        </p:txBody>
      </p:sp>
      <p:pic>
        <p:nvPicPr>
          <p:cNvPr id="6" name="Picture 5" descr="images.jfif"/>
          <p:cNvPicPr>
            <a:picLocks noChangeAspect="1"/>
          </p:cNvPicPr>
          <p:nvPr/>
        </p:nvPicPr>
        <p:blipFill>
          <a:blip r:embed="rId2" cstate="print"/>
          <a:stretch>
            <a:fillRect/>
          </a:stretch>
        </p:blipFill>
        <p:spPr>
          <a:xfrm>
            <a:off x="973633" y="3488019"/>
            <a:ext cx="2149129" cy="2004060"/>
          </a:xfrm>
          <a:prstGeom prst="rect">
            <a:avLst/>
          </a:prstGeom>
        </p:spPr>
      </p:pic>
      <p:pic>
        <p:nvPicPr>
          <p:cNvPr id="7" name="Picture 6" descr="download.jfif"/>
          <p:cNvPicPr>
            <a:picLocks noChangeAspect="1"/>
          </p:cNvPicPr>
          <p:nvPr/>
        </p:nvPicPr>
        <p:blipFill>
          <a:blip r:embed="rId3" cstate="print"/>
          <a:stretch>
            <a:fillRect/>
          </a:stretch>
        </p:blipFill>
        <p:spPr>
          <a:xfrm>
            <a:off x="3607637" y="2921552"/>
            <a:ext cx="4509819" cy="2694244"/>
          </a:xfrm>
          <a:prstGeom prst="rect">
            <a:avLst/>
          </a:prstGeom>
          <a:ln>
            <a:noFill/>
          </a:ln>
          <a:effectLst>
            <a:softEdge rad="112500"/>
          </a:effectLst>
        </p:spPr>
      </p:pic>
    </p:spTree>
    <p:extLst>
      <p:ext uri="{BB962C8B-B14F-4D97-AF65-F5344CB8AC3E}">
        <p14:creationId xmlns:p14="http://schemas.microsoft.com/office/powerpoint/2010/main" xmlns="" val="10193052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E8955A-7134-4AE7-8B69-34AD207E07F7}"/>
              </a:ext>
            </a:extLst>
          </p:cNvPr>
          <p:cNvSpPr>
            <a:spLocks noGrp="1"/>
          </p:cNvSpPr>
          <p:nvPr>
            <p:ph type="title"/>
          </p:nvPr>
        </p:nvSpPr>
        <p:spPr>
          <a:xfrm>
            <a:off x="599697" y="238664"/>
            <a:ext cx="8932492" cy="2746076"/>
          </a:xfrm>
        </p:spPr>
        <p:txBody>
          <a:bodyPr>
            <a:normAutofit fontScale="90000"/>
          </a:bodyPr>
          <a:lstStyle/>
          <a:p>
            <a:pPr fontAlgn="base"/>
            <a:r>
              <a:rPr lang="en-US" sz="3200" dirty="0" smtClean="0"/>
              <a:t>Transistor(BC 547):</a:t>
            </a:r>
            <a:br>
              <a:rPr lang="en-US" sz="3200" dirty="0" smtClean="0"/>
            </a:br>
            <a:r>
              <a:rPr lang="en-US" sz="3200" dirty="0" smtClean="0"/>
              <a:t/>
            </a:r>
            <a:br>
              <a:rPr lang="en-US" sz="3200" dirty="0" smtClean="0"/>
            </a:br>
            <a:r>
              <a:rPr lang="en-US" sz="2800" b="1" dirty="0" smtClean="0"/>
              <a:t> </a:t>
            </a:r>
            <a:r>
              <a:rPr lang="en-US" sz="2000" dirty="0" smtClean="0">
                <a:solidFill>
                  <a:schemeClr val="tx1">
                    <a:lumMod val="95000"/>
                    <a:lumOff val="5000"/>
                  </a:schemeClr>
                </a:solidFill>
              </a:rPr>
              <a:t>The BC547 transistor is an </a:t>
            </a:r>
            <a:r>
              <a:rPr lang="en-US" sz="2000" u="sng" dirty="0" smtClean="0">
                <a:solidFill>
                  <a:schemeClr val="tx1">
                    <a:lumMod val="95000"/>
                    <a:lumOff val="5000"/>
                  </a:schemeClr>
                </a:solidFill>
                <a:hlinkClick r:id="rId2"/>
              </a:rPr>
              <a:t>NPN transistor</a:t>
            </a:r>
            <a:r>
              <a:rPr lang="en-US" sz="2000" dirty="0" smtClean="0">
                <a:solidFill>
                  <a:schemeClr val="tx1">
                    <a:lumMod val="95000"/>
                    <a:lumOff val="5000"/>
                  </a:schemeClr>
                </a:solidFill>
              </a:rPr>
              <a:t>. A transistor is nothing but the </a:t>
            </a:r>
            <a:br>
              <a:rPr lang="en-US" sz="2000" dirty="0" smtClean="0">
                <a:solidFill>
                  <a:schemeClr val="tx1">
                    <a:lumMod val="95000"/>
                    <a:lumOff val="5000"/>
                  </a:schemeClr>
                </a:solidFill>
              </a:rPr>
            </a:br>
            <a:r>
              <a:rPr lang="en-US" sz="2000" dirty="0" smtClean="0">
                <a:solidFill>
                  <a:schemeClr val="tx1">
                    <a:lumMod val="95000"/>
                    <a:lumOff val="5000"/>
                  </a:schemeClr>
                </a:solidFill>
              </a:rPr>
              <a:t> transfer of resistance which is used for amplifying the current. A small current</a:t>
            </a:r>
            <a:br>
              <a:rPr lang="en-US" sz="2000" dirty="0" smtClean="0">
                <a:solidFill>
                  <a:schemeClr val="tx1">
                    <a:lumMod val="95000"/>
                    <a:lumOff val="5000"/>
                  </a:schemeClr>
                </a:solidFill>
              </a:rPr>
            </a:br>
            <a:r>
              <a:rPr lang="en-US" sz="2000" dirty="0" smtClean="0">
                <a:solidFill>
                  <a:schemeClr val="tx1">
                    <a:lumMod val="95000"/>
                    <a:lumOff val="5000"/>
                  </a:schemeClr>
                </a:solidFill>
              </a:rPr>
              <a:t> of the base terminal of this transistor will control the large current of emitter</a:t>
            </a:r>
            <a:br>
              <a:rPr lang="en-US" sz="2000" dirty="0" smtClean="0">
                <a:solidFill>
                  <a:schemeClr val="tx1">
                    <a:lumMod val="95000"/>
                    <a:lumOff val="5000"/>
                  </a:schemeClr>
                </a:solidFill>
              </a:rPr>
            </a:br>
            <a:r>
              <a:rPr lang="en-US" sz="2000" dirty="0" smtClean="0">
                <a:solidFill>
                  <a:schemeClr val="tx1">
                    <a:lumMod val="95000"/>
                    <a:lumOff val="5000"/>
                  </a:schemeClr>
                </a:solidFill>
              </a:rPr>
              <a:t> and base terminals. The main function of this transistor is to amplify as </a:t>
            </a:r>
            <a:br>
              <a:rPr lang="en-US" sz="2000" dirty="0" smtClean="0">
                <a:solidFill>
                  <a:schemeClr val="tx1">
                    <a:lumMod val="95000"/>
                    <a:lumOff val="5000"/>
                  </a:schemeClr>
                </a:solidFill>
              </a:rPr>
            </a:br>
            <a:r>
              <a:rPr lang="en-US" sz="2000" dirty="0" smtClean="0">
                <a:solidFill>
                  <a:schemeClr val="tx1">
                    <a:lumMod val="95000"/>
                    <a:lumOff val="5000"/>
                  </a:schemeClr>
                </a:solidFill>
              </a:rPr>
              <a:t> well as switching purposes. The maximum gain current of this transistor is 800A.</a:t>
            </a:r>
            <a:r>
              <a:rPr lang="en-US" sz="2800" b="1" dirty="0" smtClean="0"/>
              <a:t/>
            </a:r>
            <a:br>
              <a:rPr lang="en-US" sz="2800" b="1" dirty="0" smtClean="0"/>
            </a:br>
            <a:r>
              <a:rPr lang="en-US" sz="3200" u="sng" dirty="0" smtClean="0"/>
              <a:t/>
            </a:r>
            <a:br>
              <a:rPr lang="en-US" sz="3200" u="sng" dirty="0" smtClean="0"/>
            </a:br>
            <a:r>
              <a:rPr lang="en-IN" sz="3200" dirty="0" smtClean="0">
                <a:latin typeface="Arial" panose="020B0604020202020204" pitchFamily="34" charset="0"/>
                <a:cs typeface="Arial" panose="020B0604020202020204" pitchFamily="34" charset="0"/>
              </a:rPr>
              <a:t/>
            </a:r>
            <a:br>
              <a:rPr lang="en-IN" sz="3200" dirty="0" smtClean="0">
                <a:latin typeface="Arial" panose="020B0604020202020204" pitchFamily="34" charset="0"/>
                <a:cs typeface="Arial" panose="020B0604020202020204" pitchFamily="34" charset="0"/>
              </a:rPr>
            </a:br>
            <a:r>
              <a:rPr lang="en-US" sz="3200" dirty="0" smtClean="0">
                <a:solidFill>
                  <a:schemeClr val="accent3">
                    <a:lumMod val="50000"/>
                  </a:schemeClr>
                </a:solidFill>
                <a:latin typeface="Arial" pitchFamily="34" charset="0"/>
                <a:cs typeface="Arial" pitchFamily="34" charset="0"/>
              </a:rPr>
              <a:t/>
            </a:r>
            <a:br>
              <a:rPr lang="en-US" sz="3200" dirty="0" smtClean="0">
                <a:solidFill>
                  <a:schemeClr val="accent3">
                    <a:lumMod val="50000"/>
                  </a:schemeClr>
                </a:solidFill>
                <a:latin typeface="Arial" pitchFamily="34" charset="0"/>
                <a:cs typeface="Arial" pitchFamily="34" charset="0"/>
              </a:rPr>
            </a:br>
            <a:r>
              <a:rPr lang="en-US" sz="3200" u="sng" dirty="0" smtClean="0"/>
              <a:t/>
            </a:r>
            <a:br>
              <a:rPr lang="en-US" sz="3200" u="sng" dirty="0" smtClean="0"/>
            </a:br>
            <a:r>
              <a:rPr lang="en-US" sz="3200" u="sng" dirty="0" smtClean="0"/>
              <a:t/>
            </a:r>
            <a:br>
              <a:rPr lang="en-US" sz="3200" u="sng" dirty="0" smtClean="0"/>
            </a:br>
            <a:r>
              <a:rPr lang="en-US" sz="3200" u="sng" dirty="0" smtClean="0"/>
              <a:t/>
            </a:r>
            <a:br>
              <a:rPr lang="en-US" sz="3200" u="sng" dirty="0" smtClean="0"/>
            </a:br>
            <a:r>
              <a:rPr lang="en-US" sz="3200" u="sng" dirty="0" smtClean="0"/>
              <a:t/>
            </a:r>
            <a:br>
              <a:rPr lang="en-US" sz="3200" u="sng" dirty="0" smtClean="0"/>
            </a:br>
            <a:r>
              <a:rPr lang="en-US" sz="3200" u="sng" dirty="0" smtClean="0"/>
              <a:t/>
            </a:r>
            <a:br>
              <a:rPr lang="en-US" sz="3200" u="sng" dirty="0" smtClean="0"/>
            </a:br>
            <a:r>
              <a:rPr lang="en-US" sz="3200" u="sng" dirty="0" smtClean="0"/>
              <a:t/>
            </a:r>
            <a:br>
              <a:rPr lang="en-US" sz="3200" u="sng" dirty="0" smtClean="0"/>
            </a:br>
            <a:r>
              <a:rPr lang="en-US" sz="3200" dirty="0" smtClean="0"/>
              <a:t>                          </a:t>
            </a:r>
            <a:endParaRPr lang="en-IN" sz="3200" u="sng" dirty="0">
              <a:solidFill>
                <a:schemeClr val="tx2"/>
              </a:solidFill>
            </a:endParaRPr>
          </a:p>
        </p:txBody>
      </p:sp>
      <p:pic>
        <p:nvPicPr>
          <p:cNvPr id="3" name="Picture 2" descr="pre.png"/>
          <p:cNvPicPr>
            <a:picLocks noChangeAspect="1"/>
          </p:cNvPicPr>
          <p:nvPr/>
        </p:nvPicPr>
        <p:blipFill>
          <a:blip r:embed="rId3" cstate="print"/>
          <a:stretch>
            <a:fillRect/>
          </a:stretch>
        </p:blipFill>
        <p:spPr>
          <a:xfrm>
            <a:off x="1639018" y="3071004"/>
            <a:ext cx="5926347" cy="2941607"/>
          </a:xfrm>
          <a:prstGeom prst="rect">
            <a:avLst/>
          </a:prstGeom>
        </p:spPr>
      </p:pic>
    </p:spTree>
    <p:extLst>
      <p:ext uri="{BB962C8B-B14F-4D97-AF65-F5344CB8AC3E}">
        <p14:creationId xmlns:p14="http://schemas.microsoft.com/office/powerpoint/2010/main" xmlns="" val="20462179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AC79AF-62C8-4487-89F5-F8EC74EE1E58}"/>
              </a:ext>
            </a:extLst>
          </p:cNvPr>
          <p:cNvSpPr>
            <a:spLocks noGrp="1"/>
          </p:cNvSpPr>
          <p:nvPr>
            <p:ph type="title"/>
          </p:nvPr>
        </p:nvSpPr>
        <p:spPr>
          <a:xfrm>
            <a:off x="677333" y="592347"/>
            <a:ext cx="8596668" cy="6119004"/>
          </a:xfrm>
        </p:spPr>
        <p:txBody>
          <a:bodyPr>
            <a:normAutofit fontScale="90000"/>
          </a:bodyPr>
          <a:lstStyle/>
          <a:p>
            <a:r>
              <a:rPr lang="en-IN" sz="3200" dirty="0" smtClean="0"/>
              <a:t>Working Procedure:</a:t>
            </a:r>
            <a:r>
              <a:rPr lang="en-US" sz="2000" dirty="0" smtClean="0">
                <a:solidFill>
                  <a:schemeClr val="tx1">
                    <a:lumMod val="95000"/>
                    <a:lumOff val="5000"/>
                  </a:schemeClr>
                </a:solidFill>
              </a:rPr>
              <a:t/>
            </a:r>
            <a:br>
              <a:rPr lang="en-US" sz="2000" dirty="0" smtClean="0">
                <a:solidFill>
                  <a:schemeClr val="tx1">
                    <a:lumMod val="95000"/>
                    <a:lumOff val="5000"/>
                  </a:schemeClr>
                </a:solidFill>
              </a:rPr>
            </a:br>
            <a:r>
              <a:rPr lang="en-US" sz="2000" dirty="0" smtClean="0">
                <a:solidFill>
                  <a:schemeClr val="tx1">
                    <a:lumMod val="95000"/>
                    <a:lumOff val="5000"/>
                  </a:schemeClr>
                </a:solidFill>
              </a:rPr>
              <a:t/>
            </a:r>
            <a:br>
              <a:rPr lang="en-US" sz="2000" dirty="0" smtClean="0">
                <a:solidFill>
                  <a:schemeClr val="tx1">
                    <a:lumMod val="95000"/>
                    <a:lumOff val="5000"/>
                  </a:schemeClr>
                </a:solidFill>
              </a:rPr>
            </a:br>
            <a:r>
              <a:rPr lang="en-US" sz="2000" dirty="0" smtClean="0">
                <a:solidFill>
                  <a:schemeClr val="tx1">
                    <a:lumMod val="95000"/>
                    <a:lumOff val="5000"/>
                  </a:schemeClr>
                </a:solidFill>
              </a:rPr>
              <a:t>Output of the LDR pin is connected to A0 (analog) port of </a:t>
            </a:r>
            <a:r>
              <a:rPr lang="en-US" sz="2000" dirty="0" err="1" smtClean="0">
                <a:solidFill>
                  <a:schemeClr val="tx1">
                    <a:lumMod val="95000"/>
                    <a:lumOff val="5000"/>
                  </a:schemeClr>
                </a:solidFill>
              </a:rPr>
              <a:t>Arduino</a:t>
            </a:r>
            <a:r>
              <a:rPr lang="en-US" sz="2000" dirty="0" smtClean="0">
                <a:solidFill>
                  <a:schemeClr val="tx1">
                    <a:lumMod val="95000"/>
                    <a:lumOff val="5000"/>
                  </a:schemeClr>
                </a:solidFill>
              </a:rPr>
              <a:t> Uno board.</a:t>
            </a:r>
            <a:br>
              <a:rPr lang="en-US" sz="2000" dirty="0" smtClean="0">
                <a:solidFill>
                  <a:schemeClr val="tx1">
                    <a:lumMod val="95000"/>
                    <a:lumOff val="5000"/>
                  </a:schemeClr>
                </a:solidFill>
              </a:rPr>
            </a:br>
            <a:r>
              <a:rPr lang="en-US" sz="2000" dirty="0" smtClean="0">
                <a:solidFill>
                  <a:schemeClr val="tx1">
                    <a:lumMod val="95000"/>
                    <a:lumOff val="5000"/>
                  </a:schemeClr>
                </a:solidFill>
              </a:rPr>
              <a:t> </a:t>
            </a:r>
            <a:br>
              <a:rPr lang="en-US" sz="2000" dirty="0" smtClean="0">
                <a:solidFill>
                  <a:schemeClr val="tx1">
                    <a:lumMod val="95000"/>
                    <a:lumOff val="5000"/>
                  </a:schemeClr>
                </a:solidFill>
              </a:rPr>
            </a:br>
            <a:r>
              <a:rPr lang="en-US" sz="2000" dirty="0" smtClean="0">
                <a:solidFill>
                  <a:schemeClr val="tx1">
                    <a:lumMod val="95000"/>
                    <a:lumOff val="5000"/>
                  </a:schemeClr>
                </a:solidFill>
              </a:rPr>
              <a:t>Connect all output of the IR sensors to port numbers A1, A2, A3, A4 and A5 respectively (analog) which is the input signal to the </a:t>
            </a:r>
            <a:r>
              <a:rPr lang="en-US" sz="2000" dirty="0" err="1" smtClean="0">
                <a:solidFill>
                  <a:schemeClr val="tx1">
                    <a:lumMod val="95000"/>
                    <a:lumOff val="5000"/>
                  </a:schemeClr>
                </a:solidFill>
              </a:rPr>
              <a:t>Arduino</a:t>
            </a:r>
            <a:r>
              <a:rPr lang="en-US" sz="2000" dirty="0" smtClean="0">
                <a:solidFill>
                  <a:schemeClr val="tx1">
                    <a:lumMod val="95000"/>
                    <a:lumOff val="5000"/>
                  </a:schemeClr>
                </a:solidFill>
              </a:rPr>
              <a:t> board.</a:t>
            </a:r>
            <a:br>
              <a:rPr lang="en-US" sz="2000" dirty="0" smtClean="0">
                <a:solidFill>
                  <a:schemeClr val="tx1">
                    <a:lumMod val="95000"/>
                    <a:lumOff val="5000"/>
                  </a:schemeClr>
                </a:solidFill>
              </a:rPr>
            </a:br>
            <a:r>
              <a:rPr lang="en-US" sz="2000" dirty="0" smtClean="0">
                <a:solidFill>
                  <a:schemeClr val="tx1">
                    <a:lumMod val="95000"/>
                    <a:lumOff val="5000"/>
                  </a:schemeClr>
                </a:solidFill>
              </a:rPr>
              <a:t/>
            </a:r>
            <a:br>
              <a:rPr lang="en-US" sz="2000" dirty="0" smtClean="0">
                <a:solidFill>
                  <a:schemeClr val="tx1">
                    <a:lumMod val="95000"/>
                    <a:lumOff val="5000"/>
                  </a:schemeClr>
                </a:solidFill>
              </a:rPr>
            </a:br>
            <a:r>
              <a:rPr lang="en-US" sz="2000" dirty="0" smtClean="0">
                <a:solidFill>
                  <a:schemeClr val="tx1">
                    <a:lumMod val="95000"/>
                    <a:lumOff val="5000"/>
                  </a:schemeClr>
                </a:solidFill>
              </a:rPr>
              <a:t>Connect the ground of all the IR sensors to GND port.</a:t>
            </a:r>
            <a:br>
              <a:rPr lang="en-US" sz="2000" dirty="0" smtClean="0">
                <a:solidFill>
                  <a:schemeClr val="tx1">
                    <a:lumMod val="95000"/>
                    <a:lumOff val="5000"/>
                  </a:schemeClr>
                </a:solidFill>
              </a:rPr>
            </a:br>
            <a:r>
              <a:rPr lang="en-US" sz="2000" dirty="0" smtClean="0">
                <a:solidFill>
                  <a:schemeClr val="tx1">
                    <a:lumMod val="95000"/>
                    <a:lumOff val="5000"/>
                  </a:schemeClr>
                </a:solidFill>
              </a:rPr>
              <a:t> </a:t>
            </a:r>
            <a:br>
              <a:rPr lang="en-US" sz="2000" dirty="0" smtClean="0">
                <a:solidFill>
                  <a:schemeClr val="tx1">
                    <a:lumMod val="95000"/>
                    <a:lumOff val="5000"/>
                  </a:schemeClr>
                </a:solidFill>
              </a:rPr>
            </a:br>
            <a:r>
              <a:rPr lang="en-US" sz="2000" dirty="0" smtClean="0">
                <a:solidFill>
                  <a:schemeClr val="tx1">
                    <a:lumMod val="95000"/>
                    <a:lumOff val="5000"/>
                  </a:schemeClr>
                </a:solidFill>
              </a:rPr>
              <a:t>The output signals from LED are connected to port number 5, 6, 9, 10 and 11 respectively.</a:t>
            </a:r>
            <a:br>
              <a:rPr lang="en-US" sz="2000" dirty="0" smtClean="0">
                <a:solidFill>
                  <a:schemeClr val="tx1">
                    <a:lumMod val="95000"/>
                    <a:lumOff val="5000"/>
                  </a:schemeClr>
                </a:solidFill>
              </a:rPr>
            </a:br>
            <a:r>
              <a:rPr lang="en-US" sz="2000" dirty="0" smtClean="0">
                <a:solidFill>
                  <a:schemeClr val="tx1">
                    <a:lumMod val="95000"/>
                    <a:lumOff val="5000"/>
                  </a:schemeClr>
                </a:solidFill>
              </a:rPr>
              <a:t> </a:t>
            </a:r>
            <a:br>
              <a:rPr lang="en-US" sz="2000" dirty="0" smtClean="0">
                <a:solidFill>
                  <a:schemeClr val="tx1">
                    <a:lumMod val="95000"/>
                    <a:lumOff val="5000"/>
                  </a:schemeClr>
                </a:solidFill>
              </a:rPr>
            </a:br>
            <a:r>
              <a:rPr lang="en-US" sz="2000" dirty="0" smtClean="0">
                <a:solidFill>
                  <a:schemeClr val="tx1">
                    <a:lumMod val="95000"/>
                    <a:lumOff val="5000"/>
                  </a:schemeClr>
                </a:solidFill>
              </a:rPr>
              <a:t>Again connect all the negative terminals of LED’s to GND port.</a:t>
            </a:r>
            <a:br>
              <a:rPr lang="en-US" sz="2000" dirty="0" smtClean="0">
                <a:solidFill>
                  <a:schemeClr val="tx1">
                    <a:lumMod val="95000"/>
                    <a:lumOff val="5000"/>
                  </a:schemeClr>
                </a:solidFill>
              </a:rPr>
            </a:br>
            <a:r>
              <a:rPr lang="en-US" sz="2000" dirty="0" smtClean="0">
                <a:solidFill>
                  <a:schemeClr val="tx1">
                    <a:lumMod val="95000"/>
                    <a:lumOff val="5000"/>
                  </a:schemeClr>
                </a:solidFill>
              </a:rPr>
              <a:t> </a:t>
            </a:r>
            <a:br>
              <a:rPr lang="en-US" sz="2000" dirty="0" smtClean="0">
                <a:solidFill>
                  <a:schemeClr val="tx1">
                    <a:lumMod val="95000"/>
                    <a:lumOff val="5000"/>
                  </a:schemeClr>
                </a:solidFill>
              </a:rPr>
            </a:br>
            <a:r>
              <a:rPr lang="en-US" sz="2000" dirty="0" smtClean="0">
                <a:solidFill>
                  <a:schemeClr val="tx1">
                    <a:lumMod val="95000"/>
                    <a:lumOff val="5000"/>
                  </a:schemeClr>
                </a:solidFill>
              </a:rPr>
              <a:t>Power is passed to the </a:t>
            </a:r>
            <a:r>
              <a:rPr lang="en-US" sz="2000" dirty="0" err="1" smtClean="0">
                <a:solidFill>
                  <a:schemeClr val="tx1">
                    <a:lumMod val="95000"/>
                    <a:lumOff val="5000"/>
                  </a:schemeClr>
                </a:solidFill>
              </a:rPr>
              <a:t>Arduino</a:t>
            </a:r>
            <a:r>
              <a:rPr lang="en-US" sz="2000" dirty="0" smtClean="0">
                <a:solidFill>
                  <a:schemeClr val="tx1">
                    <a:lumMod val="95000"/>
                    <a:lumOff val="5000"/>
                  </a:schemeClr>
                </a:solidFill>
              </a:rPr>
              <a:t> (7-12V).</a:t>
            </a:r>
            <a:r>
              <a:rPr lang="en-US" sz="1600" dirty="0" smtClean="0">
                <a:solidFill>
                  <a:schemeClr val="tx1">
                    <a:lumMod val="95000"/>
                    <a:lumOff val="5000"/>
                  </a:schemeClr>
                </a:solidFill>
              </a:rPr>
              <a:t/>
            </a:r>
            <a:br>
              <a:rPr lang="en-US" sz="1600" dirty="0" smtClean="0">
                <a:solidFill>
                  <a:schemeClr val="tx1">
                    <a:lumMod val="95000"/>
                    <a:lumOff val="5000"/>
                  </a:schemeClr>
                </a:solidFill>
              </a:rPr>
            </a:br>
            <a:r>
              <a:rPr lang="en-US" sz="1600" dirty="0" smtClean="0">
                <a:solidFill>
                  <a:schemeClr val="tx1">
                    <a:lumMod val="95000"/>
                    <a:lumOff val="5000"/>
                  </a:schemeClr>
                </a:solidFill>
              </a:rPr>
              <a:t/>
            </a:r>
            <a:br>
              <a:rPr lang="en-US" sz="1600" dirty="0" smtClean="0">
                <a:solidFill>
                  <a:schemeClr val="tx1">
                    <a:lumMod val="95000"/>
                    <a:lumOff val="5000"/>
                  </a:schemeClr>
                </a:solidFill>
              </a:rPr>
            </a:br>
            <a:r>
              <a:rPr lang="en-US" sz="1600" dirty="0" smtClean="0">
                <a:solidFill>
                  <a:schemeClr val="tx1">
                    <a:lumMod val="95000"/>
                    <a:lumOff val="5000"/>
                  </a:schemeClr>
                </a:solidFill>
              </a:rPr>
              <a:t/>
            </a:r>
            <a:br>
              <a:rPr lang="en-US" sz="1600" dirty="0" smtClean="0">
                <a:solidFill>
                  <a:schemeClr val="tx1">
                    <a:lumMod val="95000"/>
                    <a:lumOff val="5000"/>
                  </a:schemeClr>
                </a:solidFill>
              </a:rPr>
            </a:br>
            <a:r>
              <a:rPr lang="en-US" sz="1600" dirty="0" smtClean="0">
                <a:solidFill>
                  <a:schemeClr val="tx1">
                    <a:lumMod val="95000"/>
                    <a:lumOff val="5000"/>
                  </a:schemeClr>
                </a:solidFill>
              </a:rPr>
              <a:t/>
            </a:r>
            <a:br>
              <a:rPr lang="en-US" sz="1600" dirty="0" smtClean="0">
                <a:solidFill>
                  <a:schemeClr val="tx1">
                    <a:lumMod val="95000"/>
                    <a:lumOff val="5000"/>
                  </a:schemeClr>
                </a:solidFill>
              </a:rPr>
            </a:br>
            <a:r>
              <a:rPr lang="en-US" sz="3200" dirty="0" smtClean="0"/>
              <a:t/>
            </a:r>
            <a:br>
              <a:rPr lang="en-US" sz="3200" dirty="0" smtClean="0"/>
            </a:br>
            <a:r>
              <a:rPr lang="en-US" sz="3200" dirty="0" smtClean="0"/>
              <a:t/>
            </a:r>
            <a:br>
              <a:rPr lang="en-US" sz="3200" dirty="0" smtClean="0"/>
            </a:br>
            <a:r>
              <a:rPr lang="en-IN" sz="3200" dirty="0" smtClean="0"/>
              <a:t/>
            </a:r>
            <a:br>
              <a:rPr lang="en-IN" sz="3200" dirty="0" smtClean="0"/>
            </a:br>
            <a:r>
              <a:rPr lang="en-US" sz="3200" dirty="0" smtClean="0"/>
              <a:t> </a:t>
            </a:r>
            <a:br>
              <a:rPr lang="en-US" sz="3200" dirty="0" smtClean="0"/>
            </a:br>
            <a:endParaRPr lang="en-IN" sz="3200" dirty="0"/>
          </a:p>
        </p:txBody>
      </p:sp>
    </p:spTree>
    <p:extLst>
      <p:ext uri="{BB962C8B-B14F-4D97-AF65-F5344CB8AC3E}">
        <p14:creationId xmlns:p14="http://schemas.microsoft.com/office/powerpoint/2010/main" xmlns="" val="15892070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z="1800" dirty="0" smtClean="0">
                <a:solidFill>
                  <a:schemeClr val="tx1"/>
                </a:solidFill>
              </a:rPr>
              <a:t>Step 1:- Install the </a:t>
            </a:r>
            <a:r>
              <a:rPr lang="en-US" sz="1800" dirty="0" err="1" smtClean="0">
                <a:solidFill>
                  <a:schemeClr val="tx1"/>
                </a:solidFill>
              </a:rPr>
              <a:t>blynk</a:t>
            </a:r>
            <a:r>
              <a:rPr lang="en-US" sz="1800" dirty="0" smtClean="0">
                <a:solidFill>
                  <a:schemeClr val="tx1"/>
                </a:solidFill>
              </a:rPr>
              <a:t> app(Smart Parking App) on your mobile phone.</a:t>
            </a:r>
            <a:br>
              <a:rPr lang="en-US" sz="1800" dirty="0" smtClean="0">
                <a:solidFill>
                  <a:schemeClr val="tx1"/>
                </a:solidFill>
              </a:rPr>
            </a:br>
            <a:r>
              <a:rPr lang="en-US" sz="1800" dirty="0" smtClean="0">
                <a:solidFill>
                  <a:schemeClr val="tx1"/>
                </a:solidFill>
              </a:rPr>
              <a:t/>
            </a:r>
            <a:br>
              <a:rPr lang="en-US" sz="1800" dirty="0" smtClean="0">
                <a:solidFill>
                  <a:schemeClr val="tx1"/>
                </a:solidFill>
              </a:rPr>
            </a:br>
            <a:r>
              <a:rPr lang="en-US" sz="1800" dirty="0" smtClean="0">
                <a:solidFill>
                  <a:schemeClr val="tx1"/>
                </a:solidFill>
              </a:rPr>
              <a:t>Step 2:- With the help of </a:t>
            </a:r>
            <a:r>
              <a:rPr lang="en-US" sz="1800" dirty="0" err="1" smtClean="0">
                <a:solidFill>
                  <a:schemeClr val="tx1"/>
                </a:solidFill>
              </a:rPr>
              <a:t>Blynk</a:t>
            </a:r>
            <a:r>
              <a:rPr lang="en-US" sz="1800" dirty="0" smtClean="0">
                <a:solidFill>
                  <a:schemeClr val="tx1"/>
                </a:solidFill>
              </a:rPr>
              <a:t> app, </a:t>
            </a:r>
            <a:r>
              <a:rPr lang="en-US" sz="1800" dirty="0" err="1" smtClean="0">
                <a:solidFill>
                  <a:schemeClr val="tx1"/>
                </a:solidFill>
              </a:rPr>
              <a:t>Sreach</a:t>
            </a:r>
            <a:r>
              <a:rPr lang="en-US" sz="1800" dirty="0" smtClean="0">
                <a:solidFill>
                  <a:schemeClr val="tx1"/>
                </a:solidFill>
              </a:rPr>
              <a:t> for a parking slot on your </a:t>
            </a:r>
            <a:r>
              <a:rPr lang="en-US" sz="1800" dirty="0" err="1" smtClean="0">
                <a:solidFill>
                  <a:schemeClr val="tx1"/>
                </a:solidFill>
              </a:rPr>
              <a:t>deatination</a:t>
            </a:r>
            <a:r>
              <a:rPr lang="en-US" sz="1800" dirty="0" smtClean="0">
                <a:solidFill>
                  <a:schemeClr val="tx1"/>
                </a:solidFill>
              </a:rPr>
              <a:t>.</a:t>
            </a:r>
            <a:br>
              <a:rPr lang="en-US" sz="1800" dirty="0" smtClean="0">
                <a:solidFill>
                  <a:schemeClr val="tx1"/>
                </a:solidFill>
              </a:rPr>
            </a:br>
            <a:r>
              <a:rPr lang="en-US" sz="1800" dirty="0" smtClean="0">
                <a:solidFill>
                  <a:schemeClr val="tx1"/>
                </a:solidFill>
              </a:rPr>
              <a:t/>
            </a:r>
            <a:br>
              <a:rPr lang="en-US" sz="1800" dirty="0" smtClean="0">
                <a:solidFill>
                  <a:schemeClr val="tx1"/>
                </a:solidFill>
              </a:rPr>
            </a:br>
            <a:r>
              <a:rPr lang="en-US" sz="1800" dirty="0" smtClean="0">
                <a:solidFill>
                  <a:schemeClr val="tx1"/>
                </a:solidFill>
              </a:rPr>
              <a:t>Step 3:- Select a particular parking slot.</a:t>
            </a:r>
            <a:r>
              <a:rPr lang="en-US" sz="1800" dirty="0" smtClean="0">
                <a:solidFill>
                  <a:schemeClr val="bg1">
                    <a:lumMod val="50000"/>
                  </a:schemeClr>
                </a:solidFill>
              </a:rPr>
              <a:t/>
            </a:r>
            <a:br>
              <a:rPr lang="en-US" sz="1800" dirty="0" smtClean="0">
                <a:solidFill>
                  <a:schemeClr val="bg1">
                    <a:lumMod val="50000"/>
                  </a:schemeClr>
                </a:solidFill>
              </a:rPr>
            </a:br>
            <a:endParaRPr lang="en-US" sz="1800" dirty="0">
              <a:solidFill>
                <a:schemeClr val="bg1">
                  <a:lumMod val="50000"/>
                </a:schemeClr>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83E58F-8E02-492B-872A-36B3D3C063D2}"/>
              </a:ext>
            </a:extLst>
          </p:cNvPr>
          <p:cNvSpPr>
            <a:spLocks noGrp="1"/>
          </p:cNvSpPr>
          <p:nvPr>
            <p:ph type="title"/>
          </p:nvPr>
        </p:nvSpPr>
        <p:spPr>
          <a:xfrm>
            <a:off x="677334" y="609601"/>
            <a:ext cx="8596668" cy="891396"/>
          </a:xfrm>
        </p:spPr>
        <p:txBody>
          <a:bodyPr>
            <a:normAutofit fontScale="90000"/>
          </a:bodyPr>
          <a:lstStyle/>
          <a:p>
            <a:r>
              <a:rPr lang="en-US" dirty="0" smtClean="0"/>
              <a:t>Advantages:</a:t>
            </a:r>
            <a:r>
              <a:rPr lang="en-US" u="sng" dirty="0" smtClean="0"/>
              <a:t/>
            </a:r>
            <a:br>
              <a:rPr lang="en-US" u="sng" dirty="0" smtClean="0"/>
            </a:br>
            <a:r>
              <a:rPr lang="en-US" u="sng" dirty="0" smtClean="0"/>
              <a:t> </a:t>
            </a:r>
            <a:endParaRPr lang="en-IN" u="sng" dirty="0"/>
          </a:p>
        </p:txBody>
      </p:sp>
      <p:sp>
        <p:nvSpPr>
          <p:cNvPr id="3" name="Content Placeholder 2">
            <a:extLst>
              <a:ext uri="{FF2B5EF4-FFF2-40B4-BE49-F238E27FC236}">
                <a16:creationId xmlns:a16="http://schemas.microsoft.com/office/drawing/2014/main" xmlns="" id="{FAEE6238-444B-4D65-8BC2-9281E353AE16}"/>
              </a:ext>
            </a:extLst>
          </p:cNvPr>
          <p:cNvSpPr>
            <a:spLocks noGrp="1"/>
          </p:cNvSpPr>
          <p:nvPr>
            <p:ph idx="1"/>
          </p:nvPr>
        </p:nvSpPr>
        <p:spPr>
          <a:xfrm>
            <a:off x="677334" y="1570008"/>
            <a:ext cx="8596668" cy="3799378"/>
          </a:xfrm>
        </p:spPr>
        <p:txBody>
          <a:bodyPr>
            <a:normAutofit lnSpcReduction="10000"/>
          </a:bodyPr>
          <a:lstStyle/>
          <a:p>
            <a:r>
              <a:rPr lang="en-US" dirty="0" smtClean="0"/>
              <a:t>This circuit uses LED Bulbs, so it is very low cost and it has more life span.</a:t>
            </a:r>
          </a:p>
          <a:p>
            <a:r>
              <a:rPr lang="en-US" dirty="0" smtClean="0"/>
              <a:t>Maximum energy can be saved.</a:t>
            </a:r>
          </a:p>
          <a:p>
            <a:r>
              <a:rPr lang="en-US" dirty="0" smtClean="0"/>
              <a:t>Low maintenance and low power consumption.</a:t>
            </a:r>
          </a:p>
          <a:p>
            <a:r>
              <a:rPr lang="en-US" dirty="0" smtClean="0"/>
              <a:t>Low power consumption.</a:t>
            </a:r>
          </a:p>
          <a:p>
            <a:r>
              <a:rPr lang="en-US" dirty="0" smtClean="0"/>
              <a:t>Less manpower required.</a:t>
            </a:r>
          </a:p>
          <a:p>
            <a:r>
              <a:rPr lang="en-US" dirty="0" smtClean="0"/>
              <a:t>Shorter waiting time at parking place.</a:t>
            </a:r>
          </a:p>
          <a:p>
            <a:r>
              <a:rPr lang="en-US" dirty="0" smtClean="0"/>
              <a:t>It saves fuel, money, and time.</a:t>
            </a:r>
          </a:p>
          <a:p>
            <a:r>
              <a:rPr lang="en-US" dirty="0" smtClean="0"/>
              <a:t>Reduce Pollution.</a:t>
            </a:r>
          </a:p>
          <a:p>
            <a:r>
              <a:rPr lang="en-US" dirty="0" smtClean="0"/>
              <a:t>Reduced traffic.</a:t>
            </a:r>
          </a:p>
          <a:p>
            <a:r>
              <a:rPr lang="en-US" dirty="0" smtClean="0"/>
              <a:t>Efficiency </a:t>
            </a:r>
          </a:p>
          <a:p>
            <a:endParaRPr lang="en-US" dirty="0" smtClean="0"/>
          </a:p>
        </p:txBody>
      </p:sp>
    </p:spTree>
    <p:extLst>
      <p:ext uri="{BB962C8B-B14F-4D97-AF65-F5344CB8AC3E}">
        <p14:creationId xmlns:p14="http://schemas.microsoft.com/office/powerpoint/2010/main" xmlns="" val="16176653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E1F4F5-D1B5-4DCC-815D-8310DB45CE08}"/>
              </a:ext>
            </a:extLst>
          </p:cNvPr>
          <p:cNvSpPr>
            <a:spLocks noGrp="1"/>
          </p:cNvSpPr>
          <p:nvPr>
            <p:ph type="title"/>
          </p:nvPr>
        </p:nvSpPr>
        <p:spPr/>
        <p:txBody>
          <a:bodyPr>
            <a:normAutofit fontScale="90000"/>
          </a:bodyPr>
          <a:lstStyle/>
          <a:p>
            <a:r>
              <a:rPr lang="en-US" dirty="0" smtClean="0"/>
              <a:t>Application:</a:t>
            </a:r>
            <a:br>
              <a:rPr lang="en-US" dirty="0" smtClean="0"/>
            </a:br>
            <a:r>
              <a:rPr lang="en-US" dirty="0" smtClean="0"/>
              <a:t/>
            </a:r>
            <a:br>
              <a:rPr lang="en-US" dirty="0" smtClean="0"/>
            </a:br>
            <a:r>
              <a:rPr lang="en-US" sz="2800" dirty="0" smtClean="0">
                <a:solidFill>
                  <a:schemeClr val="tx1">
                    <a:lumMod val="85000"/>
                    <a:lumOff val="15000"/>
                  </a:schemeClr>
                </a:solidFill>
              </a:rPr>
              <a:t> </a:t>
            </a:r>
            <a:r>
              <a:rPr lang="en-US" sz="3100" dirty="0" smtClean="0">
                <a:solidFill>
                  <a:schemeClr val="tx1">
                    <a:lumMod val="85000"/>
                    <a:lumOff val="15000"/>
                  </a:schemeClr>
                </a:solidFill>
              </a:rPr>
              <a:t/>
            </a:r>
            <a:br>
              <a:rPr lang="en-US" sz="3100" dirty="0" smtClean="0">
                <a:solidFill>
                  <a:schemeClr val="tx1">
                    <a:lumMod val="85000"/>
                    <a:lumOff val="15000"/>
                  </a:schemeClr>
                </a:solidFill>
              </a:rPr>
            </a:br>
            <a:r>
              <a:rPr lang="en-US" sz="3100" dirty="0" smtClean="0">
                <a:solidFill>
                  <a:schemeClr val="tx1">
                    <a:lumMod val="85000"/>
                    <a:lumOff val="15000"/>
                  </a:schemeClr>
                </a:solidFill>
              </a:rPr>
              <a:t> </a:t>
            </a:r>
            <a:r>
              <a:rPr lang="en-US" dirty="0" smtClean="0"/>
              <a:t>  </a:t>
            </a:r>
            <a:br>
              <a:rPr lang="en-US" dirty="0" smtClean="0"/>
            </a:br>
            <a:r>
              <a:rPr lang="en-US" dirty="0" smtClean="0"/>
              <a:t/>
            </a:r>
            <a:br>
              <a:rPr lang="en-US" dirty="0" smtClean="0"/>
            </a:br>
            <a:r>
              <a:rPr lang="en-US" dirty="0" smtClean="0"/>
              <a:t/>
            </a:r>
            <a:br>
              <a:rPr lang="en-US" dirty="0" smtClean="0"/>
            </a:br>
            <a:r>
              <a:rPr lang="en-US" u="sng" dirty="0" smtClean="0"/>
              <a:t/>
            </a:r>
            <a:br>
              <a:rPr lang="en-US" u="sng" dirty="0" smtClean="0"/>
            </a:br>
            <a:endParaRPr lang="en-IN" u="sng" dirty="0"/>
          </a:p>
        </p:txBody>
      </p:sp>
      <p:sp>
        <p:nvSpPr>
          <p:cNvPr id="4" name="Content Placeholder 3"/>
          <p:cNvSpPr>
            <a:spLocks noGrp="1"/>
          </p:cNvSpPr>
          <p:nvPr>
            <p:ph idx="1"/>
          </p:nvPr>
        </p:nvSpPr>
        <p:spPr>
          <a:xfrm>
            <a:off x="685961" y="1375585"/>
            <a:ext cx="8596668" cy="3880773"/>
          </a:xfrm>
        </p:spPr>
        <p:txBody>
          <a:bodyPr/>
          <a:lstStyle/>
          <a:p>
            <a:r>
              <a:rPr lang="en-US" dirty="0" smtClean="0"/>
              <a:t>Parking Lighting.</a:t>
            </a:r>
          </a:p>
          <a:p>
            <a:r>
              <a:rPr lang="en-US" dirty="0" smtClean="0"/>
              <a:t>Street Lights.</a:t>
            </a:r>
          </a:p>
          <a:p>
            <a:r>
              <a:rPr lang="en-US" dirty="0" smtClean="0"/>
              <a:t>Garden Lights’</a:t>
            </a:r>
          </a:p>
          <a:p>
            <a:r>
              <a:rPr lang="en-US" dirty="0" smtClean="0"/>
              <a:t>Highways.</a:t>
            </a:r>
          </a:p>
          <a:p>
            <a:r>
              <a:rPr lang="en-US" dirty="0" smtClean="0"/>
              <a:t>The smart car parking system can be implemented in </a:t>
            </a:r>
          </a:p>
          <a:p>
            <a:pPr>
              <a:buFont typeface="Arial" pitchFamily="34" charset="0"/>
              <a:buChar char="•"/>
            </a:pPr>
            <a:r>
              <a:rPr lang="en-US" dirty="0" smtClean="0"/>
              <a:t>Shopping Malls</a:t>
            </a:r>
          </a:p>
          <a:p>
            <a:pPr>
              <a:buFont typeface="Arial" pitchFamily="34" charset="0"/>
              <a:buChar char="•"/>
            </a:pPr>
            <a:r>
              <a:rPr lang="en-US" dirty="0" smtClean="0"/>
              <a:t>Restaurants</a:t>
            </a:r>
          </a:p>
          <a:p>
            <a:pPr>
              <a:buFont typeface="Arial" pitchFamily="34" charset="0"/>
              <a:buChar char="•"/>
            </a:pPr>
            <a:r>
              <a:rPr lang="en-US" dirty="0" smtClean="0"/>
              <a:t>Theatres</a:t>
            </a:r>
          </a:p>
        </p:txBody>
      </p:sp>
    </p:spTree>
    <p:extLst>
      <p:ext uri="{BB962C8B-B14F-4D97-AF65-F5344CB8AC3E}">
        <p14:creationId xmlns:p14="http://schemas.microsoft.com/office/powerpoint/2010/main" xmlns="" val="2486658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Conclusion:</a:t>
            </a:r>
            <a:endParaRPr lang="en-US" sz="3200" dirty="0"/>
          </a:p>
        </p:txBody>
      </p:sp>
      <p:sp>
        <p:nvSpPr>
          <p:cNvPr id="3" name="Content Placeholder 2"/>
          <p:cNvSpPr>
            <a:spLocks noGrp="1"/>
          </p:cNvSpPr>
          <p:nvPr>
            <p:ph idx="1"/>
          </p:nvPr>
        </p:nvSpPr>
        <p:spPr>
          <a:xfrm>
            <a:off x="754971" y="1090914"/>
            <a:ext cx="8596668" cy="4688784"/>
          </a:xfrm>
        </p:spPr>
        <p:txBody>
          <a:bodyPr>
            <a:normAutofit/>
          </a:bodyPr>
          <a:lstStyle/>
          <a:p>
            <a:pPr>
              <a:buNone/>
            </a:pPr>
            <a:endParaRPr lang="en-US" dirty="0" smtClean="0">
              <a:solidFill>
                <a:schemeClr val="tx1">
                  <a:lumMod val="85000"/>
                  <a:lumOff val="15000"/>
                </a:schemeClr>
              </a:solidFill>
            </a:endParaRPr>
          </a:p>
          <a:p>
            <a:pPr lvl="0"/>
            <a:r>
              <a:rPr lang="en-US" dirty="0" smtClean="0">
                <a:solidFill>
                  <a:schemeClr val="tx1">
                    <a:lumMod val="85000"/>
                    <a:lumOff val="15000"/>
                  </a:schemeClr>
                </a:solidFill>
              </a:rPr>
              <a:t> The system is now used only for One way traffic in highways.</a:t>
            </a:r>
          </a:p>
          <a:p>
            <a:pPr lvl="0"/>
            <a:r>
              <a:rPr lang="en-US" dirty="0" smtClean="0">
                <a:solidFill>
                  <a:schemeClr val="tx1">
                    <a:lumMod val="85000"/>
                    <a:lumOff val="15000"/>
                  </a:schemeClr>
                </a:solidFill>
              </a:rPr>
              <a:t>Continuous uses of LDR and IR sensors even in day time.</a:t>
            </a:r>
          </a:p>
          <a:p>
            <a:pPr lvl="0"/>
            <a:r>
              <a:rPr lang="en-US" dirty="0" smtClean="0">
                <a:solidFill>
                  <a:schemeClr val="tx1">
                    <a:lumMod val="85000"/>
                    <a:lumOff val="15000"/>
                  </a:schemeClr>
                </a:solidFill>
              </a:rPr>
              <a:t>Not switched on before the sunset.</a:t>
            </a:r>
          </a:p>
          <a:p>
            <a:pPr lvl="0"/>
            <a:r>
              <a:rPr lang="en-US" dirty="0" smtClean="0">
                <a:solidFill>
                  <a:schemeClr val="tx1">
                    <a:lumMod val="85000"/>
                    <a:lumOff val="15000"/>
                  </a:schemeClr>
                </a:solidFill>
              </a:rPr>
              <a:t>This project Focuses on implementation of car parking place detection using Internet of Things.</a:t>
            </a:r>
          </a:p>
          <a:p>
            <a:pPr lvl="0"/>
            <a:r>
              <a:rPr lang="en-US" dirty="0" smtClean="0">
                <a:solidFill>
                  <a:schemeClr val="tx1">
                    <a:lumMod val="85000"/>
                    <a:lumOff val="15000"/>
                  </a:schemeClr>
                </a:solidFill>
              </a:rPr>
              <a:t>The system Benefits of smart parking go well beyond avoiding time wasting.</a:t>
            </a:r>
          </a:p>
          <a:p>
            <a:pPr lvl="0"/>
            <a:r>
              <a:rPr lang="en-US" dirty="0" smtClean="0">
                <a:solidFill>
                  <a:schemeClr val="tx1">
                    <a:lumMod val="85000"/>
                    <a:lumOff val="15000"/>
                  </a:schemeClr>
                </a:solidFill>
              </a:rPr>
              <a:t>Developing a smart parking solution with in a city solves the pollution problem.</a:t>
            </a:r>
          </a:p>
          <a:p>
            <a:pPr>
              <a:buNone/>
            </a:pPr>
            <a:r>
              <a:rPr lang="en-US" dirty="0" smtClean="0">
                <a:solidFill>
                  <a:schemeClr val="tx1">
                    <a:lumMod val="85000"/>
                    <a:lumOff val="15000"/>
                  </a:schemeClr>
                </a:solidFill>
              </a:rPr>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References</a:t>
            </a:r>
            <a:endParaRPr lang="en-US" dirty="0"/>
          </a:p>
        </p:txBody>
      </p:sp>
      <p:sp>
        <p:nvSpPr>
          <p:cNvPr id="3" name="Content Placeholder 2"/>
          <p:cNvSpPr>
            <a:spLocks noGrp="1"/>
          </p:cNvSpPr>
          <p:nvPr>
            <p:ph idx="1"/>
          </p:nvPr>
        </p:nvSpPr>
        <p:spPr>
          <a:xfrm>
            <a:off x="685961" y="1427343"/>
            <a:ext cx="8596668" cy="3880773"/>
          </a:xfrm>
        </p:spPr>
        <p:txBody>
          <a:bodyPr/>
          <a:lstStyle/>
          <a:p>
            <a:r>
              <a:rPr lang="en-US" dirty="0" smtClean="0">
                <a:hlinkClick r:id="rId2"/>
              </a:rPr>
              <a:t>https://www.google.com</a:t>
            </a:r>
            <a:r>
              <a:rPr lang="en-US" dirty="0" smtClean="0">
                <a:hlinkClick r:id="rId2"/>
              </a:rPr>
              <a:t>\</a:t>
            </a:r>
            <a:endParaRPr lang="en-US" dirty="0" smtClean="0"/>
          </a:p>
          <a:p>
            <a:endParaRPr lang="en-US" dirty="0" smtClean="0"/>
          </a:p>
          <a:p>
            <a:r>
              <a:rPr lang="en-US" u="sng" dirty="0" smtClean="0">
                <a:hlinkClick r:id="rId3"/>
              </a:rPr>
              <a:t>https://</a:t>
            </a:r>
            <a:r>
              <a:rPr lang="en-US" u="sng" dirty="0" smtClean="0">
                <a:hlinkClick r:id="rId3"/>
              </a:rPr>
              <a:t>www.udemy.com/course/iot-internet-of-things-automation-with-esp8266/learn/lecture/12065946?start=15#content</a:t>
            </a:r>
            <a:endParaRPr lang="en-US" u="sng" dirty="0" smtClean="0"/>
          </a:p>
          <a:p>
            <a:endParaRPr lang="en-GB" dirty="0" smtClean="0"/>
          </a:p>
          <a:p>
            <a:r>
              <a:rPr lang="en-US" u="sng" dirty="0" smtClean="0">
                <a:hlinkClick r:id="rId4"/>
              </a:rPr>
              <a:t>https://nodemcu.readthedocs.io/en/release</a:t>
            </a:r>
            <a:r>
              <a:rPr lang="en-US" u="sng" dirty="0" smtClean="0">
                <a:hlinkClick r:id="rId4"/>
              </a:rPr>
              <a:t>/</a:t>
            </a:r>
            <a:endParaRPr lang="en-US" u="sng" dirty="0" smtClean="0"/>
          </a:p>
          <a:p>
            <a:endParaRPr lang="en-GB" dirty="0" smtClean="0"/>
          </a:p>
          <a:p>
            <a:r>
              <a:rPr lang="en-US" u="sng" dirty="0" smtClean="0">
                <a:hlinkClick r:id="rId5"/>
              </a:rPr>
              <a:t>https://www.elprocus.com/infrared-ir-sensor-circuit-and-working/</a:t>
            </a:r>
            <a:endParaRPr lang="en-GB" dirty="0" smtClean="0"/>
          </a:p>
          <a:p>
            <a:endParaRPr lang="en-US" dirty="0" err="1"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797FFB-D66E-4A66-8D82-38D32A8ABC72}"/>
              </a:ext>
            </a:extLst>
          </p:cNvPr>
          <p:cNvSpPr>
            <a:spLocks noGrp="1"/>
          </p:cNvSpPr>
          <p:nvPr>
            <p:ph type="title"/>
          </p:nvPr>
        </p:nvSpPr>
        <p:spPr>
          <a:xfrm>
            <a:off x="2580274" y="2636108"/>
            <a:ext cx="8596668" cy="1320800"/>
          </a:xfrm>
        </p:spPr>
        <p:txBody>
          <a:bodyPr>
            <a:normAutofit/>
          </a:bodyPr>
          <a:lstStyle/>
          <a:p>
            <a:r>
              <a:rPr lang="en-IN" sz="7200" dirty="0"/>
              <a:t>Thank you.</a:t>
            </a:r>
          </a:p>
        </p:txBody>
      </p:sp>
    </p:spTree>
    <p:extLst>
      <p:ext uri="{BB962C8B-B14F-4D97-AF65-F5344CB8AC3E}">
        <p14:creationId xmlns:p14="http://schemas.microsoft.com/office/powerpoint/2010/main" xmlns="" val="24240991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44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9EFD28-857D-445E-B637-E31AE6C1D54D}"/>
              </a:ext>
            </a:extLst>
          </p:cNvPr>
          <p:cNvSpPr>
            <a:spLocks noGrp="1"/>
          </p:cNvSpPr>
          <p:nvPr>
            <p:ph type="title"/>
          </p:nvPr>
        </p:nvSpPr>
        <p:spPr>
          <a:xfrm>
            <a:off x="470300" y="600973"/>
            <a:ext cx="8596668" cy="1320800"/>
          </a:xfrm>
        </p:spPr>
        <p:txBody>
          <a:bodyPr>
            <a:normAutofit/>
          </a:bodyPr>
          <a:lstStyle/>
          <a:p>
            <a:pPr algn="ctr"/>
            <a:r>
              <a:rPr lang="en-IN" sz="4400" dirty="0"/>
              <a:t>Contents:</a:t>
            </a:r>
          </a:p>
        </p:txBody>
      </p:sp>
      <p:sp>
        <p:nvSpPr>
          <p:cNvPr id="3" name="Content Placeholder 2">
            <a:extLst>
              <a:ext uri="{FF2B5EF4-FFF2-40B4-BE49-F238E27FC236}">
                <a16:creationId xmlns:a16="http://schemas.microsoft.com/office/drawing/2014/main" xmlns="" id="{C4ACB14D-F712-47D4-A34E-59DF337CB2C8}"/>
              </a:ext>
            </a:extLst>
          </p:cNvPr>
          <p:cNvSpPr>
            <a:spLocks noGrp="1"/>
          </p:cNvSpPr>
          <p:nvPr>
            <p:ph idx="1"/>
          </p:nvPr>
        </p:nvSpPr>
        <p:spPr>
          <a:xfrm>
            <a:off x="703213" y="1410850"/>
            <a:ext cx="8596668" cy="4989950"/>
          </a:xfrm>
        </p:spPr>
        <p:txBody>
          <a:bodyPr>
            <a:normAutofit/>
          </a:bodyPr>
          <a:lstStyle/>
          <a:p>
            <a:pPr algn="just">
              <a:buFont typeface="Wingdings" panose="05000000000000000000" pitchFamily="2" charset="2"/>
              <a:buChar char="q"/>
            </a:pPr>
            <a:r>
              <a:rPr lang="en-IN" sz="2400" dirty="0" smtClean="0"/>
              <a:t>Objective</a:t>
            </a:r>
          </a:p>
          <a:p>
            <a:pPr algn="just">
              <a:buFont typeface="Wingdings" panose="05000000000000000000" pitchFamily="2" charset="2"/>
              <a:buChar char="q"/>
            </a:pPr>
            <a:r>
              <a:rPr lang="en-IN" sz="2400" dirty="0" smtClean="0"/>
              <a:t>Introduction</a:t>
            </a:r>
          </a:p>
          <a:p>
            <a:pPr algn="just">
              <a:buFont typeface="Wingdings" panose="05000000000000000000" pitchFamily="2" charset="2"/>
              <a:buChar char="q"/>
            </a:pPr>
            <a:r>
              <a:rPr lang="en-IN" sz="2400" dirty="0" smtClean="0"/>
              <a:t>Circuit Component</a:t>
            </a:r>
          </a:p>
          <a:p>
            <a:pPr algn="just">
              <a:buFont typeface="Wingdings" panose="05000000000000000000" pitchFamily="2" charset="2"/>
              <a:buChar char="q"/>
            </a:pPr>
            <a:r>
              <a:rPr lang="en-IN" sz="2400" dirty="0" smtClean="0"/>
              <a:t>Circuit Diagram </a:t>
            </a:r>
          </a:p>
          <a:p>
            <a:pPr algn="just">
              <a:buFont typeface="Wingdings" panose="05000000000000000000" pitchFamily="2" charset="2"/>
              <a:buChar char="q"/>
            </a:pPr>
            <a:r>
              <a:rPr lang="en-IN" sz="2400" dirty="0" smtClean="0"/>
              <a:t>Working Procedure</a:t>
            </a:r>
          </a:p>
          <a:p>
            <a:pPr algn="just">
              <a:buFont typeface="Wingdings" panose="05000000000000000000" pitchFamily="2" charset="2"/>
              <a:buChar char="q"/>
            </a:pPr>
            <a:r>
              <a:rPr lang="en-IN" sz="2400" dirty="0" smtClean="0"/>
              <a:t>Advantages</a:t>
            </a:r>
          </a:p>
          <a:p>
            <a:pPr algn="just">
              <a:buFont typeface="Wingdings" panose="05000000000000000000" pitchFamily="2" charset="2"/>
              <a:buChar char="q"/>
            </a:pPr>
            <a:r>
              <a:rPr lang="en-IN" sz="2400" dirty="0" smtClean="0"/>
              <a:t>Applications</a:t>
            </a:r>
          </a:p>
          <a:p>
            <a:pPr algn="just">
              <a:buFont typeface="Wingdings" panose="05000000000000000000" pitchFamily="2" charset="2"/>
              <a:buChar char="q"/>
            </a:pPr>
            <a:r>
              <a:rPr lang="en-IN" sz="2400" dirty="0" smtClean="0"/>
              <a:t>Conclusion</a:t>
            </a:r>
          </a:p>
          <a:p>
            <a:pPr algn="just">
              <a:buFont typeface="Wingdings" panose="05000000000000000000" pitchFamily="2" charset="2"/>
              <a:buChar char="q"/>
            </a:pPr>
            <a:endParaRPr lang="en-IN" sz="2400" dirty="0" smtClean="0"/>
          </a:p>
        </p:txBody>
      </p:sp>
    </p:spTree>
    <p:extLst>
      <p:ext uri="{BB962C8B-B14F-4D97-AF65-F5344CB8AC3E}">
        <p14:creationId xmlns:p14="http://schemas.microsoft.com/office/powerpoint/2010/main" xmlns="" val="10033994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alpha val="44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a:xfrm>
            <a:off x="651455" y="1470476"/>
            <a:ext cx="8596668" cy="3880773"/>
          </a:xfrm>
        </p:spPr>
        <p:txBody>
          <a:bodyPr/>
          <a:lstStyle/>
          <a:p>
            <a:r>
              <a:rPr lang="en-US" dirty="0" smtClean="0"/>
              <a:t>The main aim of this project is reduces the risk of finding the parking slots in any parking area.</a:t>
            </a:r>
          </a:p>
          <a:p>
            <a:r>
              <a:rPr lang="en-US" dirty="0" smtClean="0"/>
              <a:t>It eliminates the unnecessary travelling of vehicles across the filled parking slots in a city.</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alpha val="44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27F5EF-1F62-48F6-B8BC-DD27AFB38CB2}"/>
              </a:ext>
            </a:extLst>
          </p:cNvPr>
          <p:cNvSpPr>
            <a:spLocks noGrp="1"/>
          </p:cNvSpPr>
          <p:nvPr>
            <p:ph type="title"/>
          </p:nvPr>
        </p:nvSpPr>
        <p:spPr>
          <a:xfrm>
            <a:off x="677334" y="609600"/>
            <a:ext cx="8501172" cy="882770"/>
          </a:xfrm>
        </p:spPr>
        <p:txBody>
          <a:bodyPr>
            <a:normAutofit/>
          </a:bodyPr>
          <a:lstStyle/>
          <a:p>
            <a:r>
              <a:rPr lang="en-IN" sz="2800" dirty="0" smtClean="0"/>
              <a:t>INTRODUCTION:</a:t>
            </a:r>
            <a:r>
              <a:rPr lang="en-IN" u="sng" dirty="0" smtClean="0"/>
              <a:t> </a:t>
            </a:r>
            <a:endParaRPr lang="en-IN" u="sng" dirty="0"/>
          </a:p>
        </p:txBody>
      </p:sp>
      <p:sp>
        <p:nvSpPr>
          <p:cNvPr id="3" name="Content Placeholder 2">
            <a:extLst>
              <a:ext uri="{FF2B5EF4-FFF2-40B4-BE49-F238E27FC236}">
                <a16:creationId xmlns:a16="http://schemas.microsoft.com/office/drawing/2014/main" xmlns="" id="{C0627E19-2340-47BB-B868-D2E36BB8F13D}"/>
              </a:ext>
            </a:extLst>
          </p:cNvPr>
          <p:cNvSpPr>
            <a:spLocks noGrp="1"/>
          </p:cNvSpPr>
          <p:nvPr>
            <p:ph idx="1"/>
          </p:nvPr>
        </p:nvSpPr>
        <p:spPr>
          <a:xfrm>
            <a:off x="375411" y="1440611"/>
            <a:ext cx="7707539" cy="4330461"/>
          </a:xfrm>
        </p:spPr>
        <p:txBody>
          <a:bodyPr>
            <a:noAutofit/>
          </a:bodyPr>
          <a:lstStyle/>
          <a:p>
            <a:pPr algn="just">
              <a:buNone/>
            </a:pPr>
            <a:r>
              <a:rPr lang="en-US" sz="1600" dirty="0" smtClean="0"/>
              <a:t>      Now a days, main problem in malls, function halls and etc., is parking. It is due to the lack of sufficient parking space. Now a days the vehicles in a family are greater than the head count of the family members, and due to this the vehicles are also increased in the country, which leads to the parking scenario which is unhappily falling short to the current requirements in the country. Due to this parking is difficult and it also increases the time needed to park the vehicle with increase in the fuel consumption of the vehicle. And during the working days the companies and offices are facing the problem of the parking in urban areas. Now a days vehicles are most affordable to the low income group families also and the vehicles especially the cars are taking lot of space. Due to the increase in vehicles the parking space is also not sufficient in this congested cities. Whether at a shopping malls, stations and airport, problems with parking is a big issue. Most of the time people spend their time on searching parking, to park their vehicles. Thus, lot of congestion occurs in the traffic which leads to a tedious job to find the parking space to park their vehicle. The most traffic occurs only because of vehicle congestion in the urban areas thus people are wasting time in searching the parking area abnormally to park their vehicles. And one more issue is also added to this is pollution, which effects the entire environment due to this increase in vehicles. </a:t>
            </a:r>
            <a:endParaRPr lang="en-IN" sz="1600" dirty="0"/>
          </a:p>
        </p:txBody>
      </p:sp>
    </p:spTree>
    <p:extLst>
      <p:ext uri="{BB962C8B-B14F-4D97-AF65-F5344CB8AC3E}">
        <p14:creationId xmlns:p14="http://schemas.microsoft.com/office/powerpoint/2010/main" xmlns="" val="32217673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alpha val="47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1D6024-12FC-4AB1-9D00-A6C660E92704}"/>
              </a:ext>
            </a:extLst>
          </p:cNvPr>
          <p:cNvSpPr>
            <a:spLocks noGrp="1"/>
          </p:cNvSpPr>
          <p:nvPr>
            <p:ph type="title"/>
          </p:nvPr>
        </p:nvSpPr>
        <p:spPr/>
        <p:txBody>
          <a:bodyPr>
            <a:normAutofit/>
          </a:bodyPr>
          <a:lstStyle/>
          <a:p>
            <a:r>
              <a:rPr lang="en-IN" dirty="0"/>
              <a:t> </a:t>
            </a:r>
          </a:p>
        </p:txBody>
      </p:sp>
      <p:sp>
        <p:nvSpPr>
          <p:cNvPr id="3" name="Content Placeholder 2">
            <a:extLst>
              <a:ext uri="{FF2B5EF4-FFF2-40B4-BE49-F238E27FC236}">
                <a16:creationId xmlns:a16="http://schemas.microsoft.com/office/drawing/2014/main" xmlns="" id="{FA81EF67-0F3A-47E7-A9AF-54CA9A28ED3F}"/>
              </a:ext>
            </a:extLst>
          </p:cNvPr>
          <p:cNvSpPr>
            <a:spLocks noGrp="1"/>
          </p:cNvSpPr>
          <p:nvPr>
            <p:ph idx="1"/>
          </p:nvPr>
        </p:nvSpPr>
        <p:spPr>
          <a:xfrm>
            <a:off x="608323" y="478439"/>
            <a:ext cx="8596668" cy="4326474"/>
          </a:xfrm>
        </p:spPr>
        <p:txBody>
          <a:bodyPr>
            <a:normAutofit/>
          </a:bodyPr>
          <a:lstStyle/>
          <a:p>
            <a:pPr marL="514350" indent="-514350" algn="just">
              <a:buNone/>
            </a:pPr>
            <a:r>
              <a:rPr lang="en-IN" sz="2800" b="1" dirty="0" smtClean="0">
                <a:solidFill>
                  <a:schemeClr val="accent1"/>
                </a:solidFill>
              </a:rPr>
              <a:t> Component description </a:t>
            </a:r>
          </a:p>
          <a:p>
            <a:pPr marL="514350" indent="-514350" algn="just">
              <a:buNone/>
            </a:pPr>
            <a:r>
              <a:rPr lang="en-IN" sz="2400" dirty="0" smtClean="0">
                <a:solidFill>
                  <a:schemeClr val="tx2">
                    <a:lumMod val="75000"/>
                  </a:schemeClr>
                </a:solidFill>
              </a:rPr>
              <a:t>     </a:t>
            </a:r>
            <a:r>
              <a:rPr lang="en-IN" sz="2400" dirty="0" smtClean="0">
                <a:solidFill>
                  <a:schemeClr val="tx2">
                    <a:lumMod val="40000"/>
                    <a:lumOff val="60000"/>
                  </a:schemeClr>
                </a:solidFill>
              </a:rPr>
              <a:t> </a:t>
            </a:r>
            <a:r>
              <a:rPr lang="en-IN" sz="2400" dirty="0" smtClean="0">
                <a:solidFill>
                  <a:schemeClr val="bg1">
                    <a:lumMod val="50000"/>
                  </a:schemeClr>
                </a:solidFill>
              </a:rPr>
              <a:t>Hardware                                   App</a:t>
            </a:r>
          </a:p>
          <a:p>
            <a:pPr marL="514350" indent="-514350" algn="just"/>
            <a:r>
              <a:rPr lang="en-IN" sz="2000" dirty="0" err="1" smtClean="0">
                <a:solidFill>
                  <a:schemeClr val="tx1"/>
                </a:solidFill>
              </a:rPr>
              <a:t>Arduino</a:t>
            </a:r>
            <a:r>
              <a:rPr lang="en-IN" sz="2000" dirty="0" smtClean="0">
                <a:solidFill>
                  <a:schemeClr val="tx1"/>
                </a:solidFill>
              </a:rPr>
              <a:t> UNO                                      </a:t>
            </a:r>
            <a:r>
              <a:rPr lang="en-IN" sz="2000" dirty="0" err="1" smtClean="0">
                <a:solidFill>
                  <a:schemeClr val="tx1"/>
                </a:solidFill>
              </a:rPr>
              <a:t>Blynk</a:t>
            </a:r>
            <a:r>
              <a:rPr lang="en-IN" sz="2000" dirty="0" smtClean="0">
                <a:solidFill>
                  <a:schemeClr val="tx1"/>
                </a:solidFill>
              </a:rPr>
              <a:t> App                                                     </a:t>
            </a:r>
          </a:p>
          <a:p>
            <a:pPr marL="514350" indent="-514350" algn="just"/>
            <a:r>
              <a:rPr lang="en-IN" sz="2000" dirty="0" smtClean="0">
                <a:solidFill>
                  <a:schemeClr val="tx1"/>
                </a:solidFill>
              </a:rPr>
              <a:t>Node MCU</a:t>
            </a:r>
          </a:p>
          <a:p>
            <a:pPr marL="514350" indent="-514350" algn="just"/>
            <a:r>
              <a:rPr lang="en-IN" sz="2000" dirty="0" smtClean="0">
                <a:solidFill>
                  <a:schemeClr val="tx1"/>
                </a:solidFill>
              </a:rPr>
              <a:t>IR Sensor</a:t>
            </a:r>
          </a:p>
          <a:p>
            <a:pPr marL="514350" indent="-514350" algn="just"/>
            <a:r>
              <a:rPr lang="en-IN" sz="2000" dirty="0" smtClean="0">
                <a:solidFill>
                  <a:schemeClr val="tx1"/>
                </a:solidFill>
              </a:rPr>
              <a:t>Light Dependent Sensor</a:t>
            </a:r>
          </a:p>
          <a:p>
            <a:pPr marL="514350" indent="-514350" algn="just"/>
            <a:r>
              <a:rPr lang="en-IN" sz="2000" dirty="0" smtClean="0">
                <a:solidFill>
                  <a:schemeClr val="tx1"/>
                </a:solidFill>
              </a:rPr>
              <a:t>Light Emitting Diode</a:t>
            </a:r>
          </a:p>
          <a:p>
            <a:pPr marL="514350" indent="-514350" algn="just"/>
            <a:r>
              <a:rPr lang="en-IN" sz="2000" dirty="0" smtClean="0">
                <a:solidFill>
                  <a:schemeClr val="tx1"/>
                </a:solidFill>
              </a:rPr>
              <a:t>Transistors(BC547)</a:t>
            </a:r>
          </a:p>
          <a:p>
            <a:pPr marL="514350" indent="-514350" algn="just"/>
            <a:endParaRPr lang="en-IN" sz="2000" dirty="0" smtClean="0">
              <a:solidFill>
                <a:schemeClr val="tx1"/>
              </a:solidFill>
            </a:endParaRPr>
          </a:p>
          <a:p>
            <a:pPr marL="514350" indent="-514350" algn="just">
              <a:buNone/>
            </a:pPr>
            <a:endParaRPr lang="en-IN" sz="2000" dirty="0" smtClean="0">
              <a:solidFill>
                <a:schemeClr val="tx1"/>
              </a:solidFill>
            </a:endParaRPr>
          </a:p>
          <a:p>
            <a:pPr marL="514350" indent="-514350" algn="just"/>
            <a:endParaRPr lang="en-IN" sz="2000" dirty="0" smtClean="0">
              <a:solidFill>
                <a:schemeClr val="tx1"/>
              </a:solidFill>
            </a:endParaRPr>
          </a:p>
          <a:p>
            <a:pPr marL="514350" indent="-514350" algn="just"/>
            <a:endParaRPr lang="en-IN" sz="2000" dirty="0" smtClean="0">
              <a:solidFill>
                <a:schemeClr val="tx1"/>
              </a:solidFill>
            </a:endParaRPr>
          </a:p>
          <a:p>
            <a:pPr marL="514350" indent="-514350" algn="just"/>
            <a:endParaRPr lang="en-IN" sz="2000" dirty="0" smtClean="0">
              <a:solidFill>
                <a:schemeClr val="tx1"/>
              </a:solidFill>
            </a:endParaRPr>
          </a:p>
          <a:p>
            <a:pPr marL="514350" indent="-514350" algn="just">
              <a:buFont typeface="Wingdings" pitchFamily="2" charset="2"/>
              <a:buChar char="Ø"/>
            </a:pPr>
            <a:endParaRPr lang="en-IN" sz="2800" b="1" dirty="0" smtClean="0">
              <a:solidFill>
                <a:schemeClr val="accent1"/>
              </a:solidFill>
            </a:endParaRPr>
          </a:p>
          <a:p>
            <a:pPr marL="514350" indent="-514350" algn="just">
              <a:buNone/>
            </a:pPr>
            <a:endParaRPr lang="en-IN" b="1" dirty="0" smtClean="0">
              <a:solidFill>
                <a:schemeClr val="tx1">
                  <a:lumMod val="95000"/>
                  <a:lumOff val="5000"/>
                </a:schemeClr>
              </a:solidFill>
            </a:endParaRPr>
          </a:p>
        </p:txBody>
      </p:sp>
    </p:spTree>
    <p:extLst>
      <p:ext uri="{BB962C8B-B14F-4D97-AF65-F5344CB8AC3E}">
        <p14:creationId xmlns:p14="http://schemas.microsoft.com/office/powerpoint/2010/main" xmlns="" val="24607644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alpha val="44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34203" y="238663"/>
            <a:ext cx="8673700" cy="5868839"/>
          </a:xfrm>
        </p:spPr>
        <p:txBody>
          <a:bodyPr>
            <a:normAutofit fontScale="90000"/>
          </a:bodyPr>
          <a:lstStyle/>
          <a:p>
            <a:r>
              <a:rPr lang="en-US" dirty="0" err="1" smtClean="0"/>
              <a:t>Arduino</a:t>
            </a:r>
            <a:r>
              <a:rPr lang="en-US" dirty="0" smtClean="0"/>
              <a:t> UNO R3:</a:t>
            </a:r>
            <a:br>
              <a:rPr lang="en-US" dirty="0" smtClean="0"/>
            </a:br>
            <a:r>
              <a:rPr lang="en-US" dirty="0" smtClean="0"/>
              <a:t/>
            </a:r>
            <a:br>
              <a:rPr lang="en-US" dirty="0" smtClean="0"/>
            </a:br>
            <a:r>
              <a:rPr lang="en-US" sz="1600" dirty="0" err="1" smtClean="0">
                <a:solidFill>
                  <a:schemeClr val="tx1"/>
                </a:solidFill>
              </a:rPr>
              <a:t>Arduino</a:t>
            </a:r>
            <a:r>
              <a:rPr lang="en-US" sz="1600" dirty="0" smtClean="0">
                <a:solidFill>
                  <a:schemeClr val="tx1"/>
                </a:solidFill>
              </a:rPr>
              <a:t> Uno R3 is one kind of ATmega328P based microcontroller board. It includes the whole thing required to hold up the microcontroller; just attach it to a PC with the help of a USB cable, and give the supply using AC-DC adapter or a battery to get started. The term Uno means “one” in the language of “Italian” and was selected for marking the release of </a:t>
            </a:r>
            <a:r>
              <a:rPr lang="en-US" sz="1600" dirty="0" err="1" smtClean="0">
                <a:solidFill>
                  <a:schemeClr val="tx1"/>
                </a:solidFill>
              </a:rPr>
              <a:t>Arduino’s</a:t>
            </a:r>
            <a:r>
              <a:rPr lang="en-US" sz="1600" dirty="0" smtClean="0">
                <a:solidFill>
                  <a:schemeClr val="tx1"/>
                </a:solidFill>
              </a:rPr>
              <a:t> IDE 1.0 software. The R3 </a:t>
            </a:r>
            <a:r>
              <a:rPr lang="en-US" sz="1600" dirty="0" err="1" smtClean="0">
                <a:solidFill>
                  <a:schemeClr val="tx1"/>
                </a:solidFill>
              </a:rPr>
              <a:t>Arduino</a:t>
            </a:r>
            <a:r>
              <a:rPr lang="en-US" sz="1600" dirty="0" smtClean="0">
                <a:solidFill>
                  <a:schemeClr val="tx1"/>
                </a:solidFill>
              </a:rPr>
              <a:t> Uno is the 3rd as well as most recent modification of the </a:t>
            </a:r>
            <a:r>
              <a:rPr lang="en-US" sz="1600" dirty="0" err="1" smtClean="0">
                <a:solidFill>
                  <a:schemeClr val="tx1"/>
                </a:solidFill>
              </a:rPr>
              <a:t>Arduino</a:t>
            </a:r>
            <a:r>
              <a:rPr lang="en-US" sz="1600" dirty="0" smtClean="0">
                <a:solidFill>
                  <a:schemeClr val="tx1"/>
                </a:solidFill>
              </a:rPr>
              <a:t> Uno. </a:t>
            </a:r>
            <a:r>
              <a:rPr lang="en-US" sz="1600" dirty="0" err="1" smtClean="0">
                <a:solidFill>
                  <a:schemeClr val="tx1"/>
                </a:solidFill>
              </a:rPr>
              <a:t>Arduino</a:t>
            </a:r>
            <a:r>
              <a:rPr lang="en-US" sz="1600" dirty="0" smtClean="0">
                <a:solidFill>
                  <a:schemeClr val="tx1"/>
                </a:solidFill>
              </a:rPr>
              <a:t> board and IDE software are the reference versions of </a:t>
            </a:r>
            <a:r>
              <a:rPr lang="en-US" sz="1600" dirty="0" err="1" smtClean="0">
                <a:solidFill>
                  <a:schemeClr val="tx1"/>
                </a:solidFill>
              </a:rPr>
              <a:t>Arduino</a:t>
            </a:r>
            <a:r>
              <a:rPr lang="en-US" sz="1600" dirty="0" smtClean="0">
                <a:solidFill>
                  <a:schemeClr val="tx1"/>
                </a:solidFill>
              </a:rPr>
              <a:t> and currently progressed to new releases. The Uno-board is the primary in a sequence of </a:t>
            </a:r>
            <a:r>
              <a:rPr lang="en-US" sz="1600" dirty="0" smtClean="0">
                <a:solidFill>
                  <a:schemeClr val="tx1">
                    <a:lumMod val="95000"/>
                    <a:lumOff val="5000"/>
                  </a:schemeClr>
                </a:solidFill>
              </a:rPr>
              <a:t>USB-</a:t>
            </a:r>
            <a:r>
              <a:rPr lang="en-US" sz="1600" b="1" dirty="0" err="1" smtClean="0">
                <a:solidFill>
                  <a:schemeClr val="tx1">
                    <a:lumMod val="95000"/>
                    <a:lumOff val="5000"/>
                  </a:schemeClr>
                </a:solidFill>
                <a:hlinkClick r:id="rId2"/>
              </a:rPr>
              <a:t>Arduino</a:t>
            </a:r>
            <a:r>
              <a:rPr lang="en-US" sz="1600" b="1" dirty="0" smtClean="0">
                <a:solidFill>
                  <a:schemeClr val="tx1">
                    <a:lumMod val="95000"/>
                    <a:lumOff val="5000"/>
                  </a:schemeClr>
                </a:solidFill>
                <a:hlinkClick r:id="rId2"/>
              </a:rPr>
              <a:t> boards</a:t>
            </a:r>
            <a:r>
              <a:rPr lang="en-US" sz="1600" dirty="0" smtClean="0">
                <a:solidFill>
                  <a:schemeClr val="tx1"/>
                </a:solidFill>
              </a:rPr>
              <a:t>, &amp; the reference model designed for the </a:t>
            </a:r>
            <a:r>
              <a:rPr lang="en-US" sz="1600" dirty="0" err="1" smtClean="0">
                <a:solidFill>
                  <a:schemeClr val="tx1"/>
                </a:solidFill>
              </a:rPr>
              <a:t>Arduino</a:t>
            </a:r>
            <a:r>
              <a:rPr lang="en-US" sz="1600" dirty="0" smtClean="0">
                <a:solidFill>
                  <a:schemeClr val="tx1"/>
                </a:solidFill>
              </a:rPr>
              <a:t> platform.</a:t>
            </a:r>
            <a:r>
              <a:rPr lang="en-US" dirty="0" smtClean="0"/>
              <a:t/>
            </a:r>
            <a:br>
              <a:rPr lang="en-US" dirty="0" smtClean="0"/>
            </a:br>
            <a:r>
              <a:rPr lang="en-US" dirty="0" smtClean="0"/>
              <a:t/>
            </a:r>
            <a:br>
              <a:rPr lang="en-US" dirty="0" smtClean="0"/>
            </a:br>
            <a:r>
              <a:rPr lang="en-US" u="sng" dirty="0" smtClean="0"/>
              <a:t/>
            </a:r>
            <a:br>
              <a:rPr lang="en-US" u="sng" dirty="0" smtClean="0"/>
            </a:br>
            <a:r>
              <a:rPr lang="en-IN" dirty="0" smtClean="0">
                <a:latin typeface="Arial" panose="020B0604020202020204" pitchFamily="34" charset="0"/>
                <a:cs typeface="Arial" panose="020B0604020202020204" pitchFamily="34" charset="0"/>
              </a:rPr>
              <a:t/>
            </a:r>
            <a:br>
              <a:rPr lang="en-IN" dirty="0" smtClean="0">
                <a:latin typeface="Arial" panose="020B0604020202020204" pitchFamily="34" charset="0"/>
                <a:cs typeface="Arial" panose="020B0604020202020204" pitchFamily="34" charset="0"/>
              </a:rPr>
            </a:br>
            <a:r>
              <a:rPr lang="en-US" dirty="0" smtClean="0">
                <a:solidFill>
                  <a:schemeClr val="tx2"/>
                </a:solidFill>
              </a:rPr>
              <a:t> </a:t>
            </a:r>
            <a:r>
              <a:rPr lang="en-US" u="sng" dirty="0" smtClean="0"/>
              <a:t/>
            </a:r>
            <a:br>
              <a:rPr lang="en-US" u="sng" dirty="0" smtClean="0"/>
            </a:br>
            <a:endParaRPr lang="en-US" u="sng" dirty="0"/>
          </a:p>
        </p:txBody>
      </p:sp>
      <p:pic>
        <p:nvPicPr>
          <p:cNvPr id="5" name="Picture 4" descr="Arduino-uno.png"/>
          <p:cNvPicPr>
            <a:picLocks noChangeAspect="1"/>
          </p:cNvPicPr>
          <p:nvPr/>
        </p:nvPicPr>
        <p:blipFill>
          <a:blip r:embed="rId3" cstate="print"/>
          <a:stretch>
            <a:fillRect/>
          </a:stretch>
        </p:blipFill>
        <p:spPr>
          <a:xfrm>
            <a:off x="2205486" y="3140016"/>
            <a:ext cx="4572000" cy="320902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alpha val="44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2FC73F-1FD5-40A8-87FD-CCEEAAF893D9}"/>
              </a:ext>
            </a:extLst>
          </p:cNvPr>
          <p:cNvSpPr>
            <a:spLocks noGrp="1"/>
          </p:cNvSpPr>
          <p:nvPr>
            <p:ph type="title"/>
          </p:nvPr>
        </p:nvSpPr>
        <p:spPr/>
        <p:txBody>
          <a:bodyPr/>
          <a:lstStyle/>
          <a:p>
            <a:r>
              <a:rPr lang="en-US" sz="2400" b="1" dirty="0" err="1" smtClean="0"/>
              <a:t>Arduino</a:t>
            </a:r>
            <a:r>
              <a:rPr lang="en-US" sz="2400" b="1" dirty="0" smtClean="0"/>
              <a:t> Uno R3 Specifications:</a:t>
            </a:r>
            <a:r>
              <a:rPr lang="en-US" b="1" dirty="0" smtClean="0"/>
              <a:t/>
            </a:r>
            <a:br>
              <a:rPr lang="en-US" b="1" dirty="0" smtClean="0"/>
            </a:br>
            <a:endParaRPr lang="en-IN" u="sng" dirty="0"/>
          </a:p>
        </p:txBody>
      </p:sp>
      <p:sp>
        <p:nvSpPr>
          <p:cNvPr id="3" name="Content Placeholder 2">
            <a:extLst>
              <a:ext uri="{FF2B5EF4-FFF2-40B4-BE49-F238E27FC236}">
                <a16:creationId xmlns:a16="http://schemas.microsoft.com/office/drawing/2014/main" xmlns="" id="{FA7FD663-EC76-4C6A-81DD-DE187C169D7A}"/>
              </a:ext>
            </a:extLst>
          </p:cNvPr>
          <p:cNvSpPr>
            <a:spLocks noGrp="1"/>
          </p:cNvSpPr>
          <p:nvPr>
            <p:ph idx="1"/>
          </p:nvPr>
        </p:nvSpPr>
        <p:spPr>
          <a:xfrm>
            <a:off x="677334" y="1216325"/>
            <a:ext cx="8935041" cy="5331124"/>
          </a:xfrm>
        </p:spPr>
        <p:txBody>
          <a:bodyPr>
            <a:normAutofit fontScale="70000" lnSpcReduction="20000"/>
          </a:bodyPr>
          <a:lstStyle/>
          <a:p>
            <a:pPr fontAlgn="base"/>
            <a:r>
              <a:rPr lang="en-US" sz="2400" dirty="0" smtClean="0"/>
              <a:t>It is an ATmega328P based Microcontroller</a:t>
            </a:r>
          </a:p>
          <a:p>
            <a:pPr fontAlgn="base"/>
            <a:r>
              <a:rPr lang="en-US" sz="2400" dirty="0" smtClean="0"/>
              <a:t>The Operating Voltage of the </a:t>
            </a:r>
            <a:r>
              <a:rPr lang="en-US" sz="2400" dirty="0" err="1" smtClean="0"/>
              <a:t>Arduino</a:t>
            </a:r>
            <a:r>
              <a:rPr lang="en-US" sz="2400" dirty="0" smtClean="0"/>
              <a:t> is 5V</a:t>
            </a:r>
          </a:p>
          <a:p>
            <a:pPr fontAlgn="base"/>
            <a:r>
              <a:rPr lang="en-US" sz="2400" dirty="0" smtClean="0"/>
              <a:t>The recommended input voltage ranges from 7V to 12V</a:t>
            </a:r>
          </a:p>
          <a:p>
            <a:pPr fontAlgn="base"/>
            <a:r>
              <a:rPr lang="en-US" sz="2400" dirty="0" smtClean="0"/>
              <a:t>The </a:t>
            </a:r>
            <a:r>
              <a:rPr lang="en-US" sz="2400" dirty="0" err="1" smtClean="0"/>
              <a:t>i</a:t>
            </a:r>
            <a:r>
              <a:rPr lang="en-US" sz="2400" dirty="0" smtClean="0"/>
              <a:t>/p voltage (limit) is 6V to 20V</a:t>
            </a:r>
          </a:p>
          <a:p>
            <a:pPr fontAlgn="base"/>
            <a:r>
              <a:rPr lang="en-US" sz="2400" dirty="0" smtClean="0"/>
              <a:t>Digital input and output pins-14</a:t>
            </a:r>
          </a:p>
          <a:p>
            <a:pPr fontAlgn="base"/>
            <a:r>
              <a:rPr lang="en-US" sz="2400" dirty="0" smtClean="0"/>
              <a:t>Digital input &amp; output pins (PWM)-6</a:t>
            </a:r>
          </a:p>
          <a:p>
            <a:pPr fontAlgn="base"/>
            <a:r>
              <a:rPr lang="en-US" sz="2400" dirty="0" smtClean="0"/>
              <a:t>Analog </a:t>
            </a:r>
            <a:r>
              <a:rPr lang="en-US" sz="2400" dirty="0" err="1" smtClean="0"/>
              <a:t>i</a:t>
            </a:r>
            <a:r>
              <a:rPr lang="en-US" sz="2400" dirty="0" smtClean="0"/>
              <a:t>/p pins are 6</a:t>
            </a:r>
          </a:p>
          <a:p>
            <a:pPr fontAlgn="base"/>
            <a:r>
              <a:rPr lang="en-US" sz="2400" dirty="0" smtClean="0"/>
              <a:t>DC Current for each I/O Pin is 20 </a:t>
            </a:r>
            <a:r>
              <a:rPr lang="en-US" sz="2400" dirty="0" err="1" smtClean="0"/>
              <a:t>mA</a:t>
            </a:r>
            <a:endParaRPr lang="en-US" sz="2400" dirty="0" smtClean="0"/>
          </a:p>
          <a:p>
            <a:pPr fontAlgn="base"/>
            <a:r>
              <a:rPr lang="en-US" sz="2400" dirty="0" smtClean="0"/>
              <a:t>DC Current used for 3.3V Pin is 50 </a:t>
            </a:r>
            <a:r>
              <a:rPr lang="en-US" sz="2400" dirty="0" err="1" smtClean="0"/>
              <a:t>mA</a:t>
            </a:r>
            <a:endParaRPr lang="en-US" sz="2400" dirty="0" smtClean="0"/>
          </a:p>
          <a:p>
            <a:pPr fontAlgn="base"/>
            <a:r>
              <a:rPr lang="en-US" sz="2400" dirty="0" smtClean="0"/>
              <a:t>Flash Memory -32 KB, and 0.5 KB memory is used by the boot loader</a:t>
            </a:r>
          </a:p>
          <a:p>
            <a:pPr fontAlgn="base"/>
            <a:r>
              <a:rPr lang="en-US" sz="2400" dirty="0" smtClean="0"/>
              <a:t>SRAM is 2 KB</a:t>
            </a:r>
          </a:p>
          <a:p>
            <a:pPr fontAlgn="base"/>
            <a:r>
              <a:rPr lang="en-US" sz="2400" dirty="0" smtClean="0"/>
              <a:t>EEPROM is 1 KB</a:t>
            </a:r>
          </a:p>
          <a:p>
            <a:pPr fontAlgn="base"/>
            <a:r>
              <a:rPr lang="en-US" sz="2400" dirty="0" smtClean="0"/>
              <a:t>The speed of the CLK is 16 MHz</a:t>
            </a:r>
          </a:p>
          <a:p>
            <a:pPr fontAlgn="base"/>
            <a:r>
              <a:rPr lang="en-US" sz="2400" dirty="0" smtClean="0"/>
              <a:t>In Built LED</a:t>
            </a:r>
          </a:p>
          <a:p>
            <a:pPr fontAlgn="base"/>
            <a:r>
              <a:rPr lang="en-US" sz="2400" dirty="0" smtClean="0"/>
              <a:t>Length and width of the </a:t>
            </a:r>
            <a:r>
              <a:rPr lang="en-US" sz="2400" dirty="0" err="1" smtClean="0"/>
              <a:t>Arduino</a:t>
            </a:r>
            <a:r>
              <a:rPr lang="en-US" sz="2400" dirty="0" smtClean="0"/>
              <a:t> are 68.6 mm X 53.4 mm</a:t>
            </a:r>
          </a:p>
          <a:p>
            <a:pPr fontAlgn="base"/>
            <a:r>
              <a:rPr lang="en-US" sz="2400" dirty="0" smtClean="0"/>
              <a:t>The weight of the </a:t>
            </a:r>
            <a:r>
              <a:rPr lang="en-US" sz="2400" dirty="0" err="1" smtClean="0"/>
              <a:t>Arduino</a:t>
            </a:r>
            <a:r>
              <a:rPr lang="en-US" sz="2400" dirty="0" smtClean="0"/>
              <a:t> board is 25 g</a:t>
            </a:r>
          </a:p>
          <a:p>
            <a:pPr algn="just">
              <a:buNone/>
            </a:pPr>
            <a:endParaRPr lang="en-IN" sz="2200" dirty="0"/>
          </a:p>
        </p:txBody>
      </p:sp>
    </p:spTree>
    <p:extLst>
      <p:ext uri="{BB962C8B-B14F-4D97-AF65-F5344CB8AC3E}">
        <p14:creationId xmlns:p14="http://schemas.microsoft.com/office/powerpoint/2010/main" xmlns="" val="5177718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Node MCU</a:t>
            </a: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a:xfrm>
            <a:off x="685960" y="1591246"/>
            <a:ext cx="8596668" cy="3880773"/>
          </a:xfrm>
        </p:spPr>
        <p:txBody>
          <a:bodyPr/>
          <a:lstStyle/>
          <a:p>
            <a:r>
              <a:rPr lang="en-US" dirty="0" smtClean="0"/>
              <a:t>32-bit RISC CPU 80Mhz</a:t>
            </a:r>
          </a:p>
          <a:p>
            <a:r>
              <a:rPr lang="en-US" dirty="0" smtClean="0"/>
              <a:t>64KB of instruction RAM</a:t>
            </a:r>
          </a:p>
          <a:p>
            <a:r>
              <a:rPr lang="en-US" dirty="0" smtClean="0"/>
              <a:t>4MB flash</a:t>
            </a:r>
          </a:p>
          <a:p>
            <a:r>
              <a:rPr lang="en-US" dirty="0" smtClean="0"/>
              <a:t>96KB of data RAM</a:t>
            </a:r>
          </a:p>
          <a:p>
            <a:r>
              <a:rPr lang="en-US" dirty="0" smtClean="0"/>
              <a:t>13-GPIO pins</a:t>
            </a:r>
          </a:p>
          <a:p>
            <a:r>
              <a:rPr lang="en-US" dirty="0" smtClean="0"/>
              <a:t>SPI</a:t>
            </a:r>
          </a:p>
          <a:p>
            <a:r>
              <a:rPr lang="en-US" dirty="0" smtClean="0"/>
              <a:t>Can be programmed with </a:t>
            </a:r>
            <a:r>
              <a:rPr lang="en-US" dirty="0" err="1" smtClean="0"/>
              <a:t>Lua</a:t>
            </a:r>
            <a:r>
              <a:rPr lang="en-US" dirty="0" smtClean="0"/>
              <a:t>, C/C++,Python, Basic </a:t>
            </a:r>
            <a:r>
              <a:rPr lang="en-US" dirty="0" err="1" smtClean="0"/>
              <a:t>Arduino</a:t>
            </a:r>
            <a:r>
              <a:rPr lang="en-US" dirty="0" smtClean="0"/>
              <a:t> IDE</a:t>
            </a:r>
          </a:p>
          <a:p>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alpha val="44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E6A135-D25E-4E5B-8C5E-B0447C025A85}"/>
              </a:ext>
            </a:extLst>
          </p:cNvPr>
          <p:cNvSpPr>
            <a:spLocks noGrp="1"/>
          </p:cNvSpPr>
          <p:nvPr>
            <p:ph type="title"/>
          </p:nvPr>
        </p:nvSpPr>
        <p:spPr>
          <a:xfrm>
            <a:off x="677334" y="609600"/>
            <a:ext cx="8596668" cy="1521125"/>
          </a:xfrm>
        </p:spPr>
        <p:txBody>
          <a:bodyPr>
            <a:normAutofit fontScale="90000"/>
          </a:bodyPr>
          <a:lstStyle/>
          <a:p>
            <a:r>
              <a:rPr lang="en-IN" dirty="0" smtClean="0"/>
              <a:t>IR Sensor:</a:t>
            </a:r>
            <a:br>
              <a:rPr lang="en-IN" dirty="0" smtClean="0"/>
            </a:br>
            <a:r>
              <a:rPr lang="en-IN" dirty="0" smtClean="0"/>
              <a:t/>
            </a:r>
            <a:br>
              <a:rPr lang="en-IN" dirty="0" smtClean="0"/>
            </a:br>
            <a:r>
              <a:rPr lang="en-US" sz="2000" dirty="0" smtClean="0">
                <a:solidFill>
                  <a:schemeClr val="tx1">
                    <a:lumMod val="95000"/>
                    <a:lumOff val="5000"/>
                  </a:schemeClr>
                </a:solidFill>
              </a:rPr>
              <a:t>IR sensor is an electronic device, that emits the light in order to sense some object of the surroundings. An </a:t>
            </a:r>
            <a:r>
              <a:rPr lang="en-US" sz="2000" b="1" dirty="0" smtClean="0">
                <a:solidFill>
                  <a:schemeClr val="tx1">
                    <a:lumMod val="95000"/>
                    <a:lumOff val="5000"/>
                  </a:schemeClr>
                </a:solidFill>
                <a:hlinkClick r:id="rId3"/>
              </a:rPr>
              <a:t>IR sensor</a:t>
            </a:r>
            <a:r>
              <a:rPr lang="en-US" sz="2000" dirty="0" smtClean="0">
                <a:solidFill>
                  <a:schemeClr val="tx1">
                    <a:lumMod val="95000"/>
                    <a:lumOff val="5000"/>
                  </a:schemeClr>
                </a:solidFill>
              </a:rPr>
              <a:t> can measure the heat of an object as well as detects the motion. Usually, in the </a:t>
            </a:r>
            <a:r>
              <a:rPr lang="en-US" sz="2000" b="1" dirty="0" smtClean="0">
                <a:solidFill>
                  <a:schemeClr val="tx1">
                    <a:lumMod val="95000"/>
                    <a:lumOff val="5000"/>
                  </a:schemeClr>
                </a:solidFill>
                <a:hlinkClick r:id="rId4"/>
              </a:rPr>
              <a:t>infrared spectrum</a:t>
            </a:r>
            <a:r>
              <a:rPr lang="en-US" sz="2000" dirty="0" smtClean="0">
                <a:solidFill>
                  <a:schemeClr val="tx1">
                    <a:lumMod val="95000"/>
                    <a:lumOff val="5000"/>
                  </a:schemeClr>
                </a:solidFill>
              </a:rPr>
              <a:t>, all the objects radiate some form of thermal radiation. These types of radiations are invisible to our eyes, but infrared sensor can detect these radiations.</a:t>
            </a:r>
            <a:r>
              <a:rPr lang="en-IN" dirty="0"/>
              <a:t/>
            </a:r>
            <a:br>
              <a:rPr lang="en-IN" dirty="0"/>
            </a:br>
            <a:endParaRPr lang="en-IN" dirty="0"/>
          </a:p>
        </p:txBody>
      </p:sp>
      <p:sp>
        <p:nvSpPr>
          <p:cNvPr id="3" name="Content Placeholder 2">
            <a:extLst>
              <a:ext uri="{FF2B5EF4-FFF2-40B4-BE49-F238E27FC236}">
                <a16:creationId xmlns:a16="http://schemas.microsoft.com/office/drawing/2014/main" xmlns="" id="{4EABB561-D410-4391-B6C2-D4BE2C8D7083}"/>
              </a:ext>
            </a:extLst>
          </p:cNvPr>
          <p:cNvSpPr>
            <a:spLocks noGrp="1"/>
          </p:cNvSpPr>
          <p:nvPr>
            <p:ph idx="1"/>
          </p:nvPr>
        </p:nvSpPr>
        <p:spPr>
          <a:xfrm>
            <a:off x="1811548" y="3217653"/>
            <a:ext cx="5598544" cy="1587260"/>
          </a:xfrm>
        </p:spPr>
        <p:txBody>
          <a:bodyPr>
            <a:normAutofit/>
          </a:bodyPr>
          <a:lstStyle/>
          <a:p>
            <a:pPr algn="just">
              <a:buNone/>
            </a:pPr>
            <a:endParaRPr lang="en-IN" sz="2200" dirty="0"/>
          </a:p>
        </p:txBody>
      </p:sp>
      <p:pic>
        <p:nvPicPr>
          <p:cNvPr id="5" name="Picture 4">
            <a:extLst>
              <a:ext uri="{FF2B5EF4-FFF2-40B4-BE49-F238E27FC236}">
                <a16:creationId xmlns:a16="http://schemas.microsoft.com/office/drawing/2014/main" xmlns="" id="{2F1499D2-F36E-49D9-ACB8-5490BFFA8F66}"/>
              </a:ext>
            </a:extLst>
          </p:cNvPr>
          <p:cNvPicPr>
            <a:picLocks noChangeAspect="1"/>
          </p:cNvPicPr>
          <p:nvPr/>
        </p:nvPicPr>
        <p:blipFill>
          <a:blip r:embed="rId5" cstate="print"/>
          <a:stretch>
            <a:fillRect/>
          </a:stretch>
        </p:blipFill>
        <p:spPr>
          <a:xfrm>
            <a:off x="1380227" y="3165894"/>
            <a:ext cx="7349706" cy="3692106"/>
          </a:xfrm>
          <a:prstGeom prst="rect">
            <a:avLst/>
          </a:prstGeom>
        </p:spPr>
      </p:pic>
    </p:spTree>
    <p:extLst>
      <p:ext uri="{BB962C8B-B14F-4D97-AF65-F5344CB8AC3E}">
        <p14:creationId xmlns:p14="http://schemas.microsoft.com/office/powerpoint/2010/main" xmlns="" val="151037230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Override1.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themeOverride>
</file>

<file path=docProps/app.xml><?xml version="1.0" encoding="utf-8"?>
<Properties xmlns="http://schemas.openxmlformats.org/officeDocument/2006/extended-properties" xmlns:vt="http://schemas.openxmlformats.org/officeDocument/2006/docPropsVTypes">
  <Template/>
  <TotalTime>1882</TotalTime>
  <Words>904</Words>
  <Application>Microsoft Office PowerPoint</Application>
  <PresentationFormat>Custom</PresentationFormat>
  <Paragraphs>113</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Facet</vt:lpstr>
      <vt:lpstr>    PURNEA COLLEGE OF ENGINEERING</vt:lpstr>
      <vt:lpstr>Contents:</vt:lpstr>
      <vt:lpstr>Objective</vt:lpstr>
      <vt:lpstr>INTRODUCTION: </vt:lpstr>
      <vt:lpstr> </vt:lpstr>
      <vt:lpstr>Arduino UNO R3:  Arduino Uno R3 is one kind of ATmega328P based microcontroller board. It includes the whole thing required to hold up the microcontroller; just attach it to a PC with the help of a USB cable, and give the supply using AC-DC adapter or a battery to get started. The term Uno means “one” in the language of “Italian” and was selected for marking the release of Arduino’s IDE 1.0 software. The R3 Arduino Uno is the 3rd as well as most recent modification of the Arduino Uno. Arduino board and IDE software are the reference versions of Arduino and currently progressed to new releases. The Uno-board is the primary in a sequence of USB-Arduino boards, &amp; the reference model designed for the Arduino platform.      </vt:lpstr>
      <vt:lpstr>Arduino Uno R3 Specifications: </vt:lpstr>
      <vt:lpstr>Node MCU   </vt:lpstr>
      <vt:lpstr>IR Sensor:  IR sensor is an electronic device, that emits the light in order to sense some object of the surroundings. An IR sensor can measure the heat of an object as well as detects the motion. Usually, in the infrared spectrum, all the objects radiate some form of thermal radiation. These types of radiations are invisible to our eyes, but infrared sensor can detect these radiations. </vt:lpstr>
      <vt:lpstr>Light Dependent Sensor: </vt:lpstr>
      <vt:lpstr>Light Emitting Diode: </vt:lpstr>
      <vt:lpstr>Transistor(BC 547):   The BC547 transistor is an NPN transistor. A transistor is nothing but the   transfer of resistance which is used for amplifying the current. A small current  of the base terminal of this transistor will control the large current of emitter  and base terminals. The main function of this transistor is to amplify as   well as switching purposes. The maximum gain current of this transistor is 800A.                                    </vt:lpstr>
      <vt:lpstr>Working Procedure:  Output of the LDR pin is connected to A0 (analog) port of Arduino Uno board.   Connect all output of the IR sensors to port numbers A1, A2, A3, A4 and A5 respectively (analog) which is the input signal to the Arduino board.  Connect the ground of all the IR sensors to GND port.   The output signals from LED are connected to port number 5, 6, 9, 10 and 11 respectively.   Again connect all the negative terminals of LED’s to GND port.   Power is passed to the Arduino (7-12V).         </vt:lpstr>
      <vt:lpstr>Step 1:- Install the blynk app(Smart Parking App) on your mobile phone.  Step 2:- With the help of Blynk app, Sreach for a parking slot on your deatination.  Step 3:- Select a particular parking slot. </vt:lpstr>
      <vt:lpstr>Advantages:  </vt:lpstr>
      <vt:lpstr>Application:           </vt:lpstr>
      <vt:lpstr>Conclusion:</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Biman Rakshit</dc:creator>
  <cp:lastModifiedBy>SHUBHAM KUMAR</cp:lastModifiedBy>
  <cp:revision>139</cp:revision>
  <dcterms:created xsi:type="dcterms:W3CDTF">2019-11-28T09:48:48Z</dcterms:created>
  <dcterms:modified xsi:type="dcterms:W3CDTF">2021-09-13T13:10:21Z</dcterms:modified>
</cp:coreProperties>
</file>