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72" r:id="rId6"/>
    <p:sldId id="288" r:id="rId7"/>
    <p:sldId id="273" r:id="rId8"/>
    <p:sldId id="282" r:id="rId9"/>
    <p:sldId id="268" r:id="rId10"/>
    <p:sldId id="290" r:id="rId11"/>
    <p:sldId id="297" r:id="rId12"/>
    <p:sldId id="296" r:id="rId13"/>
    <p:sldId id="283" r:id="rId14"/>
    <p:sldId id="284" r:id="rId15"/>
    <p:sldId id="298" r:id="rId16"/>
    <p:sldId id="299" r:id="rId17"/>
    <p:sldId id="285" r:id="rId18"/>
    <p:sldId id="289" r:id="rId19"/>
    <p:sldId id="291" r:id="rId20"/>
    <p:sldId id="28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DDCE"/>
    <a:srgbClr val="038077"/>
    <a:srgbClr val="05BBAE"/>
    <a:srgbClr val="BDC3C7"/>
    <a:srgbClr val="05CBBD"/>
    <a:srgbClr val="05A79B"/>
    <a:srgbClr val="05CDBF"/>
    <a:srgbClr val="05BFB2"/>
    <a:srgbClr val="059F94"/>
    <a:srgbClr val="05A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4F59A-1B06-48E5-8130-A26DAFC6E056}" v="3" dt="2024-01-23T13:44:47.03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8A90F-9B62-47CC-9437-B10B58C427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9E960E-ACFE-4E39-899A-980C178F4D4B}">
      <dgm:prSet/>
      <dgm:spPr>
        <a:solidFill>
          <a:srgbClr val="038077"/>
        </a:solidFill>
        <a:ln>
          <a:noFill/>
        </a:ln>
        <a:effectLst>
          <a:outerShdw blurRad="50800" dist="38100" dir="2700000" algn="tl" rotWithShape="0">
            <a:prstClr val="black">
              <a:alpha val="40000"/>
            </a:prstClr>
          </a:outerShdw>
        </a:effectLst>
      </dgm:spPr>
      <dgm:t>
        <a:bodyPr/>
        <a:lstStyle/>
        <a:p>
          <a:r>
            <a:rPr lang="fr-FR" b="1">
              <a:effectLst>
                <a:outerShdw blurRad="50800" dist="38100" dir="5400000" algn="t" rotWithShape="0">
                  <a:prstClr val="black">
                    <a:alpha val="40000"/>
                  </a:prstClr>
                </a:outerShdw>
              </a:effectLst>
            </a:rPr>
            <a:t>Project </a:t>
          </a:r>
          <a:r>
            <a:rPr lang="fr-FR" b="1" err="1">
              <a:effectLst>
                <a:outerShdw blurRad="50800" dist="38100" dir="5400000" algn="t" rotWithShape="0">
                  <a:prstClr val="black">
                    <a:alpha val="40000"/>
                  </a:prstClr>
                </a:outerShdw>
              </a:effectLst>
            </a:rPr>
            <a:t>separate</a:t>
          </a:r>
          <a:r>
            <a:rPr lang="fr-FR" b="1">
              <a:effectLst>
                <a:outerShdw blurRad="50800" dist="38100" dir="5400000" algn="t" rotWithShape="0">
                  <a:prstClr val="black">
                    <a:alpha val="40000"/>
                  </a:prstClr>
                </a:outerShdw>
              </a:effectLst>
            </a:rPr>
            <a:t> </a:t>
          </a:r>
          <a:r>
            <a:rPr lang="fr-FR" b="1" err="1">
              <a:effectLst>
                <a:outerShdw blurRad="50800" dist="38100" dir="5400000" algn="t" rotWithShape="0">
                  <a:prstClr val="black">
                    <a:alpha val="40000"/>
                  </a:prstClr>
                </a:outerShdw>
              </a:effectLst>
            </a:rPr>
            <a:t>into</a:t>
          </a:r>
          <a:r>
            <a:rPr lang="fr-FR" b="1">
              <a:effectLst>
                <a:outerShdw blurRad="50800" dist="38100" dir="5400000" algn="t" rotWithShape="0">
                  <a:prstClr val="black">
                    <a:alpha val="40000"/>
                  </a:prstClr>
                </a:outerShdw>
              </a:effectLst>
            </a:rPr>
            <a:t> </a:t>
          </a:r>
          <a:r>
            <a:rPr lang="fr-FR" b="1" u="sng">
              <a:effectLst>
                <a:outerShdw blurRad="50800" dist="38100" dir="5400000" algn="t" rotWithShape="0">
                  <a:prstClr val="black">
                    <a:alpha val="40000"/>
                  </a:prstClr>
                </a:outerShdw>
              </a:effectLst>
            </a:rPr>
            <a:t>6 sprints</a:t>
          </a:r>
          <a:r>
            <a:rPr lang="fr-FR" b="1">
              <a:effectLst>
                <a:outerShdw blurRad="50800" dist="38100" dir="5400000" algn="t" rotWithShape="0">
                  <a:prstClr val="black">
                    <a:alpha val="40000"/>
                  </a:prstClr>
                </a:outerShdw>
              </a:effectLst>
            </a:rPr>
            <a:t> lasting </a:t>
          </a:r>
          <a:r>
            <a:rPr lang="fr-FR" b="1" u="sng">
              <a:effectLst>
                <a:outerShdw blurRad="50800" dist="38100" dir="5400000" algn="t" rotWithShape="0">
                  <a:prstClr val="black">
                    <a:alpha val="40000"/>
                  </a:prstClr>
                </a:outerShdw>
              </a:effectLst>
            </a:rPr>
            <a:t>2 </a:t>
          </a:r>
          <a:r>
            <a:rPr lang="fr-FR" b="1" u="sng" err="1">
              <a:effectLst>
                <a:outerShdw blurRad="50800" dist="38100" dir="5400000" algn="t" rotWithShape="0">
                  <a:prstClr val="black">
                    <a:alpha val="40000"/>
                  </a:prstClr>
                </a:outerShdw>
              </a:effectLst>
            </a:rPr>
            <a:t>weeks</a:t>
          </a:r>
          <a:r>
            <a:rPr lang="fr-FR" b="1">
              <a:effectLst>
                <a:outerShdw blurRad="50800" dist="38100" dir="5400000" algn="t" rotWithShape="0">
                  <a:prstClr val="black">
                    <a:alpha val="40000"/>
                  </a:prstClr>
                </a:outerShdw>
              </a:effectLst>
            </a:rPr>
            <a:t> </a:t>
          </a:r>
          <a:endParaRPr lang="en-US" b="1">
            <a:effectLst>
              <a:outerShdw blurRad="50800" dist="38100" dir="5400000" algn="t" rotWithShape="0">
                <a:prstClr val="black">
                  <a:alpha val="40000"/>
                </a:prstClr>
              </a:outerShdw>
            </a:effectLst>
          </a:endParaRPr>
        </a:p>
      </dgm:t>
    </dgm:pt>
    <dgm:pt modelId="{F0D0C566-2679-48B2-A65D-DE2D165387F2}" type="parTrans" cxnId="{0C6AD324-8BBD-4491-9DD2-76E50DCAC945}">
      <dgm:prSet/>
      <dgm:spPr/>
      <dgm:t>
        <a:bodyPr/>
        <a:lstStyle/>
        <a:p>
          <a:endParaRPr lang="en-US"/>
        </a:p>
      </dgm:t>
    </dgm:pt>
    <dgm:pt modelId="{D4723B27-E1C4-4B9D-9789-A2F215041144}" type="sibTrans" cxnId="{0C6AD324-8BBD-4491-9DD2-76E50DCAC945}">
      <dgm:prSet/>
      <dgm:spPr/>
      <dgm:t>
        <a:bodyPr/>
        <a:lstStyle/>
        <a:p>
          <a:endParaRPr lang="en-US"/>
        </a:p>
      </dgm:t>
    </dgm:pt>
    <dgm:pt modelId="{C7B8A678-D42D-48A7-B86D-64FF61E4A47A}">
      <dgm:prSet/>
      <dgm:spPr/>
      <dgm:t>
        <a:bodyPr/>
        <a:lstStyle/>
        <a:p>
          <a:r>
            <a:rPr lang="fr-FR"/>
            <a:t>Sprint 1-2-3-4-5 : product development according to the user story and the planification made in the sprint 0</a:t>
          </a:r>
          <a:endParaRPr lang="en-US"/>
        </a:p>
      </dgm:t>
    </dgm:pt>
    <dgm:pt modelId="{BF073F9C-F550-4D3B-BCD2-81F68962C28A}" type="parTrans" cxnId="{D284C98E-A2AD-4F3E-9A34-C137624BF25A}">
      <dgm:prSet/>
      <dgm:spPr/>
      <dgm:t>
        <a:bodyPr/>
        <a:lstStyle/>
        <a:p>
          <a:endParaRPr lang="en-US"/>
        </a:p>
      </dgm:t>
    </dgm:pt>
    <dgm:pt modelId="{975F3176-03D5-4688-B79D-2A6C7E1B8882}" type="sibTrans" cxnId="{D284C98E-A2AD-4F3E-9A34-C137624BF25A}">
      <dgm:prSet/>
      <dgm:spPr/>
      <dgm:t>
        <a:bodyPr/>
        <a:lstStyle/>
        <a:p>
          <a:endParaRPr lang="en-US"/>
        </a:p>
      </dgm:t>
    </dgm:pt>
    <dgm:pt modelId="{CBE6E51F-11A1-4D70-9BCA-8E2B5D0398E3}">
      <dgm:prSet/>
      <dgm:spPr>
        <a:solidFill>
          <a:srgbClr val="038077"/>
        </a:solidFill>
        <a:ln>
          <a:noFill/>
        </a:ln>
        <a:effectLst>
          <a:outerShdw blurRad="50800" dist="38100" dir="5400000" algn="t" rotWithShape="0">
            <a:prstClr val="black">
              <a:alpha val="40000"/>
            </a:prstClr>
          </a:outerShdw>
        </a:effectLst>
      </dgm:spPr>
      <dgm:t>
        <a:bodyPr/>
        <a:lstStyle/>
        <a:p>
          <a:r>
            <a:rPr lang="en-US" b="1">
              <a:effectLst>
                <a:outerShdw blurRad="50800" dist="38100" dir="5400000" algn="t" rotWithShape="0">
                  <a:prstClr val="black">
                    <a:alpha val="40000"/>
                  </a:prstClr>
                </a:outerShdw>
              </a:effectLst>
            </a:rPr>
            <a:t>SPRINTS</a:t>
          </a:r>
        </a:p>
      </dgm:t>
    </dgm:pt>
    <dgm:pt modelId="{61409659-E59B-46DB-A4FA-FACB34CF061E}" type="parTrans" cxnId="{A09E8A3E-5DF0-4A43-9107-2698159C3F9D}">
      <dgm:prSet/>
      <dgm:spPr/>
      <dgm:t>
        <a:bodyPr/>
        <a:lstStyle/>
        <a:p>
          <a:endParaRPr lang="fr-FR"/>
        </a:p>
      </dgm:t>
    </dgm:pt>
    <dgm:pt modelId="{2B1888DF-C951-46C7-B649-D9861392E31D}" type="sibTrans" cxnId="{A09E8A3E-5DF0-4A43-9107-2698159C3F9D}">
      <dgm:prSet/>
      <dgm:spPr/>
      <dgm:t>
        <a:bodyPr/>
        <a:lstStyle/>
        <a:p>
          <a:endParaRPr lang="fr-FR"/>
        </a:p>
      </dgm:t>
    </dgm:pt>
    <dgm:pt modelId="{7A355572-934D-4C45-A627-6302293ED73D}">
      <dgm:prSet/>
      <dgm:spPr/>
      <dgm:t>
        <a:bodyPr/>
        <a:lstStyle/>
        <a:p>
          <a:r>
            <a:rPr lang="fr-FR"/>
            <a:t>Sprint 0 : </a:t>
          </a:r>
          <a:r>
            <a:rPr lang="fr-FR" err="1"/>
            <a:t>Discovering</a:t>
          </a:r>
          <a:r>
            <a:rPr lang="fr-FR"/>
            <a:t> the </a:t>
          </a:r>
          <a:r>
            <a:rPr lang="fr-FR" err="1"/>
            <a:t>project</a:t>
          </a:r>
          <a:r>
            <a:rPr lang="fr-FR"/>
            <a:t>, the car and the expectations of </a:t>
          </a:r>
          <a:r>
            <a:rPr lang="fr-FR" err="1"/>
            <a:t>our</a:t>
          </a:r>
          <a:r>
            <a:rPr lang="fr-FR"/>
            <a:t> </a:t>
          </a:r>
          <a:r>
            <a:rPr lang="fr-FR" err="1"/>
            <a:t>teacher</a:t>
          </a:r>
          <a:r>
            <a:rPr lang="fr-FR"/>
            <a:t>-clients and </a:t>
          </a:r>
          <a:r>
            <a:rPr lang="fr-FR" err="1"/>
            <a:t>project</a:t>
          </a:r>
          <a:r>
            <a:rPr lang="fr-FR"/>
            <a:t> plan </a:t>
          </a:r>
          <a:r>
            <a:rPr lang="fr-FR" err="1"/>
            <a:t>development</a:t>
          </a:r>
          <a:endParaRPr lang="en-US"/>
        </a:p>
      </dgm:t>
    </dgm:pt>
    <dgm:pt modelId="{0C300779-3ED4-4ED5-8A93-33FE8C7E8516}" type="parTrans" cxnId="{377A709B-FEAC-46AD-9B20-1BC9BECE981B}">
      <dgm:prSet/>
      <dgm:spPr/>
      <dgm:t>
        <a:bodyPr/>
        <a:lstStyle/>
        <a:p>
          <a:endParaRPr lang="en-US"/>
        </a:p>
      </dgm:t>
    </dgm:pt>
    <dgm:pt modelId="{04A07D2D-9918-4171-AFBC-3DAA8BFF2A67}" type="sibTrans" cxnId="{377A709B-FEAC-46AD-9B20-1BC9BECE981B}">
      <dgm:prSet/>
      <dgm:spPr/>
      <dgm:t>
        <a:bodyPr/>
        <a:lstStyle/>
        <a:p>
          <a:endParaRPr lang="en-US"/>
        </a:p>
      </dgm:t>
    </dgm:pt>
    <dgm:pt modelId="{95853025-1753-43D8-83E5-8B2670F07110}" type="pres">
      <dgm:prSet presAssocID="{A518A90F-9B62-47CC-9437-B10B58C42754}" presName="linear" presStyleCnt="0">
        <dgm:presLayoutVars>
          <dgm:animLvl val="lvl"/>
          <dgm:resizeHandles val="exact"/>
        </dgm:presLayoutVars>
      </dgm:prSet>
      <dgm:spPr/>
    </dgm:pt>
    <dgm:pt modelId="{458E4BF9-E21E-4CC3-B0B0-25384C730609}" type="pres">
      <dgm:prSet presAssocID="{719E960E-ACFE-4E39-899A-980C178F4D4B}" presName="parentText" presStyleLbl="node1" presStyleIdx="0" presStyleCnt="2">
        <dgm:presLayoutVars>
          <dgm:chMax val="0"/>
          <dgm:bulletEnabled val="1"/>
        </dgm:presLayoutVars>
      </dgm:prSet>
      <dgm:spPr>
        <a:prstGeom prst="rect">
          <a:avLst/>
        </a:prstGeom>
        <a:solidFill>
          <a:srgbClr val="038077"/>
        </a:solidFill>
      </dgm:spPr>
    </dgm:pt>
    <dgm:pt modelId="{AB714E67-FF9B-4697-8673-ADF3A61F8D4D}" type="pres">
      <dgm:prSet presAssocID="{D4723B27-E1C4-4B9D-9789-A2F215041144}" presName="spacer" presStyleCnt="0"/>
      <dgm:spPr/>
    </dgm:pt>
    <dgm:pt modelId="{0ECA44EA-6140-40D7-A101-CBA5DA98D883}" type="pres">
      <dgm:prSet presAssocID="{CBE6E51F-11A1-4D70-9BCA-8E2B5D0398E3}" presName="parentText" presStyleLbl="node1" presStyleIdx="1" presStyleCnt="2">
        <dgm:presLayoutVars>
          <dgm:chMax val="0"/>
          <dgm:bulletEnabled val="1"/>
        </dgm:presLayoutVars>
      </dgm:prSet>
      <dgm:spPr>
        <a:prstGeom prst="rect">
          <a:avLst/>
        </a:prstGeom>
      </dgm:spPr>
    </dgm:pt>
    <dgm:pt modelId="{7087F97F-4E88-4EBF-B5C6-966B05642DA0}" type="pres">
      <dgm:prSet presAssocID="{CBE6E51F-11A1-4D70-9BCA-8E2B5D0398E3}" presName="childText" presStyleLbl="revTx" presStyleIdx="0" presStyleCnt="1">
        <dgm:presLayoutVars>
          <dgm:bulletEnabled val="1"/>
        </dgm:presLayoutVars>
      </dgm:prSet>
      <dgm:spPr/>
    </dgm:pt>
  </dgm:ptLst>
  <dgm:cxnLst>
    <dgm:cxn modelId="{0C6AD324-8BBD-4491-9DD2-76E50DCAC945}" srcId="{A518A90F-9B62-47CC-9437-B10B58C42754}" destId="{719E960E-ACFE-4E39-899A-980C178F4D4B}" srcOrd="0" destOrd="0" parTransId="{F0D0C566-2679-48B2-A65D-DE2D165387F2}" sibTransId="{D4723B27-E1C4-4B9D-9789-A2F215041144}"/>
    <dgm:cxn modelId="{A09E8A3E-5DF0-4A43-9107-2698159C3F9D}" srcId="{A518A90F-9B62-47CC-9437-B10B58C42754}" destId="{CBE6E51F-11A1-4D70-9BCA-8E2B5D0398E3}" srcOrd="1" destOrd="0" parTransId="{61409659-E59B-46DB-A4FA-FACB34CF061E}" sibTransId="{2B1888DF-C951-46C7-B649-D9861392E31D}"/>
    <dgm:cxn modelId="{B0AB3763-705B-4D2B-9118-82B2C0A2F0CE}" type="presOf" srcId="{CBE6E51F-11A1-4D70-9BCA-8E2B5D0398E3}" destId="{0ECA44EA-6140-40D7-A101-CBA5DA98D883}" srcOrd="0" destOrd="0" presId="urn:microsoft.com/office/officeart/2005/8/layout/vList2"/>
    <dgm:cxn modelId="{F4418C65-13B4-4B49-A79E-5C106D33B1F5}" type="presOf" srcId="{719E960E-ACFE-4E39-899A-980C178F4D4B}" destId="{458E4BF9-E21E-4CC3-B0B0-25384C730609}" srcOrd="0" destOrd="0" presId="urn:microsoft.com/office/officeart/2005/8/layout/vList2"/>
    <dgm:cxn modelId="{80A3647F-044F-4DE7-9903-DBE71A5CE387}" type="presOf" srcId="{7A355572-934D-4C45-A627-6302293ED73D}" destId="{7087F97F-4E88-4EBF-B5C6-966B05642DA0}" srcOrd="0" destOrd="0" presId="urn:microsoft.com/office/officeart/2005/8/layout/vList2"/>
    <dgm:cxn modelId="{5B320486-BC41-47D5-AA3E-BEB5BA5C51F4}" type="presOf" srcId="{A518A90F-9B62-47CC-9437-B10B58C42754}" destId="{95853025-1753-43D8-83E5-8B2670F07110}" srcOrd="0" destOrd="0" presId="urn:microsoft.com/office/officeart/2005/8/layout/vList2"/>
    <dgm:cxn modelId="{D284C98E-A2AD-4F3E-9A34-C137624BF25A}" srcId="{CBE6E51F-11A1-4D70-9BCA-8E2B5D0398E3}" destId="{C7B8A678-D42D-48A7-B86D-64FF61E4A47A}" srcOrd="1" destOrd="0" parTransId="{BF073F9C-F550-4D3B-BCD2-81F68962C28A}" sibTransId="{975F3176-03D5-4688-B79D-2A6C7E1B8882}"/>
    <dgm:cxn modelId="{377A709B-FEAC-46AD-9B20-1BC9BECE981B}" srcId="{CBE6E51F-11A1-4D70-9BCA-8E2B5D0398E3}" destId="{7A355572-934D-4C45-A627-6302293ED73D}" srcOrd="0" destOrd="0" parTransId="{0C300779-3ED4-4ED5-8A93-33FE8C7E8516}" sibTransId="{04A07D2D-9918-4171-AFBC-3DAA8BFF2A67}"/>
    <dgm:cxn modelId="{8840DBC0-C20D-47A5-98F0-CBC1EEA259FC}" type="presOf" srcId="{C7B8A678-D42D-48A7-B86D-64FF61E4A47A}" destId="{7087F97F-4E88-4EBF-B5C6-966B05642DA0}" srcOrd="0" destOrd="1" presId="urn:microsoft.com/office/officeart/2005/8/layout/vList2"/>
    <dgm:cxn modelId="{BF309CAD-1171-4511-8AEA-C042A2228563}" type="presParOf" srcId="{95853025-1753-43D8-83E5-8B2670F07110}" destId="{458E4BF9-E21E-4CC3-B0B0-25384C730609}" srcOrd="0" destOrd="0" presId="urn:microsoft.com/office/officeart/2005/8/layout/vList2"/>
    <dgm:cxn modelId="{C811D9A7-353A-4F02-B8EF-F1B83C396ECD}" type="presParOf" srcId="{95853025-1753-43D8-83E5-8B2670F07110}" destId="{AB714E67-FF9B-4697-8673-ADF3A61F8D4D}" srcOrd="1" destOrd="0" presId="urn:microsoft.com/office/officeart/2005/8/layout/vList2"/>
    <dgm:cxn modelId="{5A656FDD-BC71-4AC4-A0B3-0F29108B787E}" type="presParOf" srcId="{95853025-1753-43D8-83E5-8B2670F07110}" destId="{0ECA44EA-6140-40D7-A101-CBA5DA98D883}" srcOrd="2" destOrd="0" presId="urn:microsoft.com/office/officeart/2005/8/layout/vList2"/>
    <dgm:cxn modelId="{72ABEB58-5B00-4D19-A3CA-7A4BED2C8209}" type="presParOf" srcId="{95853025-1753-43D8-83E5-8B2670F07110}" destId="{7087F97F-4E88-4EBF-B5C6-966B05642DA0}" srcOrd="3" destOrd="0" presId="urn:microsoft.com/office/officeart/2005/8/layout/vList2"/>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18A90F-9B62-47CC-9437-B10B58C427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9E960E-ACFE-4E39-899A-980C178F4D4B}">
      <dgm:prSet/>
      <dgm:spPr>
        <a:solidFill>
          <a:srgbClr val="038077"/>
        </a:solidFill>
        <a:ln>
          <a:noFill/>
        </a:ln>
        <a:effectLst>
          <a:outerShdw blurRad="50800" dist="38100" dir="2700000" algn="tl" rotWithShape="0">
            <a:prstClr val="black">
              <a:alpha val="40000"/>
            </a:prstClr>
          </a:outerShdw>
        </a:effectLst>
      </dgm:spPr>
      <dgm:t>
        <a:bodyPr/>
        <a:lstStyle/>
        <a:p>
          <a:r>
            <a:rPr lang="fr-FR" b="1">
              <a:effectLst>
                <a:outerShdw blurRad="50800" dist="38100" dir="5400000" algn="t" rotWithShape="0">
                  <a:prstClr val="black">
                    <a:alpha val="40000"/>
                  </a:prstClr>
                </a:outerShdw>
              </a:effectLst>
            </a:rPr>
            <a:t>Project </a:t>
          </a:r>
          <a:r>
            <a:rPr lang="fr-FR" b="1" err="1">
              <a:effectLst>
                <a:outerShdw blurRad="50800" dist="38100" dir="5400000" algn="t" rotWithShape="0">
                  <a:prstClr val="black">
                    <a:alpha val="40000"/>
                  </a:prstClr>
                </a:outerShdw>
              </a:effectLst>
            </a:rPr>
            <a:t>separate</a:t>
          </a:r>
          <a:r>
            <a:rPr lang="fr-FR" b="1">
              <a:effectLst>
                <a:outerShdw blurRad="50800" dist="38100" dir="5400000" algn="t" rotWithShape="0">
                  <a:prstClr val="black">
                    <a:alpha val="40000"/>
                  </a:prstClr>
                </a:outerShdw>
              </a:effectLst>
            </a:rPr>
            <a:t> </a:t>
          </a:r>
          <a:r>
            <a:rPr lang="fr-FR" b="1" err="1">
              <a:effectLst>
                <a:outerShdw blurRad="50800" dist="38100" dir="5400000" algn="t" rotWithShape="0">
                  <a:prstClr val="black">
                    <a:alpha val="40000"/>
                  </a:prstClr>
                </a:outerShdw>
              </a:effectLst>
            </a:rPr>
            <a:t>into</a:t>
          </a:r>
          <a:r>
            <a:rPr lang="fr-FR" b="1">
              <a:effectLst>
                <a:outerShdw blurRad="50800" dist="38100" dir="5400000" algn="t" rotWithShape="0">
                  <a:prstClr val="black">
                    <a:alpha val="40000"/>
                  </a:prstClr>
                </a:outerShdw>
              </a:effectLst>
            </a:rPr>
            <a:t> </a:t>
          </a:r>
          <a:r>
            <a:rPr lang="fr-FR" b="1" u="sng">
              <a:effectLst>
                <a:outerShdw blurRad="50800" dist="38100" dir="5400000" algn="t" rotWithShape="0">
                  <a:prstClr val="black">
                    <a:alpha val="40000"/>
                  </a:prstClr>
                </a:outerShdw>
              </a:effectLst>
            </a:rPr>
            <a:t>6 sprints</a:t>
          </a:r>
          <a:r>
            <a:rPr lang="fr-FR" b="1">
              <a:effectLst>
                <a:outerShdw blurRad="50800" dist="38100" dir="5400000" algn="t" rotWithShape="0">
                  <a:prstClr val="black">
                    <a:alpha val="40000"/>
                  </a:prstClr>
                </a:outerShdw>
              </a:effectLst>
            </a:rPr>
            <a:t> lasting </a:t>
          </a:r>
          <a:r>
            <a:rPr lang="fr-FR" b="1" u="sng">
              <a:effectLst>
                <a:outerShdw blurRad="50800" dist="38100" dir="5400000" algn="t" rotWithShape="0">
                  <a:prstClr val="black">
                    <a:alpha val="40000"/>
                  </a:prstClr>
                </a:outerShdw>
              </a:effectLst>
            </a:rPr>
            <a:t>2 </a:t>
          </a:r>
          <a:r>
            <a:rPr lang="fr-FR" b="1" u="sng" err="1">
              <a:effectLst>
                <a:outerShdw blurRad="50800" dist="38100" dir="5400000" algn="t" rotWithShape="0">
                  <a:prstClr val="black">
                    <a:alpha val="40000"/>
                  </a:prstClr>
                </a:outerShdw>
              </a:effectLst>
            </a:rPr>
            <a:t>weeks</a:t>
          </a:r>
          <a:r>
            <a:rPr lang="fr-FR" b="1">
              <a:effectLst>
                <a:outerShdw blurRad="50800" dist="38100" dir="5400000" algn="t" rotWithShape="0">
                  <a:prstClr val="black">
                    <a:alpha val="40000"/>
                  </a:prstClr>
                </a:outerShdw>
              </a:effectLst>
            </a:rPr>
            <a:t> </a:t>
          </a:r>
          <a:endParaRPr lang="en-US" b="1">
            <a:effectLst>
              <a:outerShdw blurRad="50800" dist="38100" dir="5400000" algn="t" rotWithShape="0">
                <a:prstClr val="black">
                  <a:alpha val="40000"/>
                </a:prstClr>
              </a:outerShdw>
            </a:effectLst>
          </a:endParaRPr>
        </a:p>
      </dgm:t>
    </dgm:pt>
    <dgm:pt modelId="{F0D0C566-2679-48B2-A65D-DE2D165387F2}" type="parTrans" cxnId="{0C6AD324-8BBD-4491-9DD2-76E50DCAC945}">
      <dgm:prSet/>
      <dgm:spPr/>
      <dgm:t>
        <a:bodyPr/>
        <a:lstStyle/>
        <a:p>
          <a:endParaRPr lang="en-US"/>
        </a:p>
      </dgm:t>
    </dgm:pt>
    <dgm:pt modelId="{D4723B27-E1C4-4B9D-9789-A2F215041144}" type="sibTrans" cxnId="{0C6AD324-8BBD-4491-9DD2-76E50DCAC945}">
      <dgm:prSet/>
      <dgm:spPr/>
      <dgm:t>
        <a:bodyPr/>
        <a:lstStyle/>
        <a:p>
          <a:endParaRPr lang="en-US"/>
        </a:p>
      </dgm:t>
    </dgm:pt>
    <dgm:pt modelId="{C7B8A678-D42D-48A7-B86D-64FF61E4A47A}">
      <dgm:prSet/>
      <dgm:spPr/>
      <dgm:t>
        <a:bodyPr/>
        <a:lstStyle/>
        <a:p>
          <a:r>
            <a:rPr lang="fr-FR"/>
            <a:t>Sprint 1-2-3-4-5 : </a:t>
          </a:r>
          <a:r>
            <a:rPr lang="fr-FR" err="1"/>
            <a:t>product</a:t>
          </a:r>
          <a:r>
            <a:rPr lang="fr-FR"/>
            <a:t> </a:t>
          </a:r>
          <a:r>
            <a:rPr lang="fr-FR" err="1"/>
            <a:t>development</a:t>
          </a:r>
          <a:r>
            <a:rPr lang="fr-FR"/>
            <a:t> </a:t>
          </a:r>
          <a:r>
            <a:rPr lang="fr-FR" err="1"/>
            <a:t>according</a:t>
          </a:r>
          <a:r>
            <a:rPr lang="fr-FR"/>
            <a:t> to the user story and the planification made in the sprint 0</a:t>
          </a:r>
          <a:endParaRPr lang="en-US"/>
        </a:p>
      </dgm:t>
    </dgm:pt>
    <dgm:pt modelId="{BF073F9C-F550-4D3B-BCD2-81F68962C28A}" type="parTrans" cxnId="{D284C98E-A2AD-4F3E-9A34-C137624BF25A}">
      <dgm:prSet/>
      <dgm:spPr/>
      <dgm:t>
        <a:bodyPr/>
        <a:lstStyle/>
        <a:p>
          <a:endParaRPr lang="en-US"/>
        </a:p>
      </dgm:t>
    </dgm:pt>
    <dgm:pt modelId="{975F3176-03D5-4688-B79D-2A6C7E1B8882}" type="sibTrans" cxnId="{D284C98E-A2AD-4F3E-9A34-C137624BF25A}">
      <dgm:prSet/>
      <dgm:spPr/>
      <dgm:t>
        <a:bodyPr/>
        <a:lstStyle/>
        <a:p>
          <a:endParaRPr lang="en-US"/>
        </a:p>
      </dgm:t>
    </dgm:pt>
    <dgm:pt modelId="{7A355572-934D-4C45-A627-6302293ED73D}">
      <dgm:prSet/>
      <dgm:spPr/>
      <dgm:t>
        <a:bodyPr/>
        <a:lstStyle/>
        <a:p>
          <a:r>
            <a:rPr lang="fr-FR"/>
            <a:t>Sprint 0 : </a:t>
          </a:r>
          <a:r>
            <a:rPr lang="fr-FR" err="1">
              <a:latin typeface="+mn-lt"/>
            </a:rPr>
            <a:t>discovering</a:t>
          </a:r>
          <a:r>
            <a:rPr lang="fr-FR"/>
            <a:t> the </a:t>
          </a:r>
          <a:r>
            <a:rPr lang="fr-FR" err="1"/>
            <a:t>project</a:t>
          </a:r>
          <a:r>
            <a:rPr lang="fr-FR"/>
            <a:t>, the car and the expectations of </a:t>
          </a:r>
          <a:r>
            <a:rPr lang="fr-FR" err="1"/>
            <a:t>our</a:t>
          </a:r>
          <a:r>
            <a:rPr lang="fr-FR"/>
            <a:t> </a:t>
          </a:r>
          <a:r>
            <a:rPr lang="fr-FR" err="1"/>
            <a:t>teacher</a:t>
          </a:r>
          <a:r>
            <a:rPr lang="fr-FR"/>
            <a:t>-clients and </a:t>
          </a:r>
          <a:r>
            <a:rPr lang="fr-FR" err="1"/>
            <a:t>project</a:t>
          </a:r>
          <a:r>
            <a:rPr lang="fr-FR"/>
            <a:t> plan </a:t>
          </a:r>
          <a:r>
            <a:rPr lang="fr-FR" err="1"/>
            <a:t>development</a:t>
          </a:r>
          <a:endParaRPr lang="en-US"/>
        </a:p>
      </dgm:t>
    </dgm:pt>
    <dgm:pt modelId="{0C300779-3ED4-4ED5-8A93-33FE8C7E8516}" type="parTrans" cxnId="{377A709B-FEAC-46AD-9B20-1BC9BECE981B}">
      <dgm:prSet/>
      <dgm:spPr/>
      <dgm:t>
        <a:bodyPr/>
        <a:lstStyle/>
        <a:p>
          <a:endParaRPr lang="en-US"/>
        </a:p>
      </dgm:t>
    </dgm:pt>
    <dgm:pt modelId="{04A07D2D-9918-4171-AFBC-3DAA8BFF2A67}" type="sibTrans" cxnId="{377A709B-FEAC-46AD-9B20-1BC9BECE981B}">
      <dgm:prSet/>
      <dgm:spPr/>
      <dgm:t>
        <a:bodyPr/>
        <a:lstStyle/>
        <a:p>
          <a:endParaRPr lang="en-US"/>
        </a:p>
      </dgm:t>
    </dgm:pt>
    <dgm:pt modelId="{F781903E-8C9C-4215-8889-A08EC107933E}">
      <dgm:prSet phldr="0"/>
      <dgm:spPr/>
      <dgm:t>
        <a:bodyPr/>
        <a:lstStyle/>
        <a:p>
          <a:pPr rtl="0"/>
          <a:endParaRPr lang="fr-FR">
            <a:latin typeface="Calibri Light" panose="020F0302020204030204"/>
          </a:endParaRPr>
        </a:p>
      </dgm:t>
    </dgm:pt>
    <dgm:pt modelId="{CFE22F99-C4DA-4CB6-9DC0-CE142AAFD683}" type="parTrans" cxnId="{C30D175D-3F9E-FB4B-9F78-D8F399726FB1}">
      <dgm:prSet/>
      <dgm:spPr/>
    </dgm:pt>
    <dgm:pt modelId="{682FA9F1-271F-4E7F-AB74-EB1EA2AB6470}" type="sibTrans" cxnId="{C30D175D-3F9E-FB4B-9F78-D8F399726FB1}">
      <dgm:prSet/>
      <dgm:spPr/>
    </dgm:pt>
    <dgm:pt modelId="{CED8E2ED-FE71-4D8B-9449-6FCCA0D7F123}">
      <dgm:prSet phldr="0"/>
      <dgm:spPr/>
      <dgm:t>
        <a:bodyPr/>
        <a:lstStyle/>
        <a:p>
          <a:pPr rtl="0"/>
          <a:endParaRPr lang="fr-FR">
            <a:latin typeface="Calibri Light" panose="020F0302020204030204"/>
          </a:endParaRPr>
        </a:p>
      </dgm:t>
    </dgm:pt>
    <dgm:pt modelId="{46A8287E-D1A7-42A3-91FF-8484ADC59821}" type="parTrans" cxnId="{1921D2C0-8169-644F-BE58-A358C0F68050}">
      <dgm:prSet/>
      <dgm:spPr/>
    </dgm:pt>
    <dgm:pt modelId="{7E5F88FF-A3C6-423F-975C-C5A51C35C683}" type="sibTrans" cxnId="{1921D2C0-8169-644F-BE58-A358C0F68050}">
      <dgm:prSet/>
      <dgm:spPr/>
    </dgm:pt>
    <dgm:pt modelId="{95853025-1753-43D8-83E5-8B2670F07110}" type="pres">
      <dgm:prSet presAssocID="{A518A90F-9B62-47CC-9437-B10B58C42754}" presName="linear" presStyleCnt="0">
        <dgm:presLayoutVars>
          <dgm:animLvl val="lvl"/>
          <dgm:resizeHandles val="exact"/>
        </dgm:presLayoutVars>
      </dgm:prSet>
      <dgm:spPr/>
    </dgm:pt>
    <dgm:pt modelId="{458E4BF9-E21E-4CC3-B0B0-25384C730609}" type="pres">
      <dgm:prSet presAssocID="{719E960E-ACFE-4E39-899A-980C178F4D4B}" presName="parentText" presStyleLbl="node1" presStyleIdx="0" presStyleCnt="1">
        <dgm:presLayoutVars>
          <dgm:chMax val="0"/>
          <dgm:bulletEnabled val="1"/>
        </dgm:presLayoutVars>
      </dgm:prSet>
      <dgm:spPr>
        <a:prstGeom prst="rect">
          <a:avLst/>
        </a:prstGeom>
        <a:solidFill>
          <a:srgbClr val="038077"/>
        </a:solidFill>
      </dgm:spPr>
    </dgm:pt>
    <dgm:pt modelId="{8E53C697-ACCA-4FE3-8B2F-9693E6DC37D8}" type="pres">
      <dgm:prSet presAssocID="{719E960E-ACFE-4E39-899A-980C178F4D4B}" presName="childText" presStyleLbl="revTx" presStyleIdx="0" presStyleCnt="1">
        <dgm:presLayoutVars>
          <dgm:bulletEnabled val="1"/>
        </dgm:presLayoutVars>
      </dgm:prSet>
      <dgm:spPr/>
    </dgm:pt>
  </dgm:ptLst>
  <dgm:cxnLst>
    <dgm:cxn modelId="{2CC9A61E-D40F-D940-9ACB-E2AC9D57DF72}" type="presOf" srcId="{C7B8A678-D42D-48A7-B86D-64FF61E4A47A}" destId="{8E53C697-ACCA-4FE3-8B2F-9693E6DC37D8}" srcOrd="0" destOrd="3" presId="urn:microsoft.com/office/officeart/2005/8/layout/vList2"/>
    <dgm:cxn modelId="{0C6AD324-8BBD-4491-9DD2-76E50DCAC945}" srcId="{A518A90F-9B62-47CC-9437-B10B58C42754}" destId="{719E960E-ACFE-4E39-899A-980C178F4D4B}" srcOrd="0" destOrd="0" parTransId="{F0D0C566-2679-48B2-A65D-DE2D165387F2}" sibTransId="{D4723B27-E1C4-4B9D-9789-A2F215041144}"/>
    <dgm:cxn modelId="{C30D175D-3F9E-FB4B-9F78-D8F399726FB1}" srcId="{719E960E-ACFE-4E39-899A-980C178F4D4B}" destId="{F781903E-8C9C-4215-8889-A08EC107933E}" srcOrd="0" destOrd="0" parTransId="{CFE22F99-C4DA-4CB6-9DC0-CE142AAFD683}" sibTransId="{682FA9F1-271F-4E7F-AB74-EB1EA2AB6470}"/>
    <dgm:cxn modelId="{5B320486-BC41-47D5-AA3E-BEB5BA5C51F4}" type="presOf" srcId="{A518A90F-9B62-47CC-9437-B10B58C42754}" destId="{95853025-1753-43D8-83E5-8B2670F07110}" srcOrd="0" destOrd="0" presId="urn:microsoft.com/office/officeart/2005/8/layout/vList2"/>
    <dgm:cxn modelId="{D284C98E-A2AD-4F3E-9A34-C137624BF25A}" srcId="{719E960E-ACFE-4E39-899A-980C178F4D4B}" destId="{C7B8A678-D42D-48A7-B86D-64FF61E4A47A}" srcOrd="3" destOrd="0" parTransId="{BF073F9C-F550-4D3B-BCD2-81F68962C28A}" sibTransId="{975F3176-03D5-4688-B79D-2A6C7E1B8882}"/>
    <dgm:cxn modelId="{A915A090-6554-9744-852B-92962D75B2F1}" type="presOf" srcId="{7A355572-934D-4C45-A627-6302293ED73D}" destId="{8E53C697-ACCA-4FE3-8B2F-9693E6DC37D8}" srcOrd="0" destOrd="1" presId="urn:microsoft.com/office/officeart/2005/8/layout/vList2"/>
    <dgm:cxn modelId="{377A709B-FEAC-46AD-9B20-1BC9BECE981B}" srcId="{719E960E-ACFE-4E39-899A-980C178F4D4B}" destId="{7A355572-934D-4C45-A627-6302293ED73D}" srcOrd="1" destOrd="0" parTransId="{0C300779-3ED4-4ED5-8A93-33FE8C7E8516}" sibTransId="{04A07D2D-9918-4171-AFBC-3DAA8BFF2A67}"/>
    <dgm:cxn modelId="{A0298BB8-06A2-7A4D-9518-AE0D0ECE8DA7}" type="presOf" srcId="{719E960E-ACFE-4E39-899A-980C178F4D4B}" destId="{458E4BF9-E21E-4CC3-B0B0-25384C730609}" srcOrd="0" destOrd="0" presId="urn:microsoft.com/office/officeart/2005/8/layout/vList2"/>
    <dgm:cxn modelId="{1921D2C0-8169-644F-BE58-A358C0F68050}" srcId="{719E960E-ACFE-4E39-899A-980C178F4D4B}" destId="{CED8E2ED-FE71-4D8B-9449-6FCCA0D7F123}" srcOrd="2" destOrd="0" parTransId="{46A8287E-D1A7-42A3-91FF-8484ADC59821}" sibTransId="{7E5F88FF-A3C6-423F-975C-C5A51C35C683}"/>
    <dgm:cxn modelId="{579379C9-B0D3-9F44-AD04-A0FAF3A724AC}" type="presOf" srcId="{F781903E-8C9C-4215-8889-A08EC107933E}" destId="{8E53C697-ACCA-4FE3-8B2F-9693E6DC37D8}" srcOrd="0" destOrd="0" presId="urn:microsoft.com/office/officeart/2005/8/layout/vList2"/>
    <dgm:cxn modelId="{B8C601E6-1FC3-F04C-81AA-F8CEF455F7F5}" type="presOf" srcId="{CED8E2ED-FE71-4D8B-9449-6FCCA0D7F123}" destId="{8E53C697-ACCA-4FE3-8B2F-9693E6DC37D8}" srcOrd="0" destOrd="2" presId="urn:microsoft.com/office/officeart/2005/8/layout/vList2"/>
    <dgm:cxn modelId="{CE13DB9B-F703-8E4C-8C84-FBCD8F3250CB}" type="presParOf" srcId="{95853025-1753-43D8-83E5-8B2670F07110}" destId="{458E4BF9-E21E-4CC3-B0B0-25384C730609}" srcOrd="0" destOrd="0" presId="urn:microsoft.com/office/officeart/2005/8/layout/vList2"/>
    <dgm:cxn modelId="{A6FBE7A4-8204-714E-A0CF-E7CDAD4A9F8D}" type="presParOf" srcId="{95853025-1753-43D8-83E5-8B2670F07110}" destId="{8E53C697-ACCA-4FE3-8B2F-9693E6DC37D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E4BF9-E21E-4CC3-B0B0-25384C730609}">
      <dsp:nvSpPr>
        <dsp:cNvPr id="0" name=""/>
        <dsp:cNvSpPr/>
      </dsp:nvSpPr>
      <dsp:spPr>
        <a:xfrm>
          <a:off x="0" y="39092"/>
          <a:ext cx="10043375" cy="844155"/>
        </a:xfrm>
        <a:prstGeom prst="rect">
          <a:avLst/>
        </a:prstGeom>
        <a:solidFill>
          <a:srgbClr val="038077"/>
        </a:solid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fr-FR" sz="3900" b="1" kern="1200">
              <a:effectLst>
                <a:outerShdw blurRad="50800" dist="38100" dir="5400000" algn="t" rotWithShape="0">
                  <a:prstClr val="black">
                    <a:alpha val="40000"/>
                  </a:prstClr>
                </a:outerShdw>
              </a:effectLst>
            </a:rPr>
            <a:t>Project </a:t>
          </a:r>
          <a:r>
            <a:rPr lang="fr-FR" sz="3900" b="1" kern="1200" err="1">
              <a:effectLst>
                <a:outerShdw blurRad="50800" dist="38100" dir="5400000" algn="t" rotWithShape="0">
                  <a:prstClr val="black">
                    <a:alpha val="40000"/>
                  </a:prstClr>
                </a:outerShdw>
              </a:effectLst>
            </a:rPr>
            <a:t>separate</a:t>
          </a:r>
          <a:r>
            <a:rPr lang="fr-FR" sz="3900" b="1" kern="1200">
              <a:effectLst>
                <a:outerShdw blurRad="50800" dist="38100" dir="5400000" algn="t" rotWithShape="0">
                  <a:prstClr val="black">
                    <a:alpha val="40000"/>
                  </a:prstClr>
                </a:outerShdw>
              </a:effectLst>
            </a:rPr>
            <a:t> </a:t>
          </a:r>
          <a:r>
            <a:rPr lang="fr-FR" sz="3900" b="1" kern="1200" err="1">
              <a:effectLst>
                <a:outerShdw blurRad="50800" dist="38100" dir="5400000" algn="t" rotWithShape="0">
                  <a:prstClr val="black">
                    <a:alpha val="40000"/>
                  </a:prstClr>
                </a:outerShdw>
              </a:effectLst>
            </a:rPr>
            <a:t>into</a:t>
          </a:r>
          <a:r>
            <a:rPr lang="fr-FR" sz="3900" b="1" kern="1200">
              <a:effectLst>
                <a:outerShdw blurRad="50800" dist="38100" dir="5400000" algn="t" rotWithShape="0">
                  <a:prstClr val="black">
                    <a:alpha val="40000"/>
                  </a:prstClr>
                </a:outerShdw>
              </a:effectLst>
            </a:rPr>
            <a:t> </a:t>
          </a:r>
          <a:r>
            <a:rPr lang="fr-FR" sz="3900" b="1" u="sng" kern="1200">
              <a:effectLst>
                <a:outerShdw blurRad="50800" dist="38100" dir="5400000" algn="t" rotWithShape="0">
                  <a:prstClr val="black">
                    <a:alpha val="40000"/>
                  </a:prstClr>
                </a:outerShdw>
              </a:effectLst>
            </a:rPr>
            <a:t>6 sprints</a:t>
          </a:r>
          <a:r>
            <a:rPr lang="fr-FR" sz="3900" b="1" kern="1200">
              <a:effectLst>
                <a:outerShdw blurRad="50800" dist="38100" dir="5400000" algn="t" rotWithShape="0">
                  <a:prstClr val="black">
                    <a:alpha val="40000"/>
                  </a:prstClr>
                </a:outerShdw>
              </a:effectLst>
            </a:rPr>
            <a:t> lasting </a:t>
          </a:r>
          <a:r>
            <a:rPr lang="fr-FR" sz="3900" b="1" u="sng" kern="1200">
              <a:effectLst>
                <a:outerShdw blurRad="50800" dist="38100" dir="5400000" algn="t" rotWithShape="0">
                  <a:prstClr val="black">
                    <a:alpha val="40000"/>
                  </a:prstClr>
                </a:outerShdw>
              </a:effectLst>
            </a:rPr>
            <a:t>2 </a:t>
          </a:r>
          <a:r>
            <a:rPr lang="fr-FR" sz="3900" b="1" u="sng" kern="1200" err="1">
              <a:effectLst>
                <a:outerShdw blurRad="50800" dist="38100" dir="5400000" algn="t" rotWithShape="0">
                  <a:prstClr val="black">
                    <a:alpha val="40000"/>
                  </a:prstClr>
                </a:outerShdw>
              </a:effectLst>
            </a:rPr>
            <a:t>weeks</a:t>
          </a:r>
          <a:r>
            <a:rPr lang="fr-FR" sz="3900" b="1" kern="1200">
              <a:effectLst>
                <a:outerShdw blurRad="50800" dist="38100" dir="5400000" algn="t" rotWithShape="0">
                  <a:prstClr val="black">
                    <a:alpha val="40000"/>
                  </a:prstClr>
                </a:outerShdw>
              </a:effectLst>
            </a:rPr>
            <a:t> </a:t>
          </a:r>
          <a:endParaRPr lang="en-US" sz="3900" b="1" kern="1200">
            <a:effectLst>
              <a:outerShdw blurRad="50800" dist="38100" dir="5400000" algn="t" rotWithShape="0">
                <a:prstClr val="black">
                  <a:alpha val="40000"/>
                </a:prstClr>
              </a:outerShdw>
            </a:effectLst>
          </a:endParaRPr>
        </a:p>
      </dsp:txBody>
      <dsp:txXfrm>
        <a:off x="0" y="39092"/>
        <a:ext cx="10043375" cy="844155"/>
      </dsp:txXfrm>
    </dsp:sp>
    <dsp:sp modelId="{0ECA44EA-6140-40D7-A101-CBA5DA98D883}">
      <dsp:nvSpPr>
        <dsp:cNvPr id="0" name=""/>
        <dsp:cNvSpPr/>
      </dsp:nvSpPr>
      <dsp:spPr>
        <a:xfrm>
          <a:off x="0" y="995567"/>
          <a:ext cx="10043375" cy="844155"/>
        </a:xfrm>
        <a:prstGeom prst="rect">
          <a:avLst/>
        </a:prstGeom>
        <a:solidFill>
          <a:srgbClr val="038077"/>
        </a:solidFill>
        <a:ln w="12700" cap="flat" cmpd="sng" algn="ctr">
          <a:no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a:effectLst>
                <a:outerShdw blurRad="50800" dist="38100" dir="5400000" algn="t" rotWithShape="0">
                  <a:prstClr val="black">
                    <a:alpha val="40000"/>
                  </a:prstClr>
                </a:outerShdw>
              </a:effectLst>
            </a:rPr>
            <a:t>SPRINTS</a:t>
          </a:r>
        </a:p>
      </dsp:txBody>
      <dsp:txXfrm>
        <a:off x="0" y="995567"/>
        <a:ext cx="10043375" cy="844155"/>
      </dsp:txXfrm>
    </dsp:sp>
    <dsp:sp modelId="{7087F97F-4E88-4EBF-B5C6-966B05642DA0}">
      <dsp:nvSpPr>
        <dsp:cNvPr id="0" name=""/>
        <dsp:cNvSpPr/>
      </dsp:nvSpPr>
      <dsp:spPr>
        <a:xfrm>
          <a:off x="0" y="1839722"/>
          <a:ext cx="10043375" cy="2300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877"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fr-FR" sz="3000" kern="1200"/>
            <a:t>Sprint 0 : </a:t>
          </a:r>
          <a:r>
            <a:rPr lang="fr-FR" sz="3000" kern="1200" err="1"/>
            <a:t>Discovering</a:t>
          </a:r>
          <a:r>
            <a:rPr lang="fr-FR" sz="3000" kern="1200"/>
            <a:t> the </a:t>
          </a:r>
          <a:r>
            <a:rPr lang="fr-FR" sz="3000" kern="1200" err="1"/>
            <a:t>project</a:t>
          </a:r>
          <a:r>
            <a:rPr lang="fr-FR" sz="3000" kern="1200"/>
            <a:t>, the car and the expectations of </a:t>
          </a:r>
          <a:r>
            <a:rPr lang="fr-FR" sz="3000" kern="1200" err="1"/>
            <a:t>our</a:t>
          </a:r>
          <a:r>
            <a:rPr lang="fr-FR" sz="3000" kern="1200"/>
            <a:t> </a:t>
          </a:r>
          <a:r>
            <a:rPr lang="fr-FR" sz="3000" kern="1200" err="1"/>
            <a:t>teacher</a:t>
          </a:r>
          <a:r>
            <a:rPr lang="fr-FR" sz="3000" kern="1200"/>
            <a:t>-clients and </a:t>
          </a:r>
          <a:r>
            <a:rPr lang="fr-FR" sz="3000" kern="1200" err="1"/>
            <a:t>project</a:t>
          </a:r>
          <a:r>
            <a:rPr lang="fr-FR" sz="3000" kern="1200"/>
            <a:t> plan </a:t>
          </a:r>
          <a:r>
            <a:rPr lang="fr-FR" sz="3000" kern="1200" err="1"/>
            <a:t>development</a:t>
          </a:r>
          <a:endParaRPr lang="en-US" sz="3000" kern="1200"/>
        </a:p>
        <a:p>
          <a:pPr marL="285750" lvl="1" indent="-285750" algn="l" defTabSz="1333500">
            <a:lnSpc>
              <a:spcPct val="90000"/>
            </a:lnSpc>
            <a:spcBef>
              <a:spcPct val="0"/>
            </a:spcBef>
            <a:spcAft>
              <a:spcPct val="20000"/>
            </a:spcAft>
            <a:buChar char="•"/>
          </a:pPr>
          <a:r>
            <a:rPr lang="fr-FR" sz="3000" kern="1200"/>
            <a:t>Sprint 1-2-3-4-5 : product development according to the user story and the planification made in the sprint 0</a:t>
          </a:r>
          <a:endParaRPr lang="en-US" sz="3000" kern="1200"/>
        </a:p>
      </dsp:txBody>
      <dsp:txXfrm>
        <a:off x="0" y="1839722"/>
        <a:ext cx="10043375" cy="2300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E4BF9-E21E-4CC3-B0B0-25384C730609}">
      <dsp:nvSpPr>
        <dsp:cNvPr id="0" name=""/>
        <dsp:cNvSpPr/>
      </dsp:nvSpPr>
      <dsp:spPr>
        <a:xfrm>
          <a:off x="0" y="234410"/>
          <a:ext cx="10043375" cy="865800"/>
        </a:xfrm>
        <a:prstGeom prst="rect">
          <a:avLst/>
        </a:prstGeom>
        <a:solidFill>
          <a:srgbClr val="038077"/>
        </a:solid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fr-FR" sz="4000" b="1" kern="1200">
              <a:effectLst>
                <a:outerShdw blurRad="50800" dist="38100" dir="5400000" algn="t" rotWithShape="0">
                  <a:prstClr val="black">
                    <a:alpha val="40000"/>
                  </a:prstClr>
                </a:outerShdw>
              </a:effectLst>
            </a:rPr>
            <a:t>Project </a:t>
          </a:r>
          <a:r>
            <a:rPr lang="fr-FR" sz="4000" b="1" kern="1200" err="1">
              <a:effectLst>
                <a:outerShdw blurRad="50800" dist="38100" dir="5400000" algn="t" rotWithShape="0">
                  <a:prstClr val="black">
                    <a:alpha val="40000"/>
                  </a:prstClr>
                </a:outerShdw>
              </a:effectLst>
            </a:rPr>
            <a:t>separate</a:t>
          </a:r>
          <a:r>
            <a:rPr lang="fr-FR" sz="4000" b="1" kern="1200">
              <a:effectLst>
                <a:outerShdw blurRad="50800" dist="38100" dir="5400000" algn="t" rotWithShape="0">
                  <a:prstClr val="black">
                    <a:alpha val="40000"/>
                  </a:prstClr>
                </a:outerShdw>
              </a:effectLst>
            </a:rPr>
            <a:t> </a:t>
          </a:r>
          <a:r>
            <a:rPr lang="fr-FR" sz="4000" b="1" kern="1200" err="1">
              <a:effectLst>
                <a:outerShdw blurRad="50800" dist="38100" dir="5400000" algn="t" rotWithShape="0">
                  <a:prstClr val="black">
                    <a:alpha val="40000"/>
                  </a:prstClr>
                </a:outerShdw>
              </a:effectLst>
            </a:rPr>
            <a:t>into</a:t>
          </a:r>
          <a:r>
            <a:rPr lang="fr-FR" sz="4000" b="1" kern="1200">
              <a:effectLst>
                <a:outerShdw blurRad="50800" dist="38100" dir="5400000" algn="t" rotWithShape="0">
                  <a:prstClr val="black">
                    <a:alpha val="40000"/>
                  </a:prstClr>
                </a:outerShdw>
              </a:effectLst>
            </a:rPr>
            <a:t> </a:t>
          </a:r>
          <a:r>
            <a:rPr lang="fr-FR" sz="4000" b="1" u="sng" kern="1200">
              <a:effectLst>
                <a:outerShdw blurRad="50800" dist="38100" dir="5400000" algn="t" rotWithShape="0">
                  <a:prstClr val="black">
                    <a:alpha val="40000"/>
                  </a:prstClr>
                </a:outerShdw>
              </a:effectLst>
            </a:rPr>
            <a:t>6 sprints</a:t>
          </a:r>
          <a:r>
            <a:rPr lang="fr-FR" sz="4000" b="1" kern="1200">
              <a:effectLst>
                <a:outerShdw blurRad="50800" dist="38100" dir="5400000" algn="t" rotWithShape="0">
                  <a:prstClr val="black">
                    <a:alpha val="40000"/>
                  </a:prstClr>
                </a:outerShdw>
              </a:effectLst>
            </a:rPr>
            <a:t> lasting </a:t>
          </a:r>
          <a:r>
            <a:rPr lang="fr-FR" sz="4000" b="1" u="sng" kern="1200">
              <a:effectLst>
                <a:outerShdw blurRad="50800" dist="38100" dir="5400000" algn="t" rotWithShape="0">
                  <a:prstClr val="black">
                    <a:alpha val="40000"/>
                  </a:prstClr>
                </a:outerShdw>
              </a:effectLst>
            </a:rPr>
            <a:t>2 </a:t>
          </a:r>
          <a:r>
            <a:rPr lang="fr-FR" sz="4000" b="1" u="sng" kern="1200" err="1">
              <a:effectLst>
                <a:outerShdw blurRad="50800" dist="38100" dir="5400000" algn="t" rotWithShape="0">
                  <a:prstClr val="black">
                    <a:alpha val="40000"/>
                  </a:prstClr>
                </a:outerShdw>
              </a:effectLst>
            </a:rPr>
            <a:t>weeks</a:t>
          </a:r>
          <a:r>
            <a:rPr lang="fr-FR" sz="4000" b="1" kern="1200">
              <a:effectLst>
                <a:outerShdw blurRad="50800" dist="38100" dir="5400000" algn="t" rotWithShape="0">
                  <a:prstClr val="black">
                    <a:alpha val="40000"/>
                  </a:prstClr>
                </a:outerShdw>
              </a:effectLst>
            </a:rPr>
            <a:t> </a:t>
          </a:r>
          <a:endParaRPr lang="en-US" sz="4000" b="1" kern="1200">
            <a:effectLst>
              <a:outerShdw blurRad="50800" dist="38100" dir="5400000" algn="t" rotWithShape="0">
                <a:prstClr val="black">
                  <a:alpha val="40000"/>
                </a:prstClr>
              </a:outerShdw>
            </a:effectLst>
          </a:endParaRPr>
        </a:p>
      </dsp:txBody>
      <dsp:txXfrm>
        <a:off x="0" y="234410"/>
        <a:ext cx="10043375" cy="865800"/>
      </dsp:txXfrm>
    </dsp:sp>
    <dsp:sp modelId="{8E53C697-ACCA-4FE3-8B2F-9693E6DC37D8}">
      <dsp:nvSpPr>
        <dsp:cNvPr id="0" name=""/>
        <dsp:cNvSpPr/>
      </dsp:nvSpPr>
      <dsp:spPr>
        <a:xfrm>
          <a:off x="0" y="1100210"/>
          <a:ext cx="10043375" cy="347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877" tIns="50800" rIns="284480" bIns="50800" numCol="1" spcCol="1270" anchor="t" anchorCtr="0">
          <a:noAutofit/>
        </a:bodyPr>
        <a:lstStyle/>
        <a:p>
          <a:pPr marL="285750" lvl="1" indent="-285750" algn="l" defTabSz="1377950" rtl="0">
            <a:lnSpc>
              <a:spcPct val="90000"/>
            </a:lnSpc>
            <a:spcBef>
              <a:spcPct val="0"/>
            </a:spcBef>
            <a:spcAft>
              <a:spcPct val="20000"/>
            </a:spcAft>
            <a:buChar char="•"/>
          </a:pPr>
          <a:endParaRPr lang="fr-FR" sz="3100" kern="1200">
            <a:latin typeface="Calibri Light" panose="020F0302020204030204"/>
          </a:endParaRPr>
        </a:p>
        <a:p>
          <a:pPr marL="285750" lvl="1" indent="-285750" algn="l" defTabSz="1377950">
            <a:lnSpc>
              <a:spcPct val="90000"/>
            </a:lnSpc>
            <a:spcBef>
              <a:spcPct val="0"/>
            </a:spcBef>
            <a:spcAft>
              <a:spcPct val="20000"/>
            </a:spcAft>
            <a:buChar char="•"/>
          </a:pPr>
          <a:r>
            <a:rPr lang="fr-FR" sz="3100" kern="1200"/>
            <a:t>Sprint 0 : </a:t>
          </a:r>
          <a:r>
            <a:rPr lang="fr-FR" sz="3100" kern="1200" err="1">
              <a:latin typeface="+mn-lt"/>
            </a:rPr>
            <a:t>discovering</a:t>
          </a:r>
          <a:r>
            <a:rPr lang="fr-FR" sz="3100" kern="1200"/>
            <a:t> the </a:t>
          </a:r>
          <a:r>
            <a:rPr lang="fr-FR" sz="3100" kern="1200" err="1"/>
            <a:t>project</a:t>
          </a:r>
          <a:r>
            <a:rPr lang="fr-FR" sz="3100" kern="1200"/>
            <a:t>, the car and the expectations of </a:t>
          </a:r>
          <a:r>
            <a:rPr lang="fr-FR" sz="3100" kern="1200" err="1"/>
            <a:t>our</a:t>
          </a:r>
          <a:r>
            <a:rPr lang="fr-FR" sz="3100" kern="1200"/>
            <a:t> </a:t>
          </a:r>
          <a:r>
            <a:rPr lang="fr-FR" sz="3100" kern="1200" err="1"/>
            <a:t>teacher</a:t>
          </a:r>
          <a:r>
            <a:rPr lang="fr-FR" sz="3100" kern="1200"/>
            <a:t>-clients and </a:t>
          </a:r>
          <a:r>
            <a:rPr lang="fr-FR" sz="3100" kern="1200" err="1"/>
            <a:t>project</a:t>
          </a:r>
          <a:r>
            <a:rPr lang="fr-FR" sz="3100" kern="1200"/>
            <a:t> plan </a:t>
          </a:r>
          <a:r>
            <a:rPr lang="fr-FR" sz="3100" kern="1200" err="1"/>
            <a:t>development</a:t>
          </a:r>
          <a:endParaRPr lang="en-US" sz="3100" kern="1200"/>
        </a:p>
        <a:p>
          <a:pPr marL="285750" lvl="1" indent="-285750" algn="l" defTabSz="1377950" rtl="0">
            <a:lnSpc>
              <a:spcPct val="90000"/>
            </a:lnSpc>
            <a:spcBef>
              <a:spcPct val="0"/>
            </a:spcBef>
            <a:spcAft>
              <a:spcPct val="20000"/>
            </a:spcAft>
            <a:buChar char="•"/>
          </a:pPr>
          <a:endParaRPr lang="fr-FR" sz="3100" kern="1200">
            <a:latin typeface="Calibri Light" panose="020F0302020204030204"/>
          </a:endParaRPr>
        </a:p>
        <a:p>
          <a:pPr marL="285750" lvl="1" indent="-285750" algn="l" defTabSz="1377950">
            <a:lnSpc>
              <a:spcPct val="90000"/>
            </a:lnSpc>
            <a:spcBef>
              <a:spcPct val="0"/>
            </a:spcBef>
            <a:spcAft>
              <a:spcPct val="20000"/>
            </a:spcAft>
            <a:buChar char="•"/>
          </a:pPr>
          <a:r>
            <a:rPr lang="fr-FR" sz="3100" kern="1200"/>
            <a:t>Sprint 1-2-3-4-5 : </a:t>
          </a:r>
          <a:r>
            <a:rPr lang="fr-FR" sz="3100" kern="1200" err="1"/>
            <a:t>product</a:t>
          </a:r>
          <a:r>
            <a:rPr lang="fr-FR" sz="3100" kern="1200"/>
            <a:t> </a:t>
          </a:r>
          <a:r>
            <a:rPr lang="fr-FR" sz="3100" kern="1200" err="1"/>
            <a:t>development</a:t>
          </a:r>
          <a:r>
            <a:rPr lang="fr-FR" sz="3100" kern="1200"/>
            <a:t> </a:t>
          </a:r>
          <a:r>
            <a:rPr lang="fr-FR" sz="3100" kern="1200" err="1"/>
            <a:t>according</a:t>
          </a:r>
          <a:r>
            <a:rPr lang="fr-FR" sz="3100" kern="1200"/>
            <a:t> to the user story and the planification made in the sprint 0</a:t>
          </a:r>
          <a:endParaRPr lang="en-US" sz="3100" kern="1200"/>
        </a:p>
      </dsp:txBody>
      <dsp:txXfrm>
        <a:off x="0" y="1100210"/>
        <a:ext cx="10043375" cy="3477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59C62-86D5-4A16-94AC-87B38F347666}" type="datetimeFigureOut">
              <a:rPr lang="fr-FR" smtClean="0"/>
              <a:t>29/01/2024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C5AF4-4133-4BB4-BB70-0DCB51F33C01}" type="slidenum">
              <a:rPr lang="fr-FR" smtClean="0"/>
              <a:t>‹N°›</a:t>
            </a:fld>
            <a:endParaRPr lang="fr-FR"/>
          </a:p>
        </p:txBody>
      </p:sp>
    </p:spTree>
    <p:extLst>
      <p:ext uri="{BB962C8B-B14F-4D97-AF65-F5344CB8AC3E}">
        <p14:creationId xmlns:p14="http://schemas.microsoft.com/office/powerpoint/2010/main" val="106600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Now, we will talk about the release vision and backlog, in my case more precisely about the release vision.</a:t>
            </a:r>
            <a:endParaRPr lang="fr-FR"/>
          </a:p>
          <a:p>
            <a:endParaRPr lang="en-US"/>
          </a:p>
          <a:p>
            <a:r>
              <a:rPr lang="en-US"/>
              <a:t>Project separate into 6 sprints lasting for each sprint 2 weeks. A sprint is a period of time during </a:t>
            </a:r>
            <a:r>
              <a:rPr lang="en-US" err="1"/>
              <a:t>wich</a:t>
            </a:r>
            <a:r>
              <a:rPr lang="en-US"/>
              <a:t> we will work on the project with the aim of completing several missions that we planned upstream.</a:t>
            </a:r>
            <a:endParaRPr lang="fr-FR"/>
          </a:p>
          <a:p>
            <a:endParaRPr lang="en-US"/>
          </a:p>
          <a:p>
            <a:r>
              <a:rPr lang="en-US"/>
              <a:t> So split the project into several sprints will allow us to organize better and make the project more affordable.</a:t>
            </a:r>
            <a:endParaRPr lang="fr-FR"/>
          </a:p>
          <a:p>
            <a:r>
              <a:rPr lang="en-US"/>
              <a:t> </a:t>
            </a:r>
            <a:endParaRPr lang="fr-FR"/>
          </a:p>
          <a:p>
            <a:r>
              <a:rPr lang="en-US"/>
              <a:t> </a:t>
            </a:r>
            <a:endParaRPr lang="fr-FR"/>
          </a:p>
          <a:p>
            <a:r>
              <a:rPr lang="en-US"/>
              <a:t>So the sprint 0 is the initialization of the project, finally it is a step of preparation.</a:t>
            </a:r>
            <a:endParaRPr lang="fr-FR"/>
          </a:p>
          <a:p>
            <a:endParaRPr lang="fr-FR">
              <a:ea typeface="Calibri"/>
              <a:cs typeface="Calibri"/>
            </a:endParaRP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6</a:t>
            </a:fld>
            <a:endParaRPr lang="fr-FR"/>
          </a:p>
        </p:txBody>
      </p:sp>
    </p:spTree>
    <p:extLst>
      <p:ext uri="{BB962C8B-B14F-4D97-AF65-F5344CB8AC3E}">
        <p14:creationId xmlns:p14="http://schemas.microsoft.com/office/powerpoint/2010/main" val="2486063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Thank</a:t>
            </a:r>
            <a:r>
              <a:rPr lang="fr-FR"/>
              <a:t> </a:t>
            </a:r>
            <a:r>
              <a:rPr lang="fr-FR" err="1"/>
              <a:t>you</a:t>
            </a:r>
            <a:r>
              <a:rPr lang="fr-FR"/>
              <a:t> all for </a:t>
            </a:r>
            <a:r>
              <a:rPr lang="fr-FR" err="1"/>
              <a:t>your</a:t>
            </a:r>
            <a:r>
              <a:rPr lang="fr-FR"/>
              <a:t> attention, </a:t>
            </a:r>
            <a:r>
              <a:rPr lang="fr-FR" err="1"/>
              <a:t>please</a:t>
            </a:r>
            <a:r>
              <a:rPr lang="fr-FR"/>
              <a:t> do not </a:t>
            </a:r>
            <a:r>
              <a:rPr lang="fr-FR" err="1"/>
              <a:t>hesitate</a:t>
            </a:r>
            <a:r>
              <a:rPr lang="fr-FR"/>
              <a:t> if </a:t>
            </a:r>
            <a:r>
              <a:rPr lang="fr-FR" err="1"/>
              <a:t>you</a:t>
            </a:r>
            <a:r>
              <a:rPr lang="fr-FR"/>
              <a:t> have </a:t>
            </a:r>
            <a:r>
              <a:rPr lang="fr-FR" err="1"/>
              <a:t>any</a:t>
            </a:r>
            <a:r>
              <a:rPr lang="fr-FR"/>
              <a:t> questions about </a:t>
            </a:r>
            <a:r>
              <a:rPr lang="fr-FR" err="1"/>
              <a:t>our</a:t>
            </a:r>
            <a:r>
              <a:rPr lang="fr-FR"/>
              <a:t> </a:t>
            </a:r>
            <a:r>
              <a:rPr lang="fr-FR" err="1"/>
              <a:t>projects</a:t>
            </a:r>
            <a:r>
              <a:rPr lang="fr-FR"/>
              <a:t>, </a:t>
            </a:r>
            <a:r>
              <a:rPr lang="fr-FR" err="1"/>
              <a:t>we’ll</a:t>
            </a:r>
            <a:r>
              <a:rPr lang="fr-FR"/>
              <a:t> </a:t>
            </a:r>
            <a:r>
              <a:rPr lang="fr-FR" err="1"/>
              <a:t>be</a:t>
            </a:r>
            <a:r>
              <a:rPr lang="fr-FR"/>
              <a:t> </a:t>
            </a:r>
            <a:r>
              <a:rPr lang="fr-FR" err="1"/>
              <a:t>glad</a:t>
            </a:r>
            <a:r>
              <a:rPr lang="fr-FR"/>
              <a:t> to </a:t>
            </a:r>
            <a:r>
              <a:rPr lang="fr-FR" err="1"/>
              <a:t>answer</a:t>
            </a:r>
            <a:r>
              <a:rPr lang="fr-FR"/>
              <a:t> </a:t>
            </a:r>
            <a:r>
              <a:rPr lang="fr-FR" err="1"/>
              <a:t>you</a:t>
            </a:r>
            <a:r>
              <a:rPr lang="fr-FR"/>
              <a:t>.</a:t>
            </a: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17</a:t>
            </a:fld>
            <a:endParaRPr lang="fr-FR"/>
          </a:p>
        </p:txBody>
      </p:sp>
    </p:spTree>
    <p:extLst>
      <p:ext uri="{BB962C8B-B14F-4D97-AF65-F5344CB8AC3E}">
        <p14:creationId xmlns:p14="http://schemas.microsoft.com/office/powerpoint/2010/main" val="348461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This is a global vision of our </a:t>
            </a:r>
            <a:r>
              <a:rPr lang="en-US" err="1"/>
              <a:t>differents</a:t>
            </a:r>
            <a:r>
              <a:rPr lang="en-US"/>
              <a:t> sprints  summarized in a few words.</a:t>
            </a:r>
            <a:endParaRPr lang="fr-FR"/>
          </a:p>
          <a:p>
            <a:r>
              <a:rPr lang="en-US"/>
              <a:t> </a:t>
            </a:r>
            <a:endParaRPr lang="fr-FR"/>
          </a:p>
          <a:p>
            <a:r>
              <a:rPr lang="en-US"/>
              <a:t>Use in addition to the system : the trailer</a:t>
            </a:r>
            <a:endParaRPr lang="fr-FR"/>
          </a:p>
          <a:p>
            <a:r>
              <a:rPr lang="en-US"/>
              <a:t> </a:t>
            </a:r>
            <a:endParaRPr lang="fr-FR"/>
          </a:p>
          <a:p>
            <a:r>
              <a:rPr lang="en-US"/>
              <a:t>Now I’m leaving the floor for my colleague who will talk about the missions contained in these </a:t>
            </a:r>
            <a:r>
              <a:rPr lang="en-US" err="1"/>
              <a:t>differents</a:t>
            </a:r>
            <a:r>
              <a:rPr lang="en-US"/>
              <a:t> sprint with the backlog</a:t>
            </a:r>
            <a:endParaRPr lang="fr-FR"/>
          </a:p>
          <a:p>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7</a:t>
            </a:fld>
            <a:endParaRPr lang="fr-FR"/>
          </a:p>
        </p:txBody>
      </p:sp>
    </p:spTree>
    <p:extLst>
      <p:ext uri="{BB962C8B-B14F-4D97-AF65-F5344CB8AC3E}">
        <p14:creationId xmlns:p14="http://schemas.microsoft.com/office/powerpoint/2010/main" val="316285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noProof="0"/>
              <a:t>To organise our work, we defined some technical tasks and user stories which will allow us to realize all our features. These technical tasks and user stories are regrouped on the backlog. With the backlog we have a look on the whole project thank to the priority of each task. The highest priority above and the lowest below. </a:t>
            </a:r>
          </a:p>
          <a:p>
            <a:endParaRPr lang="en-GB" noProof="0"/>
          </a:p>
          <a:p>
            <a:r>
              <a:rPr lang="en-GB" noProof="0"/>
              <a:t>First sprint </a:t>
            </a:r>
            <a:r>
              <a:rPr lang="en-GB" noProof="0">
                <a:sym typeface="Wingdings" panose="05000000000000000000" pitchFamily="2" charset="2"/>
              </a:rPr>
              <a:t> will be detailed in few moment by Killian </a:t>
            </a:r>
          </a:p>
          <a:p>
            <a:r>
              <a:rPr lang="en-GB" noProof="0">
                <a:sym typeface="Wingdings" panose="05000000000000000000" pitchFamily="2" charset="2"/>
              </a:rPr>
              <a:t>Third sprint  </a:t>
            </a:r>
          </a:p>
          <a:p>
            <a:endParaRPr lang="en-GB" noProof="0">
              <a:sym typeface="Wingdings" panose="05000000000000000000" pitchFamily="2" charset="2"/>
            </a:endParaRP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8</a:t>
            </a:fld>
            <a:endParaRPr lang="fr-FR"/>
          </a:p>
        </p:txBody>
      </p:sp>
    </p:spTree>
    <p:extLst>
      <p:ext uri="{BB962C8B-B14F-4D97-AF65-F5344CB8AC3E}">
        <p14:creationId xmlns:p14="http://schemas.microsoft.com/office/powerpoint/2010/main" val="3627874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Sprint 5 </a:t>
            </a:r>
            <a:r>
              <a:rPr lang="fr-FR">
                <a:sym typeface="Wingdings" panose="05000000000000000000" pitchFamily="2" charset="2"/>
              </a:rPr>
              <a:t> no </a:t>
            </a:r>
            <a:r>
              <a:rPr lang="fr-FR" err="1">
                <a:sym typeface="Wingdings" panose="05000000000000000000" pitchFamily="2" charset="2"/>
              </a:rPr>
              <a:t>task</a:t>
            </a:r>
            <a:r>
              <a:rPr lang="fr-FR">
                <a:sym typeface="Wingdings" panose="05000000000000000000" pitchFamily="2" charset="2"/>
              </a:rPr>
              <a:t> </a:t>
            </a:r>
            <a:r>
              <a:rPr lang="fr-FR" err="1">
                <a:sym typeface="Wingdings" panose="05000000000000000000" pitchFamily="2" charset="2"/>
              </a:rPr>
              <a:t>with</a:t>
            </a:r>
            <a:r>
              <a:rPr lang="fr-FR">
                <a:sym typeface="Wingdings" panose="05000000000000000000" pitchFamily="2" charset="2"/>
              </a:rPr>
              <a:t> high </a:t>
            </a:r>
            <a:r>
              <a:rPr lang="fr-FR" err="1">
                <a:sym typeface="Wingdings" panose="05000000000000000000" pitchFamily="2" charset="2"/>
              </a:rPr>
              <a:t>priority</a:t>
            </a:r>
            <a:r>
              <a:rPr lang="fr-FR">
                <a:sym typeface="Wingdings" panose="05000000000000000000" pitchFamily="2" charset="2"/>
              </a:rPr>
              <a:t> </a:t>
            </a:r>
            <a:endParaRPr lang="fr-F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9</a:t>
            </a:fld>
            <a:endParaRPr lang="fr-FR"/>
          </a:p>
        </p:txBody>
      </p:sp>
    </p:spTree>
    <p:extLst>
      <p:ext uri="{BB962C8B-B14F-4D97-AF65-F5344CB8AC3E}">
        <p14:creationId xmlns:p14="http://schemas.microsoft.com/office/powerpoint/2010/main" val="3026696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Existing</a:t>
            </a:r>
            <a:r>
              <a:rPr lang="fr-FR"/>
              <a:t> code : Code </a:t>
            </a:r>
            <a:r>
              <a:rPr lang="fr-FR" err="1"/>
              <a:t>existing</a:t>
            </a:r>
            <a:r>
              <a:rPr lang="fr-FR"/>
              <a:t> to do </a:t>
            </a:r>
            <a:r>
              <a:rPr lang="fr-FR" err="1"/>
              <a:t>very</a:t>
            </a:r>
            <a:r>
              <a:rPr lang="fr-FR"/>
              <a:t> basic </a:t>
            </a:r>
            <a:r>
              <a:rPr lang="fr-FR" err="1"/>
              <a:t>tasks</a:t>
            </a:r>
            <a:r>
              <a:rPr lang="fr-FR"/>
              <a:t> + code to use </a:t>
            </a:r>
            <a:r>
              <a:rPr lang="fr-FR" err="1"/>
              <a:t>sensors</a:t>
            </a:r>
            <a:endParaRPr lang="fr-FR"/>
          </a:p>
          <a:p>
            <a:r>
              <a:rPr lang="fr-FR"/>
              <a:t>ROS2 : Middleware to </a:t>
            </a:r>
            <a:r>
              <a:rPr lang="fr-FR" err="1"/>
              <a:t>link</a:t>
            </a:r>
            <a:r>
              <a:rPr lang="fr-FR"/>
              <a:t> all the </a:t>
            </a:r>
            <a:r>
              <a:rPr lang="fr-FR" err="1"/>
              <a:t>sensors</a:t>
            </a:r>
            <a:r>
              <a:rPr lang="fr-FR"/>
              <a:t>/</a:t>
            </a:r>
            <a:r>
              <a:rPr lang="fr-FR" err="1"/>
              <a:t>CPUs</a:t>
            </a:r>
            <a:r>
              <a:rPr lang="fr-FR"/>
              <a:t>/</a:t>
            </a:r>
            <a:r>
              <a:rPr lang="fr-FR" err="1"/>
              <a:t>actionners</a:t>
            </a:r>
            <a:r>
              <a:rPr lang="fr-FR"/>
              <a:t> in an « </a:t>
            </a:r>
            <a:r>
              <a:rPr lang="fr-FR" err="1"/>
              <a:t>easy</a:t>
            </a:r>
            <a:r>
              <a:rPr lang="fr-FR"/>
              <a:t> » </a:t>
            </a:r>
            <a:r>
              <a:rPr lang="fr-FR" err="1"/>
              <a:t>way</a:t>
            </a:r>
            <a:endParaRPr lang="fr-FR"/>
          </a:p>
          <a:p>
            <a:endParaRPr lang="fr-FR"/>
          </a:p>
          <a:p>
            <a:r>
              <a:rPr lang="fr-FR"/>
              <a:t>Move </a:t>
            </a:r>
            <a:r>
              <a:rPr lang="fr-FR" err="1"/>
              <a:t>forward</a:t>
            </a:r>
            <a:r>
              <a:rPr lang="fr-FR"/>
              <a:t>/</a:t>
            </a:r>
            <a:r>
              <a:rPr lang="fr-FR" err="1"/>
              <a:t>backward</a:t>
            </a:r>
            <a:r>
              <a:rPr lang="fr-FR"/>
              <a:t> in a </a:t>
            </a:r>
            <a:r>
              <a:rPr lang="fr-FR" err="1"/>
              <a:t>fixed</a:t>
            </a:r>
            <a:r>
              <a:rPr lang="fr-FR"/>
              <a:t> speed (</a:t>
            </a:r>
            <a:r>
              <a:rPr lang="fr-FR" err="1"/>
              <a:t>controller</a:t>
            </a:r>
            <a:r>
              <a:rPr lang="fr-FR"/>
              <a:t> + </a:t>
            </a:r>
            <a:r>
              <a:rPr lang="fr-FR" err="1"/>
              <a:t>motors</a:t>
            </a:r>
            <a:r>
              <a:rPr lang="fr-FR"/>
              <a:t> </a:t>
            </a:r>
            <a:r>
              <a:rPr lang="fr-FR" err="1"/>
              <a:t>working</a:t>
            </a:r>
            <a:r>
              <a:rPr lang="fr-FR"/>
              <a:t>)</a:t>
            </a:r>
          </a:p>
          <a:p>
            <a:r>
              <a:rPr lang="fr-FR"/>
              <a:t>Littérature </a:t>
            </a:r>
            <a:r>
              <a:rPr lang="fr-FR" err="1"/>
              <a:t>review</a:t>
            </a:r>
            <a:r>
              <a:rPr lang="fr-FR"/>
              <a:t> on reverse control </a:t>
            </a:r>
            <a:r>
              <a:rPr lang="fr-FR" err="1"/>
              <a:t>loops</a:t>
            </a:r>
            <a:endParaRPr lang="fr-FR"/>
          </a:p>
          <a:p>
            <a:endParaRPr lang="fr-FR"/>
          </a:p>
          <a:p>
            <a:r>
              <a:rPr lang="fr-FR"/>
              <a:t>Emergency </a:t>
            </a:r>
            <a:r>
              <a:rPr lang="fr-FR" err="1"/>
              <a:t>button</a:t>
            </a:r>
            <a:r>
              <a:rPr lang="fr-FR"/>
              <a:t> : Important if </a:t>
            </a:r>
            <a:r>
              <a:rPr lang="fr-FR" err="1"/>
              <a:t>our</a:t>
            </a:r>
            <a:r>
              <a:rPr lang="fr-FR"/>
              <a:t> code </a:t>
            </a:r>
            <a:r>
              <a:rPr lang="fr-FR" err="1"/>
              <a:t>is</a:t>
            </a:r>
            <a:r>
              <a:rPr lang="fr-FR"/>
              <a:t> </a:t>
            </a:r>
            <a:r>
              <a:rPr lang="fr-FR" err="1"/>
              <a:t>bad</a:t>
            </a:r>
            <a:r>
              <a:rPr lang="fr-FR"/>
              <a:t>/</a:t>
            </a:r>
            <a:r>
              <a:rPr lang="fr-FR" err="1"/>
              <a:t>dirty</a:t>
            </a:r>
            <a:r>
              <a:rPr lang="fr-FR"/>
              <a:t> </a:t>
            </a:r>
            <a:r>
              <a:rPr lang="fr-FR">
                <a:sym typeface="Wingdings" pitchFamily="2" charset="2"/>
              </a:rPr>
              <a:t> </a:t>
            </a:r>
          </a:p>
          <a:p>
            <a:r>
              <a:rPr lang="fr-FR" err="1">
                <a:sym typeface="Wingdings" pitchFamily="2" charset="2"/>
              </a:rPr>
              <a:t>Get</a:t>
            </a:r>
            <a:r>
              <a:rPr lang="fr-FR">
                <a:sym typeface="Wingdings" pitchFamily="2" charset="2"/>
              </a:rPr>
              <a:t> values </a:t>
            </a:r>
            <a:r>
              <a:rPr lang="fr-FR" err="1">
                <a:sym typeface="Wingdings" pitchFamily="2" charset="2"/>
              </a:rPr>
              <a:t>from</a:t>
            </a:r>
            <a:r>
              <a:rPr lang="fr-FR">
                <a:sym typeface="Wingdings" pitchFamily="2" charset="2"/>
              </a:rPr>
              <a:t> </a:t>
            </a:r>
            <a:r>
              <a:rPr lang="fr-FR" err="1">
                <a:sym typeface="Wingdings" pitchFamily="2" charset="2"/>
              </a:rPr>
              <a:t>sensor</a:t>
            </a:r>
            <a:r>
              <a:rPr lang="fr-FR">
                <a:sym typeface="Wingdings" pitchFamily="2" charset="2"/>
              </a:rPr>
              <a:t> : </a:t>
            </a:r>
            <a:r>
              <a:rPr lang="fr-FR" err="1">
                <a:sym typeface="Wingdings" pitchFamily="2" charset="2"/>
              </a:rPr>
              <a:t>Find</a:t>
            </a:r>
            <a:r>
              <a:rPr lang="fr-FR">
                <a:sym typeface="Wingdings" pitchFamily="2" charset="2"/>
              </a:rPr>
              <a:t> a </a:t>
            </a:r>
            <a:r>
              <a:rPr lang="fr-FR" err="1">
                <a:sym typeface="Wingdings" pitchFamily="2" charset="2"/>
              </a:rPr>
              <a:t>way</a:t>
            </a:r>
            <a:r>
              <a:rPr lang="fr-FR">
                <a:sym typeface="Wingdings" pitchFamily="2" charset="2"/>
              </a:rPr>
              <a:t> to </a:t>
            </a:r>
            <a:r>
              <a:rPr lang="fr-FR" err="1">
                <a:sym typeface="Wingdings" pitchFamily="2" charset="2"/>
              </a:rPr>
              <a:t>access</a:t>
            </a:r>
            <a:r>
              <a:rPr lang="fr-FR">
                <a:sym typeface="Wingdings" pitchFamily="2" charset="2"/>
              </a:rPr>
              <a:t> to </a:t>
            </a:r>
            <a:r>
              <a:rPr lang="fr-FR" err="1">
                <a:sym typeface="Wingdings" pitchFamily="2" charset="2"/>
              </a:rPr>
              <a:t>sensor</a:t>
            </a:r>
            <a:r>
              <a:rPr lang="fr-FR">
                <a:sym typeface="Wingdings" pitchFamily="2" charset="2"/>
              </a:rPr>
              <a:t> values in all codes </a:t>
            </a:r>
            <a:r>
              <a:rPr lang="fr-FR" err="1">
                <a:sym typeface="Wingdings" pitchFamily="2" charset="2"/>
              </a:rPr>
              <a:t>we’ll</a:t>
            </a:r>
            <a:r>
              <a:rPr lang="fr-FR">
                <a:sym typeface="Wingdings" pitchFamily="2" charset="2"/>
              </a:rPr>
              <a:t> </a:t>
            </a:r>
            <a:r>
              <a:rPr lang="fr-FR" err="1">
                <a:sym typeface="Wingdings" pitchFamily="2" charset="2"/>
              </a:rPr>
              <a:t>develop</a:t>
            </a:r>
            <a:r>
              <a:rPr lang="fr-FR">
                <a:sym typeface="Wingdings" pitchFamily="2" charset="2"/>
              </a:rPr>
              <a:t> </a:t>
            </a:r>
            <a:r>
              <a:rPr lang="fr-FR" err="1">
                <a:sym typeface="Wingdings" pitchFamily="2" charset="2"/>
              </a:rPr>
              <a:t>after</a:t>
            </a:r>
            <a:endParaRPr lang="fr-FR">
              <a:sym typeface="Wingdings" pitchFamily="2" charset="2"/>
            </a:endParaRPr>
          </a:p>
          <a:p>
            <a:endParaRPr lang="fr-FR">
              <a:sym typeface="Wingdings" pitchFamily="2" charset="2"/>
            </a:endParaRPr>
          </a:p>
          <a:p>
            <a:r>
              <a:rPr lang="fr-FR">
                <a:sym typeface="Wingdings" pitchFamily="2" charset="2"/>
              </a:rPr>
              <a:t>Not team </a:t>
            </a:r>
            <a:r>
              <a:rPr lang="fr-FR" err="1">
                <a:sym typeface="Wingdings" pitchFamily="2" charset="2"/>
              </a:rPr>
              <a:t>clearly</a:t>
            </a:r>
            <a:r>
              <a:rPr lang="fr-FR">
                <a:sym typeface="Wingdings" pitchFamily="2" charset="2"/>
              </a:rPr>
              <a:t> </a:t>
            </a:r>
            <a:r>
              <a:rPr lang="fr-FR" err="1">
                <a:sym typeface="Wingdings" pitchFamily="2" charset="2"/>
              </a:rPr>
              <a:t>defined</a:t>
            </a:r>
            <a:r>
              <a:rPr lang="fr-FR">
                <a:sym typeface="Wingdings" pitchFamily="2" charset="2"/>
              </a:rPr>
              <a:t> at the start </a:t>
            </a:r>
            <a:r>
              <a:rPr lang="fr-FR" err="1">
                <a:sym typeface="Wingdings" pitchFamily="2" charset="2"/>
              </a:rPr>
              <a:t>because</a:t>
            </a:r>
            <a:r>
              <a:rPr lang="fr-FR">
                <a:sym typeface="Wingdings" pitchFamily="2" charset="2"/>
              </a:rPr>
              <a:t> </a:t>
            </a:r>
            <a:r>
              <a:rPr lang="fr-FR" err="1">
                <a:sym typeface="Wingdings" pitchFamily="2" charset="2"/>
              </a:rPr>
              <a:t>we</a:t>
            </a:r>
            <a:r>
              <a:rPr lang="fr-FR">
                <a:sym typeface="Wingdings" pitchFamily="2" charset="2"/>
              </a:rPr>
              <a:t> all </a:t>
            </a:r>
            <a:r>
              <a:rPr lang="fr-FR" err="1">
                <a:sym typeface="Wingdings" pitchFamily="2" charset="2"/>
              </a:rPr>
              <a:t>need</a:t>
            </a:r>
            <a:r>
              <a:rPr lang="fr-FR">
                <a:sym typeface="Wingdings" pitchFamily="2" charset="2"/>
              </a:rPr>
              <a:t> to </a:t>
            </a:r>
            <a:r>
              <a:rPr lang="fr-FR" err="1">
                <a:sym typeface="Wingdings" pitchFamily="2" charset="2"/>
              </a:rPr>
              <a:t>understand</a:t>
            </a:r>
            <a:r>
              <a:rPr lang="fr-FR">
                <a:sym typeface="Wingdings" pitchFamily="2" charset="2"/>
              </a:rPr>
              <a:t> the global structure </a:t>
            </a:r>
          </a:p>
          <a:p>
            <a:r>
              <a:rPr lang="fr-FR" err="1">
                <a:sym typeface="Wingdings" pitchFamily="2" charset="2"/>
              </a:rPr>
              <a:t>Three</a:t>
            </a:r>
            <a:r>
              <a:rPr lang="fr-FR">
                <a:sym typeface="Wingdings" pitchFamily="2" charset="2"/>
              </a:rPr>
              <a:t> teams </a:t>
            </a:r>
            <a:r>
              <a:rPr lang="fr-FR" err="1">
                <a:sym typeface="Wingdings" pitchFamily="2" charset="2"/>
              </a:rPr>
              <a:t>after</a:t>
            </a:r>
            <a:r>
              <a:rPr lang="fr-FR">
                <a:sym typeface="Wingdings" pitchFamily="2" charset="2"/>
              </a:rPr>
              <a:t> : One for reverse control </a:t>
            </a:r>
            <a:r>
              <a:rPr lang="fr-FR" err="1">
                <a:sym typeface="Wingdings" pitchFamily="2" charset="2"/>
              </a:rPr>
              <a:t>loops</a:t>
            </a:r>
            <a:r>
              <a:rPr lang="fr-FR">
                <a:sym typeface="Wingdings" pitchFamily="2" charset="2"/>
              </a:rPr>
              <a:t>, one for </a:t>
            </a:r>
            <a:r>
              <a:rPr lang="fr-FR" err="1">
                <a:sym typeface="Wingdings" pitchFamily="2" charset="2"/>
              </a:rPr>
              <a:t>sensors</a:t>
            </a:r>
            <a:r>
              <a:rPr lang="fr-FR">
                <a:sym typeface="Wingdings" pitchFamily="2" charset="2"/>
              </a:rPr>
              <a:t> and one for </a:t>
            </a:r>
            <a:r>
              <a:rPr lang="fr-FR" err="1">
                <a:sym typeface="Wingdings" pitchFamily="2" charset="2"/>
              </a:rPr>
              <a:t>sensor</a:t>
            </a:r>
            <a:r>
              <a:rPr lang="fr-FR">
                <a:sym typeface="Wingdings" pitchFamily="2" charset="2"/>
              </a:rPr>
              <a:t> values</a:t>
            </a: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10</a:t>
            </a:fld>
            <a:endParaRPr lang="fr-FR"/>
          </a:p>
        </p:txBody>
      </p:sp>
    </p:spTree>
    <p:extLst>
      <p:ext uri="{BB962C8B-B14F-4D97-AF65-F5344CB8AC3E}">
        <p14:creationId xmlns:p14="http://schemas.microsoft.com/office/powerpoint/2010/main" val="45738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Risk </a:t>
            </a:r>
            <a:r>
              <a:rPr lang="fr-FR" err="1"/>
              <a:t>analysis</a:t>
            </a:r>
            <a:r>
              <a:rPr lang="fr-FR"/>
              <a:t> in a </a:t>
            </a:r>
            <a:r>
              <a:rPr lang="fr-FR" err="1"/>
              <a:t>nutshell</a:t>
            </a:r>
            <a:r>
              <a:rPr lang="fr-FR"/>
              <a:t> : </a:t>
            </a:r>
            <a:r>
              <a:rPr lang="fr-FR" err="1"/>
              <a:t>prevent</a:t>
            </a:r>
            <a:r>
              <a:rPr lang="fr-FR"/>
              <a:t> </a:t>
            </a:r>
            <a:r>
              <a:rPr lang="fr-FR" err="1"/>
              <a:t>project’s</a:t>
            </a:r>
            <a:r>
              <a:rPr lang="fr-FR"/>
              <a:t> </a:t>
            </a:r>
            <a:r>
              <a:rPr lang="fr-FR" err="1"/>
              <a:t>problem</a:t>
            </a:r>
            <a:endParaRPr lang="fr-FR"/>
          </a:p>
          <a:p>
            <a:endParaRPr lang="fr-FR"/>
          </a:p>
          <a:p>
            <a:r>
              <a:rPr lang="fr-FR" err="1"/>
              <a:t>Xprogramming</a:t>
            </a:r>
            <a:r>
              <a:rPr lang="fr-FR"/>
              <a:t> : </a:t>
            </a:r>
            <a:r>
              <a:rPr lang="fr-FR" err="1"/>
              <a:t>two</a:t>
            </a:r>
            <a:r>
              <a:rPr lang="fr-FR"/>
              <a:t> people : one code, one observe the one </a:t>
            </a:r>
            <a:r>
              <a:rPr lang="fr-FR" err="1"/>
              <a:t>who</a:t>
            </a:r>
            <a:r>
              <a:rPr lang="fr-FR"/>
              <a:t> code and </a:t>
            </a:r>
            <a:r>
              <a:rPr lang="fr-FR" err="1"/>
              <a:t>give</a:t>
            </a:r>
            <a:r>
              <a:rPr lang="fr-FR"/>
              <a:t> feedback on the code</a:t>
            </a:r>
          </a:p>
          <a:p>
            <a:r>
              <a:rPr lang="fr-FR"/>
              <a:t>TDD : </a:t>
            </a:r>
            <a:r>
              <a:rPr lang="fr-FR" err="1"/>
              <a:t>write</a:t>
            </a:r>
            <a:r>
              <a:rPr lang="fr-FR"/>
              <a:t> test </a:t>
            </a:r>
            <a:r>
              <a:rPr lang="fr-FR" err="1"/>
              <a:t>before</a:t>
            </a:r>
            <a:r>
              <a:rPr lang="fr-FR"/>
              <a:t> start </a:t>
            </a:r>
            <a:r>
              <a:rPr lang="fr-FR" err="1"/>
              <a:t>developing</a:t>
            </a:r>
            <a:r>
              <a:rPr lang="fr-FR"/>
              <a:t> the code (for </a:t>
            </a:r>
            <a:r>
              <a:rPr lang="fr-FR" err="1"/>
              <a:t>example</a:t>
            </a:r>
            <a:r>
              <a:rPr lang="fr-FR"/>
              <a:t> </a:t>
            </a:r>
            <a:r>
              <a:rPr lang="fr-FR" err="1"/>
              <a:t>write</a:t>
            </a:r>
            <a:r>
              <a:rPr lang="fr-FR"/>
              <a:t> the code to test if the car </a:t>
            </a:r>
            <a:r>
              <a:rPr lang="fr-FR" err="1"/>
              <a:t>goes</a:t>
            </a:r>
            <a:r>
              <a:rPr lang="fr-FR"/>
              <a:t> to 5 km/h </a:t>
            </a:r>
            <a:r>
              <a:rPr lang="fr-FR" err="1"/>
              <a:t>forward</a:t>
            </a:r>
            <a:r>
              <a:rPr lang="fr-FR"/>
              <a:t> </a:t>
            </a:r>
            <a:r>
              <a:rPr lang="fr-FR" err="1"/>
              <a:t>before</a:t>
            </a:r>
            <a:r>
              <a:rPr lang="fr-FR"/>
              <a:t> </a:t>
            </a:r>
            <a:r>
              <a:rPr lang="fr-FR" err="1"/>
              <a:t>writing</a:t>
            </a:r>
            <a:r>
              <a:rPr lang="fr-FR"/>
              <a:t> the code to go </a:t>
            </a:r>
            <a:r>
              <a:rPr lang="fr-FR" err="1"/>
              <a:t>forward</a:t>
            </a:r>
            <a:r>
              <a:rPr lang="fr-FR"/>
              <a:t>)</a:t>
            </a:r>
          </a:p>
          <a:p>
            <a:r>
              <a:rPr lang="fr-FR" err="1"/>
              <a:t>Early</a:t>
            </a:r>
            <a:r>
              <a:rPr lang="fr-FR"/>
              <a:t> feedback : communication </a:t>
            </a:r>
            <a:r>
              <a:rPr lang="fr-FR" err="1"/>
              <a:t>with</a:t>
            </a:r>
            <a:r>
              <a:rPr lang="fr-FR"/>
              <a:t> client </a:t>
            </a:r>
            <a:r>
              <a:rPr lang="fr-FR" err="1"/>
              <a:t>before</a:t>
            </a:r>
            <a:r>
              <a:rPr lang="fr-FR"/>
              <a:t> the end of the sprint </a:t>
            </a:r>
          </a:p>
          <a:p>
            <a:r>
              <a:rPr lang="fr-FR" err="1"/>
              <a:t>Error</a:t>
            </a:r>
            <a:r>
              <a:rPr lang="fr-FR"/>
              <a:t> </a:t>
            </a:r>
            <a:r>
              <a:rPr lang="fr-FR" err="1"/>
              <a:t>detection</a:t>
            </a:r>
            <a:r>
              <a:rPr lang="fr-FR"/>
              <a:t> management : </a:t>
            </a:r>
            <a:r>
              <a:rPr lang="fr-FR" err="1"/>
              <a:t>Think</a:t>
            </a:r>
            <a:r>
              <a:rPr lang="fr-FR"/>
              <a:t> about the </a:t>
            </a:r>
            <a:r>
              <a:rPr lang="fr-FR" err="1"/>
              <a:t>errors</a:t>
            </a:r>
            <a:r>
              <a:rPr lang="fr-FR"/>
              <a:t> </a:t>
            </a:r>
            <a:r>
              <a:rPr lang="fr-FR" err="1"/>
              <a:t>before</a:t>
            </a:r>
            <a:r>
              <a:rPr lang="fr-FR"/>
              <a:t> </a:t>
            </a:r>
            <a:r>
              <a:rPr lang="fr-FR" err="1"/>
              <a:t>they</a:t>
            </a:r>
            <a:r>
              <a:rPr lang="fr-FR"/>
              <a:t> </a:t>
            </a:r>
            <a:r>
              <a:rPr lang="fr-FR" err="1"/>
              <a:t>occurs</a:t>
            </a:r>
            <a:r>
              <a:rPr lang="fr-FR"/>
              <a:t> -&gt; Details to Abdessamad</a:t>
            </a: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11</a:t>
            </a:fld>
            <a:endParaRPr lang="fr-FR"/>
          </a:p>
        </p:txBody>
      </p:sp>
    </p:spTree>
    <p:extLst>
      <p:ext uri="{BB962C8B-B14F-4D97-AF65-F5344CB8AC3E}">
        <p14:creationId xmlns:p14="http://schemas.microsoft.com/office/powerpoint/2010/main" val="1332654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Operationnal</a:t>
            </a:r>
            <a:r>
              <a:rPr lang="fr-FR"/>
              <a:t> </a:t>
            </a:r>
            <a:r>
              <a:rPr lang="fr-FR" err="1"/>
              <a:t>requirements</a:t>
            </a:r>
            <a:r>
              <a:rPr lang="fr-FR"/>
              <a:t> -&gt; </a:t>
            </a:r>
            <a:r>
              <a:rPr lang="fr-FR" err="1"/>
              <a:t>technical</a:t>
            </a:r>
            <a:r>
              <a:rPr lang="fr-FR"/>
              <a:t> </a:t>
            </a:r>
            <a:r>
              <a:rPr lang="fr-FR" err="1"/>
              <a:t>needs</a:t>
            </a:r>
            <a:r>
              <a:rPr lang="fr-FR"/>
              <a:t> for </a:t>
            </a:r>
            <a:r>
              <a:rPr lang="fr-FR" err="1"/>
              <a:t>our</a:t>
            </a:r>
            <a:r>
              <a:rPr lang="fr-FR"/>
              <a:t> final </a:t>
            </a:r>
            <a:r>
              <a:rPr lang="fr-FR" err="1"/>
              <a:t>product</a:t>
            </a:r>
            <a:r>
              <a:rPr lang="fr-FR"/>
              <a:t>    +   validation tests </a:t>
            </a:r>
            <a:r>
              <a:rPr lang="fr-FR" err="1"/>
              <a:t>designed</a:t>
            </a:r>
            <a:r>
              <a:rPr lang="fr-FR"/>
              <a:t> to </a:t>
            </a:r>
            <a:r>
              <a:rPr lang="fr-FR" err="1"/>
              <a:t>be</a:t>
            </a:r>
            <a:r>
              <a:rPr lang="fr-FR"/>
              <a:t> sure </a:t>
            </a:r>
            <a:r>
              <a:rPr lang="fr-FR" err="1"/>
              <a:t>we</a:t>
            </a:r>
            <a:r>
              <a:rPr lang="fr-FR"/>
              <a:t> met the objectives</a:t>
            </a:r>
          </a:p>
          <a:p>
            <a:r>
              <a:rPr lang="fr-FR"/>
              <a:t>Truck arrives in front of the parking spot, </a:t>
            </a:r>
            <a:r>
              <a:rPr lang="fr-FR" err="1"/>
              <a:t>detect</a:t>
            </a:r>
            <a:r>
              <a:rPr lang="fr-FR"/>
              <a:t> orange </a:t>
            </a:r>
            <a:r>
              <a:rPr lang="fr-FR" err="1"/>
              <a:t>diamond</a:t>
            </a:r>
            <a:r>
              <a:rPr lang="fr-FR"/>
              <a:t> and </a:t>
            </a:r>
            <a:r>
              <a:rPr lang="fr-FR" err="1"/>
              <a:t>then</a:t>
            </a:r>
            <a:r>
              <a:rPr lang="fr-FR"/>
              <a:t> all by </a:t>
            </a:r>
            <a:r>
              <a:rPr lang="fr-FR" err="1"/>
              <a:t>itself</a:t>
            </a:r>
            <a:r>
              <a:rPr lang="fr-FR"/>
              <a:t> </a:t>
            </a:r>
            <a:r>
              <a:rPr lang="fr-FR" err="1"/>
              <a:t>park</a:t>
            </a:r>
            <a:r>
              <a:rPr lang="fr-FR"/>
              <a:t> in the parking spot (stops </a:t>
            </a:r>
            <a:r>
              <a:rPr lang="fr-FR" err="1"/>
              <a:t>when</a:t>
            </a:r>
            <a:r>
              <a:rPr lang="fr-FR"/>
              <a:t> </a:t>
            </a:r>
            <a:r>
              <a:rPr lang="fr-FR" err="1"/>
              <a:t>it</a:t>
            </a:r>
            <a:r>
              <a:rPr lang="fr-FR"/>
              <a:t> </a:t>
            </a:r>
            <a:r>
              <a:rPr lang="fr-FR" err="1"/>
              <a:t>detect</a:t>
            </a:r>
            <a:r>
              <a:rPr lang="fr-FR"/>
              <a:t> last markers</a:t>
            </a:r>
          </a:p>
          <a:p>
            <a:r>
              <a:rPr lang="fr-FR" err="1"/>
              <a:t>Backward</a:t>
            </a:r>
            <a:r>
              <a:rPr lang="fr-FR"/>
              <a:t> </a:t>
            </a:r>
            <a:r>
              <a:rPr lang="fr-FR" err="1"/>
              <a:t>really</a:t>
            </a:r>
            <a:r>
              <a:rPr lang="fr-FR"/>
              <a:t> </a:t>
            </a:r>
            <a:r>
              <a:rPr lang="fr-FR" err="1"/>
              <a:t>slowly</a:t>
            </a:r>
            <a:r>
              <a:rPr lang="fr-FR"/>
              <a:t> </a:t>
            </a:r>
            <a:r>
              <a:rPr lang="fr-FR" err="1"/>
              <a:t>without</a:t>
            </a:r>
            <a:r>
              <a:rPr lang="fr-FR"/>
              <a:t> </a:t>
            </a:r>
            <a:r>
              <a:rPr lang="fr-FR" err="1"/>
              <a:t>any</a:t>
            </a:r>
            <a:r>
              <a:rPr lang="fr-FR"/>
              <a:t> </a:t>
            </a:r>
            <a:r>
              <a:rPr lang="fr-FR" err="1"/>
              <a:t>deviation</a:t>
            </a:r>
            <a:r>
              <a:rPr lang="fr-FR"/>
              <a:t> of the trailer -&gt; main goal of </a:t>
            </a:r>
            <a:r>
              <a:rPr lang="fr-FR" err="1"/>
              <a:t>our</a:t>
            </a:r>
            <a:r>
              <a:rPr lang="fr-FR"/>
              <a:t> </a:t>
            </a:r>
            <a:r>
              <a:rPr lang="fr-FR" err="1"/>
              <a:t>project</a:t>
            </a:r>
            <a:endParaRPr lang="fr-F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14</a:t>
            </a:fld>
            <a:endParaRPr lang="fr-FR"/>
          </a:p>
        </p:txBody>
      </p:sp>
    </p:spTree>
    <p:extLst>
      <p:ext uri="{BB962C8B-B14F-4D97-AF65-F5344CB8AC3E}">
        <p14:creationId xmlns:p14="http://schemas.microsoft.com/office/powerpoint/2010/main" val="114347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1st test -&gt; car </a:t>
            </a:r>
            <a:r>
              <a:rPr lang="fr-FR" err="1"/>
              <a:t>moving</a:t>
            </a:r>
            <a:r>
              <a:rPr lang="fr-FR"/>
              <a:t>, </a:t>
            </a:r>
            <a:r>
              <a:rPr lang="fr-FR" err="1"/>
              <a:t>detect</a:t>
            </a:r>
            <a:r>
              <a:rPr lang="fr-FR"/>
              <a:t> obstacle and stop at least </a:t>
            </a:r>
            <a:r>
              <a:rPr lang="fr-FR" err="1"/>
              <a:t>thirty</a:t>
            </a:r>
            <a:r>
              <a:rPr lang="fr-FR"/>
              <a:t> </a:t>
            </a:r>
            <a:r>
              <a:rPr lang="fr-FR" err="1"/>
              <a:t>centimeters</a:t>
            </a:r>
            <a:r>
              <a:rPr lang="fr-FR"/>
              <a:t> </a:t>
            </a:r>
            <a:r>
              <a:rPr lang="fr-FR" err="1"/>
              <a:t>away</a:t>
            </a:r>
            <a:r>
              <a:rPr lang="fr-FR"/>
              <a:t> </a:t>
            </a:r>
            <a:r>
              <a:rPr lang="fr-FR" err="1"/>
              <a:t>from</a:t>
            </a:r>
            <a:r>
              <a:rPr lang="fr-FR"/>
              <a:t> the obstacle</a:t>
            </a:r>
          </a:p>
          <a:p>
            <a:r>
              <a:rPr lang="fr-FR"/>
              <a:t>2</a:t>
            </a:r>
            <a:r>
              <a:rPr lang="fr-FR" baseline="30000"/>
              <a:t>nd</a:t>
            </a:r>
            <a:r>
              <a:rPr lang="fr-FR"/>
              <a:t> test  -&gt; car </a:t>
            </a:r>
            <a:r>
              <a:rPr lang="fr-FR" err="1"/>
              <a:t>moving</a:t>
            </a:r>
            <a:r>
              <a:rPr lang="fr-FR"/>
              <a:t>, </a:t>
            </a:r>
            <a:r>
              <a:rPr lang="fr-FR" err="1"/>
              <a:t>detect</a:t>
            </a:r>
            <a:r>
              <a:rPr lang="fr-FR"/>
              <a:t> obstacle and </a:t>
            </a:r>
            <a:r>
              <a:rPr lang="fr-FR" err="1"/>
              <a:t>lower</a:t>
            </a:r>
            <a:r>
              <a:rPr lang="fr-FR"/>
              <a:t> </a:t>
            </a:r>
            <a:r>
              <a:rPr lang="fr-FR" err="1"/>
              <a:t>its</a:t>
            </a:r>
            <a:r>
              <a:rPr lang="fr-FR"/>
              <a:t> speed + change </a:t>
            </a:r>
            <a:r>
              <a:rPr lang="fr-FR" err="1"/>
              <a:t>trajectory</a:t>
            </a:r>
            <a:r>
              <a:rPr lang="fr-FR"/>
              <a:t> and go back on </a:t>
            </a:r>
            <a:r>
              <a:rPr lang="fr-FR" err="1"/>
              <a:t>its</a:t>
            </a:r>
            <a:r>
              <a:rPr lang="fr-FR"/>
              <a:t> way</a:t>
            </a: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15</a:t>
            </a:fld>
            <a:endParaRPr lang="fr-FR"/>
          </a:p>
        </p:txBody>
      </p:sp>
    </p:spTree>
    <p:extLst>
      <p:ext uri="{BB962C8B-B14F-4D97-AF65-F5344CB8AC3E}">
        <p14:creationId xmlns:p14="http://schemas.microsoft.com/office/powerpoint/2010/main" val="3168269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Expect</a:t>
            </a:r>
            <a:r>
              <a:rPr lang="fr-FR"/>
              <a:t> the car to </a:t>
            </a:r>
            <a:r>
              <a:rPr lang="fr-FR" err="1"/>
              <a:t>be</a:t>
            </a:r>
            <a:r>
              <a:rPr lang="fr-FR"/>
              <a:t> able to stop at </a:t>
            </a:r>
            <a:r>
              <a:rPr lang="fr-FR" err="1"/>
              <a:t>any</a:t>
            </a:r>
            <a:r>
              <a:rPr lang="fr-FR"/>
              <a:t> time -&gt; </a:t>
            </a:r>
            <a:r>
              <a:rPr lang="fr-FR" err="1"/>
              <a:t>button</a:t>
            </a:r>
            <a:r>
              <a:rPr lang="fr-FR"/>
              <a:t> </a:t>
            </a:r>
            <a:r>
              <a:rPr lang="fr-FR" err="1"/>
              <a:t>include</a:t>
            </a:r>
            <a:r>
              <a:rPr lang="fr-FR"/>
              <a:t> in the truck and accessible for the drivers</a:t>
            </a:r>
            <a:br>
              <a:rPr lang="fr-FR"/>
            </a:br>
            <a:r>
              <a:rPr lang="fr-FR"/>
              <a:t>For </a:t>
            </a:r>
            <a:r>
              <a:rPr lang="fr-FR" err="1"/>
              <a:t>now</a:t>
            </a:r>
            <a:r>
              <a:rPr lang="fr-FR"/>
              <a:t>, </a:t>
            </a:r>
            <a:r>
              <a:rPr lang="fr-FR" err="1"/>
              <a:t>button</a:t>
            </a:r>
            <a:r>
              <a:rPr lang="fr-FR"/>
              <a:t> on the </a:t>
            </a:r>
            <a:r>
              <a:rPr lang="fr-FR" err="1"/>
              <a:t>controller</a:t>
            </a:r>
            <a:r>
              <a:rPr lang="fr-FR"/>
              <a:t> ,,,,   0,6 second car </a:t>
            </a:r>
            <a:r>
              <a:rPr lang="fr-FR" err="1"/>
              <a:t>fully</a:t>
            </a:r>
            <a:r>
              <a:rPr lang="fr-FR"/>
              <a:t> </a:t>
            </a:r>
            <a:r>
              <a:rPr lang="fr-FR" err="1"/>
              <a:t>stopped</a:t>
            </a:r>
            <a:endParaRPr lang="fr-FR"/>
          </a:p>
        </p:txBody>
      </p:sp>
      <p:sp>
        <p:nvSpPr>
          <p:cNvPr id="4" name="Espace réservé du numéro de diapositive 3"/>
          <p:cNvSpPr>
            <a:spLocks noGrp="1"/>
          </p:cNvSpPr>
          <p:nvPr>
            <p:ph type="sldNum" sz="quarter" idx="5"/>
          </p:nvPr>
        </p:nvSpPr>
        <p:spPr/>
        <p:txBody>
          <a:bodyPr/>
          <a:lstStyle/>
          <a:p>
            <a:fld id="{3F0C5AF4-4133-4BB4-BB70-0DCB51F33C01}" type="slidenum">
              <a:rPr lang="fr-FR" smtClean="0"/>
              <a:t>16</a:t>
            </a:fld>
            <a:endParaRPr lang="fr-FR"/>
          </a:p>
        </p:txBody>
      </p:sp>
    </p:spTree>
    <p:extLst>
      <p:ext uri="{BB962C8B-B14F-4D97-AF65-F5344CB8AC3E}">
        <p14:creationId xmlns:p14="http://schemas.microsoft.com/office/powerpoint/2010/main" val="225914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766F1-8C1C-5E06-30EC-884327990C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F4F5F47-97E4-54B2-BBFF-096C823B7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65BB91C-BAE9-CD78-8902-BD9952B7E23D}"/>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D56EABDC-EC04-86FE-305E-A867772795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FD6E24-AB4B-D0AB-1434-0F1E241C7F95}"/>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130545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20AE6-6F0F-E6D8-25EB-1C106DC7C74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AFD6A0A-806B-C9E5-F9CE-EA3836FEFE4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2D0380-1591-3AE5-E3C8-F03AD6DEF280}"/>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F70232E2-537E-672D-8FB9-0FB39FD254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FE466-BC00-9E6D-8440-EACE5B2E0265}"/>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226266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410CF03-8368-A75F-052C-3C2F43D4B1F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53822D1-DE9F-21A6-4860-8BA7E18E3DE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A33E95-572B-CE06-8CF1-97A6EA5C2882}"/>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A9F2E64D-6833-D4C1-71C2-E30CF3FF60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798427-8F85-8DDF-73C0-F949E0CB8269}"/>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206446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F3C65-87A0-2166-8529-E1EAE9703F1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231FAB1-8ECA-C1FF-7CB3-88957CA8C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796BA8-FDFE-7045-D7B8-1888EC4D40A2}"/>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8BEBE943-AFC4-74F2-FB5C-4809C8864B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3217EE-38DA-59F3-1380-E3092DAFA588}"/>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94703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D00D-A27F-3E78-DA22-72772A44B76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97944A1-00EF-113D-5642-4EBEC3647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68389CA-5FAA-190C-2D55-BA6AB5DA0C6E}"/>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6AE86E5D-9E33-EA6D-403D-DEB1B88862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9D61FB-1B57-4DCB-4BEE-778F85CF93C9}"/>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195469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F6B9FA-68FA-92A1-D4D7-C7EA1EEA3F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7B9CC4E-8B0A-B9BD-552F-EC73DAA6C2A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FCEEF82-BC67-955D-207B-28CF74B18B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56EA2F3-DE51-4C6A-6C26-76976D3E85C3}"/>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51432A52-FF61-08EA-7AE0-4422056968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0AE40D-5B1E-BEAD-1BF1-6C27D2E823FE}"/>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99577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3538E8-2524-8505-CF98-1031C297EF3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0F9C083-9763-6B80-D6AC-779D1444B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9BCB735-7DD8-6F34-AE41-8D07E1C4D7C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AC3D794-35D1-744D-BE89-F1BD9A655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ECBB9E7-3279-BF81-405A-1E6CB711DB8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4B61CA4-A660-F697-8776-A4F2AD008DF2}"/>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8" name="Espace réservé du pied de page 7">
            <a:extLst>
              <a:ext uri="{FF2B5EF4-FFF2-40B4-BE49-F238E27FC236}">
                <a16:creationId xmlns:a16="http://schemas.microsoft.com/office/drawing/2014/main" id="{03B6DFDF-8E87-C4F4-F6E3-81BFC6B543F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A5F5AFD-9FB1-C064-64E3-E0824B15B31F}"/>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189841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21B7D-75AC-E0C5-4E23-A34C183DB16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0DB6D9B-7D6A-0F68-0B83-1B7B6A72D41B}"/>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4" name="Espace réservé du pied de page 3">
            <a:extLst>
              <a:ext uri="{FF2B5EF4-FFF2-40B4-BE49-F238E27FC236}">
                <a16:creationId xmlns:a16="http://schemas.microsoft.com/office/drawing/2014/main" id="{3C947BF4-8D51-060D-48BC-79E2DA3FB5E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2D2BBF8-AB8F-C6A0-C2B7-3B354DAB3A9E}"/>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402109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7739E74-613C-FE11-EE24-1B027DBC7ADA}"/>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3" name="Espace réservé du pied de page 2">
            <a:extLst>
              <a:ext uri="{FF2B5EF4-FFF2-40B4-BE49-F238E27FC236}">
                <a16:creationId xmlns:a16="http://schemas.microsoft.com/office/drawing/2014/main" id="{CF0083D5-7A76-D2F7-F862-F44D7CB3DA1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4EDF53-94BB-0F05-6814-6C1A8691DB22}"/>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288330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89197-E2A9-8FCB-2FF4-4D7E8DE213A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96C8A57-A295-5DD8-6B1B-602A5B4A3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B1BE2EC-453E-A99E-47D8-D99752809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3654CB-6CC7-E928-D106-F96FCE5049BC}"/>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0F6186B0-C88A-7810-1DA8-BFFD38680F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E3408A1-3D4E-BF15-B25D-C8990C91AB95}"/>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249523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CB738-852D-822E-46AE-480C184772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3BA625C-E37F-09E2-0E82-72AF6CE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DF052B2-3366-530B-E8E8-2BA2CC66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56C5C87-6D2C-5E11-7861-C4FCDFD58BC2}"/>
              </a:ext>
            </a:extLst>
          </p:cNvPr>
          <p:cNvSpPr>
            <a:spLocks noGrp="1"/>
          </p:cNvSpPr>
          <p:nvPr>
            <p:ph type="dt" sz="half" idx="10"/>
          </p:nvPr>
        </p:nvSpPr>
        <p:spPr/>
        <p:txBody>
          <a:bodyPr/>
          <a:lstStyle/>
          <a:p>
            <a:fld id="{5DA9CB2E-98F3-4B25-BC1D-E551458DCBE2}"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B88FBC7A-C31D-9ACB-59F4-08F0E44DF6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642BA3-5CD3-670F-08D0-D8583F7DD771}"/>
              </a:ext>
            </a:extLst>
          </p:cNvPr>
          <p:cNvSpPr>
            <a:spLocks noGrp="1"/>
          </p:cNvSpPr>
          <p:nvPr>
            <p:ph type="sldNum" sz="quarter" idx="12"/>
          </p:nvPr>
        </p:nvSpPr>
        <p:spPr/>
        <p:txBody>
          <a:bodyPr/>
          <a:lstStyle/>
          <a:p>
            <a:fld id="{E988B455-52D2-488A-9492-92636D6454B8}" type="slidenum">
              <a:rPr lang="fr-FR" smtClean="0"/>
              <a:t>‹N°›</a:t>
            </a:fld>
            <a:endParaRPr lang="fr-FR"/>
          </a:p>
        </p:txBody>
      </p:sp>
    </p:spTree>
    <p:extLst>
      <p:ext uri="{BB962C8B-B14F-4D97-AF65-F5344CB8AC3E}">
        <p14:creationId xmlns:p14="http://schemas.microsoft.com/office/powerpoint/2010/main" val="179045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D244CBB-BA91-1D10-508D-19BBF81CB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7EADAE2-EFB9-7C8D-85DB-505238F82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3E4A1D-546A-ACEB-F839-75FD24EDA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9CB2E-98F3-4B25-BC1D-E551458DCBE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62E92771-7639-4938-0CCA-1DB4B89BEC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D118FB2-22A9-09C9-406E-4E4E806EA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8B455-52D2-488A-9492-92636D6454B8}" type="slidenum">
              <a:rPr lang="fr-FR" smtClean="0"/>
              <a:t>‹N°›</a:t>
            </a:fld>
            <a:endParaRPr lang="fr-FR"/>
          </a:p>
        </p:txBody>
      </p:sp>
    </p:spTree>
    <p:extLst>
      <p:ext uri="{BB962C8B-B14F-4D97-AF65-F5344CB8AC3E}">
        <p14:creationId xmlns:p14="http://schemas.microsoft.com/office/powerpoint/2010/main" val="3984470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32.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35.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5.sv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37.png"/><Relationship Id="rId10" Type="http://schemas.openxmlformats.org/officeDocument/2006/relationships/image" Target="../media/image9.svg"/><Relationship Id="rId19" Type="http://schemas.openxmlformats.org/officeDocument/2006/relationships/image" Target="../media/image33.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38.png"/><Relationship Id="rId3" Type="http://schemas.openxmlformats.org/officeDocument/2006/relationships/image" Target="../media/image3.svg"/><Relationship Id="rId21" Type="http://schemas.openxmlformats.org/officeDocument/2006/relationships/image" Target="../media/image41.pn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39.png"/><Relationship Id="rId3" Type="http://schemas.openxmlformats.org/officeDocument/2006/relationships/image" Target="../media/image3.svg"/><Relationship Id="rId21" Type="http://schemas.openxmlformats.org/officeDocument/2006/relationships/image" Target="../media/image42.pn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44.png"/><Relationship Id="rId10" Type="http://schemas.openxmlformats.org/officeDocument/2006/relationships/image" Target="../media/image10.png"/><Relationship Id="rId19" Type="http://schemas.openxmlformats.org/officeDocument/2006/relationships/image" Target="../media/image4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43.png"/></Relationships>
</file>

<file path=ppt/slides/_rels/slide14.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svg"/><Relationship Id="rId26" Type="http://schemas.microsoft.com/office/2007/relationships/hdphoto" Target="../media/hdphoto1.wdp"/><Relationship Id="rId3" Type="http://schemas.openxmlformats.org/officeDocument/2006/relationships/image" Target="../media/image2.png"/><Relationship Id="rId21" Type="http://schemas.openxmlformats.org/officeDocument/2006/relationships/image" Target="../media/image45.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49.png"/><Relationship Id="rId33" Type="http://schemas.openxmlformats.org/officeDocument/2006/relationships/image" Target="../media/image55.png"/><Relationship Id="rId2" Type="http://schemas.openxmlformats.org/officeDocument/2006/relationships/notesSlide" Target="../notesSlides/notesSlide7.xml"/><Relationship Id="rId16" Type="http://schemas.openxmlformats.org/officeDocument/2006/relationships/image" Target="../media/image15.svg"/><Relationship Id="rId20" Type="http://schemas.openxmlformats.org/officeDocument/2006/relationships/image" Target="../media/image44.png"/><Relationship Id="rId29"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48.svg"/><Relationship Id="rId32" Type="http://schemas.microsoft.com/office/2007/relationships/hdphoto" Target="../media/hdphoto2.wdp"/><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47.png"/><Relationship Id="rId28" Type="http://schemas.openxmlformats.org/officeDocument/2006/relationships/image" Target="../media/image51.svg"/><Relationship Id="rId10" Type="http://schemas.openxmlformats.org/officeDocument/2006/relationships/image" Target="../media/image9.svg"/><Relationship Id="rId19" Type="http://schemas.openxmlformats.org/officeDocument/2006/relationships/image" Target="../media/image43.png"/><Relationship Id="rId31" Type="http://schemas.openxmlformats.org/officeDocument/2006/relationships/image" Target="../media/image54.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46.svg"/><Relationship Id="rId27" Type="http://schemas.openxmlformats.org/officeDocument/2006/relationships/image" Target="../media/image50.png"/><Relationship Id="rId30" Type="http://schemas.openxmlformats.org/officeDocument/2006/relationships/image" Target="../media/image53.svg"/><Relationship Id="rId8" Type="http://schemas.openxmlformats.org/officeDocument/2006/relationships/image" Target="../media/image7.svg"/></Relationships>
</file>

<file path=ppt/slides/_rels/slide15.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51.svg"/><Relationship Id="rId3" Type="http://schemas.openxmlformats.org/officeDocument/2006/relationships/image" Target="../media/image2.png"/><Relationship Id="rId21" Type="http://schemas.openxmlformats.org/officeDocument/2006/relationships/image" Target="../media/image47.png"/><Relationship Id="rId34" Type="http://schemas.openxmlformats.org/officeDocument/2006/relationships/image" Target="../media/image57.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50.png"/><Relationship Id="rId33" Type="http://schemas.microsoft.com/office/2007/relationships/hdphoto" Target="../media/hdphoto3.wdp"/><Relationship Id="rId2" Type="http://schemas.openxmlformats.org/officeDocument/2006/relationships/notesSlide" Target="../notesSlides/notesSlide8.xml"/><Relationship Id="rId16" Type="http://schemas.openxmlformats.org/officeDocument/2006/relationships/image" Target="../media/image15.svg"/><Relationship Id="rId20" Type="http://schemas.openxmlformats.org/officeDocument/2006/relationships/image" Target="../media/image46.svg"/><Relationship Id="rId29"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microsoft.com/office/2007/relationships/hdphoto" Target="../media/hdphoto1.wdp"/><Relationship Id="rId32" Type="http://schemas.openxmlformats.org/officeDocument/2006/relationships/image" Target="../media/image56.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49.png"/><Relationship Id="rId28" Type="http://schemas.openxmlformats.org/officeDocument/2006/relationships/image" Target="../media/image53.svg"/><Relationship Id="rId10" Type="http://schemas.openxmlformats.org/officeDocument/2006/relationships/image" Target="../media/image9.svg"/><Relationship Id="rId19" Type="http://schemas.openxmlformats.org/officeDocument/2006/relationships/image" Target="../media/image45.png"/><Relationship Id="rId31" Type="http://schemas.openxmlformats.org/officeDocument/2006/relationships/image" Target="../media/image55.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48.svg"/><Relationship Id="rId27" Type="http://schemas.openxmlformats.org/officeDocument/2006/relationships/image" Target="../media/image52.png"/><Relationship Id="rId30" Type="http://schemas.microsoft.com/office/2007/relationships/hdphoto" Target="../media/hdphoto2.wdp"/><Relationship Id="rId35" Type="http://schemas.openxmlformats.org/officeDocument/2006/relationships/image" Target="../media/image58.svg"/><Relationship Id="rId8" Type="http://schemas.openxmlformats.org/officeDocument/2006/relationships/image" Target="../media/image7.svg"/></Relationships>
</file>

<file path=ppt/slides/_rels/slide16.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48.svg"/><Relationship Id="rId21" Type="http://schemas.openxmlformats.org/officeDocument/2006/relationships/image" Target="../media/image50.png"/><Relationship Id="rId34" Type="http://schemas.openxmlformats.org/officeDocument/2006/relationships/image" Target="../media/image62.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47.png"/><Relationship Id="rId33" Type="http://schemas.openxmlformats.org/officeDocument/2006/relationships/image" Target="../media/image61.png"/><Relationship Id="rId38" Type="http://schemas.openxmlformats.org/officeDocument/2006/relationships/image" Target="../media/image66.svg"/><Relationship Id="rId2" Type="http://schemas.openxmlformats.org/officeDocument/2006/relationships/notesSlide" Target="../notesSlides/notesSlide9.xml"/><Relationship Id="rId16" Type="http://schemas.openxmlformats.org/officeDocument/2006/relationships/image" Target="../media/image15.svg"/><Relationship Id="rId20" Type="http://schemas.microsoft.com/office/2007/relationships/hdphoto" Target="../media/hdphoto3.wdp"/><Relationship Id="rId29"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53.svg"/><Relationship Id="rId32" Type="http://schemas.openxmlformats.org/officeDocument/2006/relationships/image" Target="../media/image60.svg"/><Relationship Id="rId37" Type="http://schemas.openxmlformats.org/officeDocument/2006/relationships/image" Target="../media/image65.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52.png"/><Relationship Id="rId28" Type="http://schemas.microsoft.com/office/2007/relationships/hdphoto" Target="../media/hdphoto1.wdp"/><Relationship Id="rId36" Type="http://schemas.openxmlformats.org/officeDocument/2006/relationships/image" Target="../media/image64.svg"/><Relationship Id="rId10" Type="http://schemas.openxmlformats.org/officeDocument/2006/relationships/image" Target="../media/image9.svg"/><Relationship Id="rId19" Type="http://schemas.openxmlformats.org/officeDocument/2006/relationships/image" Target="../media/image56.png"/><Relationship Id="rId31" Type="http://schemas.openxmlformats.org/officeDocument/2006/relationships/image" Target="../media/image5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51.svg"/><Relationship Id="rId27" Type="http://schemas.openxmlformats.org/officeDocument/2006/relationships/image" Target="../media/image49.png"/><Relationship Id="rId30" Type="http://schemas.openxmlformats.org/officeDocument/2006/relationships/image" Target="../media/image58.svg"/><Relationship Id="rId35" Type="http://schemas.openxmlformats.org/officeDocument/2006/relationships/image" Target="../media/image63.png"/><Relationship Id="rId8" Type="http://schemas.openxmlformats.org/officeDocument/2006/relationships/image" Target="../media/image7.sv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66.svg"/><Relationship Id="rId3" Type="http://schemas.openxmlformats.org/officeDocument/2006/relationships/image" Target="../media/image2.png"/><Relationship Id="rId21" Type="http://schemas.openxmlformats.org/officeDocument/2006/relationships/image" Target="../media/image61.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65.png"/><Relationship Id="rId2" Type="http://schemas.openxmlformats.org/officeDocument/2006/relationships/notesSlide" Target="../notesSlides/notesSlide10.xml"/><Relationship Id="rId16" Type="http://schemas.openxmlformats.org/officeDocument/2006/relationships/image" Target="../media/image15.svg"/><Relationship Id="rId20" Type="http://schemas.openxmlformats.org/officeDocument/2006/relationships/image" Target="../media/image60.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64.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63.png"/><Relationship Id="rId10" Type="http://schemas.openxmlformats.org/officeDocument/2006/relationships/image" Target="../media/image9.svg"/><Relationship Id="rId19" Type="http://schemas.openxmlformats.org/officeDocument/2006/relationships/image" Target="../media/image5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62.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21" Type="http://schemas.openxmlformats.org/officeDocument/2006/relationships/image" Target="../media/image21.jpe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1.png"/><Relationship Id="rId3" Type="http://schemas.openxmlformats.org/officeDocument/2006/relationships/image" Target="../media/image3.svg"/><Relationship Id="rId21" Type="http://schemas.openxmlformats.org/officeDocument/2006/relationships/image" Target="../media/image21.jpe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7.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21.jpeg"/><Relationship Id="rId3" Type="http://schemas.openxmlformats.org/officeDocument/2006/relationships/image" Target="../media/image3.svg"/><Relationship Id="rId21" Type="http://schemas.openxmlformats.org/officeDocument/2006/relationships/image" Target="../media/image27.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30.jpe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9.png"/><Relationship Id="rId10" Type="http://schemas.openxmlformats.org/officeDocument/2006/relationships/image" Target="../media/image10.png"/><Relationship Id="rId19"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28.png"/><Relationship Id="rId3" Type="http://schemas.openxmlformats.org/officeDocument/2006/relationships/image" Target="../media/image3.svg"/><Relationship Id="rId21" Type="http://schemas.openxmlformats.org/officeDocument/2006/relationships/diagramData" Target="../diagrams/data1.xml"/><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microsoft.com/office/2007/relationships/diagramDrawing" Target="../diagrams/drawing1.xml"/><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diagramColors" Target="../diagrams/colors1.xml"/><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diagramQuickStyle" Target="../diagrams/quickStyle1.xml"/><Relationship Id="rId10" Type="http://schemas.openxmlformats.org/officeDocument/2006/relationships/image" Target="../media/image10.png"/><Relationship Id="rId19" Type="http://schemas.openxmlformats.org/officeDocument/2006/relationships/image" Target="../media/image29.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png"/><Relationship Id="rId3" Type="http://schemas.openxmlformats.org/officeDocument/2006/relationships/diagramData" Target="../diagrams/data2.xml"/><Relationship Id="rId21" Type="http://schemas.openxmlformats.org/officeDocument/2006/relationships/image" Target="../media/image15.svg"/><Relationship Id="rId7" Type="http://schemas.microsoft.com/office/2007/relationships/diagramDrawing" Target="../diagrams/drawing2.xml"/><Relationship Id="rId12" Type="http://schemas.openxmlformats.org/officeDocument/2006/relationships/image" Target="../media/image6.png"/><Relationship Id="rId17" Type="http://schemas.openxmlformats.org/officeDocument/2006/relationships/image" Target="../media/image11.sv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5.svg"/><Relationship Id="rId24" Type="http://schemas.openxmlformats.org/officeDocument/2006/relationships/image" Target="../media/image31.png"/><Relationship Id="rId5" Type="http://schemas.openxmlformats.org/officeDocument/2006/relationships/diagramQuickStyle" Target="../diagrams/quickStyle2.xml"/><Relationship Id="rId15" Type="http://schemas.openxmlformats.org/officeDocument/2006/relationships/image" Target="../media/image9.svg"/><Relationship Id="rId23" Type="http://schemas.openxmlformats.org/officeDocument/2006/relationships/image" Target="../media/image17.svg"/><Relationship Id="rId10" Type="http://schemas.openxmlformats.org/officeDocument/2006/relationships/image" Target="../media/image4.png"/><Relationship Id="rId19" Type="http://schemas.openxmlformats.org/officeDocument/2006/relationships/image" Target="../media/image13.svg"/><Relationship Id="rId4" Type="http://schemas.openxmlformats.org/officeDocument/2006/relationships/diagramLayout" Target="../diagrams/layout2.xml"/><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31.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E1A467-EF7F-14F6-98A3-2F77767BEB95}"/>
              </a:ext>
            </a:extLst>
          </p:cNvPr>
          <p:cNvSpPr>
            <a:spLocks noGrp="1" noRot="1" noMove="1" noResize="1" noEditPoints="1" noAdjustHandles="1" noChangeArrowheads="1" noChangeShapeType="1"/>
          </p:cNvSpPr>
          <p:nvPr/>
        </p:nvSpPr>
        <p:spPr>
          <a:xfrm>
            <a:off x="4693298" y="0"/>
            <a:ext cx="7498702" cy="6858000"/>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a:extLst>
              <a:ext uri="{FF2B5EF4-FFF2-40B4-BE49-F238E27FC236}">
                <a16:creationId xmlns:a16="http://schemas.microsoft.com/office/drawing/2014/main" id="{04FE2F0C-1FC3-F63D-276E-90F554D0EDF9}"/>
              </a:ext>
            </a:extLst>
          </p:cNvPr>
          <p:cNvSpPr>
            <a:spLocks noGrp="1"/>
          </p:cNvSpPr>
          <p:nvPr>
            <p:ph type="title"/>
          </p:nvPr>
        </p:nvSpPr>
        <p:spPr>
          <a:xfrm>
            <a:off x="6534884" y="1084439"/>
            <a:ext cx="5021424" cy="1325563"/>
          </a:xfrm>
          <a:effectLst>
            <a:outerShdw blurRad="50800" dist="38100" dir="5400000" algn="t" rotWithShape="0">
              <a:prstClr val="black">
                <a:alpha val="40000"/>
              </a:prstClr>
            </a:outerShdw>
          </a:effectLst>
        </p:spPr>
        <p:txBody>
          <a:bodyPr>
            <a:normAutofit/>
          </a:bodyPr>
          <a:lstStyle/>
          <a:p>
            <a:r>
              <a:rPr lang="en-US" sz="8000" b="1" err="1">
                <a:solidFill>
                  <a:schemeClr val="bg1"/>
                </a:solidFill>
                <a:ea typeface="+mj-lt"/>
                <a:cs typeface="+mj-lt"/>
              </a:rPr>
              <a:t>TrailerMate</a:t>
            </a:r>
            <a:endParaRPr lang="en-US">
              <a:solidFill>
                <a:schemeClr val="bg1"/>
              </a:solidFill>
            </a:endParaRPr>
          </a:p>
        </p:txBody>
      </p:sp>
      <p:pic>
        <p:nvPicPr>
          <p:cNvPr id="4" name="Content Placeholder 3" descr="A black and silver vehicle with a black frame&#10;&#10;Description automatically generated">
            <a:extLst>
              <a:ext uri="{FF2B5EF4-FFF2-40B4-BE49-F238E27FC236}">
                <a16:creationId xmlns:a16="http://schemas.microsoft.com/office/drawing/2014/main" id="{8B9A2EF8-5DB3-7EE2-E985-29CF7B91D626}"/>
              </a:ext>
            </a:extLst>
          </p:cNvPr>
          <p:cNvPicPr>
            <a:picLocks noGrp="1" noChangeAspect="1"/>
          </p:cNvPicPr>
          <p:nvPr>
            <p:ph idx="1"/>
          </p:nvPr>
        </p:nvPicPr>
        <p:blipFill>
          <a:blip r:embed="rId2"/>
          <a:stretch>
            <a:fillRect/>
          </a:stretch>
        </p:blipFill>
        <p:spPr>
          <a:xfrm>
            <a:off x="-721036" y="1404700"/>
            <a:ext cx="8220075" cy="3790950"/>
          </a:xfrm>
          <a:effectLst>
            <a:outerShdw blurRad="50800" dist="38100" dir="5400000" algn="t" rotWithShape="0">
              <a:prstClr val="black">
                <a:alpha val="40000"/>
              </a:prstClr>
            </a:outerShdw>
          </a:effectLst>
        </p:spPr>
      </p:pic>
      <p:sp>
        <p:nvSpPr>
          <p:cNvPr id="5" name="ZoneTexte 4">
            <a:extLst>
              <a:ext uri="{FF2B5EF4-FFF2-40B4-BE49-F238E27FC236}">
                <a16:creationId xmlns:a16="http://schemas.microsoft.com/office/drawing/2014/main" id="{196432FD-F0C3-812C-04E5-DAB5766C163E}"/>
              </a:ext>
            </a:extLst>
          </p:cNvPr>
          <p:cNvSpPr txBox="1"/>
          <p:nvPr/>
        </p:nvSpPr>
        <p:spPr>
          <a:xfrm>
            <a:off x="6610581" y="2449570"/>
            <a:ext cx="2806730" cy="769441"/>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400">
                <a:solidFill>
                  <a:schemeClr val="bg1"/>
                </a:solidFill>
              </a:rPr>
              <a:t>Team Jason</a:t>
            </a:r>
          </a:p>
        </p:txBody>
      </p:sp>
      <p:sp>
        <p:nvSpPr>
          <p:cNvPr id="6" name="ZoneTexte 5">
            <a:extLst>
              <a:ext uri="{FF2B5EF4-FFF2-40B4-BE49-F238E27FC236}">
                <a16:creationId xmlns:a16="http://schemas.microsoft.com/office/drawing/2014/main" id="{652D7CF2-78FE-90AF-A6A2-7133B7F8F748}"/>
              </a:ext>
            </a:extLst>
          </p:cNvPr>
          <p:cNvSpPr txBox="1"/>
          <p:nvPr/>
        </p:nvSpPr>
        <p:spPr>
          <a:xfrm>
            <a:off x="6729611" y="3150455"/>
            <a:ext cx="2419701" cy="2031325"/>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b="1" i="1">
                <a:solidFill>
                  <a:schemeClr val="bg1"/>
                </a:solidFill>
              </a:rPr>
              <a:t>Abdessamad </a:t>
            </a:r>
            <a:r>
              <a:rPr lang="en-US" b="1" i="1" err="1">
                <a:solidFill>
                  <a:schemeClr val="bg1"/>
                </a:solidFill>
              </a:rPr>
              <a:t>Amadar</a:t>
            </a:r>
            <a:endParaRPr lang="en-US" b="1" i="1">
              <a:solidFill>
                <a:schemeClr val="bg1"/>
              </a:solidFill>
            </a:endParaRPr>
          </a:p>
          <a:p>
            <a:r>
              <a:rPr lang="fr-FR" b="1" i="1">
                <a:solidFill>
                  <a:schemeClr val="bg1"/>
                </a:solidFill>
              </a:rPr>
              <a:t>Malaurie Bernard</a:t>
            </a:r>
          </a:p>
          <a:p>
            <a:r>
              <a:rPr lang="fr-FR" b="1" i="1">
                <a:solidFill>
                  <a:schemeClr val="bg1"/>
                </a:solidFill>
              </a:rPr>
              <a:t>Sarah Bobillot</a:t>
            </a:r>
          </a:p>
          <a:p>
            <a:r>
              <a:rPr lang="fr-FR" b="1" i="1">
                <a:solidFill>
                  <a:schemeClr val="bg1"/>
                </a:solidFill>
              </a:rPr>
              <a:t>Emilie Fraumar</a:t>
            </a:r>
          </a:p>
          <a:p>
            <a:r>
              <a:rPr lang="fr-FR" b="1" i="1">
                <a:solidFill>
                  <a:schemeClr val="bg1"/>
                </a:solidFill>
              </a:rPr>
              <a:t>Killian </a:t>
            </a:r>
            <a:r>
              <a:rPr lang="fr-FR" b="1" i="1" err="1">
                <a:solidFill>
                  <a:schemeClr val="bg1"/>
                </a:solidFill>
              </a:rPr>
              <a:t>Gonet</a:t>
            </a:r>
            <a:endParaRPr lang="fr-FR" b="1" i="1">
              <a:solidFill>
                <a:schemeClr val="bg1"/>
              </a:solidFill>
            </a:endParaRPr>
          </a:p>
          <a:p>
            <a:r>
              <a:rPr lang="fr-FR" b="1" i="1">
                <a:solidFill>
                  <a:schemeClr val="bg1"/>
                </a:solidFill>
              </a:rPr>
              <a:t>Réda </a:t>
            </a:r>
            <a:r>
              <a:rPr lang="fr-FR" b="1" i="1" err="1">
                <a:solidFill>
                  <a:schemeClr val="bg1"/>
                </a:solidFill>
              </a:rPr>
              <a:t>Kharoubi</a:t>
            </a:r>
            <a:endParaRPr lang="fr-FR" b="1" i="1">
              <a:solidFill>
                <a:schemeClr val="bg1"/>
              </a:solidFill>
            </a:endParaRPr>
          </a:p>
          <a:p>
            <a:r>
              <a:rPr lang="fr-FR" b="1" i="1">
                <a:solidFill>
                  <a:schemeClr val="bg1"/>
                </a:solidFill>
              </a:rPr>
              <a:t>Antonin Laborde-</a:t>
            </a:r>
            <a:r>
              <a:rPr lang="fr-FR" b="1" i="1" err="1">
                <a:solidFill>
                  <a:schemeClr val="bg1"/>
                </a:solidFill>
              </a:rPr>
              <a:t>Tastet</a:t>
            </a:r>
            <a:endParaRPr lang="fr-FR" b="1" i="1">
              <a:solidFill>
                <a:schemeClr val="bg1"/>
              </a:solidFill>
            </a:endParaRPr>
          </a:p>
        </p:txBody>
      </p:sp>
      <p:cxnSp>
        <p:nvCxnSpPr>
          <p:cNvPr id="8" name="Connecteur droit 7">
            <a:extLst>
              <a:ext uri="{FF2B5EF4-FFF2-40B4-BE49-F238E27FC236}">
                <a16:creationId xmlns:a16="http://schemas.microsoft.com/office/drawing/2014/main" id="{48135C7D-678D-C5BD-21F9-74569C44EC13}"/>
              </a:ext>
            </a:extLst>
          </p:cNvPr>
          <p:cNvCxnSpPr/>
          <p:nvPr/>
        </p:nvCxnSpPr>
        <p:spPr>
          <a:xfrm>
            <a:off x="6534884" y="681135"/>
            <a:ext cx="0" cy="5495730"/>
          </a:xfrm>
          <a:prstGeom prst="line">
            <a:avLst/>
          </a:prstGeom>
          <a:ln w="38100">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59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14D5F5-4FA8-F770-2461-18C41BC0F23C}"/>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30622" y="-3286794"/>
            <a:ext cx="1470000" cy="6498079"/>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68354" y="-3124119"/>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A6CCD5F1-5672-CD41-3982-4E891E29C8EE}"/>
              </a:ext>
            </a:extLst>
          </p:cNvPr>
          <p:cNvSpPr txBox="1"/>
          <p:nvPr/>
        </p:nvSpPr>
        <p:spPr>
          <a:xfrm>
            <a:off x="2282612" y="-3221188"/>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CFA8A5EF-A0EE-4D33-434F-78FB34B68ED8}"/>
              </a:ext>
            </a:extLst>
          </p:cNvPr>
          <p:cNvSpPr txBox="1"/>
          <p:nvPr/>
        </p:nvSpPr>
        <p:spPr>
          <a:xfrm>
            <a:off x="2282612" y="-2512570"/>
            <a:ext cx="4477701" cy="738664"/>
          </a:xfrm>
          <a:prstGeom prst="rect">
            <a:avLst/>
          </a:prstGeom>
          <a:noFill/>
        </p:spPr>
        <p:txBody>
          <a:bodyPr wrap="none" rtlCol="0">
            <a:spAutoFit/>
          </a:bodyPr>
          <a:lstStyle/>
          <a:p>
            <a:r>
              <a:rPr lang="fr-FR" sz="4200">
                <a:solidFill>
                  <a:schemeClr val="bg1"/>
                </a:solidFill>
              </a:rPr>
              <a:t>Product description</a:t>
            </a:r>
          </a:p>
        </p:txBody>
      </p:sp>
      <p:sp>
        <p:nvSpPr>
          <p:cNvPr id="7" name="ZoneTexte 6">
            <a:extLst>
              <a:ext uri="{FF2B5EF4-FFF2-40B4-BE49-F238E27FC236}">
                <a16:creationId xmlns:a16="http://schemas.microsoft.com/office/drawing/2014/main" id="{43151BB7-C462-BC54-875A-60AAD492EFCA}"/>
              </a:ext>
            </a:extLst>
          </p:cNvPr>
          <p:cNvSpPr txBox="1"/>
          <p:nvPr/>
        </p:nvSpPr>
        <p:spPr>
          <a:xfrm>
            <a:off x="2282612" y="-1777752"/>
            <a:ext cx="3227294" cy="738664"/>
          </a:xfrm>
          <a:prstGeom prst="rect">
            <a:avLst/>
          </a:prstGeom>
          <a:noFill/>
        </p:spPr>
        <p:txBody>
          <a:bodyPr wrap="none" rtlCol="0">
            <a:spAutoFit/>
          </a:bodyPr>
          <a:lstStyle/>
          <a:p>
            <a:r>
              <a:rPr lang="fr-FR" sz="4200">
                <a:solidFill>
                  <a:schemeClr val="bg1"/>
                </a:solidFill>
              </a:rPr>
              <a:t>Main features</a:t>
            </a:r>
          </a:p>
        </p:txBody>
      </p:sp>
      <p:sp>
        <p:nvSpPr>
          <p:cNvPr id="9" name="ZoneTexte 8">
            <a:extLst>
              <a:ext uri="{FF2B5EF4-FFF2-40B4-BE49-F238E27FC236}">
                <a16:creationId xmlns:a16="http://schemas.microsoft.com/office/drawing/2014/main" id="{93E21235-307E-5C0E-F86C-8FC646B37F86}"/>
              </a:ext>
            </a:extLst>
          </p:cNvPr>
          <p:cNvSpPr txBox="1"/>
          <p:nvPr/>
        </p:nvSpPr>
        <p:spPr>
          <a:xfrm>
            <a:off x="2297249" y="-51816"/>
            <a:ext cx="1915717"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Sprint 1</a:t>
            </a:r>
          </a:p>
        </p:txBody>
      </p:sp>
      <p:sp>
        <p:nvSpPr>
          <p:cNvPr id="24" name="ZoneTexte 23">
            <a:extLst>
              <a:ext uri="{FF2B5EF4-FFF2-40B4-BE49-F238E27FC236}">
                <a16:creationId xmlns:a16="http://schemas.microsoft.com/office/drawing/2014/main" id="{3E230F21-D5E4-F783-C584-7A81D088B4EA}"/>
              </a:ext>
            </a:extLst>
          </p:cNvPr>
          <p:cNvSpPr txBox="1">
            <a:spLocks noGrp="1" noRot="1" noMove="1" noResize="1" noEditPoints="1" noAdjustHandles="1" noChangeArrowheads="1" noChangeShapeType="1"/>
          </p:cNvSpPr>
          <p:nvPr/>
        </p:nvSpPr>
        <p:spPr>
          <a:xfrm>
            <a:off x="2282612" y="762712"/>
            <a:ext cx="3087320" cy="738664"/>
          </a:xfrm>
          <a:prstGeom prst="rect">
            <a:avLst/>
          </a:prstGeom>
          <a:noFill/>
        </p:spPr>
        <p:txBody>
          <a:bodyPr wrap="none" rtlCol="0">
            <a:spAutoFit/>
          </a:bodyPr>
          <a:lstStyle/>
          <a:p>
            <a:r>
              <a:rPr lang="fr-FR" sz="4200">
                <a:solidFill>
                  <a:schemeClr val="bg1"/>
                </a:solidFill>
              </a:rPr>
              <a:t>Risks analysis</a:t>
            </a:r>
          </a:p>
        </p:txBody>
      </p:sp>
      <p:sp>
        <p:nvSpPr>
          <p:cNvPr id="26" name="ZoneTexte 25">
            <a:extLst>
              <a:ext uri="{FF2B5EF4-FFF2-40B4-BE49-F238E27FC236}">
                <a16:creationId xmlns:a16="http://schemas.microsoft.com/office/drawing/2014/main" id="{B19DE769-B0F6-B49E-F5A4-05D46328A17A}"/>
              </a:ext>
            </a:extLst>
          </p:cNvPr>
          <p:cNvSpPr txBox="1"/>
          <p:nvPr/>
        </p:nvSpPr>
        <p:spPr>
          <a:xfrm>
            <a:off x="2282612" y="-915248"/>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30" name="ZoneTexte 29">
            <a:extLst>
              <a:ext uri="{FF2B5EF4-FFF2-40B4-BE49-F238E27FC236}">
                <a16:creationId xmlns:a16="http://schemas.microsoft.com/office/drawing/2014/main" id="{4506CAEA-4C7C-2D77-6750-79F1561BDC8F}"/>
              </a:ext>
            </a:extLst>
          </p:cNvPr>
          <p:cNvSpPr txBox="1"/>
          <p:nvPr/>
        </p:nvSpPr>
        <p:spPr>
          <a:xfrm>
            <a:off x="5500228" y="3890402"/>
            <a:ext cx="1381213" cy="523220"/>
          </a:xfrm>
          <a:prstGeom prst="rect">
            <a:avLst/>
          </a:prstGeom>
          <a:noFill/>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effectLst>
                  <a:outerShdw blurRad="50800" dist="38100" dir="5400000" algn="t" rotWithShape="0">
                    <a:prstClr val="black">
                      <a:alpha val="40000"/>
                    </a:prstClr>
                  </a:outerShdw>
                </a:effectLst>
                <a:ea typeface="Calibri"/>
                <a:cs typeface="Calibri"/>
              </a:rPr>
              <a:t>3 goals</a:t>
            </a:r>
            <a:endParaRPr lang="fr-FR">
              <a:effectLst>
                <a:outerShdw blurRad="50800" dist="38100" dir="5400000" algn="t" rotWithShape="0">
                  <a:prstClr val="black">
                    <a:alpha val="40000"/>
                  </a:prstClr>
                </a:outerShdw>
              </a:effectLst>
            </a:endParaRPr>
          </a:p>
        </p:txBody>
      </p:sp>
      <p:sp>
        <p:nvSpPr>
          <p:cNvPr id="32" name="Rectangle 31">
            <a:extLst>
              <a:ext uri="{FF2B5EF4-FFF2-40B4-BE49-F238E27FC236}">
                <a16:creationId xmlns:a16="http://schemas.microsoft.com/office/drawing/2014/main" id="{881D08D4-4DC1-FA7A-39E0-EABB9239F988}"/>
              </a:ext>
            </a:extLst>
          </p:cNvPr>
          <p:cNvSpPr/>
          <p:nvPr/>
        </p:nvSpPr>
        <p:spPr>
          <a:xfrm>
            <a:off x="1973083" y="1257743"/>
            <a:ext cx="6470959" cy="1071995"/>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fr-FR" sz="31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SCRUM Master : Killian </a:t>
            </a:r>
            <a:r>
              <a:rPr lang="en-ZA" sz="31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Gonet</a:t>
            </a:r>
            <a:r>
              <a:rPr lang="fr-FR" sz="31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p>
        </p:txBody>
      </p:sp>
      <p:pic>
        <p:nvPicPr>
          <p:cNvPr id="34" name="Image 33" descr="Une image contenant clipart, Graphique, dessin humoristique&#10;&#10;Description générée automatiquement">
            <a:extLst>
              <a:ext uri="{FF2B5EF4-FFF2-40B4-BE49-F238E27FC236}">
                <a16:creationId xmlns:a16="http://schemas.microsoft.com/office/drawing/2014/main" id="{7D741129-91F2-DBC4-B71E-5804011028DF}"/>
              </a:ext>
            </a:extLst>
          </p:cNvPr>
          <p:cNvPicPr>
            <a:picLocks noChangeAspect="1"/>
          </p:cNvPicPr>
          <p:nvPr/>
        </p:nvPicPr>
        <p:blipFill>
          <a:blip r:embed="rId19"/>
          <a:stretch>
            <a:fillRect/>
          </a:stretch>
        </p:blipFill>
        <p:spPr>
          <a:xfrm>
            <a:off x="2135443" y="1390951"/>
            <a:ext cx="824781" cy="817005"/>
          </a:xfrm>
          <a:prstGeom prst="rect">
            <a:avLst/>
          </a:prstGeom>
          <a:effectLst>
            <a:outerShdw blurRad="63500" sx="102000" sy="102000" algn="ctr" rotWithShape="0">
              <a:prstClr val="black">
                <a:alpha val="40000"/>
              </a:prstClr>
            </a:outerShdw>
          </a:effectLst>
        </p:spPr>
      </p:pic>
      <p:sp>
        <p:nvSpPr>
          <p:cNvPr id="36" name="Rectangle 35">
            <a:extLst>
              <a:ext uri="{FF2B5EF4-FFF2-40B4-BE49-F238E27FC236}">
                <a16:creationId xmlns:a16="http://schemas.microsoft.com/office/drawing/2014/main" id="{B6C3FC49-D7C3-06E4-3BB0-77987B9A3358}"/>
              </a:ext>
            </a:extLst>
          </p:cNvPr>
          <p:cNvSpPr/>
          <p:nvPr/>
        </p:nvSpPr>
        <p:spPr>
          <a:xfrm>
            <a:off x="1970266" y="2720182"/>
            <a:ext cx="10016630" cy="3524718"/>
          </a:xfrm>
          <a:prstGeom prst="rect">
            <a:avLst/>
          </a:prstGeom>
          <a:solidFill>
            <a:srgbClr val="BDC3C7"/>
          </a:solidFill>
          <a:ln>
            <a:solidFill>
              <a:srgbClr val="BDC3C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fr-FR" sz="2800" b="1">
                <a:latin typeface="Segoe UI"/>
                <a:ea typeface="Calibri"/>
                <a:cs typeface="Calibri"/>
              </a:rPr>
              <a:t>  </a:t>
            </a:r>
          </a:p>
        </p:txBody>
      </p:sp>
      <p:sp>
        <p:nvSpPr>
          <p:cNvPr id="38" name="ZoneTexte 37">
            <a:extLst>
              <a:ext uri="{FF2B5EF4-FFF2-40B4-BE49-F238E27FC236}">
                <a16:creationId xmlns:a16="http://schemas.microsoft.com/office/drawing/2014/main" id="{0F8F0688-3385-9FAC-477F-A69B42339B6D}"/>
              </a:ext>
            </a:extLst>
          </p:cNvPr>
          <p:cNvSpPr txBox="1"/>
          <p:nvPr/>
        </p:nvSpPr>
        <p:spPr>
          <a:xfrm>
            <a:off x="6361373" y="2786933"/>
            <a:ext cx="1313036" cy="492443"/>
          </a:xfrm>
          <a:prstGeom prst="rect">
            <a:avLst/>
          </a:prstGeom>
          <a:noFill/>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600" b="1">
                <a:solidFill>
                  <a:schemeClr val="bg1"/>
                </a:solidFill>
                <a:latin typeface="Calibri" panose="020F0502020204030204" pitchFamily="34" charset="0"/>
                <a:ea typeface="Calibri"/>
                <a:cs typeface="Calibri" panose="020F0502020204030204" pitchFamily="34" charset="0"/>
              </a:rPr>
              <a:t>3 goals</a:t>
            </a:r>
            <a:endParaRPr lang="fr-FR" sz="2600" b="1">
              <a:solidFill>
                <a:schemeClr val="bg1"/>
              </a:solidFill>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91C89953-C7CA-92FF-B094-2CA59B2E8538}"/>
              </a:ext>
            </a:extLst>
          </p:cNvPr>
          <p:cNvSpPr/>
          <p:nvPr/>
        </p:nvSpPr>
        <p:spPr>
          <a:xfrm>
            <a:off x="2133802" y="3507477"/>
            <a:ext cx="3147682" cy="776851"/>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2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Understand</a:t>
            </a:r>
            <a:r>
              <a:rPr lang="fr-FR" sz="22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car structure</a:t>
            </a:r>
            <a:endParaRPr lang="fr-FR" sz="2200">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endParaRPr>
          </a:p>
        </p:txBody>
      </p:sp>
      <p:sp>
        <p:nvSpPr>
          <p:cNvPr id="42" name="Rectangle 41">
            <a:extLst>
              <a:ext uri="{FF2B5EF4-FFF2-40B4-BE49-F238E27FC236}">
                <a16:creationId xmlns:a16="http://schemas.microsoft.com/office/drawing/2014/main" id="{ECF65EB0-1D27-3B6E-7ECD-D9E1CFD0AE02}"/>
              </a:ext>
            </a:extLst>
          </p:cNvPr>
          <p:cNvSpPr/>
          <p:nvPr/>
        </p:nvSpPr>
        <p:spPr>
          <a:xfrm>
            <a:off x="5440867" y="3507476"/>
            <a:ext cx="3147682" cy="776851"/>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2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Design basic </a:t>
            </a:r>
            <a:r>
              <a:rPr lang="fr-FR" sz="22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tasks</a:t>
            </a:r>
            <a:endParaRPr lang="fr-FR" sz="2200"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B0ED9007-4442-5495-FB50-EF79A17EEB1F}"/>
              </a:ext>
            </a:extLst>
          </p:cNvPr>
          <p:cNvSpPr/>
          <p:nvPr/>
        </p:nvSpPr>
        <p:spPr>
          <a:xfrm>
            <a:off x="8710838" y="3507476"/>
            <a:ext cx="3147682" cy="776851"/>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2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Use </a:t>
            </a:r>
            <a:r>
              <a:rPr lang="fr-FR" sz="22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sensors</a:t>
            </a:r>
            <a:r>
              <a:rPr lang="fr-FR" sz="22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a:t>
            </a:r>
            <a:r>
              <a:rPr lang="fr-FR" sz="22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controller</a:t>
            </a:r>
            <a:endParaRPr lang="fr-FR" sz="2200"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FC1AE2C9-66B6-0779-885F-8EF3737953A6}"/>
              </a:ext>
            </a:extLst>
          </p:cNvPr>
          <p:cNvSpPr/>
          <p:nvPr/>
        </p:nvSpPr>
        <p:spPr>
          <a:xfrm>
            <a:off x="2126875" y="4412724"/>
            <a:ext cx="3147682" cy="776851"/>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9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Existing</a:t>
            </a:r>
            <a:r>
              <a:rPr lang="fr-FR" sz="19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code</a:t>
            </a:r>
            <a:endParaRPr lang="fr-FR" sz="1900">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432B7826-469C-9A20-1F80-1966377303E8}"/>
              </a:ext>
            </a:extLst>
          </p:cNvPr>
          <p:cNvSpPr/>
          <p:nvPr/>
        </p:nvSpPr>
        <p:spPr>
          <a:xfrm>
            <a:off x="2126875" y="5325057"/>
            <a:ext cx="3147682" cy="776851"/>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9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ROS2 structure</a:t>
            </a:r>
            <a:endParaRPr lang="fr-FR" sz="1900">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DEDBBF21-B944-9456-D7EF-8A623724FABD}"/>
              </a:ext>
            </a:extLst>
          </p:cNvPr>
          <p:cNvSpPr/>
          <p:nvPr/>
        </p:nvSpPr>
        <p:spPr>
          <a:xfrm>
            <a:off x="5440919" y="4412723"/>
            <a:ext cx="3147682" cy="776851"/>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9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Move </a:t>
            </a:r>
            <a:r>
              <a:rPr lang="fr-FR" sz="19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forward</a:t>
            </a:r>
            <a:r>
              <a:rPr lang="fr-FR" sz="19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a:t>
            </a:r>
            <a:r>
              <a:rPr lang="fr-FR" sz="19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backward</a:t>
            </a:r>
          </a:p>
        </p:txBody>
      </p:sp>
      <p:sp>
        <p:nvSpPr>
          <p:cNvPr id="52" name="Rectangle 51">
            <a:extLst>
              <a:ext uri="{FF2B5EF4-FFF2-40B4-BE49-F238E27FC236}">
                <a16:creationId xmlns:a16="http://schemas.microsoft.com/office/drawing/2014/main" id="{DC7AD25E-D2F7-7BFF-59E9-D09D9A5FECED}"/>
              </a:ext>
            </a:extLst>
          </p:cNvPr>
          <p:cNvSpPr/>
          <p:nvPr/>
        </p:nvSpPr>
        <p:spPr>
          <a:xfrm>
            <a:off x="5423570" y="5317319"/>
            <a:ext cx="3147682" cy="776851"/>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9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SoA</a:t>
            </a:r>
            <a:r>
              <a:rPr lang="fr-FR" sz="19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reverse control loops</a:t>
            </a:r>
            <a:endParaRPr lang="fr-FR" sz="1900">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A3179820-1BD7-289B-C238-F7FEB4B33123}"/>
              </a:ext>
            </a:extLst>
          </p:cNvPr>
          <p:cNvSpPr/>
          <p:nvPr/>
        </p:nvSpPr>
        <p:spPr>
          <a:xfrm>
            <a:off x="8708748" y="4418539"/>
            <a:ext cx="3147682" cy="776851"/>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9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Emergency </a:t>
            </a:r>
            <a:r>
              <a:rPr lang="fr-FR" sz="19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button</a:t>
            </a:r>
            <a:endParaRPr lang="fr-FR" sz="1900"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35D32F05-43C2-ACA4-ECFA-C66A176EFB1A}"/>
              </a:ext>
            </a:extLst>
          </p:cNvPr>
          <p:cNvSpPr/>
          <p:nvPr/>
        </p:nvSpPr>
        <p:spPr>
          <a:xfrm>
            <a:off x="8708747" y="5315940"/>
            <a:ext cx="3147682" cy="776851"/>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9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Get</a:t>
            </a:r>
            <a:r>
              <a:rPr lang="fr-FR" sz="19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values </a:t>
            </a:r>
            <a:r>
              <a:rPr lang="fr-FR" sz="19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from</a:t>
            </a:r>
            <a:r>
              <a:rPr lang="fr-FR" sz="19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sz="19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sensor</a:t>
            </a:r>
            <a:endParaRPr lang="fr-FR" sz="1900"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35" name="Title 1">
            <a:extLst>
              <a:ext uri="{FF2B5EF4-FFF2-40B4-BE49-F238E27FC236}">
                <a16:creationId xmlns:a16="http://schemas.microsoft.com/office/drawing/2014/main" id="{6A96FB45-5327-6A56-91E8-AB8BC96F3058}"/>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10/17</a:t>
            </a:r>
            <a:endParaRPr lang="fr-FR" sz="2400">
              <a:solidFill>
                <a:schemeClr val="bg1"/>
              </a:solidFill>
              <a:ea typeface="Calibri Light"/>
              <a:cs typeface="Calibri Light"/>
            </a:endParaRPr>
          </a:p>
        </p:txBody>
      </p:sp>
      <p:sp>
        <p:nvSpPr>
          <p:cNvPr id="37" name="Title 1">
            <a:extLst>
              <a:ext uri="{FF2B5EF4-FFF2-40B4-BE49-F238E27FC236}">
                <a16:creationId xmlns:a16="http://schemas.microsoft.com/office/drawing/2014/main" id="{32FF1963-6540-9980-D51E-F89D3395A46D}"/>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sz="2000" i="1">
                <a:solidFill>
                  <a:schemeClr val="bg1"/>
                </a:solidFill>
                <a:ea typeface="Calibri Light"/>
                <a:cs typeface="Calibri Light"/>
              </a:rPr>
              <a:t>Killian</a:t>
            </a:r>
          </a:p>
        </p:txBody>
      </p:sp>
      <p:sp>
        <p:nvSpPr>
          <p:cNvPr id="43" name="Triangle isocèle 42">
            <a:extLst>
              <a:ext uri="{FF2B5EF4-FFF2-40B4-BE49-F238E27FC236}">
                <a16:creationId xmlns:a16="http://schemas.microsoft.com/office/drawing/2014/main" id="{53490965-7847-0C69-6701-7BF328C2714F}"/>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riangle isocèle 44">
            <a:extLst>
              <a:ext uri="{FF2B5EF4-FFF2-40B4-BE49-F238E27FC236}">
                <a16:creationId xmlns:a16="http://schemas.microsoft.com/office/drawing/2014/main" id="{F393EC96-E18C-BB78-8F97-083E6A065D66}"/>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59286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5382B11-D5EF-B8F2-867D-6AABB1969B52}"/>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67378" y="-4073872"/>
            <a:ext cx="1442787" cy="6618408"/>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91503" y="-3911198"/>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BC35BD74-398D-512D-FD05-93122AF0B6E8}"/>
              </a:ext>
            </a:extLst>
          </p:cNvPr>
          <p:cNvSpPr txBox="1"/>
          <p:nvPr/>
        </p:nvSpPr>
        <p:spPr>
          <a:xfrm>
            <a:off x="2196724" y="-4027145"/>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7A4100F9-F6AE-5E3C-8C6A-CF84482E33E2}"/>
              </a:ext>
            </a:extLst>
          </p:cNvPr>
          <p:cNvSpPr txBox="1"/>
          <p:nvPr/>
        </p:nvSpPr>
        <p:spPr>
          <a:xfrm>
            <a:off x="2196724" y="-3318527"/>
            <a:ext cx="4477701" cy="738664"/>
          </a:xfrm>
          <a:prstGeom prst="rect">
            <a:avLst/>
          </a:prstGeom>
          <a:noFill/>
        </p:spPr>
        <p:txBody>
          <a:bodyPr wrap="none" rtlCol="0">
            <a:spAutoFit/>
          </a:bodyPr>
          <a:lstStyle/>
          <a:p>
            <a:r>
              <a:rPr lang="fr-FR" sz="4200">
                <a:solidFill>
                  <a:schemeClr val="bg1"/>
                </a:solidFill>
              </a:rPr>
              <a:t>Product description</a:t>
            </a:r>
          </a:p>
        </p:txBody>
      </p:sp>
      <p:sp>
        <p:nvSpPr>
          <p:cNvPr id="7" name="ZoneTexte 6">
            <a:extLst>
              <a:ext uri="{FF2B5EF4-FFF2-40B4-BE49-F238E27FC236}">
                <a16:creationId xmlns:a16="http://schemas.microsoft.com/office/drawing/2014/main" id="{311E1764-81A4-E36F-FEDD-C17611328A06}"/>
              </a:ext>
            </a:extLst>
          </p:cNvPr>
          <p:cNvSpPr txBox="1"/>
          <p:nvPr/>
        </p:nvSpPr>
        <p:spPr>
          <a:xfrm>
            <a:off x="2196724" y="-2583709"/>
            <a:ext cx="3227294" cy="738664"/>
          </a:xfrm>
          <a:prstGeom prst="rect">
            <a:avLst/>
          </a:prstGeom>
          <a:noFill/>
        </p:spPr>
        <p:txBody>
          <a:bodyPr wrap="none" rtlCol="0">
            <a:spAutoFit/>
          </a:bodyPr>
          <a:lstStyle/>
          <a:p>
            <a:r>
              <a:rPr lang="fr-FR" sz="4200">
                <a:solidFill>
                  <a:schemeClr val="bg1"/>
                </a:solidFill>
              </a:rPr>
              <a:t>Main features</a:t>
            </a:r>
          </a:p>
        </p:txBody>
      </p:sp>
      <p:sp>
        <p:nvSpPr>
          <p:cNvPr id="9" name="ZoneTexte 8">
            <a:extLst>
              <a:ext uri="{FF2B5EF4-FFF2-40B4-BE49-F238E27FC236}">
                <a16:creationId xmlns:a16="http://schemas.microsoft.com/office/drawing/2014/main" id="{48CC0256-C592-0F6A-86A0-85A2092A6FF7}"/>
              </a:ext>
            </a:extLst>
          </p:cNvPr>
          <p:cNvSpPr txBox="1"/>
          <p:nvPr/>
        </p:nvSpPr>
        <p:spPr>
          <a:xfrm>
            <a:off x="2211361" y="-857773"/>
            <a:ext cx="1880451" cy="738664"/>
          </a:xfrm>
          <a:prstGeom prst="rect">
            <a:avLst/>
          </a:prstGeom>
          <a:noFill/>
        </p:spPr>
        <p:txBody>
          <a:bodyPr wrap="none" rtlCol="0">
            <a:spAutoFit/>
          </a:bodyPr>
          <a:lstStyle/>
          <a:p>
            <a:r>
              <a:rPr lang="fr-FR" sz="4200">
                <a:solidFill>
                  <a:schemeClr val="bg1"/>
                </a:solidFill>
              </a:rPr>
              <a:t>Sprint 1</a:t>
            </a:r>
          </a:p>
        </p:txBody>
      </p:sp>
      <p:sp>
        <p:nvSpPr>
          <p:cNvPr id="24" name="ZoneTexte 23">
            <a:extLst>
              <a:ext uri="{FF2B5EF4-FFF2-40B4-BE49-F238E27FC236}">
                <a16:creationId xmlns:a16="http://schemas.microsoft.com/office/drawing/2014/main" id="{DADAD503-9475-7576-3832-6ED51D4C1E04}"/>
              </a:ext>
            </a:extLst>
          </p:cNvPr>
          <p:cNvSpPr txBox="1"/>
          <p:nvPr/>
        </p:nvSpPr>
        <p:spPr>
          <a:xfrm>
            <a:off x="2196724" y="-43245"/>
            <a:ext cx="2983317" cy="738664"/>
          </a:xfrm>
          <a:prstGeom prst="rect">
            <a:avLst/>
          </a:prstGeom>
          <a:noFill/>
          <a:effectLst>
            <a:outerShdw blurRad="50800" dist="38100" dir="5400000" algn="t" rotWithShape="0">
              <a:prstClr val="black">
                <a:alpha val="40000"/>
              </a:prstClr>
            </a:outerShdw>
          </a:effectLst>
        </p:spPr>
        <p:txBody>
          <a:bodyPr wrap="none" lIns="91440" tIns="45720" rIns="91440" bIns="45720" rtlCol="0" anchor="t">
            <a:spAutoFit/>
          </a:bodyPr>
          <a:lstStyle/>
          <a:p>
            <a:r>
              <a:rPr lang="fr-FR" sz="4200" b="1">
                <a:solidFill>
                  <a:schemeClr val="bg1"/>
                </a:solidFill>
              </a:rPr>
              <a:t>Risk </a:t>
            </a:r>
            <a:r>
              <a:rPr lang="fr-FR" sz="4200" b="1" err="1">
                <a:solidFill>
                  <a:schemeClr val="bg1"/>
                </a:solidFill>
              </a:rPr>
              <a:t>analysis</a:t>
            </a:r>
            <a:endParaRPr lang="fr-FR" sz="4200" b="1" err="1">
              <a:solidFill>
                <a:schemeClr val="bg1"/>
              </a:solidFill>
              <a:ea typeface="Calibri"/>
              <a:cs typeface="Calibri"/>
            </a:endParaRPr>
          </a:p>
        </p:txBody>
      </p:sp>
      <p:sp>
        <p:nvSpPr>
          <p:cNvPr id="26" name="ZoneTexte 25">
            <a:extLst>
              <a:ext uri="{FF2B5EF4-FFF2-40B4-BE49-F238E27FC236}">
                <a16:creationId xmlns:a16="http://schemas.microsoft.com/office/drawing/2014/main" id="{BBE536F0-FEEC-958A-65CB-52DEF7E4690C}"/>
              </a:ext>
            </a:extLst>
          </p:cNvPr>
          <p:cNvSpPr txBox="1"/>
          <p:nvPr/>
        </p:nvSpPr>
        <p:spPr>
          <a:xfrm>
            <a:off x="2196724" y="-1721205"/>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31" name="Title 1">
            <a:extLst>
              <a:ext uri="{FF2B5EF4-FFF2-40B4-BE49-F238E27FC236}">
                <a16:creationId xmlns:a16="http://schemas.microsoft.com/office/drawing/2014/main" id="{F65F71AA-75E0-4245-089F-BBD8908D64BA}"/>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11/17</a:t>
            </a:r>
            <a:endParaRPr lang="fr-FR"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10DCC691-166B-2C94-7DF8-61E06865A1CA}"/>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sz="2000" i="1">
                <a:solidFill>
                  <a:schemeClr val="bg1"/>
                </a:solidFill>
                <a:ea typeface="Calibri Light"/>
                <a:cs typeface="Calibri Light"/>
              </a:rPr>
              <a:t>Killian</a:t>
            </a:r>
          </a:p>
        </p:txBody>
      </p:sp>
      <p:sp>
        <p:nvSpPr>
          <p:cNvPr id="33" name="Triangle isocèle 32">
            <a:extLst>
              <a:ext uri="{FF2B5EF4-FFF2-40B4-BE49-F238E27FC236}">
                <a16:creationId xmlns:a16="http://schemas.microsoft.com/office/drawing/2014/main" id="{12C8E6A6-BD3D-259B-EB28-D4FEDA9C3B81}"/>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riangle isocèle 33">
            <a:extLst>
              <a:ext uri="{FF2B5EF4-FFF2-40B4-BE49-F238E27FC236}">
                <a16:creationId xmlns:a16="http://schemas.microsoft.com/office/drawing/2014/main" id="{EB30AED9-508C-3554-E13D-0F8D2EDC776D}"/>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94D9EB0C-BF17-003A-3D4C-53A2DADAE068}"/>
              </a:ext>
            </a:extLst>
          </p:cNvPr>
          <p:cNvSpPr/>
          <p:nvPr/>
        </p:nvSpPr>
        <p:spPr>
          <a:xfrm>
            <a:off x="4195606" y="1310202"/>
            <a:ext cx="6465053" cy="865250"/>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b="1" err="1">
                <a:solidFill>
                  <a:schemeClr val="bg1"/>
                </a:solidFill>
                <a:effectLst>
                  <a:outerShdw blurRad="50800" dist="38100" dir="5400000" algn="t" rotWithShape="0">
                    <a:prstClr val="black">
                      <a:alpha val="40000"/>
                    </a:prstClr>
                  </a:outerShdw>
                </a:effectLst>
                <a:latin typeface="Calibri" panose="020F0502020204030204" pitchFamily="34" charset="0"/>
                <a:ea typeface="+mn-lt"/>
                <a:cs typeface="Calibri" panose="020F0502020204030204" pitchFamily="34" charset="0"/>
              </a:rPr>
              <a:t>Prevent</a:t>
            </a:r>
            <a:r>
              <a:rPr lang="fr-FR" sz="2600" b="1">
                <a:solidFill>
                  <a:schemeClr val="bg1"/>
                </a:solidFill>
                <a:effectLst>
                  <a:outerShdw blurRad="50800" dist="38100" dir="5400000" algn="t" rotWithShape="0">
                    <a:prstClr val="black">
                      <a:alpha val="40000"/>
                    </a:prstClr>
                  </a:outerShdw>
                </a:effectLst>
                <a:latin typeface="Calibri" panose="020F0502020204030204" pitchFamily="34" charset="0"/>
                <a:ea typeface="+mn-lt"/>
                <a:cs typeface="Calibri" panose="020F0502020204030204" pitchFamily="34" charset="0"/>
              </a:rPr>
              <a:t> </a:t>
            </a:r>
            <a:r>
              <a:rPr lang="fr-FR" sz="2600" b="1" err="1">
                <a:solidFill>
                  <a:schemeClr val="bg1"/>
                </a:solidFill>
                <a:effectLst>
                  <a:outerShdw blurRad="50800" dist="38100" dir="5400000" algn="t" rotWithShape="0">
                    <a:prstClr val="black">
                      <a:alpha val="40000"/>
                    </a:prstClr>
                  </a:outerShdw>
                </a:effectLst>
                <a:latin typeface="Calibri" panose="020F0502020204030204" pitchFamily="34" charset="0"/>
                <a:ea typeface="+mn-lt"/>
                <a:cs typeface="Calibri" panose="020F0502020204030204" pitchFamily="34" charset="0"/>
              </a:rPr>
              <a:t>project’s</a:t>
            </a:r>
            <a:r>
              <a:rPr lang="fr-FR" sz="2600" b="1">
                <a:solidFill>
                  <a:schemeClr val="bg1"/>
                </a:solidFill>
                <a:effectLst>
                  <a:outerShdw blurRad="50800" dist="38100" dir="5400000" algn="t" rotWithShape="0">
                    <a:prstClr val="black">
                      <a:alpha val="40000"/>
                    </a:prstClr>
                  </a:outerShdw>
                </a:effectLst>
                <a:latin typeface="Calibri" panose="020F0502020204030204" pitchFamily="34" charset="0"/>
                <a:ea typeface="+mn-lt"/>
                <a:cs typeface="Calibri" panose="020F0502020204030204" pitchFamily="34" charset="0"/>
              </a:rPr>
              <a:t> </a:t>
            </a:r>
            <a:r>
              <a:rPr lang="fr-FR" sz="2600" b="1" err="1">
                <a:solidFill>
                  <a:schemeClr val="bg1"/>
                </a:solidFill>
                <a:effectLst>
                  <a:outerShdw blurRad="50800" dist="38100" dir="5400000" algn="t" rotWithShape="0">
                    <a:prstClr val="black">
                      <a:alpha val="40000"/>
                    </a:prstClr>
                  </a:outerShdw>
                </a:effectLst>
                <a:latin typeface="Calibri" panose="020F0502020204030204" pitchFamily="34" charset="0"/>
                <a:ea typeface="+mn-lt"/>
                <a:cs typeface="Calibri" panose="020F0502020204030204" pitchFamily="34" charset="0"/>
              </a:rPr>
              <a:t>problem</a:t>
            </a:r>
            <a:r>
              <a:rPr lang="fr-FR" sz="2600" b="1">
                <a:solidFill>
                  <a:schemeClr val="bg1"/>
                </a:solidFill>
                <a:effectLst>
                  <a:outerShdw blurRad="50800" dist="38100" dir="5400000" algn="t" rotWithShape="0">
                    <a:prstClr val="black">
                      <a:alpha val="40000"/>
                    </a:prstClr>
                  </a:outerShdw>
                </a:effectLst>
                <a:latin typeface="Calibri" panose="020F0502020204030204" pitchFamily="34" charset="0"/>
                <a:ea typeface="+mn-lt"/>
                <a:cs typeface="Calibri" panose="020F0502020204030204" pitchFamily="34" charset="0"/>
              </a:rPr>
              <a:t> </a:t>
            </a:r>
            <a:endParaRPr lang="fr-FR" sz="2600" b="1">
              <a:solidFill>
                <a:schemeClr val="bg1"/>
              </a:solidFill>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endParaRPr>
          </a:p>
        </p:txBody>
      </p:sp>
      <p:pic>
        <p:nvPicPr>
          <p:cNvPr id="35" name="Image 34" descr="Une image contenant cercle, clipart, Caractère coloré, Graphique&#10;&#10;Description générée automatiquement">
            <a:extLst>
              <a:ext uri="{FF2B5EF4-FFF2-40B4-BE49-F238E27FC236}">
                <a16:creationId xmlns:a16="http://schemas.microsoft.com/office/drawing/2014/main" id="{8507F701-0628-4C60-AC1F-D69264919362}"/>
              </a:ext>
            </a:extLst>
          </p:cNvPr>
          <p:cNvPicPr>
            <a:picLocks noChangeAspect="1"/>
          </p:cNvPicPr>
          <p:nvPr/>
        </p:nvPicPr>
        <p:blipFill>
          <a:blip r:embed="rId19"/>
          <a:stretch>
            <a:fillRect/>
          </a:stretch>
        </p:blipFill>
        <p:spPr>
          <a:xfrm>
            <a:off x="2563356" y="1208452"/>
            <a:ext cx="1060894" cy="1072708"/>
          </a:xfrm>
          <a:prstGeom prst="rect">
            <a:avLst/>
          </a:prstGeom>
          <a:effectLst>
            <a:outerShdw blurRad="50800" dist="38100" dir="5400000" algn="t" rotWithShape="0">
              <a:prstClr val="black">
                <a:alpha val="40000"/>
              </a:prstClr>
            </a:outerShdw>
          </a:effectLst>
        </p:spPr>
      </p:pic>
      <p:sp>
        <p:nvSpPr>
          <p:cNvPr id="37" name="Rectangle 36">
            <a:extLst>
              <a:ext uri="{FF2B5EF4-FFF2-40B4-BE49-F238E27FC236}">
                <a16:creationId xmlns:a16="http://schemas.microsoft.com/office/drawing/2014/main" id="{B262C432-35F9-7D15-71B2-1412CEB258FC}"/>
              </a:ext>
            </a:extLst>
          </p:cNvPr>
          <p:cNvSpPr/>
          <p:nvPr/>
        </p:nvSpPr>
        <p:spPr>
          <a:xfrm>
            <a:off x="1972197" y="2720656"/>
            <a:ext cx="10015200" cy="3524718"/>
          </a:xfrm>
          <a:prstGeom prst="rect">
            <a:avLst/>
          </a:prstGeom>
          <a:solidFill>
            <a:srgbClr val="BDC3C7"/>
          </a:solidFill>
          <a:ln>
            <a:solidFill>
              <a:srgbClr val="BDC3C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fr-FR" sz="2800" b="1">
                <a:latin typeface="Segoe UI"/>
                <a:ea typeface="Calibri"/>
                <a:cs typeface="Calibri"/>
              </a:rPr>
              <a:t>  </a:t>
            </a:r>
          </a:p>
        </p:txBody>
      </p:sp>
      <p:sp>
        <p:nvSpPr>
          <p:cNvPr id="39" name="ZoneTexte 38">
            <a:extLst>
              <a:ext uri="{FF2B5EF4-FFF2-40B4-BE49-F238E27FC236}">
                <a16:creationId xmlns:a16="http://schemas.microsoft.com/office/drawing/2014/main" id="{6AAC1D27-9CFD-7678-A7DC-B77F3C3E7623}"/>
              </a:ext>
            </a:extLst>
          </p:cNvPr>
          <p:cNvSpPr txBox="1"/>
          <p:nvPr/>
        </p:nvSpPr>
        <p:spPr>
          <a:xfrm>
            <a:off x="5360442" y="2882491"/>
            <a:ext cx="3238710" cy="492443"/>
          </a:xfrm>
          <a:prstGeom prst="rect">
            <a:avLst/>
          </a:prstGeom>
          <a:noFill/>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600" b="1">
                <a:solidFill>
                  <a:schemeClr val="bg1"/>
                </a:solidFill>
                <a:latin typeface="Calibri" panose="020F0502020204030204" pitchFamily="34" charset="0"/>
                <a:ea typeface="Calibri"/>
                <a:cs typeface="Calibri" panose="020F0502020204030204" pitchFamily="34" charset="0"/>
              </a:rPr>
              <a:t>4 </a:t>
            </a:r>
            <a:r>
              <a:rPr lang="fr-FR" sz="2600" b="1" err="1">
                <a:solidFill>
                  <a:schemeClr val="bg1"/>
                </a:solidFill>
                <a:latin typeface="Calibri" panose="020F0502020204030204" pitchFamily="34" charset="0"/>
                <a:ea typeface="Calibri"/>
                <a:cs typeface="Calibri" panose="020F0502020204030204" pitchFamily="34" charset="0"/>
              </a:rPr>
              <a:t>example</a:t>
            </a:r>
            <a:r>
              <a:rPr lang="fr-FR" sz="2600" b="1">
                <a:solidFill>
                  <a:schemeClr val="bg1"/>
                </a:solidFill>
                <a:latin typeface="Calibri" panose="020F0502020204030204" pitchFamily="34" charset="0"/>
                <a:ea typeface="Calibri"/>
                <a:cs typeface="Calibri" panose="020F0502020204030204" pitchFamily="34" charset="0"/>
              </a:rPr>
              <a:t> of </a:t>
            </a:r>
            <a:r>
              <a:rPr lang="fr-FR" sz="2600" b="1" err="1">
                <a:solidFill>
                  <a:schemeClr val="bg1"/>
                </a:solidFill>
                <a:latin typeface="Calibri" panose="020F0502020204030204" pitchFamily="34" charset="0"/>
                <a:ea typeface="Calibri"/>
                <a:cs typeface="Calibri" panose="020F0502020204030204" pitchFamily="34" charset="0"/>
              </a:rPr>
              <a:t>tools</a:t>
            </a:r>
            <a:endParaRPr lang="fr-FR" err="1">
              <a:solidFill>
                <a:schemeClr val="bg1"/>
              </a:solidFill>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364E5A5C-EF64-2079-13AE-CA9113C06063}"/>
              </a:ext>
            </a:extLst>
          </p:cNvPr>
          <p:cNvSpPr/>
          <p:nvPr/>
        </p:nvSpPr>
        <p:spPr>
          <a:xfrm>
            <a:off x="3341060" y="3704933"/>
            <a:ext cx="3537541" cy="1084013"/>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0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XProgramming</a:t>
            </a:r>
            <a:r>
              <a:rPr lang="fr-FR" sz="20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 program in pairs </a:t>
            </a:r>
            <a:endParaRPr lang="fr-FR">
              <a:latin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111CB3B0-A97D-5FF5-F8D8-8A349292B364}"/>
              </a:ext>
            </a:extLst>
          </p:cNvPr>
          <p:cNvSpPr/>
          <p:nvPr/>
        </p:nvSpPr>
        <p:spPr>
          <a:xfrm>
            <a:off x="2429960" y="3704933"/>
            <a:ext cx="908313" cy="1088495"/>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fr-FR" sz="2000" b="1">
              <a:effectLst>
                <a:outerShdw blurRad="50800" dist="38100" dir="5400000" algn="t" rotWithShape="0">
                  <a:prstClr val="black">
                    <a:alpha val="40000"/>
                  </a:prstClr>
                </a:outerShdw>
              </a:effectLst>
              <a:latin typeface="Segoe UI"/>
              <a:ea typeface="Calibri"/>
              <a:cs typeface="Calibri"/>
            </a:endParaRPr>
          </a:p>
        </p:txBody>
      </p:sp>
      <p:pic>
        <p:nvPicPr>
          <p:cNvPr id="46" name="Image 45" descr="Une image contenant clipart, dessin humoristique, Dessin animé, Animation&#10;&#10;Description générée automatiquement">
            <a:extLst>
              <a:ext uri="{FF2B5EF4-FFF2-40B4-BE49-F238E27FC236}">
                <a16:creationId xmlns:a16="http://schemas.microsoft.com/office/drawing/2014/main" id="{C0796832-68B2-DB0A-B0E5-8EB46526E89F}"/>
              </a:ext>
            </a:extLst>
          </p:cNvPr>
          <p:cNvPicPr>
            <a:picLocks noChangeAspect="1"/>
          </p:cNvPicPr>
          <p:nvPr/>
        </p:nvPicPr>
        <p:blipFill>
          <a:blip r:embed="rId20"/>
          <a:stretch>
            <a:fillRect/>
          </a:stretch>
        </p:blipFill>
        <p:spPr>
          <a:xfrm>
            <a:off x="2540882" y="3899481"/>
            <a:ext cx="688754" cy="694661"/>
          </a:xfrm>
          <a:prstGeom prst="rect">
            <a:avLst/>
          </a:prstGeom>
        </p:spPr>
      </p:pic>
      <p:sp>
        <p:nvSpPr>
          <p:cNvPr id="48" name="Rectangle 47">
            <a:extLst>
              <a:ext uri="{FF2B5EF4-FFF2-40B4-BE49-F238E27FC236}">
                <a16:creationId xmlns:a16="http://schemas.microsoft.com/office/drawing/2014/main" id="{6F96BAC9-A82D-A771-2B3A-40C2923B784E}"/>
              </a:ext>
            </a:extLst>
          </p:cNvPr>
          <p:cNvSpPr/>
          <p:nvPr/>
        </p:nvSpPr>
        <p:spPr>
          <a:xfrm>
            <a:off x="8083932" y="3681841"/>
            <a:ext cx="3537541" cy="1084013"/>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0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Test Driven </a:t>
            </a:r>
            <a:r>
              <a:rPr lang="fr-FR" sz="20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Development</a:t>
            </a:r>
            <a:endParaRPr lang="fr-FR" err="1">
              <a:latin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709DADFC-FD16-EEAD-9513-00D01FAFD916}"/>
              </a:ext>
            </a:extLst>
          </p:cNvPr>
          <p:cNvSpPr/>
          <p:nvPr/>
        </p:nvSpPr>
        <p:spPr>
          <a:xfrm>
            <a:off x="7172832" y="3681841"/>
            <a:ext cx="908313" cy="1088495"/>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fr-FR" sz="2000" b="1">
              <a:effectLst>
                <a:outerShdw blurRad="50800" dist="38100" dir="5400000" algn="t" rotWithShape="0">
                  <a:prstClr val="black">
                    <a:alpha val="40000"/>
                  </a:prstClr>
                </a:outerShdw>
              </a:effectLst>
              <a:latin typeface="Segoe UI"/>
              <a:ea typeface="Calibri"/>
              <a:cs typeface="Calibri"/>
            </a:endParaRPr>
          </a:p>
        </p:txBody>
      </p:sp>
      <p:sp>
        <p:nvSpPr>
          <p:cNvPr id="50" name="Rectangle 49">
            <a:extLst>
              <a:ext uri="{FF2B5EF4-FFF2-40B4-BE49-F238E27FC236}">
                <a16:creationId xmlns:a16="http://schemas.microsoft.com/office/drawing/2014/main" id="{C4ED3E66-B76F-F49D-4B7F-C2EB5F8FB8D4}"/>
              </a:ext>
            </a:extLst>
          </p:cNvPr>
          <p:cNvSpPr/>
          <p:nvPr/>
        </p:nvSpPr>
        <p:spPr>
          <a:xfrm>
            <a:off x="8088551" y="4942605"/>
            <a:ext cx="3537541" cy="1084013"/>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0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Error</a:t>
            </a:r>
            <a:r>
              <a:rPr lang="fr-FR" sz="20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sz="20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detection</a:t>
            </a:r>
            <a:r>
              <a:rPr lang="fr-FR" sz="20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management</a:t>
            </a:r>
          </a:p>
        </p:txBody>
      </p:sp>
      <p:sp>
        <p:nvSpPr>
          <p:cNvPr id="51" name="Rectangle 50">
            <a:extLst>
              <a:ext uri="{FF2B5EF4-FFF2-40B4-BE49-F238E27FC236}">
                <a16:creationId xmlns:a16="http://schemas.microsoft.com/office/drawing/2014/main" id="{E96BAD9A-9FF5-5BB7-6E72-DE0FDBC17949}"/>
              </a:ext>
            </a:extLst>
          </p:cNvPr>
          <p:cNvSpPr/>
          <p:nvPr/>
        </p:nvSpPr>
        <p:spPr>
          <a:xfrm>
            <a:off x="7177451" y="4942605"/>
            <a:ext cx="908313" cy="1088495"/>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fr-FR" sz="2000" b="1">
              <a:effectLst>
                <a:outerShdw blurRad="50800" dist="38100" dir="5400000" algn="t" rotWithShape="0">
                  <a:prstClr val="black">
                    <a:alpha val="40000"/>
                  </a:prstClr>
                </a:outerShdw>
              </a:effectLst>
              <a:latin typeface="Segoe UI"/>
              <a:ea typeface="Calibri"/>
              <a:cs typeface="Calibri"/>
            </a:endParaRPr>
          </a:p>
        </p:txBody>
      </p:sp>
      <p:sp>
        <p:nvSpPr>
          <p:cNvPr id="52" name="Rectangle 51">
            <a:extLst>
              <a:ext uri="{FF2B5EF4-FFF2-40B4-BE49-F238E27FC236}">
                <a16:creationId xmlns:a16="http://schemas.microsoft.com/office/drawing/2014/main" id="{21AC53C9-972C-719A-9DDF-2F9200FFD4BE}"/>
              </a:ext>
            </a:extLst>
          </p:cNvPr>
          <p:cNvSpPr/>
          <p:nvPr/>
        </p:nvSpPr>
        <p:spPr>
          <a:xfrm>
            <a:off x="3336441" y="4947223"/>
            <a:ext cx="3537541" cy="1084013"/>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0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Early</a:t>
            </a:r>
            <a:r>
              <a:rPr lang="fr-FR" sz="20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Feedback : communication </a:t>
            </a:r>
            <a:r>
              <a:rPr lang="fr-FR" sz="2000"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with</a:t>
            </a:r>
            <a:r>
              <a:rPr lang="fr-FR" sz="2000"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client</a:t>
            </a:r>
            <a:endParaRPr lang="fr-FR">
              <a:latin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FAD07F09-BFDF-CB9C-1146-539AE5013D33}"/>
              </a:ext>
            </a:extLst>
          </p:cNvPr>
          <p:cNvSpPr/>
          <p:nvPr/>
        </p:nvSpPr>
        <p:spPr>
          <a:xfrm>
            <a:off x="2425341" y="4947223"/>
            <a:ext cx="908313" cy="1088495"/>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fr-FR" sz="2000" b="1">
              <a:effectLst>
                <a:outerShdw blurRad="50800" dist="38100" dir="5400000" algn="t" rotWithShape="0">
                  <a:prstClr val="black">
                    <a:alpha val="40000"/>
                  </a:prstClr>
                </a:outerShdw>
              </a:effectLst>
              <a:latin typeface="Segoe UI"/>
              <a:ea typeface="Calibri"/>
              <a:cs typeface="Calibri"/>
            </a:endParaRPr>
          </a:p>
        </p:txBody>
      </p:sp>
      <p:pic>
        <p:nvPicPr>
          <p:cNvPr id="54" name="Image 53" descr="Une image contenant texte, capture d’écran, Police, Graphique&#10;&#10;Description générée automatiquement">
            <a:extLst>
              <a:ext uri="{FF2B5EF4-FFF2-40B4-BE49-F238E27FC236}">
                <a16:creationId xmlns:a16="http://schemas.microsoft.com/office/drawing/2014/main" id="{2CE31EDD-ED17-AF4A-7DAF-1EF1A3CF8A80}"/>
              </a:ext>
            </a:extLst>
          </p:cNvPr>
          <p:cNvPicPr>
            <a:picLocks noChangeAspect="1"/>
          </p:cNvPicPr>
          <p:nvPr/>
        </p:nvPicPr>
        <p:blipFill>
          <a:blip r:embed="rId21"/>
          <a:stretch>
            <a:fillRect/>
          </a:stretch>
        </p:blipFill>
        <p:spPr>
          <a:xfrm>
            <a:off x="7280659" y="3897487"/>
            <a:ext cx="697006" cy="708212"/>
          </a:xfrm>
          <a:prstGeom prst="rect">
            <a:avLst/>
          </a:prstGeom>
        </p:spPr>
      </p:pic>
      <p:pic>
        <p:nvPicPr>
          <p:cNvPr id="55" name="Image 54" descr="Une image contenant Graphique, symbole, texte, graphisme&#10;&#10;Description générée automatiquement">
            <a:extLst>
              <a:ext uri="{FF2B5EF4-FFF2-40B4-BE49-F238E27FC236}">
                <a16:creationId xmlns:a16="http://schemas.microsoft.com/office/drawing/2014/main" id="{45A40F97-B8F1-11CA-490F-DA62093D1E42}"/>
              </a:ext>
            </a:extLst>
          </p:cNvPr>
          <p:cNvPicPr>
            <a:picLocks noChangeAspect="1"/>
          </p:cNvPicPr>
          <p:nvPr/>
        </p:nvPicPr>
        <p:blipFill>
          <a:blip r:embed="rId22"/>
          <a:stretch>
            <a:fillRect/>
          </a:stretch>
        </p:blipFill>
        <p:spPr>
          <a:xfrm>
            <a:off x="2512556" y="5118929"/>
            <a:ext cx="753038" cy="747435"/>
          </a:xfrm>
          <a:prstGeom prst="rect">
            <a:avLst/>
          </a:prstGeom>
        </p:spPr>
      </p:pic>
      <p:pic>
        <p:nvPicPr>
          <p:cNvPr id="56" name="Image 55" descr="Une image contenant symbole, Graphique, logo, clipart&#10;&#10;Description générée automatiquement">
            <a:extLst>
              <a:ext uri="{FF2B5EF4-FFF2-40B4-BE49-F238E27FC236}">
                <a16:creationId xmlns:a16="http://schemas.microsoft.com/office/drawing/2014/main" id="{E90ACA7A-1FFD-3896-934A-F6624F7A34B8}"/>
              </a:ext>
            </a:extLst>
          </p:cNvPr>
          <p:cNvPicPr>
            <a:picLocks noChangeAspect="1"/>
          </p:cNvPicPr>
          <p:nvPr/>
        </p:nvPicPr>
        <p:blipFill>
          <a:blip r:embed="rId23"/>
          <a:stretch>
            <a:fillRect/>
          </a:stretch>
        </p:blipFill>
        <p:spPr>
          <a:xfrm>
            <a:off x="7219027" y="5118929"/>
            <a:ext cx="814668" cy="820271"/>
          </a:xfrm>
          <a:prstGeom prst="rect">
            <a:avLst/>
          </a:prstGeom>
        </p:spPr>
      </p:pic>
    </p:spTree>
    <p:extLst>
      <p:ext uri="{BB962C8B-B14F-4D97-AF65-F5344CB8AC3E}">
        <p14:creationId xmlns:p14="http://schemas.microsoft.com/office/powerpoint/2010/main" val="70102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Connecteur droit avec flèche 51">
            <a:extLst>
              <a:ext uri="{FF2B5EF4-FFF2-40B4-BE49-F238E27FC236}">
                <a16:creationId xmlns:a16="http://schemas.microsoft.com/office/drawing/2014/main" id="{55029F69-2B91-89C7-D071-C07A1A515046}"/>
              </a:ext>
            </a:extLst>
          </p:cNvPr>
          <p:cNvCxnSpPr>
            <a:cxnSpLocks/>
          </p:cNvCxnSpPr>
          <p:nvPr/>
        </p:nvCxnSpPr>
        <p:spPr>
          <a:xfrm flipH="1">
            <a:off x="2851498" y="1921354"/>
            <a:ext cx="25950" cy="4930780"/>
          </a:xfrm>
          <a:prstGeom prst="straightConnector1">
            <a:avLst/>
          </a:prstGeom>
          <a:ln w="38100">
            <a:solidFill>
              <a:srgbClr val="05DDCE"/>
            </a:solidFill>
            <a:headEnd type="triangle"/>
            <a:tailEnd type="triangle"/>
          </a:ln>
          <a:effectLst>
            <a:outerShdw blurRad="50800" dist="38100" dir="5400000" algn="t"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65382B11-D5EF-B8F2-867D-6AABB1969B52}"/>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67378" y="-4073872"/>
            <a:ext cx="1442787" cy="6618408"/>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91499" y="-3911198"/>
            <a:ext cx="1013191" cy="6086498"/>
            <a:chOff x="522051" y="152448"/>
            <a:chExt cx="1013191"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1" y="958933"/>
              <a:ext cx="1013191" cy="367671"/>
              <a:chOff x="715149" y="3365658"/>
              <a:chExt cx="1573391" cy="447675"/>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5"/>
                <a:chOff x="715149" y="3365658"/>
                <a:chExt cx="800100" cy="447675"/>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86" y="4072008"/>
              <a:ext cx="701920"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BC35BD74-398D-512D-FD05-93122AF0B6E8}"/>
              </a:ext>
            </a:extLst>
          </p:cNvPr>
          <p:cNvSpPr txBox="1"/>
          <p:nvPr/>
        </p:nvSpPr>
        <p:spPr>
          <a:xfrm>
            <a:off x="2196724" y="-4027145"/>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7A4100F9-F6AE-5E3C-8C6A-CF84482E33E2}"/>
              </a:ext>
            </a:extLst>
          </p:cNvPr>
          <p:cNvSpPr txBox="1"/>
          <p:nvPr/>
        </p:nvSpPr>
        <p:spPr>
          <a:xfrm>
            <a:off x="2196724" y="-3318527"/>
            <a:ext cx="4477701" cy="738664"/>
          </a:xfrm>
          <a:prstGeom prst="rect">
            <a:avLst/>
          </a:prstGeom>
          <a:noFill/>
        </p:spPr>
        <p:txBody>
          <a:bodyPr wrap="none" rtlCol="0">
            <a:spAutoFit/>
          </a:bodyPr>
          <a:lstStyle/>
          <a:p>
            <a:r>
              <a:rPr lang="fr-FR" sz="4200">
                <a:solidFill>
                  <a:schemeClr val="bg1"/>
                </a:solidFill>
              </a:rPr>
              <a:t>Product description</a:t>
            </a:r>
          </a:p>
        </p:txBody>
      </p:sp>
      <p:sp>
        <p:nvSpPr>
          <p:cNvPr id="7" name="ZoneTexte 6">
            <a:extLst>
              <a:ext uri="{FF2B5EF4-FFF2-40B4-BE49-F238E27FC236}">
                <a16:creationId xmlns:a16="http://schemas.microsoft.com/office/drawing/2014/main" id="{311E1764-81A4-E36F-FEDD-C17611328A06}"/>
              </a:ext>
            </a:extLst>
          </p:cNvPr>
          <p:cNvSpPr txBox="1"/>
          <p:nvPr/>
        </p:nvSpPr>
        <p:spPr>
          <a:xfrm>
            <a:off x="2196724" y="-2583709"/>
            <a:ext cx="3227294" cy="738664"/>
          </a:xfrm>
          <a:prstGeom prst="rect">
            <a:avLst/>
          </a:prstGeom>
          <a:noFill/>
        </p:spPr>
        <p:txBody>
          <a:bodyPr wrap="none" rtlCol="0">
            <a:spAutoFit/>
          </a:bodyPr>
          <a:lstStyle/>
          <a:p>
            <a:r>
              <a:rPr lang="fr-FR" sz="4200">
                <a:solidFill>
                  <a:schemeClr val="bg1"/>
                </a:solidFill>
              </a:rPr>
              <a:t>Main features</a:t>
            </a:r>
          </a:p>
        </p:txBody>
      </p:sp>
      <p:sp>
        <p:nvSpPr>
          <p:cNvPr id="9" name="ZoneTexte 8">
            <a:extLst>
              <a:ext uri="{FF2B5EF4-FFF2-40B4-BE49-F238E27FC236}">
                <a16:creationId xmlns:a16="http://schemas.microsoft.com/office/drawing/2014/main" id="{48CC0256-C592-0F6A-86A0-85A2092A6FF7}"/>
              </a:ext>
            </a:extLst>
          </p:cNvPr>
          <p:cNvSpPr txBox="1"/>
          <p:nvPr/>
        </p:nvSpPr>
        <p:spPr>
          <a:xfrm>
            <a:off x="2211361" y="-857773"/>
            <a:ext cx="1880451" cy="738664"/>
          </a:xfrm>
          <a:prstGeom prst="rect">
            <a:avLst/>
          </a:prstGeom>
          <a:noFill/>
        </p:spPr>
        <p:txBody>
          <a:bodyPr wrap="none" rtlCol="0">
            <a:spAutoFit/>
          </a:bodyPr>
          <a:lstStyle/>
          <a:p>
            <a:r>
              <a:rPr lang="fr-FR" sz="4200">
                <a:solidFill>
                  <a:schemeClr val="bg1"/>
                </a:solidFill>
              </a:rPr>
              <a:t>Sprint 1</a:t>
            </a:r>
          </a:p>
        </p:txBody>
      </p:sp>
      <p:sp>
        <p:nvSpPr>
          <p:cNvPr id="24" name="ZoneTexte 23">
            <a:extLst>
              <a:ext uri="{FF2B5EF4-FFF2-40B4-BE49-F238E27FC236}">
                <a16:creationId xmlns:a16="http://schemas.microsoft.com/office/drawing/2014/main" id="{DADAD503-9475-7576-3832-6ED51D4C1E04}"/>
              </a:ext>
            </a:extLst>
          </p:cNvPr>
          <p:cNvSpPr txBox="1"/>
          <p:nvPr/>
        </p:nvSpPr>
        <p:spPr>
          <a:xfrm>
            <a:off x="2196724" y="-43245"/>
            <a:ext cx="2983317" cy="738664"/>
          </a:xfrm>
          <a:prstGeom prst="rect">
            <a:avLst/>
          </a:prstGeom>
          <a:noFill/>
          <a:effectLst>
            <a:outerShdw blurRad="50800" dist="38100" dir="5400000" algn="t" rotWithShape="0">
              <a:prstClr val="black">
                <a:alpha val="40000"/>
              </a:prstClr>
            </a:outerShdw>
          </a:effectLst>
        </p:spPr>
        <p:txBody>
          <a:bodyPr wrap="none" lIns="91440" tIns="45720" rIns="91440" bIns="45720" rtlCol="0" anchor="t">
            <a:spAutoFit/>
          </a:bodyPr>
          <a:lstStyle/>
          <a:p>
            <a:r>
              <a:rPr lang="fr-FR" sz="4200" b="1">
                <a:solidFill>
                  <a:schemeClr val="bg1"/>
                </a:solidFill>
              </a:rPr>
              <a:t>Risk </a:t>
            </a:r>
            <a:r>
              <a:rPr lang="fr-FR" sz="4200" b="1" err="1">
                <a:solidFill>
                  <a:schemeClr val="bg1"/>
                </a:solidFill>
              </a:rPr>
              <a:t>analysis</a:t>
            </a:r>
            <a:endParaRPr lang="fr-FR" sz="4200" b="1" err="1">
              <a:solidFill>
                <a:schemeClr val="bg1"/>
              </a:solidFill>
              <a:ea typeface="Calibri"/>
              <a:cs typeface="Calibri"/>
            </a:endParaRPr>
          </a:p>
        </p:txBody>
      </p:sp>
      <p:sp>
        <p:nvSpPr>
          <p:cNvPr id="26" name="ZoneTexte 25">
            <a:extLst>
              <a:ext uri="{FF2B5EF4-FFF2-40B4-BE49-F238E27FC236}">
                <a16:creationId xmlns:a16="http://schemas.microsoft.com/office/drawing/2014/main" id="{BBE536F0-FEEC-958A-65CB-52DEF7E4690C}"/>
              </a:ext>
            </a:extLst>
          </p:cNvPr>
          <p:cNvSpPr txBox="1"/>
          <p:nvPr/>
        </p:nvSpPr>
        <p:spPr>
          <a:xfrm>
            <a:off x="2196724" y="-1721205"/>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31" name="Title 1">
            <a:extLst>
              <a:ext uri="{FF2B5EF4-FFF2-40B4-BE49-F238E27FC236}">
                <a16:creationId xmlns:a16="http://schemas.microsoft.com/office/drawing/2014/main" id="{F65F71AA-75E0-4245-089F-BBD8908D64BA}"/>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12/17</a:t>
            </a:r>
            <a:endParaRPr lang="fr-FR"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10DCC691-166B-2C94-7DF8-61E06865A1CA}"/>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i="1" err="1">
                <a:solidFill>
                  <a:schemeClr val="bg1"/>
                </a:solidFill>
                <a:latin typeface="Segoe UI"/>
                <a:ea typeface="Calibri Light"/>
                <a:cs typeface="Calibri Light"/>
              </a:rPr>
              <a:t>Abdessamad</a:t>
            </a:r>
            <a:endParaRPr lang="fr-FR"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12C8E6A6-BD3D-259B-EB28-D4FEDA9C3B81}"/>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riangle isocèle 33">
            <a:extLst>
              <a:ext uri="{FF2B5EF4-FFF2-40B4-BE49-F238E27FC236}">
                <a16:creationId xmlns:a16="http://schemas.microsoft.com/office/drawing/2014/main" id="{EB30AED9-508C-3554-E13D-0F8D2EDC776D}"/>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0" name="Groupe 59">
            <a:extLst>
              <a:ext uri="{FF2B5EF4-FFF2-40B4-BE49-F238E27FC236}">
                <a16:creationId xmlns:a16="http://schemas.microsoft.com/office/drawing/2014/main" id="{802F97DB-BA40-750F-9137-90DAE8483B97}"/>
              </a:ext>
            </a:extLst>
          </p:cNvPr>
          <p:cNvGrpSpPr/>
          <p:nvPr/>
        </p:nvGrpSpPr>
        <p:grpSpPr>
          <a:xfrm>
            <a:off x="3497805" y="4962536"/>
            <a:ext cx="8326815" cy="575094"/>
            <a:chOff x="3497805" y="4962536"/>
            <a:chExt cx="8209471" cy="575094"/>
          </a:xfrm>
        </p:grpSpPr>
        <p:sp>
          <p:nvSpPr>
            <p:cNvPr id="57" name="Organigramme : Procédé 56">
              <a:extLst>
                <a:ext uri="{FF2B5EF4-FFF2-40B4-BE49-F238E27FC236}">
                  <a16:creationId xmlns:a16="http://schemas.microsoft.com/office/drawing/2014/main" id="{CDEAEAA2-CC9F-C70C-4149-DF0042BBF6F3}"/>
                </a:ext>
              </a:extLst>
            </p:cNvPr>
            <p:cNvSpPr/>
            <p:nvPr/>
          </p:nvSpPr>
          <p:spPr>
            <a:xfrm>
              <a:off x="3497805" y="4962536"/>
              <a:ext cx="8209471" cy="575094"/>
            </a:xfrm>
            <a:prstGeom prst="flowChartProcess">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800"/>
                <a:t>  </a:t>
              </a:r>
              <a:r>
                <a:rPr lang="fr-FR" sz="2800" b="1" baseline="0" err="1">
                  <a:effectLst>
                    <a:outerShdw blurRad="50800" dist="38100" dir="5400000" algn="t" rotWithShape="0">
                      <a:prstClr val="black">
                        <a:alpha val="40000"/>
                      </a:prstClr>
                    </a:outerShdw>
                  </a:effectLst>
                </a:rPr>
                <a:t>Criticity</a:t>
              </a:r>
              <a:endParaRPr lang="fr-FR" b="1">
                <a:effectLst>
                  <a:outerShdw blurRad="50800" dist="38100" dir="5400000" algn="t" rotWithShape="0">
                    <a:prstClr val="black">
                      <a:alpha val="40000"/>
                    </a:prstClr>
                  </a:outerShdw>
                </a:effectLst>
                <a:cs typeface="Calibri" panose="020F0502020204030204"/>
              </a:endParaRPr>
            </a:p>
          </p:txBody>
        </p:sp>
        <p:sp>
          <p:nvSpPr>
            <p:cNvPr id="36" name="Rectangle 35">
              <a:extLst>
                <a:ext uri="{FF2B5EF4-FFF2-40B4-BE49-F238E27FC236}">
                  <a16:creationId xmlns:a16="http://schemas.microsoft.com/office/drawing/2014/main" id="{00B0A9FA-0CD2-B6AC-5F27-2E04E69B356B}"/>
                </a:ext>
              </a:extLst>
            </p:cNvPr>
            <p:cNvSpPr/>
            <p:nvPr/>
          </p:nvSpPr>
          <p:spPr>
            <a:xfrm>
              <a:off x="5246562" y="5074034"/>
              <a:ext cx="402566" cy="359433"/>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1EB48EC5-A3F7-96AC-AF6F-6A63B461ABA8}"/>
                </a:ext>
              </a:extLst>
            </p:cNvPr>
            <p:cNvSpPr/>
            <p:nvPr/>
          </p:nvSpPr>
          <p:spPr>
            <a:xfrm>
              <a:off x="7101240" y="5074033"/>
              <a:ext cx="402566" cy="359433"/>
            </a:xfrm>
            <a:prstGeom prst="rect">
              <a:avLst/>
            </a:prstGeom>
            <a:solidFill>
              <a:srgbClr val="FF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a:extLst>
                <a:ext uri="{FF2B5EF4-FFF2-40B4-BE49-F238E27FC236}">
                  <a16:creationId xmlns:a16="http://schemas.microsoft.com/office/drawing/2014/main" id="{88BF5983-23F9-59D3-20DE-62204C2C74EF}"/>
                </a:ext>
              </a:extLst>
            </p:cNvPr>
            <p:cNvSpPr/>
            <p:nvPr/>
          </p:nvSpPr>
          <p:spPr>
            <a:xfrm>
              <a:off x="5859538" y="5074032"/>
              <a:ext cx="402566" cy="359433"/>
            </a:xfrm>
            <a:prstGeom prst="rect">
              <a:avLst/>
            </a:prstGeom>
            <a:solidFill>
              <a:srgbClr val="FFFF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642781AA-CFFB-9162-B3E0-7BC5D65B2932}"/>
                </a:ext>
              </a:extLst>
            </p:cNvPr>
            <p:cNvSpPr/>
            <p:nvPr/>
          </p:nvSpPr>
          <p:spPr>
            <a:xfrm>
              <a:off x="6483013" y="5074033"/>
              <a:ext cx="402566" cy="359433"/>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9" name="Groupe 58">
            <a:extLst>
              <a:ext uri="{FF2B5EF4-FFF2-40B4-BE49-F238E27FC236}">
                <a16:creationId xmlns:a16="http://schemas.microsoft.com/office/drawing/2014/main" id="{3E3C4870-0D24-88A1-8348-604ACC8E2D69}"/>
              </a:ext>
            </a:extLst>
          </p:cNvPr>
          <p:cNvGrpSpPr/>
          <p:nvPr/>
        </p:nvGrpSpPr>
        <p:grpSpPr>
          <a:xfrm>
            <a:off x="3497806" y="4013631"/>
            <a:ext cx="8326815" cy="575094"/>
            <a:chOff x="3497806" y="4056763"/>
            <a:chExt cx="8209471" cy="575094"/>
          </a:xfrm>
        </p:grpSpPr>
        <p:sp>
          <p:nvSpPr>
            <p:cNvPr id="56" name="Organigramme : Procédé 55">
              <a:extLst>
                <a:ext uri="{FF2B5EF4-FFF2-40B4-BE49-F238E27FC236}">
                  <a16:creationId xmlns:a16="http://schemas.microsoft.com/office/drawing/2014/main" id="{F504A397-A47A-B3CF-E09A-173616FBE289}"/>
                </a:ext>
              </a:extLst>
            </p:cNvPr>
            <p:cNvSpPr/>
            <p:nvPr/>
          </p:nvSpPr>
          <p:spPr>
            <a:xfrm>
              <a:off x="3497806" y="4056763"/>
              <a:ext cx="8209471" cy="575094"/>
            </a:xfrm>
            <a:prstGeom prst="flowChartProcess">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800" b="1">
                  <a:effectLst>
                    <a:outerShdw blurRad="50800" dist="38100" dir="5400000" algn="t" rotWithShape="0">
                      <a:prstClr val="black">
                        <a:alpha val="40000"/>
                      </a:prstClr>
                    </a:outerShdw>
                  </a:effectLst>
                </a:rPr>
                <a:t>  </a:t>
              </a:r>
              <a:r>
                <a:rPr lang="fr-FR" sz="2800" b="1" baseline="0" err="1">
                  <a:effectLst>
                    <a:outerShdw blurRad="50800" dist="38100" dir="5400000" algn="t" rotWithShape="0">
                      <a:prstClr val="black">
                        <a:alpha val="40000"/>
                      </a:prstClr>
                    </a:outerShdw>
                  </a:effectLst>
                </a:rPr>
                <a:t>Probability</a:t>
              </a:r>
              <a:r>
                <a:rPr lang="fr-FR" sz="2800" b="1" baseline="0">
                  <a:effectLst>
                    <a:outerShdw blurRad="50800" dist="38100" dir="5400000" algn="t" rotWithShape="0">
                      <a:prstClr val="black">
                        <a:alpha val="40000"/>
                      </a:prstClr>
                    </a:outerShdw>
                  </a:effectLst>
                </a:rPr>
                <a:t> of occurrence</a:t>
              </a:r>
              <a:endParaRPr lang="fr-FR" b="1">
                <a:effectLst>
                  <a:outerShdw blurRad="50800" dist="38100" dir="5400000" algn="t" rotWithShape="0">
                    <a:prstClr val="black">
                      <a:alpha val="40000"/>
                    </a:prstClr>
                  </a:outerShdw>
                </a:effectLst>
              </a:endParaRPr>
            </a:p>
          </p:txBody>
        </p:sp>
        <p:sp>
          <p:nvSpPr>
            <p:cNvPr id="37" name="Rectangle 36">
              <a:extLst>
                <a:ext uri="{FF2B5EF4-FFF2-40B4-BE49-F238E27FC236}">
                  <a16:creationId xmlns:a16="http://schemas.microsoft.com/office/drawing/2014/main" id="{91D7F90D-9BFD-E2D9-8496-EA2C6CE51BC2}"/>
                </a:ext>
              </a:extLst>
            </p:cNvPr>
            <p:cNvSpPr/>
            <p:nvPr/>
          </p:nvSpPr>
          <p:spPr>
            <a:xfrm>
              <a:off x="8740258" y="4168260"/>
              <a:ext cx="402566" cy="359433"/>
            </a:xfrm>
            <a:prstGeom prst="rect">
              <a:avLst/>
            </a:prstGeom>
            <a:solidFill>
              <a:srgbClr val="FFFF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FD97976-9912-38A2-8847-729AB49EB7F9}"/>
                </a:ext>
              </a:extLst>
            </p:cNvPr>
            <p:cNvSpPr/>
            <p:nvPr/>
          </p:nvSpPr>
          <p:spPr>
            <a:xfrm>
              <a:off x="9344108" y="4168260"/>
              <a:ext cx="402566" cy="359433"/>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1BF304E5-AF30-BC56-BA9F-17B0EA71542A}"/>
                </a:ext>
              </a:extLst>
            </p:cNvPr>
            <p:cNvSpPr/>
            <p:nvPr/>
          </p:nvSpPr>
          <p:spPr>
            <a:xfrm>
              <a:off x="8122033" y="4168260"/>
              <a:ext cx="402566" cy="359433"/>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7A1A27CE-2541-6ECB-6C95-92A9BAD1FD55}"/>
                </a:ext>
              </a:extLst>
            </p:cNvPr>
            <p:cNvSpPr/>
            <p:nvPr/>
          </p:nvSpPr>
          <p:spPr>
            <a:xfrm>
              <a:off x="9953205" y="4168259"/>
              <a:ext cx="402566" cy="359433"/>
            </a:xfrm>
            <a:prstGeom prst="rect">
              <a:avLst/>
            </a:prstGeom>
            <a:solidFill>
              <a:srgbClr val="FF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5" name="Image 44" descr="Une image contenant texte, main, personne, conception&#10;&#10;Description générée automatiquement">
            <a:extLst>
              <a:ext uri="{FF2B5EF4-FFF2-40B4-BE49-F238E27FC236}">
                <a16:creationId xmlns:a16="http://schemas.microsoft.com/office/drawing/2014/main" id="{86FF131F-EC06-C02A-57EA-26E7AB755E1B}"/>
              </a:ext>
            </a:extLst>
          </p:cNvPr>
          <p:cNvPicPr>
            <a:picLocks noChangeAspect="1"/>
          </p:cNvPicPr>
          <p:nvPr/>
        </p:nvPicPr>
        <p:blipFill>
          <a:blip r:embed="rId18"/>
          <a:stretch>
            <a:fillRect/>
          </a:stretch>
        </p:blipFill>
        <p:spPr>
          <a:xfrm>
            <a:off x="2064588" y="946570"/>
            <a:ext cx="1291088" cy="910446"/>
          </a:xfrm>
          <a:prstGeom prst="rect">
            <a:avLst/>
          </a:prstGeom>
          <a:ln w="38100" cap="sq">
            <a:solidFill>
              <a:srgbClr val="000000"/>
            </a:solidFill>
            <a:prstDash val="solid"/>
            <a:miter lim="800000"/>
          </a:ln>
          <a:effectLst>
            <a:outerShdw blurRad="50800" dist="38100" dir="5400000" algn="t" rotWithShape="0">
              <a:prstClr val="black">
                <a:alpha val="40000"/>
              </a:prstClr>
            </a:outerShdw>
          </a:effectLst>
        </p:spPr>
      </p:pic>
      <p:sp>
        <p:nvSpPr>
          <p:cNvPr id="46" name="Rectangle 45">
            <a:extLst>
              <a:ext uri="{FF2B5EF4-FFF2-40B4-BE49-F238E27FC236}">
                <a16:creationId xmlns:a16="http://schemas.microsoft.com/office/drawing/2014/main" id="{A507ED03-6880-E789-9265-39111681D5F1}"/>
              </a:ext>
            </a:extLst>
          </p:cNvPr>
          <p:cNvSpPr/>
          <p:nvPr/>
        </p:nvSpPr>
        <p:spPr>
          <a:xfrm>
            <a:off x="3491057" y="895798"/>
            <a:ext cx="8326814" cy="963283"/>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a:solidFill>
                  <a:srgbClr val="FFFFFF"/>
                </a:solidFill>
                <a:effectLst>
                  <a:outerShdw blurRad="50800" dist="38100" dir="5400000" algn="t" rotWithShape="0">
                    <a:prstClr val="black">
                      <a:alpha val="40000"/>
                    </a:prstClr>
                  </a:outerShdw>
                </a:effectLst>
                <a:latin typeface="Calibri"/>
              </a:rPr>
              <a:t>The five </a:t>
            </a:r>
            <a:r>
              <a:rPr lang="fr-FR" sz="3200" b="1" baseline="0">
                <a:solidFill>
                  <a:srgbClr val="FFFFFF"/>
                </a:solidFill>
                <a:effectLst>
                  <a:outerShdw blurRad="50800" dist="38100" dir="5400000" algn="t" rotWithShape="0">
                    <a:prstClr val="black">
                      <a:alpha val="40000"/>
                    </a:prstClr>
                  </a:outerShdw>
                </a:effectLst>
                <a:latin typeface="Calibri"/>
              </a:rPr>
              <a:t>Essential </a:t>
            </a:r>
            <a:r>
              <a:rPr lang="fr-FR" sz="3200" b="1" baseline="0" err="1">
                <a:solidFill>
                  <a:srgbClr val="FFFFFF"/>
                </a:solidFill>
                <a:effectLst>
                  <a:outerShdw blurRad="50800" dist="38100" dir="5400000" algn="t" rotWithShape="0">
                    <a:prstClr val="black">
                      <a:alpha val="40000"/>
                    </a:prstClr>
                  </a:outerShdw>
                </a:effectLst>
                <a:latin typeface="Calibri"/>
              </a:rPr>
              <a:t>Characteristics</a:t>
            </a:r>
            <a:r>
              <a:rPr lang="fr-FR" sz="3200" b="1" baseline="0">
                <a:solidFill>
                  <a:srgbClr val="FFFFFF"/>
                </a:solidFill>
                <a:effectLst>
                  <a:outerShdw blurRad="50800" dist="38100" dir="5400000" algn="t" rotWithShape="0">
                    <a:prstClr val="black">
                      <a:alpha val="40000"/>
                    </a:prstClr>
                  </a:outerShdw>
                </a:effectLst>
                <a:latin typeface="Calibri"/>
              </a:rPr>
              <a:t> of Risks</a:t>
            </a:r>
            <a:r>
              <a:rPr lang="fr-FR" sz="3200" b="1">
                <a:solidFill>
                  <a:srgbClr val="FFFFFF"/>
                </a:solidFill>
                <a:effectLst>
                  <a:outerShdw blurRad="50800" dist="38100" dir="5400000" algn="t" rotWithShape="0">
                    <a:prstClr val="black">
                      <a:alpha val="40000"/>
                    </a:prstClr>
                  </a:outerShdw>
                </a:effectLst>
                <a:latin typeface="Calibri"/>
              </a:rPr>
              <a:t> </a:t>
            </a:r>
            <a:endParaRPr lang="fr-FR" sz="3200">
              <a:solidFill>
                <a:srgbClr val="FFFFFF"/>
              </a:solidFill>
              <a:effectLst>
                <a:outerShdw blurRad="50800" dist="38100" dir="5400000" algn="t" rotWithShape="0">
                  <a:prstClr val="black">
                    <a:alpha val="40000"/>
                  </a:prstClr>
                </a:outerShdw>
              </a:effectLst>
            </a:endParaRPr>
          </a:p>
        </p:txBody>
      </p:sp>
      <p:sp>
        <p:nvSpPr>
          <p:cNvPr id="47" name="Organigramme : Connecteur 46">
            <a:extLst>
              <a:ext uri="{FF2B5EF4-FFF2-40B4-BE49-F238E27FC236}">
                <a16:creationId xmlns:a16="http://schemas.microsoft.com/office/drawing/2014/main" id="{3C0EFB68-E134-35E1-6E30-9D4C5F8DF0B2}"/>
              </a:ext>
            </a:extLst>
          </p:cNvPr>
          <p:cNvSpPr/>
          <p:nvPr/>
        </p:nvSpPr>
        <p:spPr>
          <a:xfrm>
            <a:off x="2449138" y="2112885"/>
            <a:ext cx="833887" cy="776377"/>
          </a:xfrm>
          <a:prstGeom prst="flowChartConnector">
            <a:avLst/>
          </a:prstGeom>
          <a:solidFill>
            <a:srgbClr val="05DDC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a:solidFill>
                  <a:schemeClr val="bg1"/>
                </a:solidFill>
                <a:effectLst>
                  <a:outerShdw blurRad="50800" dist="38100" dir="5400000" algn="t" rotWithShape="0">
                    <a:prstClr val="black">
                      <a:alpha val="40000"/>
                    </a:prstClr>
                  </a:outerShdw>
                </a:effectLst>
                <a:cs typeface="Calibri"/>
              </a:rPr>
              <a:t>1</a:t>
            </a:r>
            <a:endParaRPr lang="fr-FR" sz="2800" b="1">
              <a:solidFill>
                <a:schemeClr val="bg1"/>
              </a:solidFill>
              <a:effectLst>
                <a:outerShdw blurRad="50800" dist="38100" dir="5400000" algn="t" rotWithShape="0">
                  <a:prstClr val="black">
                    <a:alpha val="40000"/>
                  </a:prstClr>
                </a:outerShdw>
              </a:effectLst>
            </a:endParaRPr>
          </a:p>
        </p:txBody>
      </p:sp>
      <p:sp>
        <p:nvSpPr>
          <p:cNvPr id="48" name="Organigramme : Connecteur 47">
            <a:extLst>
              <a:ext uri="{FF2B5EF4-FFF2-40B4-BE49-F238E27FC236}">
                <a16:creationId xmlns:a16="http://schemas.microsoft.com/office/drawing/2014/main" id="{63E3DFFA-5F03-E48D-E614-7641ABFD7FC4}"/>
              </a:ext>
            </a:extLst>
          </p:cNvPr>
          <p:cNvSpPr/>
          <p:nvPr/>
        </p:nvSpPr>
        <p:spPr>
          <a:xfrm>
            <a:off x="2449139" y="3004281"/>
            <a:ext cx="833887" cy="776377"/>
          </a:xfrm>
          <a:prstGeom prst="flowChartConnector">
            <a:avLst/>
          </a:prstGeom>
          <a:solidFill>
            <a:srgbClr val="05DDC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800" b="1">
                <a:solidFill>
                  <a:schemeClr val="bg1"/>
                </a:solidFill>
                <a:effectLst>
                  <a:outerShdw blurRad="50800" dist="38100" dir="5400000" algn="t" rotWithShape="0">
                    <a:prstClr val="black">
                      <a:alpha val="40000"/>
                    </a:prstClr>
                  </a:outerShdw>
                </a:effectLst>
                <a:cs typeface="Calibri"/>
              </a:rPr>
              <a:t>2</a:t>
            </a:r>
            <a:endParaRPr lang="fr-FR" sz="2800" b="1">
              <a:solidFill>
                <a:schemeClr val="bg1"/>
              </a:solidFill>
              <a:effectLst>
                <a:outerShdw blurRad="50800" dist="38100" dir="5400000" algn="t" rotWithShape="0">
                  <a:prstClr val="black">
                    <a:alpha val="40000"/>
                  </a:prstClr>
                </a:outerShdw>
              </a:effectLst>
            </a:endParaRPr>
          </a:p>
        </p:txBody>
      </p:sp>
      <p:sp>
        <p:nvSpPr>
          <p:cNvPr id="49" name="Organigramme : Connecteur 48">
            <a:extLst>
              <a:ext uri="{FF2B5EF4-FFF2-40B4-BE49-F238E27FC236}">
                <a16:creationId xmlns:a16="http://schemas.microsoft.com/office/drawing/2014/main" id="{ED111CBB-DE9B-0D00-B74E-2ADC19E43D12}"/>
              </a:ext>
            </a:extLst>
          </p:cNvPr>
          <p:cNvSpPr/>
          <p:nvPr/>
        </p:nvSpPr>
        <p:spPr>
          <a:xfrm>
            <a:off x="2449138" y="3967563"/>
            <a:ext cx="833887" cy="776377"/>
          </a:xfrm>
          <a:prstGeom prst="flowChartConnector">
            <a:avLst/>
          </a:prstGeom>
          <a:solidFill>
            <a:srgbClr val="05DDC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800" b="1">
                <a:solidFill>
                  <a:schemeClr val="bg1"/>
                </a:solidFill>
                <a:effectLst>
                  <a:outerShdw blurRad="50800" dist="38100" dir="5400000" algn="t" rotWithShape="0">
                    <a:prstClr val="black">
                      <a:alpha val="40000"/>
                    </a:prstClr>
                  </a:outerShdw>
                </a:effectLst>
                <a:cs typeface="Calibri"/>
              </a:rPr>
              <a:t>3</a:t>
            </a:r>
            <a:endParaRPr lang="fr-FR" b="1">
              <a:solidFill>
                <a:schemeClr val="bg1"/>
              </a:solidFill>
              <a:effectLst>
                <a:outerShdw blurRad="50800" dist="38100" dir="5400000" algn="t" rotWithShape="0">
                  <a:prstClr val="black">
                    <a:alpha val="40000"/>
                  </a:prstClr>
                </a:outerShdw>
              </a:effectLst>
            </a:endParaRPr>
          </a:p>
        </p:txBody>
      </p:sp>
      <p:sp>
        <p:nvSpPr>
          <p:cNvPr id="50" name="Organigramme : Connecteur 49">
            <a:extLst>
              <a:ext uri="{FF2B5EF4-FFF2-40B4-BE49-F238E27FC236}">
                <a16:creationId xmlns:a16="http://schemas.microsoft.com/office/drawing/2014/main" id="{53844692-49AB-AEA8-11FD-E5B3E34DEA30}"/>
              </a:ext>
            </a:extLst>
          </p:cNvPr>
          <p:cNvSpPr/>
          <p:nvPr/>
        </p:nvSpPr>
        <p:spPr>
          <a:xfrm>
            <a:off x="2449138" y="4959602"/>
            <a:ext cx="833887" cy="776377"/>
          </a:xfrm>
          <a:prstGeom prst="flowChartConnector">
            <a:avLst/>
          </a:prstGeom>
          <a:solidFill>
            <a:srgbClr val="05DDC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800" b="1">
                <a:solidFill>
                  <a:schemeClr val="bg1"/>
                </a:solidFill>
                <a:effectLst>
                  <a:outerShdw blurRad="50800" dist="38100" dir="5400000" algn="t" rotWithShape="0">
                    <a:prstClr val="black">
                      <a:alpha val="40000"/>
                    </a:prstClr>
                  </a:outerShdw>
                </a:effectLst>
                <a:cs typeface="Calibri"/>
              </a:rPr>
              <a:t>4</a:t>
            </a:r>
            <a:endParaRPr lang="fr-FR" b="1">
              <a:solidFill>
                <a:schemeClr val="bg1"/>
              </a:solidFill>
              <a:effectLst>
                <a:outerShdw blurRad="50800" dist="38100" dir="5400000" algn="t" rotWithShape="0">
                  <a:prstClr val="black">
                    <a:alpha val="40000"/>
                  </a:prstClr>
                </a:outerShdw>
              </a:effectLst>
            </a:endParaRPr>
          </a:p>
        </p:txBody>
      </p:sp>
      <p:sp>
        <p:nvSpPr>
          <p:cNvPr id="51" name="Organigramme : Connecteur 50">
            <a:extLst>
              <a:ext uri="{FF2B5EF4-FFF2-40B4-BE49-F238E27FC236}">
                <a16:creationId xmlns:a16="http://schemas.microsoft.com/office/drawing/2014/main" id="{D37684CE-D080-5EC5-EEBD-B789C77004DC}"/>
              </a:ext>
            </a:extLst>
          </p:cNvPr>
          <p:cNvSpPr/>
          <p:nvPr/>
        </p:nvSpPr>
        <p:spPr>
          <a:xfrm>
            <a:off x="2449137" y="5865375"/>
            <a:ext cx="833887" cy="776377"/>
          </a:xfrm>
          <a:prstGeom prst="flowChartConnector">
            <a:avLst/>
          </a:prstGeom>
          <a:solidFill>
            <a:srgbClr val="05DDC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800" b="1">
                <a:solidFill>
                  <a:schemeClr val="bg1"/>
                </a:solidFill>
                <a:effectLst>
                  <a:outerShdw blurRad="50800" dist="38100" dir="5400000" algn="t" rotWithShape="0">
                    <a:prstClr val="black">
                      <a:alpha val="40000"/>
                    </a:prstClr>
                  </a:outerShdw>
                </a:effectLst>
                <a:cs typeface="Calibri"/>
              </a:rPr>
              <a:t>5</a:t>
            </a:r>
            <a:endParaRPr lang="fr-FR" sz="2800" b="1">
              <a:solidFill>
                <a:schemeClr val="bg1"/>
              </a:solidFill>
              <a:effectLst>
                <a:outerShdw blurRad="50800" dist="38100" dir="5400000" algn="t" rotWithShape="0">
                  <a:prstClr val="black">
                    <a:alpha val="40000"/>
                  </a:prstClr>
                </a:outerShdw>
              </a:effectLst>
            </a:endParaRPr>
          </a:p>
        </p:txBody>
      </p:sp>
      <p:sp>
        <p:nvSpPr>
          <p:cNvPr id="54" name="Organigramme : Procédé 53">
            <a:extLst>
              <a:ext uri="{FF2B5EF4-FFF2-40B4-BE49-F238E27FC236}">
                <a16:creationId xmlns:a16="http://schemas.microsoft.com/office/drawing/2014/main" id="{D45600DB-1C2A-09BC-F25D-0E4F1225FF4A}"/>
              </a:ext>
            </a:extLst>
          </p:cNvPr>
          <p:cNvSpPr/>
          <p:nvPr/>
        </p:nvSpPr>
        <p:spPr>
          <a:xfrm>
            <a:off x="3497806" y="2202084"/>
            <a:ext cx="8326816" cy="575094"/>
          </a:xfrm>
          <a:prstGeom prst="flowChartProcess">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800" b="1">
                <a:effectLst>
                  <a:outerShdw blurRad="50800" dist="38100" dir="5400000" algn="t" rotWithShape="0">
                    <a:prstClr val="black">
                      <a:alpha val="40000"/>
                    </a:prstClr>
                  </a:outerShdw>
                </a:effectLst>
              </a:rPr>
              <a:t>  Scope </a:t>
            </a:r>
            <a:r>
              <a:rPr lang="fr-FR" sz="2800" b="1" baseline="0">
                <a:effectLst>
                  <a:outerShdw blurRad="50800" dist="38100" dir="5400000" algn="t" rotWithShape="0">
                    <a:prstClr val="black">
                      <a:alpha val="40000"/>
                    </a:prstClr>
                  </a:outerShdw>
                </a:effectLst>
              </a:rPr>
              <a:t>of the</a:t>
            </a:r>
            <a:r>
              <a:rPr lang="fr-FR" sz="2800" b="1">
                <a:effectLst>
                  <a:outerShdw blurRad="50800" dist="38100" dir="5400000" algn="t" rotWithShape="0">
                    <a:prstClr val="black">
                      <a:alpha val="40000"/>
                    </a:prstClr>
                  </a:outerShdw>
                </a:effectLst>
              </a:rPr>
              <a:t> </a:t>
            </a:r>
            <a:r>
              <a:rPr lang="fr-FR" sz="2800" b="1" err="1">
                <a:effectLst>
                  <a:outerShdw blurRad="50800" dist="38100" dir="5400000" algn="t" rotWithShape="0">
                    <a:prstClr val="black">
                      <a:alpha val="40000"/>
                    </a:prstClr>
                  </a:outerShdw>
                </a:effectLst>
              </a:rPr>
              <a:t>risk</a:t>
            </a:r>
            <a:r>
              <a:rPr lang="fr-FR" sz="2800" b="1">
                <a:effectLst>
                  <a:outerShdw blurRad="50800" dist="38100" dir="5400000" algn="t" rotWithShape="0">
                    <a:prstClr val="black">
                      <a:alpha val="40000"/>
                    </a:prstClr>
                  </a:outerShdw>
                </a:effectLst>
              </a:rPr>
              <a:t> (</a:t>
            </a:r>
            <a:r>
              <a:rPr lang="fr-FR" sz="2800" b="1" err="1">
                <a:effectLst>
                  <a:outerShdw blurRad="50800" dist="38100" dir="5400000" algn="t" rotWithShape="0">
                    <a:prstClr val="black">
                      <a:alpha val="40000"/>
                    </a:prstClr>
                  </a:outerShdw>
                </a:effectLst>
              </a:rPr>
              <a:t>Internal</a:t>
            </a:r>
            <a:r>
              <a:rPr lang="fr-FR" sz="2800" b="1">
                <a:effectLst>
                  <a:outerShdw blurRad="50800" dist="38100" dir="5400000" algn="t" rotWithShape="0">
                    <a:prstClr val="black">
                      <a:alpha val="40000"/>
                    </a:prstClr>
                  </a:outerShdw>
                </a:effectLst>
              </a:rPr>
              <a:t> ,</a:t>
            </a:r>
            <a:r>
              <a:rPr lang="fr-FR" sz="2800" b="1" err="1">
                <a:effectLst>
                  <a:outerShdw blurRad="50800" dist="38100" dir="5400000" algn="t" rotWithShape="0">
                    <a:prstClr val="black">
                      <a:alpha val="40000"/>
                    </a:prstClr>
                  </a:outerShdw>
                </a:effectLst>
              </a:rPr>
              <a:t>External</a:t>
            </a:r>
            <a:r>
              <a:rPr lang="fr-FR" sz="2800" b="1">
                <a:effectLst>
                  <a:outerShdw blurRad="50800" dist="38100" dir="5400000" algn="t" rotWithShape="0">
                    <a:prstClr val="black">
                      <a:alpha val="40000"/>
                    </a:prstClr>
                  </a:outerShdw>
                </a:effectLst>
              </a:rPr>
              <a:t>, </a:t>
            </a:r>
            <a:r>
              <a:rPr lang="fr-FR" sz="2800" b="1" err="1">
                <a:effectLst>
                  <a:outerShdw blurRad="50800" dist="38100" dir="5400000" algn="t" rotWithShape="0">
                    <a:prstClr val="black">
                      <a:alpha val="40000"/>
                    </a:prstClr>
                  </a:outerShdw>
                </a:effectLst>
              </a:rPr>
              <a:t>Material</a:t>
            </a:r>
            <a:r>
              <a:rPr lang="fr-FR" sz="2800" b="1">
                <a:effectLst>
                  <a:outerShdw blurRad="50800" dist="38100" dir="5400000" algn="t" rotWithShape="0">
                    <a:prstClr val="black">
                      <a:alpha val="40000"/>
                    </a:prstClr>
                  </a:outerShdw>
                </a:effectLst>
              </a:rPr>
              <a:t>)</a:t>
            </a:r>
            <a:endParaRPr lang="fr-FR" sz="2800" b="1">
              <a:effectLst>
                <a:outerShdw blurRad="50800" dist="38100" dir="5400000" algn="t" rotWithShape="0">
                  <a:prstClr val="black">
                    <a:alpha val="40000"/>
                  </a:prstClr>
                </a:outerShdw>
              </a:effectLst>
              <a:cs typeface="Arial"/>
            </a:endParaRPr>
          </a:p>
        </p:txBody>
      </p:sp>
      <p:sp>
        <p:nvSpPr>
          <p:cNvPr id="55" name="Organigramme : Procédé 54">
            <a:extLst>
              <a:ext uri="{FF2B5EF4-FFF2-40B4-BE49-F238E27FC236}">
                <a16:creationId xmlns:a16="http://schemas.microsoft.com/office/drawing/2014/main" id="{7E6535A3-6AA7-0367-29CA-AE6876E12B27}"/>
              </a:ext>
            </a:extLst>
          </p:cNvPr>
          <p:cNvSpPr/>
          <p:nvPr/>
        </p:nvSpPr>
        <p:spPr>
          <a:xfrm>
            <a:off x="3497805" y="3093481"/>
            <a:ext cx="8326816" cy="575094"/>
          </a:xfrm>
          <a:prstGeom prst="flowChartProcess">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800" b="1">
                <a:effectLst>
                  <a:outerShdw blurRad="50800" dist="38100" dir="5400000" algn="t" rotWithShape="0">
                    <a:prstClr val="black">
                      <a:alpha val="40000"/>
                    </a:prstClr>
                  </a:outerShdw>
                </a:effectLst>
              </a:rPr>
              <a:t>  </a:t>
            </a:r>
            <a:r>
              <a:rPr lang="fr-FR" sz="2800" b="1" baseline="0">
                <a:effectLst>
                  <a:outerShdw blurRad="50800" dist="38100" dir="5400000" algn="t" rotWithShape="0">
                    <a:prstClr val="black">
                      <a:alpha val="40000"/>
                    </a:prstClr>
                  </a:outerShdw>
                </a:effectLst>
              </a:rPr>
              <a:t>Description of the</a:t>
            </a:r>
            <a:r>
              <a:rPr lang="fr-FR" sz="2800" b="1">
                <a:effectLst>
                  <a:outerShdw blurRad="50800" dist="38100" dir="5400000" algn="t" rotWithShape="0">
                    <a:prstClr val="black">
                      <a:alpha val="40000"/>
                    </a:prstClr>
                  </a:outerShdw>
                </a:effectLst>
              </a:rPr>
              <a:t> </a:t>
            </a:r>
            <a:r>
              <a:rPr lang="fr-FR" sz="2800" b="1" err="1">
                <a:effectLst>
                  <a:outerShdw blurRad="50800" dist="38100" dir="5400000" algn="t" rotWithShape="0">
                    <a:prstClr val="black">
                      <a:alpha val="40000"/>
                    </a:prstClr>
                  </a:outerShdw>
                </a:effectLst>
              </a:rPr>
              <a:t>risk</a:t>
            </a:r>
            <a:endParaRPr lang="fr-FR" sz="2800" b="1" err="1">
              <a:effectLst>
                <a:outerShdw blurRad="50800" dist="38100" dir="5400000" algn="t" rotWithShape="0">
                  <a:prstClr val="black">
                    <a:alpha val="40000"/>
                  </a:prstClr>
                </a:outerShdw>
              </a:effectLst>
              <a:ea typeface="Calibri"/>
              <a:cs typeface="Calibri"/>
            </a:endParaRPr>
          </a:p>
        </p:txBody>
      </p:sp>
      <p:sp>
        <p:nvSpPr>
          <p:cNvPr id="58" name="Organigramme : Procédé 57">
            <a:extLst>
              <a:ext uri="{FF2B5EF4-FFF2-40B4-BE49-F238E27FC236}">
                <a16:creationId xmlns:a16="http://schemas.microsoft.com/office/drawing/2014/main" id="{82424FBF-7DFB-145F-684E-77636B976F28}"/>
              </a:ext>
            </a:extLst>
          </p:cNvPr>
          <p:cNvSpPr/>
          <p:nvPr/>
        </p:nvSpPr>
        <p:spPr>
          <a:xfrm>
            <a:off x="3497806" y="5911442"/>
            <a:ext cx="8326814" cy="575094"/>
          </a:xfrm>
          <a:prstGeom prst="flowChartProcess">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800" b="1">
                <a:effectLst>
                  <a:outerShdw blurRad="50800" dist="38100" dir="5400000" algn="t" rotWithShape="0">
                    <a:prstClr val="black">
                      <a:alpha val="40000"/>
                    </a:prstClr>
                  </a:outerShdw>
                </a:effectLst>
              </a:rPr>
              <a:t>   </a:t>
            </a:r>
            <a:r>
              <a:rPr lang="fr-FR" sz="2800" b="1" baseline="0">
                <a:effectLst>
                  <a:outerShdw blurRad="50800" dist="38100" dir="5400000" algn="t" rotWithShape="0">
                    <a:prstClr val="black">
                      <a:alpha val="40000"/>
                    </a:prstClr>
                  </a:outerShdw>
                </a:effectLst>
              </a:rPr>
              <a:t>Action to solve</a:t>
            </a:r>
            <a:endParaRPr lang="fr-FR" b="1">
              <a:effectLst>
                <a:outerShdw blurRad="50800" dist="38100" dir="5400000" algn="t" rotWithShape="0">
                  <a:prstClr val="black">
                    <a:alpha val="40000"/>
                  </a:prstClr>
                </a:outerShdw>
              </a:effectLst>
              <a:cs typeface="Calibri" panose="020F0502020204030204"/>
            </a:endParaRPr>
          </a:p>
        </p:txBody>
      </p:sp>
      <p:sp>
        <p:nvSpPr>
          <p:cNvPr id="81" name="ZoneTexte 80">
            <a:extLst>
              <a:ext uri="{FF2B5EF4-FFF2-40B4-BE49-F238E27FC236}">
                <a16:creationId xmlns:a16="http://schemas.microsoft.com/office/drawing/2014/main" id="{53D3AF79-75A0-2905-6550-8AE8BBD58E65}"/>
              </a:ext>
            </a:extLst>
          </p:cNvPr>
          <p:cNvSpPr txBox="1"/>
          <p:nvPr/>
        </p:nvSpPr>
        <p:spPr>
          <a:xfrm>
            <a:off x="1810165" y="7450389"/>
            <a:ext cx="9911847" cy="566057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82" name="Rectangle 81">
            <a:extLst>
              <a:ext uri="{FF2B5EF4-FFF2-40B4-BE49-F238E27FC236}">
                <a16:creationId xmlns:a16="http://schemas.microsoft.com/office/drawing/2014/main" id="{0B108569-3910-6EE6-25F7-3C8B5470DF5A}"/>
              </a:ext>
            </a:extLst>
          </p:cNvPr>
          <p:cNvSpPr/>
          <p:nvPr/>
        </p:nvSpPr>
        <p:spPr>
          <a:xfrm>
            <a:off x="1979581" y="7688172"/>
            <a:ext cx="9632828" cy="603850"/>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800" b="1">
                <a:solidFill>
                  <a:schemeClr val="bg1"/>
                </a:solidFill>
                <a:effectLst>
                  <a:outerShdw blurRad="50800" dist="38100" dir="5400000" algn="t" rotWithShape="0">
                    <a:prstClr val="black">
                      <a:alpha val="40000"/>
                    </a:prstClr>
                  </a:outerShdw>
                </a:effectLst>
                <a:cs typeface="Calibri"/>
              </a:rPr>
              <a:t>Risks identification </a:t>
            </a:r>
            <a:endParaRPr lang="fr-FR" sz="2800" b="1">
              <a:solidFill>
                <a:schemeClr val="bg1"/>
              </a:solidFill>
              <a:effectLst>
                <a:outerShdw blurRad="50800" dist="38100" dir="5400000" algn="t" rotWithShape="0">
                  <a:prstClr val="black">
                    <a:alpha val="40000"/>
                  </a:prstClr>
                </a:outerShdw>
              </a:effectLst>
            </a:endParaRPr>
          </a:p>
        </p:txBody>
      </p:sp>
      <p:sp>
        <p:nvSpPr>
          <p:cNvPr id="83" name="Rectangle 82">
            <a:extLst>
              <a:ext uri="{FF2B5EF4-FFF2-40B4-BE49-F238E27FC236}">
                <a16:creationId xmlns:a16="http://schemas.microsoft.com/office/drawing/2014/main" id="{CB0B483A-99A8-2592-E808-AF4CF420BEAE}"/>
              </a:ext>
            </a:extLst>
          </p:cNvPr>
          <p:cNvSpPr/>
          <p:nvPr/>
        </p:nvSpPr>
        <p:spPr>
          <a:xfrm>
            <a:off x="2018245" y="8509527"/>
            <a:ext cx="2817962" cy="603848"/>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err="1">
                <a:solidFill>
                  <a:schemeClr val="bg1"/>
                </a:solidFill>
                <a:effectLst>
                  <a:outerShdw blurRad="50800" dist="38100" dir="5400000" algn="t" rotWithShape="0">
                    <a:prstClr val="black">
                      <a:alpha val="40000"/>
                    </a:prstClr>
                  </a:outerShdw>
                </a:effectLst>
                <a:cs typeface="Calibri"/>
              </a:rPr>
              <a:t>Internal</a:t>
            </a:r>
            <a:endParaRPr lang="fr-FR" b="1">
              <a:solidFill>
                <a:schemeClr val="bg1"/>
              </a:solidFill>
              <a:effectLst>
                <a:outerShdw blurRad="50800" dist="38100" dir="5400000" algn="t" rotWithShape="0">
                  <a:prstClr val="black">
                    <a:alpha val="40000"/>
                  </a:prstClr>
                </a:outerShdw>
              </a:effectLst>
            </a:endParaRPr>
          </a:p>
        </p:txBody>
      </p:sp>
      <p:sp>
        <p:nvSpPr>
          <p:cNvPr id="84" name="Rectangle 83">
            <a:extLst>
              <a:ext uri="{FF2B5EF4-FFF2-40B4-BE49-F238E27FC236}">
                <a16:creationId xmlns:a16="http://schemas.microsoft.com/office/drawing/2014/main" id="{35091496-2CFE-856A-0AD7-21AA53E7D5E8}"/>
              </a:ext>
            </a:extLst>
          </p:cNvPr>
          <p:cNvSpPr/>
          <p:nvPr/>
        </p:nvSpPr>
        <p:spPr>
          <a:xfrm>
            <a:off x="5353046" y="8509526"/>
            <a:ext cx="2817962" cy="603849"/>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b="1" err="1">
                <a:solidFill>
                  <a:schemeClr val="bg1"/>
                </a:solidFill>
                <a:effectLst>
                  <a:outerShdw blurRad="50800" dist="38100" dir="5400000" algn="t" rotWithShape="0">
                    <a:prstClr val="black">
                      <a:alpha val="40000"/>
                    </a:prstClr>
                  </a:outerShdw>
                </a:effectLst>
                <a:cs typeface="Calibri"/>
              </a:rPr>
              <a:t>External</a:t>
            </a:r>
            <a:endParaRPr lang="fr-FR" sz="2400" b="1">
              <a:solidFill>
                <a:schemeClr val="bg1"/>
              </a:solidFill>
              <a:effectLst>
                <a:outerShdw blurRad="50800" dist="38100" dir="5400000" algn="t" rotWithShape="0">
                  <a:prstClr val="black">
                    <a:alpha val="40000"/>
                  </a:prstClr>
                </a:outerShdw>
              </a:effectLst>
              <a:cs typeface="Calibri"/>
            </a:endParaRPr>
          </a:p>
        </p:txBody>
      </p:sp>
      <p:sp>
        <p:nvSpPr>
          <p:cNvPr id="85" name="Rectangle 84">
            <a:extLst>
              <a:ext uri="{FF2B5EF4-FFF2-40B4-BE49-F238E27FC236}">
                <a16:creationId xmlns:a16="http://schemas.microsoft.com/office/drawing/2014/main" id="{28BE2315-F0C6-85E9-090C-AE8CF4FF4AA7}"/>
              </a:ext>
            </a:extLst>
          </p:cNvPr>
          <p:cNvSpPr/>
          <p:nvPr/>
        </p:nvSpPr>
        <p:spPr>
          <a:xfrm>
            <a:off x="8674596" y="8509526"/>
            <a:ext cx="2817962" cy="603849"/>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b="1" err="1">
                <a:solidFill>
                  <a:schemeClr val="bg1"/>
                </a:solidFill>
                <a:effectLst>
                  <a:outerShdw blurRad="50800" dist="38100" dir="5400000" algn="t" rotWithShape="0">
                    <a:prstClr val="black">
                      <a:alpha val="40000"/>
                    </a:prstClr>
                  </a:outerShdw>
                </a:effectLst>
                <a:cs typeface="Calibri"/>
              </a:rPr>
              <a:t>Material</a:t>
            </a:r>
            <a:endParaRPr lang="fr-FR" b="1">
              <a:solidFill>
                <a:schemeClr val="bg1"/>
              </a:solidFill>
              <a:effectLst>
                <a:outerShdw blurRad="50800" dist="38100" dir="5400000" algn="t" rotWithShape="0">
                  <a:prstClr val="black">
                    <a:alpha val="40000"/>
                  </a:prstClr>
                </a:outerShdw>
              </a:effectLst>
              <a:cs typeface="Calibri"/>
            </a:endParaRPr>
          </a:p>
        </p:txBody>
      </p:sp>
      <p:sp>
        <p:nvSpPr>
          <p:cNvPr id="86" name="Rectangle 85">
            <a:extLst>
              <a:ext uri="{FF2B5EF4-FFF2-40B4-BE49-F238E27FC236}">
                <a16:creationId xmlns:a16="http://schemas.microsoft.com/office/drawing/2014/main" id="{0D9672C4-98B4-9255-8806-D2A6FD94607A}"/>
              </a:ext>
            </a:extLst>
          </p:cNvPr>
          <p:cNvSpPr/>
          <p:nvPr/>
        </p:nvSpPr>
        <p:spPr>
          <a:xfrm>
            <a:off x="1931871" y="9424306"/>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A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teammate</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is</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sick</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and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can’t</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work</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pic>
        <p:nvPicPr>
          <p:cNvPr id="87" name="Image 86" descr="Une image contenant Graphique, graphisme, capture d’écran, clipart&#10;&#10;Description générée automatiquement">
            <a:extLst>
              <a:ext uri="{FF2B5EF4-FFF2-40B4-BE49-F238E27FC236}">
                <a16:creationId xmlns:a16="http://schemas.microsoft.com/office/drawing/2014/main" id="{4EAEC5CB-1866-9956-1B68-D085628E8A2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73638" y="12217094"/>
            <a:ext cx="707688" cy="707688"/>
          </a:xfrm>
          <a:prstGeom prst="rect">
            <a:avLst/>
          </a:prstGeom>
        </p:spPr>
      </p:pic>
      <p:pic>
        <p:nvPicPr>
          <p:cNvPr id="88" name="Image 87" descr="Une image contenant clipart, créativité&#10;&#10;Description générée automatiquement">
            <a:extLst>
              <a:ext uri="{FF2B5EF4-FFF2-40B4-BE49-F238E27FC236}">
                <a16:creationId xmlns:a16="http://schemas.microsoft.com/office/drawing/2014/main" id="{FFAAF88D-71C7-D201-7574-028E163E8BF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72692" y="11329989"/>
            <a:ext cx="707688" cy="707688"/>
          </a:xfrm>
          <a:prstGeom prst="rect">
            <a:avLst/>
          </a:prstGeom>
        </p:spPr>
      </p:pic>
      <p:pic>
        <p:nvPicPr>
          <p:cNvPr id="89" name="Image 88" descr="Une image contenant Graphique, cercle, symbole, logo&#10;&#10;Description générée automatiquement">
            <a:extLst>
              <a:ext uri="{FF2B5EF4-FFF2-40B4-BE49-F238E27FC236}">
                <a16:creationId xmlns:a16="http://schemas.microsoft.com/office/drawing/2014/main" id="{D2843DF2-EB01-7120-AABD-0ABF4698978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01345" y="10437275"/>
            <a:ext cx="707688" cy="707688"/>
          </a:xfrm>
          <a:prstGeom prst="rect">
            <a:avLst/>
          </a:prstGeom>
        </p:spPr>
      </p:pic>
      <p:pic>
        <p:nvPicPr>
          <p:cNvPr id="90" name="Image 89">
            <a:extLst>
              <a:ext uri="{FF2B5EF4-FFF2-40B4-BE49-F238E27FC236}">
                <a16:creationId xmlns:a16="http://schemas.microsoft.com/office/drawing/2014/main" id="{9E3B16D9-D577-10D7-8B0C-46726400210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06458" y="9462710"/>
            <a:ext cx="707688" cy="707688"/>
          </a:xfrm>
          <a:prstGeom prst="rect">
            <a:avLst/>
          </a:prstGeom>
        </p:spPr>
      </p:pic>
      <p:sp>
        <p:nvSpPr>
          <p:cNvPr id="91" name="Rectangle 90">
            <a:extLst>
              <a:ext uri="{FF2B5EF4-FFF2-40B4-BE49-F238E27FC236}">
                <a16:creationId xmlns:a16="http://schemas.microsoft.com/office/drawing/2014/main" id="{CF2E5DCD-18CB-15B8-C3AF-EB995EE10C59}"/>
              </a:ext>
            </a:extLst>
          </p:cNvPr>
          <p:cNvSpPr/>
          <p:nvPr/>
        </p:nvSpPr>
        <p:spPr>
          <a:xfrm>
            <a:off x="1931871" y="10366697"/>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High</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92" name="Rectangle 91">
            <a:extLst>
              <a:ext uri="{FF2B5EF4-FFF2-40B4-BE49-F238E27FC236}">
                <a16:creationId xmlns:a16="http://schemas.microsoft.com/office/drawing/2014/main" id="{99082C23-D92B-27B8-8A49-7EFB7047B2AA}"/>
              </a:ext>
            </a:extLst>
          </p:cNvPr>
          <p:cNvSpPr/>
          <p:nvPr/>
        </p:nvSpPr>
        <p:spPr>
          <a:xfrm>
            <a:off x="1931870" y="11286656"/>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800">
                <a:solidFill>
                  <a:srgbClr val="000000"/>
                </a:solidFill>
                <a:latin typeface="Calibri" panose="020F0502020204030204" pitchFamily="34" charset="0"/>
                <a:cs typeface="Calibri" panose="020F0502020204030204" pitchFamily="34" charset="0"/>
              </a:rPr>
              <a:t>      </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Medium</a:t>
            </a:r>
            <a:endParaRPr lang="fr-FR" b="1">
              <a:latin typeface="Calibri" panose="020F0502020204030204" pitchFamily="34" charset="0"/>
              <a:cs typeface="Calibri" panose="020F0502020204030204" pitchFamily="34" charset="0"/>
            </a:endParaRPr>
          </a:p>
        </p:txBody>
      </p:sp>
      <p:sp>
        <p:nvSpPr>
          <p:cNvPr id="93" name="Rectangle 92">
            <a:extLst>
              <a:ext uri="{FF2B5EF4-FFF2-40B4-BE49-F238E27FC236}">
                <a16:creationId xmlns:a16="http://schemas.microsoft.com/office/drawing/2014/main" id="{0CD70F51-6B84-0AF8-E7D4-440C89897671}"/>
              </a:ext>
            </a:extLst>
          </p:cNvPr>
          <p:cNvSpPr/>
          <p:nvPr/>
        </p:nvSpPr>
        <p:spPr>
          <a:xfrm>
            <a:off x="1931870" y="12173970"/>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Replan</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his</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tasks</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Discuss</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with</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client</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94" name="Rectangle 93">
            <a:extLst>
              <a:ext uri="{FF2B5EF4-FFF2-40B4-BE49-F238E27FC236}">
                <a16:creationId xmlns:a16="http://schemas.microsoft.com/office/drawing/2014/main" id="{C35E6D49-F112-F2CC-40AA-4CB092AE5EDD}"/>
              </a:ext>
            </a:extLst>
          </p:cNvPr>
          <p:cNvSpPr/>
          <p:nvPr/>
        </p:nvSpPr>
        <p:spPr>
          <a:xfrm>
            <a:off x="5226916" y="9412369"/>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The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demonstration</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doesn’t</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work</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during</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sprint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review</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95" name="Rectangle 94">
            <a:extLst>
              <a:ext uri="{FF2B5EF4-FFF2-40B4-BE49-F238E27FC236}">
                <a16:creationId xmlns:a16="http://schemas.microsoft.com/office/drawing/2014/main" id="{8BB2FDA4-4533-A30E-CE06-5374C59B3D06}"/>
              </a:ext>
            </a:extLst>
          </p:cNvPr>
          <p:cNvSpPr/>
          <p:nvPr/>
        </p:nvSpPr>
        <p:spPr>
          <a:xfrm>
            <a:off x="5226916" y="10354760"/>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Very high</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96" name="Rectangle 95">
            <a:extLst>
              <a:ext uri="{FF2B5EF4-FFF2-40B4-BE49-F238E27FC236}">
                <a16:creationId xmlns:a16="http://schemas.microsoft.com/office/drawing/2014/main" id="{80E56659-722A-A74B-FA21-03A81AE23BD8}"/>
              </a:ext>
            </a:extLst>
          </p:cNvPr>
          <p:cNvSpPr/>
          <p:nvPr/>
        </p:nvSpPr>
        <p:spPr>
          <a:xfrm>
            <a:off x="5226915" y="11274719"/>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800">
                <a:solidFill>
                  <a:srgbClr val="000000"/>
                </a:solidFill>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High</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97" name="Rectangle 96">
            <a:extLst>
              <a:ext uri="{FF2B5EF4-FFF2-40B4-BE49-F238E27FC236}">
                <a16:creationId xmlns:a16="http://schemas.microsoft.com/office/drawing/2014/main" id="{4B85EABF-2C91-F7BA-5270-C1C1C02F85A1}"/>
              </a:ext>
            </a:extLst>
          </p:cNvPr>
          <p:cNvSpPr/>
          <p:nvPr/>
        </p:nvSpPr>
        <p:spPr>
          <a:xfrm>
            <a:off x="5226915" y="12162033"/>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Make</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 backup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video</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98" name="Rectangle 97">
            <a:extLst>
              <a:ext uri="{FF2B5EF4-FFF2-40B4-BE49-F238E27FC236}">
                <a16:creationId xmlns:a16="http://schemas.microsoft.com/office/drawing/2014/main" id="{532DD7E2-E911-2C2E-45F2-99665295392B}"/>
              </a:ext>
            </a:extLst>
          </p:cNvPr>
          <p:cNvSpPr/>
          <p:nvPr/>
        </p:nvSpPr>
        <p:spPr>
          <a:xfrm>
            <a:off x="8521962" y="9412369"/>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A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sensor</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stop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working</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99" name="Rectangle 98">
            <a:extLst>
              <a:ext uri="{FF2B5EF4-FFF2-40B4-BE49-F238E27FC236}">
                <a16:creationId xmlns:a16="http://schemas.microsoft.com/office/drawing/2014/main" id="{27DEE317-7E06-54F1-DF5F-C006A63C0DB6}"/>
              </a:ext>
            </a:extLst>
          </p:cNvPr>
          <p:cNvSpPr/>
          <p:nvPr/>
        </p:nvSpPr>
        <p:spPr>
          <a:xfrm>
            <a:off x="8521962" y="10354760"/>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800">
                <a:solidFill>
                  <a:srgbClr val="000000"/>
                </a:solidFill>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High</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100" name="Rectangle 99">
            <a:extLst>
              <a:ext uri="{FF2B5EF4-FFF2-40B4-BE49-F238E27FC236}">
                <a16:creationId xmlns:a16="http://schemas.microsoft.com/office/drawing/2014/main" id="{F164B25C-5A5C-F362-441D-02D8F210E577}"/>
              </a:ext>
            </a:extLst>
          </p:cNvPr>
          <p:cNvSpPr/>
          <p:nvPr/>
        </p:nvSpPr>
        <p:spPr>
          <a:xfrm>
            <a:off x="8521961" y="11274719"/>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800">
                <a:solidFill>
                  <a:srgbClr val="000000"/>
                </a:solidFill>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Medium</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101" name="Rectangle 100">
            <a:extLst>
              <a:ext uri="{FF2B5EF4-FFF2-40B4-BE49-F238E27FC236}">
                <a16:creationId xmlns:a16="http://schemas.microsoft.com/office/drawing/2014/main" id="{48ED9460-C9CF-72B8-E87E-C086226B4AC1}"/>
              </a:ext>
            </a:extLst>
          </p:cNvPr>
          <p:cNvSpPr/>
          <p:nvPr/>
        </p:nvSpPr>
        <p:spPr>
          <a:xfrm>
            <a:off x="8521961" y="12162033"/>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Develop</a:t>
            </a:r>
            <a:r>
              <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detection</a:t>
            </a:r>
            <a:r>
              <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system / emergency </a:t>
            </a:r>
            <a:r>
              <a:rPr lang="fr-FR" b="1"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button</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102" name="Rectangle 101">
            <a:extLst>
              <a:ext uri="{FF2B5EF4-FFF2-40B4-BE49-F238E27FC236}">
                <a16:creationId xmlns:a16="http://schemas.microsoft.com/office/drawing/2014/main" id="{E24E7F07-DBD6-9861-52E7-27F1EFAE5ACA}"/>
              </a:ext>
            </a:extLst>
          </p:cNvPr>
          <p:cNvSpPr/>
          <p:nvPr/>
        </p:nvSpPr>
        <p:spPr>
          <a:xfrm>
            <a:off x="2746147" y="11527414"/>
            <a:ext cx="292828" cy="288545"/>
          </a:xfrm>
          <a:prstGeom prst="rect">
            <a:avLst/>
          </a:prstGeom>
          <a:solidFill>
            <a:srgbClr val="FFFF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Rectangle 102">
            <a:extLst>
              <a:ext uri="{FF2B5EF4-FFF2-40B4-BE49-F238E27FC236}">
                <a16:creationId xmlns:a16="http://schemas.microsoft.com/office/drawing/2014/main" id="{1AFF0A09-76C8-E7D2-6CAB-165F280BF25C}"/>
              </a:ext>
            </a:extLst>
          </p:cNvPr>
          <p:cNvSpPr/>
          <p:nvPr/>
        </p:nvSpPr>
        <p:spPr>
          <a:xfrm>
            <a:off x="2903220" y="10634426"/>
            <a:ext cx="292828" cy="28854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Rectangle 103">
            <a:extLst>
              <a:ext uri="{FF2B5EF4-FFF2-40B4-BE49-F238E27FC236}">
                <a16:creationId xmlns:a16="http://schemas.microsoft.com/office/drawing/2014/main" id="{CA09E5E5-248D-046F-1B14-F00F4AF08108}"/>
              </a:ext>
            </a:extLst>
          </p:cNvPr>
          <p:cNvSpPr/>
          <p:nvPr/>
        </p:nvSpPr>
        <p:spPr>
          <a:xfrm>
            <a:off x="6205403" y="11539351"/>
            <a:ext cx="292828" cy="28854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104">
            <a:extLst>
              <a:ext uri="{FF2B5EF4-FFF2-40B4-BE49-F238E27FC236}">
                <a16:creationId xmlns:a16="http://schemas.microsoft.com/office/drawing/2014/main" id="{001D6724-E96A-F255-C141-57C2B0DDE56D}"/>
              </a:ext>
            </a:extLst>
          </p:cNvPr>
          <p:cNvSpPr/>
          <p:nvPr/>
        </p:nvSpPr>
        <p:spPr>
          <a:xfrm>
            <a:off x="6025770" y="10607455"/>
            <a:ext cx="292828" cy="288545"/>
          </a:xfrm>
          <a:prstGeom prst="rect">
            <a:avLst/>
          </a:prstGeom>
          <a:solidFill>
            <a:srgbClr val="C0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a:extLst>
              <a:ext uri="{FF2B5EF4-FFF2-40B4-BE49-F238E27FC236}">
                <a16:creationId xmlns:a16="http://schemas.microsoft.com/office/drawing/2014/main" id="{174241F8-BEF6-3D8A-05B5-059FC2411501}"/>
              </a:ext>
            </a:extLst>
          </p:cNvPr>
          <p:cNvSpPr/>
          <p:nvPr/>
        </p:nvSpPr>
        <p:spPr>
          <a:xfrm>
            <a:off x="9508423" y="10617818"/>
            <a:ext cx="292828" cy="28854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a:extLst>
              <a:ext uri="{FF2B5EF4-FFF2-40B4-BE49-F238E27FC236}">
                <a16:creationId xmlns:a16="http://schemas.microsoft.com/office/drawing/2014/main" id="{8B030361-960B-A7FA-183A-CF6247B03855}"/>
              </a:ext>
            </a:extLst>
          </p:cNvPr>
          <p:cNvSpPr/>
          <p:nvPr/>
        </p:nvSpPr>
        <p:spPr>
          <a:xfrm>
            <a:off x="9321762" y="11530940"/>
            <a:ext cx="292828" cy="288545"/>
          </a:xfrm>
          <a:prstGeom prst="rect">
            <a:avLst/>
          </a:prstGeom>
          <a:solidFill>
            <a:srgbClr val="FFFF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92238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ZoneTexte 46">
            <a:extLst>
              <a:ext uri="{FF2B5EF4-FFF2-40B4-BE49-F238E27FC236}">
                <a16:creationId xmlns:a16="http://schemas.microsoft.com/office/drawing/2014/main" id="{C702330C-41DB-3ED6-9645-A853FC4E2C29}"/>
              </a:ext>
            </a:extLst>
          </p:cNvPr>
          <p:cNvSpPr txBox="1"/>
          <p:nvPr/>
        </p:nvSpPr>
        <p:spPr>
          <a:xfrm>
            <a:off x="1964700" y="991778"/>
            <a:ext cx="9911847" cy="566057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28" name="Rectangle 27">
            <a:extLst>
              <a:ext uri="{FF2B5EF4-FFF2-40B4-BE49-F238E27FC236}">
                <a16:creationId xmlns:a16="http://schemas.microsoft.com/office/drawing/2014/main" id="{65382B11-D5EF-B8F2-867D-6AABB1969B52}"/>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67378" y="-4073872"/>
            <a:ext cx="1442787" cy="6618408"/>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22" name="Groupe 21">
            <a:extLst>
              <a:ext uri="{FF2B5EF4-FFF2-40B4-BE49-F238E27FC236}">
                <a16:creationId xmlns:a16="http://schemas.microsoft.com/office/drawing/2014/main" id="{27DAC11C-99CD-1D10-05F3-910CE5000A41}"/>
              </a:ext>
            </a:extLst>
          </p:cNvPr>
          <p:cNvGrpSpPr/>
          <p:nvPr/>
        </p:nvGrpSpPr>
        <p:grpSpPr>
          <a:xfrm>
            <a:off x="591503" y="-3104697"/>
            <a:ext cx="1013197" cy="367674"/>
            <a:chOff x="715149" y="3365658"/>
            <a:chExt cx="1573391" cy="447676"/>
          </a:xfrm>
          <a:solidFill>
            <a:schemeClr val="bg2"/>
          </a:solid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125" y="-2559646"/>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171" y="953340"/>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465" y="-161466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747140" y="8362"/>
            <a:ext cx="701921" cy="751938"/>
            <a:chOff x="5513818" y="3986324"/>
            <a:chExt cx="928909" cy="928909"/>
          </a:xfrm>
          <a:solidFill>
            <a:schemeClr val="bg2"/>
          </a:solid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56171" y="-733447"/>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86465" y="-391119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5558" y="1630227"/>
            <a:ext cx="545073" cy="545073"/>
          </a:xfrm>
          <a:prstGeom prst="rect">
            <a:avLst/>
          </a:prstGeom>
        </p:spPr>
      </p:pic>
      <p:sp>
        <p:nvSpPr>
          <p:cNvPr id="2" name="ZoneTexte 1">
            <a:extLst>
              <a:ext uri="{FF2B5EF4-FFF2-40B4-BE49-F238E27FC236}">
                <a16:creationId xmlns:a16="http://schemas.microsoft.com/office/drawing/2014/main" id="{BC35BD74-398D-512D-FD05-93122AF0B6E8}"/>
              </a:ext>
            </a:extLst>
          </p:cNvPr>
          <p:cNvSpPr txBox="1"/>
          <p:nvPr/>
        </p:nvSpPr>
        <p:spPr>
          <a:xfrm>
            <a:off x="2196724" y="-4027145"/>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7A4100F9-F6AE-5E3C-8C6A-CF84482E33E2}"/>
              </a:ext>
            </a:extLst>
          </p:cNvPr>
          <p:cNvSpPr txBox="1"/>
          <p:nvPr/>
        </p:nvSpPr>
        <p:spPr>
          <a:xfrm>
            <a:off x="2196724" y="-3318527"/>
            <a:ext cx="4477701" cy="738664"/>
          </a:xfrm>
          <a:prstGeom prst="rect">
            <a:avLst/>
          </a:prstGeom>
          <a:noFill/>
        </p:spPr>
        <p:txBody>
          <a:bodyPr wrap="none" rtlCol="0">
            <a:spAutoFit/>
          </a:bodyPr>
          <a:lstStyle/>
          <a:p>
            <a:r>
              <a:rPr lang="fr-FR" sz="4200">
                <a:solidFill>
                  <a:schemeClr val="bg1"/>
                </a:solidFill>
              </a:rPr>
              <a:t>Product description</a:t>
            </a:r>
          </a:p>
        </p:txBody>
      </p:sp>
      <p:sp>
        <p:nvSpPr>
          <p:cNvPr id="7" name="ZoneTexte 6">
            <a:extLst>
              <a:ext uri="{FF2B5EF4-FFF2-40B4-BE49-F238E27FC236}">
                <a16:creationId xmlns:a16="http://schemas.microsoft.com/office/drawing/2014/main" id="{311E1764-81A4-E36F-FEDD-C17611328A06}"/>
              </a:ext>
            </a:extLst>
          </p:cNvPr>
          <p:cNvSpPr txBox="1"/>
          <p:nvPr/>
        </p:nvSpPr>
        <p:spPr>
          <a:xfrm>
            <a:off x="2196724" y="-2583709"/>
            <a:ext cx="3227294" cy="738664"/>
          </a:xfrm>
          <a:prstGeom prst="rect">
            <a:avLst/>
          </a:prstGeom>
          <a:noFill/>
        </p:spPr>
        <p:txBody>
          <a:bodyPr wrap="none" rtlCol="0">
            <a:spAutoFit/>
          </a:bodyPr>
          <a:lstStyle/>
          <a:p>
            <a:r>
              <a:rPr lang="fr-FR" sz="4200">
                <a:solidFill>
                  <a:schemeClr val="bg1"/>
                </a:solidFill>
              </a:rPr>
              <a:t>Main features</a:t>
            </a:r>
          </a:p>
        </p:txBody>
      </p:sp>
      <p:sp>
        <p:nvSpPr>
          <p:cNvPr id="9" name="ZoneTexte 8">
            <a:extLst>
              <a:ext uri="{FF2B5EF4-FFF2-40B4-BE49-F238E27FC236}">
                <a16:creationId xmlns:a16="http://schemas.microsoft.com/office/drawing/2014/main" id="{48CC0256-C592-0F6A-86A0-85A2092A6FF7}"/>
              </a:ext>
            </a:extLst>
          </p:cNvPr>
          <p:cNvSpPr txBox="1"/>
          <p:nvPr/>
        </p:nvSpPr>
        <p:spPr>
          <a:xfrm>
            <a:off x="2211361" y="-857773"/>
            <a:ext cx="1880451" cy="738664"/>
          </a:xfrm>
          <a:prstGeom prst="rect">
            <a:avLst/>
          </a:prstGeom>
          <a:noFill/>
        </p:spPr>
        <p:txBody>
          <a:bodyPr wrap="none" rtlCol="0">
            <a:spAutoFit/>
          </a:bodyPr>
          <a:lstStyle/>
          <a:p>
            <a:r>
              <a:rPr lang="fr-FR" sz="4200">
                <a:solidFill>
                  <a:schemeClr val="bg1"/>
                </a:solidFill>
              </a:rPr>
              <a:t>Sprint 1</a:t>
            </a:r>
          </a:p>
        </p:txBody>
      </p:sp>
      <p:sp>
        <p:nvSpPr>
          <p:cNvPr id="24" name="ZoneTexte 23">
            <a:extLst>
              <a:ext uri="{FF2B5EF4-FFF2-40B4-BE49-F238E27FC236}">
                <a16:creationId xmlns:a16="http://schemas.microsoft.com/office/drawing/2014/main" id="{DADAD503-9475-7576-3832-6ED51D4C1E04}"/>
              </a:ext>
            </a:extLst>
          </p:cNvPr>
          <p:cNvSpPr txBox="1"/>
          <p:nvPr/>
        </p:nvSpPr>
        <p:spPr>
          <a:xfrm>
            <a:off x="2196724" y="-43245"/>
            <a:ext cx="2983317" cy="738664"/>
          </a:xfrm>
          <a:prstGeom prst="rect">
            <a:avLst/>
          </a:prstGeom>
          <a:noFill/>
          <a:effectLst>
            <a:outerShdw blurRad="50800" dist="38100" dir="5400000" algn="t" rotWithShape="0">
              <a:prstClr val="black">
                <a:alpha val="40000"/>
              </a:prstClr>
            </a:outerShdw>
          </a:effectLst>
        </p:spPr>
        <p:txBody>
          <a:bodyPr wrap="none" lIns="91440" tIns="45720" rIns="91440" bIns="45720" rtlCol="0" anchor="t">
            <a:spAutoFit/>
          </a:bodyPr>
          <a:lstStyle/>
          <a:p>
            <a:r>
              <a:rPr lang="fr-FR" sz="4200" b="1">
                <a:solidFill>
                  <a:schemeClr val="bg1"/>
                </a:solidFill>
              </a:rPr>
              <a:t>Risk </a:t>
            </a:r>
            <a:r>
              <a:rPr lang="fr-FR" sz="4200" b="1" err="1">
                <a:solidFill>
                  <a:schemeClr val="bg1"/>
                </a:solidFill>
              </a:rPr>
              <a:t>analysis</a:t>
            </a:r>
            <a:endParaRPr lang="fr-FR" sz="4200" b="1" err="1">
              <a:solidFill>
                <a:schemeClr val="bg1"/>
              </a:solidFill>
              <a:ea typeface="Calibri"/>
              <a:cs typeface="Calibri"/>
            </a:endParaRPr>
          </a:p>
        </p:txBody>
      </p:sp>
      <p:sp>
        <p:nvSpPr>
          <p:cNvPr id="26" name="ZoneTexte 25">
            <a:extLst>
              <a:ext uri="{FF2B5EF4-FFF2-40B4-BE49-F238E27FC236}">
                <a16:creationId xmlns:a16="http://schemas.microsoft.com/office/drawing/2014/main" id="{BBE536F0-FEEC-958A-65CB-52DEF7E4690C}"/>
              </a:ext>
            </a:extLst>
          </p:cNvPr>
          <p:cNvSpPr txBox="1"/>
          <p:nvPr/>
        </p:nvSpPr>
        <p:spPr>
          <a:xfrm>
            <a:off x="2196724" y="-1721205"/>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31" name="Title 1">
            <a:extLst>
              <a:ext uri="{FF2B5EF4-FFF2-40B4-BE49-F238E27FC236}">
                <a16:creationId xmlns:a16="http://schemas.microsoft.com/office/drawing/2014/main" id="{F65F71AA-75E0-4245-089F-BBD8908D64BA}"/>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13/17</a:t>
            </a:r>
            <a:endParaRPr lang="fr-FR"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10DCC691-166B-2C94-7DF8-61E06865A1CA}"/>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i="1" err="1">
                <a:solidFill>
                  <a:schemeClr val="bg1"/>
                </a:solidFill>
                <a:latin typeface="Segoe UI"/>
                <a:ea typeface="Calibri Light"/>
                <a:cs typeface="Calibri Light"/>
              </a:rPr>
              <a:t>Abdessamad</a:t>
            </a:r>
            <a:endParaRPr lang="fr-FR"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12C8E6A6-BD3D-259B-EB28-D4FEDA9C3B81}"/>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riangle isocèle 33">
            <a:extLst>
              <a:ext uri="{FF2B5EF4-FFF2-40B4-BE49-F238E27FC236}">
                <a16:creationId xmlns:a16="http://schemas.microsoft.com/office/drawing/2014/main" id="{EB30AED9-508C-3554-E13D-0F8D2EDC776D}"/>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FC921DA9-83FD-6531-A5F7-82C040B6ADC6}"/>
              </a:ext>
            </a:extLst>
          </p:cNvPr>
          <p:cNvSpPr/>
          <p:nvPr/>
        </p:nvSpPr>
        <p:spPr>
          <a:xfrm>
            <a:off x="2134116" y="1229561"/>
            <a:ext cx="9632828" cy="603850"/>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800" b="1">
                <a:solidFill>
                  <a:schemeClr val="bg1"/>
                </a:solidFill>
                <a:effectLst>
                  <a:outerShdw blurRad="50800" dist="38100" dir="5400000" algn="t" rotWithShape="0">
                    <a:prstClr val="black">
                      <a:alpha val="40000"/>
                    </a:prstClr>
                  </a:outerShdw>
                </a:effectLst>
                <a:cs typeface="Calibri"/>
              </a:rPr>
              <a:t>Risks identification </a:t>
            </a:r>
            <a:endParaRPr lang="fr-FR" sz="2800" b="1">
              <a:solidFill>
                <a:schemeClr val="bg1"/>
              </a:solidFill>
              <a:effectLst>
                <a:outerShdw blurRad="50800" dist="38100" dir="5400000" algn="t" rotWithShape="0">
                  <a:prstClr val="black">
                    <a:alpha val="40000"/>
                  </a:prstClr>
                </a:outerShdw>
              </a:effectLst>
            </a:endParaRPr>
          </a:p>
        </p:txBody>
      </p:sp>
      <p:sp>
        <p:nvSpPr>
          <p:cNvPr id="36" name="Rectangle 35">
            <a:extLst>
              <a:ext uri="{FF2B5EF4-FFF2-40B4-BE49-F238E27FC236}">
                <a16:creationId xmlns:a16="http://schemas.microsoft.com/office/drawing/2014/main" id="{DF39F249-2EC4-A115-138D-3EB0B338AF2B}"/>
              </a:ext>
            </a:extLst>
          </p:cNvPr>
          <p:cNvSpPr/>
          <p:nvPr/>
        </p:nvSpPr>
        <p:spPr>
          <a:xfrm>
            <a:off x="2172780" y="2050916"/>
            <a:ext cx="2817962" cy="603848"/>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err="1">
                <a:solidFill>
                  <a:schemeClr val="bg1"/>
                </a:solidFill>
                <a:effectLst>
                  <a:outerShdw blurRad="50800" dist="38100" dir="5400000" algn="t" rotWithShape="0">
                    <a:prstClr val="black">
                      <a:alpha val="40000"/>
                    </a:prstClr>
                  </a:outerShdw>
                </a:effectLst>
                <a:cs typeface="Calibri"/>
              </a:rPr>
              <a:t>Internal</a:t>
            </a:r>
            <a:endParaRPr lang="fr-FR" b="1">
              <a:solidFill>
                <a:schemeClr val="bg1"/>
              </a:solidFill>
              <a:effectLst>
                <a:outerShdw blurRad="50800" dist="38100" dir="5400000" algn="t" rotWithShape="0">
                  <a:prstClr val="black">
                    <a:alpha val="40000"/>
                  </a:prstClr>
                </a:outerShdw>
              </a:effectLst>
            </a:endParaRPr>
          </a:p>
        </p:txBody>
      </p:sp>
      <p:sp>
        <p:nvSpPr>
          <p:cNvPr id="38" name="Rectangle 37">
            <a:extLst>
              <a:ext uri="{FF2B5EF4-FFF2-40B4-BE49-F238E27FC236}">
                <a16:creationId xmlns:a16="http://schemas.microsoft.com/office/drawing/2014/main" id="{6992191E-EA0F-3C8E-AC81-7C1612982878}"/>
              </a:ext>
            </a:extLst>
          </p:cNvPr>
          <p:cNvSpPr/>
          <p:nvPr/>
        </p:nvSpPr>
        <p:spPr>
          <a:xfrm>
            <a:off x="5507581" y="2050915"/>
            <a:ext cx="2817962" cy="603849"/>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b="1" err="1">
                <a:solidFill>
                  <a:schemeClr val="bg1"/>
                </a:solidFill>
                <a:effectLst>
                  <a:outerShdw blurRad="50800" dist="38100" dir="5400000" algn="t" rotWithShape="0">
                    <a:prstClr val="black">
                      <a:alpha val="40000"/>
                    </a:prstClr>
                  </a:outerShdw>
                </a:effectLst>
                <a:cs typeface="Calibri"/>
              </a:rPr>
              <a:t>External</a:t>
            </a:r>
            <a:endParaRPr lang="fr-FR" sz="2400" b="1">
              <a:solidFill>
                <a:schemeClr val="bg1"/>
              </a:solidFill>
              <a:effectLst>
                <a:outerShdw blurRad="50800" dist="38100" dir="5400000" algn="t" rotWithShape="0">
                  <a:prstClr val="black">
                    <a:alpha val="40000"/>
                  </a:prstClr>
                </a:outerShdw>
              </a:effectLst>
              <a:cs typeface="Calibri"/>
            </a:endParaRPr>
          </a:p>
        </p:txBody>
      </p:sp>
      <p:sp>
        <p:nvSpPr>
          <p:cNvPr id="40" name="Rectangle 39">
            <a:extLst>
              <a:ext uri="{FF2B5EF4-FFF2-40B4-BE49-F238E27FC236}">
                <a16:creationId xmlns:a16="http://schemas.microsoft.com/office/drawing/2014/main" id="{828E4EA7-60B4-003E-5E39-46BB2AC7E8EA}"/>
              </a:ext>
            </a:extLst>
          </p:cNvPr>
          <p:cNvSpPr/>
          <p:nvPr/>
        </p:nvSpPr>
        <p:spPr>
          <a:xfrm>
            <a:off x="8829131" y="2050915"/>
            <a:ext cx="2817962" cy="603849"/>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b="1" err="1">
                <a:solidFill>
                  <a:schemeClr val="bg1"/>
                </a:solidFill>
                <a:effectLst>
                  <a:outerShdw blurRad="50800" dist="38100" dir="5400000" algn="t" rotWithShape="0">
                    <a:prstClr val="black">
                      <a:alpha val="40000"/>
                    </a:prstClr>
                  </a:outerShdw>
                </a:effectLst>
                <a:cs typeface="Calibri"/>
              </a:rPr>
              <a:t>Material</a:t>
            </a:r>
            <a:endParaRPr lang="fr-FR" b="1">
              <a:solidFill>
                <a:schemeClr val="bg1"/>
              </a:solidFill>
              <a:effectLst>
                <a:outerShdw blurRad="50800" dist="38100" dir="5400000" algn="t" rotWithShape="0">
                  <a:prstClr val="black">
                    <a:alpha val="40000"/>
                  </a:prstClr>
                </a:outerShdw>
              </a:effectLst>
              <a:cs typeface="Calibri"/>
            </a:endParaRPr>
          </a:p>
        </p:txBody>
      </p:sp>
      <p:sp>
        <p:nvSpPr>
          <p:cNvPr id="25" name="Rectangle 24">
            <a:extLst>
              <a:ext uri="{FF2B5EF4-FFF2-40B4-BE49-F238E27FC236}">
                <a16:creationId xmlns:a16="http://schemas.microsoft.com/office/drawing/2014/main" id="{7CCD6963-A2BF-8E06-19D7-E8BB5E868987}"/>
              </a:ext>
            </a:extLst>
          </p:cNvPr>
          <p:cNvSpPr/>
          <p:nvPr/>
        </p:nvSpPr>
        <p:spPr>
          <a:xfrm>
            <a:off x="2086406" y="2965695"/>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A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teammate</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is</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sick</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and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can’t</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work</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pic>
        <p:nvPicPr>
          <p:cNvPr id="35" name="Image 34" descr="Une image contenant Graphique, graphisme, capture d’écran, clipart&#10;&#10;Description générée automatiquement">
            <a:extLst>
              <a:ext uri="{FF2B5EF4-FFF2-40B4-BE49-F238E27FC236}">
                <a16:creationId xmlns:a16="http://schemas.microsoft.com/office/drawing/2014/main" id="{32B7D83B-48CF-32B0-21D6-77AABF659D1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28173" y="5758483"/>
            <a:ext cx="707688" cy="707688"/>
          </a:xfrm>
          <a:prstGeom prst="rect">
            <a:avLst/>
          </a:prstGeom>
        </p:spPr>
      </p:pic>
      <p:pic>
        <p:nvPicPr>
          <p:cNvPr id="39" name="Image 38" descr="Une image contenant clipart, créativité&#10;&#10;Description générée automatiquement">
            <a:extLst>
              <a:ext uri="{FF2B5EF4-FFF2-40B4-BE49-F238E27FC236}">
                <a16:creationId xmlns:a16="http://schemas.microsoft.com/office/drawing/2014/main" id="{FAA0C308-03A2-E3FC-C187-86FDA83FF7E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7227" y="4871378"/>
            <a:ext cx="707688" cy="707688"/>
          </a:xfrm>
          <a:prstGeom prst="rect">
            <a:avLst/>
          </a:prstGeom>
        </p:spPr>
      </p:pic>
      <p:pic>
        <p:nvPicPr>
          <p:cNvPr id="43" name="Image 42" descr="Une image contenant Graphique, cercle, symbole, logo&#10;&#10;Description générée automatiquement">
            <a:extLst>
              <a:ext uri="{FF2B5EF4-FFF2-40B4-BE49-F238E27FC236}">
                <a16:creationId xmlns:a16="http://schemas.microsoft.com/office/drawing/2014/main" id="{42B213B5-8CE4-8B3D-BB91-C7EEE9C5790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55880" y="3978664"/>
            <a:ext cx="707688" cy="707688"/>
          </a:xfrm>
          <a:prstGeom prst="rect">
            <a:avLst/>
          </a:prstGeom>
        </p:spPr>
      </p:pic>
      <p:pic>
        <p:nvPicPr>
          <p:cNvPr id="48" name="Image 47">
            <a:extLst>
              <a:ext uri="{FF2B5EF4-FFF2-40B4-BE49-F238E27FC236}">
                <a16:creationId xmlns:a16="http://schemas.microsoft.com/office/drawing/2014/main" id="{17FB4179-6F64-9F08-A86E-BB5E7012D13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60993" y="3004099"/>
            <a:ext cx="707688" cy="707688"/>
          </a:xfrm>
          <a:prstGeom prst="rect">
            <a:avLst/>
          </a:prstGeom>
        </p:spPr>
      </p:pic>
      <p:sp>
        <p:nvSpPr>
          <p:cNvPr id="49" name="Rectangle 48">
            <a:extLst>
              <a:ext uri="{FF2B5EF4-FFF2-40B4-BE49-F238E27FC236}">
                <a16:creationId xmlns:a16="http://schemas.microsoft.com/office/drawing/2014/main" id="{9807E722-68EC-8300-9FC3-3FE951E1B932}"/>
              </a:ext>
            </a:extLst>
          </p:cNvPr>
          <p:cNvSpPr/>
          <p:nvPr/>
        </p:nvSpPr>
        <p:spPr>
          <a:xfrm>
            <a:off x="2086406" y="3908086"/>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High</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793DBC61-5341-433B-70EE-EE4DAEA5C69E}"/>
              </a:ext>
            </a:extLst>
          </p:cNvPr>
          <p:cNvSpPr/>
          <p:nvPr/>
        </p:nvSpPr>
        <p:spPr>
          <a:xfrm>
            <a:off x="2086405" y="4828045"/>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800">
                <a:solidFill>
                  <a:srgbClr val="000000"/>
                </a:solidFill>
                <a:latin typeface="Calibri" panose="020F0502020204030204" pitchFamily="34" charset="0"/>
                <a:cs typeface="Calibri" panose="020F0502020204030204" pitchFamily="34" charset="0"/>
              </a:rPr>
              <a:t>      </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Medium</a:t>
            </a:r>
            <a:endParaRPr lang="fr-FR" b="1">
              <a:latin typeface="Calibri" panose="020F0502020204030204" pitchFamily="34" charset="0"/>
              <a:cs typeface="Calibri" panose="020F0502020204030204" pitchFamily="34" charset="0"/>
            </a:endParaRPr>
          </a:p>
        </p:txBody>
      </p:sp>
      <p:sp>
        <p:nvSpPr>
          <p:cNvPr id="51" name="Rectangle 50">
            <a:extLst>
              <a:ext uri="{FF2B5EF4-FFF2-40B4-BE49-F238E27FC236}">
                <a16:creationId xmlns:a16="http://schemas.microsoft.com/office/drawing/2014/main" id="{57601BB9-8A67-BE3E-B49E-0278B7AF4B05}"/>
              </a:ext>
            </a:extLst>
          </p:cNvPr>
          <p:cNvSpPr/>
          <p:nvPr/>
        </p:nvSpPr>
        <p:spPr>
          <a:xfrm>
            <a:off x="2086405" y="5715359"/>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Replan</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his</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tasks</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Discuss</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with</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client</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95738AAF-9DF1-3BC0-39AC-D599CB782257}"/>
              </a:ext>
            </a:extLst>
          </p:cNvPr>
          <p:cNvSpPr/>
          <p:nvPr/>
        </p:nvSpPr>
        <p:spPr>
          <a:xfrm>
            <a:off x="5381451" y="2953758"/>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The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demonstration</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doesn’t</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work</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during</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sprint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review</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41E9C486-424A-F4A5-0FCE-6EEA35A124D3}"/>
              </a:ext>
            </a:extLst>
          </p:cNvPr>
          <p:cNvSpPr/>
          <p:nvPr/>
        </p:nvSpPr>
        <p:spPr>
          <a:xfrm>
            <a:off x="5381451" y="3896149"/>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Very high</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0473320E-3762-714C-882E-7179F8F6C020}"/>
              </a:ext>
            </a:extLst>
          </p:cNvPr>
          <p:cNvSpPr/>
          <p:nvPr/>
        </p:nvSpPr>
        <p:spPr>
          <a:xfrm>
            <a:off x="5381450" y="4816108"/>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800">
                <a:solidFill>
                  <a:srgbClr val="000000"/>
                </a:solidFill>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High</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5" name="Rectangle 54">
            <a:extLst>
              <a:ext uri="{FF2B5EF4-FFF2-40B4-BE49-F238E27FC236}">
                <a16:creationId xmlns:a16="http://schemas.microsoft.com/office/drawing/2014/main" id="{4BD929E9-4B38-415E-3406-881B05340556}"/>
              </a:ext>
            </a:extLst>
          </p:cNvPr>
          <p:cNvSpPr/>
          <p:nvPr/>
        </p:nvSpPr>
        <p:spPr>
          <a:xfrm>
            <a:off x="5381450" y="5703422"/>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Make</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a backup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video</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AD92D737-873B-F543-E8DF-DE0135A1A6B3}"/>
              </a:ext>
            </a:extLst>
          </p:cNvPr>
          <p:cNvSpPr/>
          <p:nvPr/>
        </p:nvSpPr>
        <p:spPr>
          <a:xfrm>
            <a:off x="8676497" y="2953758"/>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A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sensor</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 stop </a:t>
            </a:r>
            <a:r>
              <a:rPr lang="fr-FR" b="1" err="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working</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05395368-9923-09D4-AFFA-0EB001AAB006}"/>
              </a:ext>
            </a:extLst>
          </p:cNvPr>
          <p:cNvSpPr/>
          <p:nvPr/>
        </p:nvSpPr>
        <p:spPr>
          <a:xfrm>
            <a:off x="8676497" y="3896149"/>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800">
                <a:solidFill>
                  <a:srgbClr val="000000"/>
                </a:solidFill>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High</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B64FE22E-2572-5BFA-59B2-6F054CC37056}"/>
              </a:ext>
            </a:extLst>
          </p:cNvPr>
          <p:cNvSpPr/>
          <p:nvPr/>
        </p:nvSpPr>
        <p:spPr>
          <a:xfrm>
            <a:off x="8676496" y="4816108"/>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800">
                <a:solidFill>
                  <a:srgbClr val="000000"/>
                </a:solidFill>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a:t>
            </a:r>
            <a:r>
              <a:rPr lang="fr-FR" b="1">
                <a:effectLst>
                  <a:outerShdw blurRad="50800" dist="38100" dir="5400000" algn="t" rotWithShape="0">
                    <a:prstClr val="black">
                      <a:alpha val="40000"/>
                    </a:prstClr>
                  </a:outerShdw>
                </a:effectLst>
                <a:latin typeface="Calibri" panose="020F0502020204030204" pitchFamily="34" charset="0"/>
                <a:ea typeface="Calibri"/>
                <a:cs typeface="Calibri" panose="020F0502020204030204" pitchFamily="34" charset="0"/>
              </a:rPr>
              <a:t>Medium</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59" name="Rectangle 58">
            <a:extLst>
              <a:ext uri="{FF2B5EF4-FFF2-40B4-BE49-F238E27FC236}">
                <a16:creationId xmlns:a16="http://schemas.microsoft.com/office/drawing/2014/main" id="{702356DC-DB83-E327-7376-82C2893E3011}"/>
              </a:ext>
            </a:extLst>
          </p:cNvPr>
          <p:cNvSpPr/>
          <p:nvPr/>
        </p:nvSpPr>
        <p:spPr>
          <a:xfrm>
            <a:off x="8676496" y="5703422"/>
            <a:ext cx="3123233" cy="793937"/>
          </a:xfrm>
          <a:prstGeom prst="rect">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Develop</a:t>
            </a:r>
            <a:r>
              <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a:t>
            </a:r>
            <a:r>
              <a:rPr lang="fr-FR" b="1"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detection</a:t>
            </a:r>
            <a:r>
              <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 system / emergency </a:t>
            </a:r>
            <a:r>
              <a:rPr lang="fr-FR" b="1" err="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rPr>
              <a:t>button</a:t>
            </a:r>
            <a:endParaRPr lang="fr-FR" b="1">
              <a:effectLst>
                <a:outerShdw blurRad="50800" dist="38100" dir="5400000" algn="t" rotWithShape="0">
                  <a:prstClr val="black">
                    <a:alpha val="40000"/>
                  </a:prstClr>
                </a:outerShdw>
              </a:effectLst>
              <a:latin typeface="Calibri" panose="020F0502020204030204" pitchFamily="34" charset="0"/>
              <a:cs typeface="Calibri" panose="020F0502020204030204" pitchFamily="34" charset="0"/>
            </a:endParaRPr>
          </a:p>
        </p:txBody>
      </p:sp>
      <p:sp>
        <p:nvSpPr>
          <p:cNvPr id="60" name="Rectangle 59">
            <a:extLst>
              <a:ext uri="{FF2B5EF4-FFF2-40B4-BE49-F238E27FC236}">
                <a16:creationId xmlns:a16="http://schemas.microsoft.com/office/drawing/2014/main" id="{CC590FB0-2CB9-7B4C-0B6A-F271B602FC7E}"/>
              </a:ext>
            </a:extLst>
          </p:cNvPr>
          <p:cNvSpPr/>
          <p:nvPr/>
        </p:nvSpPr>
        <p:spPr>
          <a:xfrm>
            <a:off x="2900682" y="5068803"/>
            <a:ext cx="292828" cy="288545"/>
          </a:xfrm>
          <a:prstGeom prst="rect">
            <a:avLst/>
          </a:prstGeom>
          <a:solidFill>
            <a:srgbClr val="FFFF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a:extLst>
              <a:ext uri="{FF2B5EF4-FFF2-40B4-BE49-F238E27FC236}">
                <a16:creationId xmlns:a16="http://schemas.microsoft.com/office/drawing/2014/main" id="{B5A93DAA-42C3-486D-0DED-4BC94B3B1F30}"/>
              </a:ext>
            </a:extLst>
          </p:cNvPr>
          <p:cNvSpPr/>
          <p:nvPr/>
        </p:nvSpPr>
        <p:spPr>
          <a:xfrm>
            <a:off x="3057755" y="4175815"/>
            <a:ext cx="292828" cy="28854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a:extLst>
              <a:ext uri="{FF2B5EF4-FFF2-40B4-BE49-F238E27FC236}">
                <a16:creationId xmlns:a16="http://schemas.microsoft.com/office/drawing/2014/main" id="{7A20249E-D111-757C-7130-936FB611DA3E}"/>
              </a:ext>
            </a:extLst>
          </p:cNvPr>
          <p:cNvSpPr/>
          <p:nvPr/>
        </p:nvSpPr>
        <p:spPr>
          <a:xfrm>
            <a:off x="6359938" y="5080740"/>
            <a:ext cx="292828" cy="28854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a:extLst>
              <a:ext uri="{FF2B5EF4-FFF2-40B4-BE49-F238E27FC236}">
                <a16:creationId xmlns:a16="http://schemas.microsoft.com/office/drawing/2014/main" id="{FC739B4E-5227-4451-557D-F916553C2882}"/>
              </a:ext>
            </a:extLst>
          </p:cNvPr>
          <p:cNvSpPr/>
          <p:nvPr/>
        </p:nvSpPr>
        <p:spPr>
          <a:xfrm>
            <a:off x="6180305" y="4148844"/>
            <a:ext cx="292828" cy="288545"/>
          </a:xfrm>
          <a:prstGeom prst="rect">
            <a:avLst/>
          </a:prstGeom>
          <a:solidFill>
            <a:srgbClr val="C0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63">
            <a:extLst>
              <a:ext uri="{FF2B5EF4-FFF2-40B4-BE49-F238E27FC236}">
                <a16:creationId xmlns:a16="http://schemas.microsoft.com/office/drawing/2014/main" id="{8B153F38-5E65-A619-3F78-84CF95DE5271}"/>
              </a:ext>
            </a:extLst>
          </p:cNvPr>
          <p:cNvSpPr/>
          <p:nvPr/>
        </p:nvSpPr>
        <p:spPr>
          <a:xfrm>
            <a:off x="9662958" y="4159207"/>
            <a:ext cx="292828" cy="28854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0" name="Groupe 29">
            <a:extLst>
              <a:ext uri="{FF2B5EF4-FFF2-40B4-BE49-F238E27FC236}">
                <a16:creationId xmlns:a16="http://schemas.microsoft.com/office/drawing/2014/main" id="{B6837EB5-C8B8-9667-8BAF-436820ABDEDE}"/>
              </a:ext>
            </a:extLst>
          </p:cNvPr>
          <p:cNvGrpSpPr/>
          <p:nvPr/>
        </p:nvGrpSpPr>
        <p:grpSpPr>
          <a:xfrm>
            <a:off x="3071432" y="7784633"/>
            <a:ext cx="7613706" cy="5452107"/>
            <a:chOff x="2791935" y="1029454"/>
            <a:chExt cx="7613706" cy="5452107"/>
          </a:xfrm>
        </p:grpSpPr>
        <p:sp>
          <p:nvSpPr>
            <p:cNvPr id="37" name="Rectangle 36">
              <a:extLst>
                <a:ext uri="{FF2B5EF4-FFF2-40B4-BE49-F238E27FC236}">
                  <a16:creationId xmlns:a16="http://schemas.microsoft.com/office/drawing/2014/main" id="{F127E4D1-91B0-B7B0-88F4-14531F8A463D}"/>
                </a:ext>
              </a:extLst>
            </p:cNvPr>
            <p:cNvSpPr/>
            <p:nvPr/>
          </p:nvSpPr>
          <p:spPr>
            <a:xfrm>
              <a:off x="8412586" y="3011498"/>
              <a:ext cx="1993055" cy="2069788"/>
            </a:xfrm>
            <a:prstGeom prst="rect">
              <a:avLst/>
            </a:prstGeom>
            <a:solidFill>
              <a:srgbClr val="BDC3C7"/>
            </a:solidFill>
            <a:ln>
              <a:solidFill>
                <a:srgbClr val="BDC3C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fr-FR" sz="2800" b="1">
                  <a:latin typeface="Segoe UI"/>
                  <a:ea typeface="Calibri"/>
                  <a:cs typeface="Calibri"/>
                </a:rPr>
                <a:t>  </a:t>
              </a:r>
            </a:p>
          </p:txBody>
        </p:sp>
        <p:sp>
          <p:nvSpPr>
            <p:cNvPr id="41" name="Rectangle 40">
              <a:extLst>
                <a:ext uri="{FF2B5EF4-FFF2-40B4-BE49-F238E27FC236}">
                  <a16:creationId xmlns:a16="http://schemas.microsoft.com/office/drawing/2014/main" id="{D5D97816-6696-9148-C4DD-2B173DF81CA6}"/>
                </a:ext>
              </a:extLst>
            </p:cNvPr>
            <p:cNvSpPr/>
            <p:nvPr/>
          </p:nvSpPr>
          <p:spPr>
            <a:xfrm>
              <a:off x="3219810" y="4776775"/>
              <a:ext cx="2723826" cy="1187306"/>
            </a:xfrm>
            <a:prstGeom prst="rect">
              <a:avLst/>
            </a:prstGeom>
            <a:solidFill>
              <a:srgbClr val="BDC3C7"/>
            </a:solidFill>
            <a:ln>
              <a:solidFill>
                <a:srgbClr val="BDC3C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fr-FR" sz="2800" b="1">
                  <a:latin typeface="Segoe UI"/>
                  <a:ea typeface="Calibri"/>
                  <a:cs typeface="Calibri"/>
                </a:rPr>
                <a:t>  </a:t>
              </a:r>
            </a:p>
          </p:txBody>
        </p:sp>
        <p:sp>
          <p:nvSpPr>
            <p:cNvPr id="42" name="Rectangle 41">
              <a:extLst>
                <a:ext uri="{FF2B5EF4-FFF2-40B4-BE49-F238E27FC236}">
                  <a16:creationId xmlns:a16="http://schemas.microsoft.com/office/drawing/2014/main" id="{BB578728-869A-79B9-DD3D-6F0FD33633BC}"/>
                </a:ext>
              </a:extLst>
            </p:cNvPr>
            <p:cNvSpPr/>
            <p:nvPr/>
          </p:nvSpPr>
          <p:spPr>
            <a:xfrm>
              <a:off x="3552911" y="1029454"/>
              <a:ext cx="5212080" cy="893277"/>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3600" b="1"/>
            </a:p>
          </p:txBody>
        </p:sp>
        <p:sp>
          <p:nvSpPr>
            <p:cNvPr id="44" name="ZoneTexte 43">
              <a:extLst>
                <a:ext uri="{FF2B5EF4-FFF2-40B4-BE49-F238E27FC236}">
                  <a16:creationId xmlns:a16="http://schemas.microsoft.com/office/drawing/2014/main" id="{2CE5CADD-1E59-4017-924E-0609227BCDFB}"/>
                </a:ext>
              </a:extLst>
            </p:cNvPr>
            <p:cNvSpPr txBox="1"/>
            <p:nvPr/>
          </p:nvSpPr>
          <p:spPr>
            <a:xfrm>
              <a:off x="4812518" y="1154157"/>
              <a:ext cx="2809745" cy="646331"/>
            </a:xfrm>
            <a:prstGeom prst="rect">
              <a:avLst/>
            </a:prstGeom>
            <a:noFill/>
            <a:effectLst>
              <a:outerShdw blurRad="50800" dist="38100" dir="5400000" algn="t" rotWithShape="0">
                <a:prstClr val="black">
                  <a:alpha val="40000"/>
                </a:prstClr>
              </a:outerShdw>
            </a:effectLst>
          </p:spPr>
          <p:txBody>
            <a:bodyPr wrap="non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a:ln>
                    <a:noFill/>
                  </a:ln>
                  <a:solidFill>
                    <a:prstClr val="white"/>
                  </a:solidFill>
                  <a:effectLst/>
                  <a:uLnTx/>
                  <a:uFillTx/>
                  <a:latin typeface="Calibri" panose="020F0502020204030204"/>
                  <a:ea typeface="+mn-ea"/>
                  <a:cs typeface="+mn-cs"/>
                </a:rPr>
                <a:t>Reverse </a:t>
              </a:r>
              <a:r>
                <a:rPr lang="fr-FR" sz="3600" b="1" err="1">
                  <a:solidFill>
                    <a:prstClr val="white"/>
                  </a:solidFill>
                  <a:latin typeface="Calibri" panose="020F0502020204030204"/>
                </a:rPr>
                <a:t>gears</a:t>
              </a:r>
              <a:endParaRPr lang="fr-FR" sz="3600" b="1" i="0" u="none" strike="noStrike" kern="1200" cap="none" spc="0" normalizeH="0" baseline="0" noProof="0">
                <a:ln>
                  <a:noFill/>
                </a:ln>
                <a:solidFill>
                  <a:prstClr val="white"/>
                </a:solidFill>
                <a:effectLst/>
                <a:uLnTx/>
                <a:uFillTx/>
                <a:latin typeface="Calibri" panose="020F0502020204030204"/>
                <a:ea typeface="Calibri"/>
                <a:cs typeface="Calibri"/>
              </a:endParaRPr>
            </a:p>
          </p:txBody>
        </p:sp>
        <p:pic>
          <p:nvPicPr>
            <p:cNvPr id="45" name="Image 44" descr="Une image contenant croquis, dessin, conception, illustration&#10;&#10;Description générée automatiquement">
              <a:extLst>
                <a:ext uri="{FF2B5EF4-FFF2-40B4-BE49-F238E27FC236}">
                  <a16:creationId xmlns:a16="http://schemas.microsoft.com/office/drawing/2014/main" id="{D4686598-CDA5-917F-5BB6-C5D781694C2E}"/>
                </a:ext>
              </a:extLst>
            </p:cNvPr>
            <p:cNvPicPr>
              <a:picLocks noChangeAspect="1"/>
            </p:cNvPicPr>
            <p:nvPr/>
          </p:nvPicPr>
          <p:blipFill rotWithShape="1">
            <a:blip r:embed="rId22">
              <a:extLst>
                <a:ext uri="{28A0092B-C50C-407E-A947-70E740481C1C}">
                  <a14:useLocalDpi xmlns:a14="http://schemas.microsoft.com/office/drawing/2010/main" val="0"/>
                </a:ext>
              </a:extLst>
            </a:blip>
            <a:srcRect l="15425" t="37129" r="53410" b="45577"/>
            <a:stretch/>
          </p:blipFill>
          <p:spPr>
            <a:xfrm>
              <a:off x="2791935" y="2096456"/>
              <a:ext cx="3151700" cy="2473766"/>
            </a:xfrm>
            <a:prstGeom prst="rect">
              <a:avLst/>
            </a:prstGeom>
          </p:spPr>
        </p:pic>
        <p:sp>
          <p:nvSpPr>
            <p:cNvPr id="46" name="ZoneTexte 45">
              <a:extLst>
                <a:ext uri="{FF2B5EF4-FFF2-40B4-BE49-F238E27FC236}">
                  <a16:creationId xmlns:a16="http://schemas.microsoft.com/office/drawing/2014/main" id="{9C279E33-3B6F-7FD1-077E-2CA1D3F79CF9}"/>
                </a:ext>
              </a:extLst>
            </p:cNvPr>
            <p:cNvSpPr txBox="1"/>
            <p:nvPr/>
          </p:nvSpPr>
          <p:spPr>
            <a:xfrm>
              <a:off x="3537614" y="4891105"/>
              <a:ext cx="1919556" cy="923330"/>
            </a:xfrm>
            <a:prstGeom prst="rect">
              <a:avLst/>
            </a:prstGeom>
            <a:noFill/>
          </p:spPr>
          <p:txBody>
            <a:bodyPr wrap="square">
              <a:spAutoFit/>
            </a:bodyPr>
            <a:lstStyle/>
            <a:p>
              <a:pPr algn="ctr"/>
              <a:r>
                <a:rPr lang="en-US" sz="1800" b="1" i="0" u="none" strike="noStrike">
                  <a:solidFill>
                    <a:srgbClr val="000000"/>
                  </a:solidFill>
                  <a:effectLst/>
                  <a:latin typeface="Arial" panose="020B0604020202020204" pitchFamily="34" charset="0"/>
                </a:rPr>
                <a:t>Parking in a </a:t>
              </a:r>
              <a:r>
                <a:rPr lang="en-US" b="1">
                  <a:solidFill>
                    <a:srgbClr val="000000"/>
                  </a:solidFill>
                  <a:latin typeface="Arial" panose="020B0604020202020204" pitchFamily="34" charset="0"/>
                </a:rPr>
                <a:t>pl</a:t>
              </a:r>
              <a:r>
                <a:rPr lang="en-US" sz="1800" b="1" i="0" u="none" strike="noStrike">
                  <a:solidFill>
                    <a:srgbClr val="000000"/>
                  </a:solidFill>
                  <a:effectLst/>
                  <a:latin typeface="Arial" panose="020B0604020202020204" pitchFamily="34" charset="0"/>
                </a:rPr>
                <a:t>ace facilitated by markers</a:t>
              </a:r>
              <a:endParaRPr lang="fr-FR" b="1"/>
            </a:p>
          </p:txBody>
        </p:sp>
        <p:sp>
          <p:nvSpPr>
            <p:cNvPr id="65" name="ZoneTexte 64">
              <a:extLst>
                <a:ext uri="{FF2B5EF4-FFF2-40B4-BE49-F238E27FC236}">
                  <a16:creationId xmlns:a16="http://schemas.microsoft.com/office/drawing/2014/main" id="{7DB80B47-C171-5D21-CADE-83ED6484F5D5}"/>
                </a:ext>
              </a:extLst>
            </p:cNvPr>
            <p:cNvSpPr txBox="1"/>
            <p:nvPr/>
          </p:nvSpPr>
          <p:spPr>
            <a:xfrm>
              <a:off x="8691712" y="3136779"/>
              <a:ext cx="1569170" cy="1754326"/>
            </a:xfrm>
            <a:prstGeom prst="rect">
              <a:avLst/>
            </a:prstGeom>
            <a:noFill/>
          </p:spPr>
          <p:txBody>
            <a:bodyPr wrap="square" lIns="91440" tIns="45720" rIns="91440" bIns="45720" anchor="t">
              <a:spAutoFit/>
            </a:bodyPr>
            <a:lstStyle/>
            <a:p>
              <a:pPr algn="ctr"/>
              <a:r>
                <a:rPr lang="fr-FR" b="1"/>
                <a:t>Reverse straight line for at least 10 </a:t>
              </a:r>
              <a:r>
                <a:rPr lang="fr-FR" b="1" err="1"/>
                <a:t>meters</a:t>
              </a:r>
              <a:r>
                <a:rPr lang="fr-FR" b="1"/>
                <a:t> </a:t>
              </a:r>
              <a:r>
                <a:rPr lang="fr-FR" b="1" err="1"/>
                <a:t>without</a:t>
              </a:r>
              <a:r>
                <a:rPr lang="fr-FR" b="1"/>
                <a:t> </a:t>
              </a:r>
              <a:r>
                <a:rPr lang="fr-FR" b="1" err="1"/>
                <a:t>deviation</a:t>
              </a:r>
              <a:endParaRPr lang="fr-FR" b="1"/>
            </a:p>
          </p:txBody>
        </p:sp>
        <p:grpSp>
          <p:nvGrpSpPr>
            <p:cNvPr id="67" name="Groupe 66">
              <a:extLst>
                <a:ext uri="{FF2B5EF4-FFF2-40B4-BE49-F238E27FC236}">
                  <a16:creationId xmlns:a16="http://schemas.microsoft.com/office/drawing/2014/main" id="{77C77D3E-ABE2-D2FC-1563-5C2759BE8ED7}"/>
                </a:ext>
              </a:extLst>
            </p:cNvPr>
            <p:cNvGrpSpPr/>
            <p:nvPr/>
          </p:nvGrpSpPr>
          <p:grpSpPr>
            <a:xfrm rot="16200000">
              <a:off x="5268208" y="3951965"/>
              <a:ext cx="4396062" cy="663129"/>
              <a:chOff x="2558905" y="3108512"/>
              <a:chExt cx="9057540" cy="1321469"/>
            </a:xfrm>
          </p:grpSpPr>
          <p:pic>
            <p:nvPicPr>
              <p:cNvPr id="68" name="Image 67">
                <a:extLst>
                  <a:ext uri="{FF2B5EF4-FFF2-40B4-BE49-F238E27FC236}">
                    <a16:creationId xmlns:a16="http://schemas.microsoft.com/office/drawing/2014/main" id="{67C295C5-F267-70FA-95E9-687B70EE2014}"/>
                  </a:ext>
                </a:extLst>
              </p:cNvPr>
              <p:cNvPicPr>
                <a:picLocks noChangeAspect="1"/>
              </p:cNvPicPr>
              <p:nvPr/>
            </p:nvPicPr>
            <p:blipFill rotWithShape="1">
              <a:blip r:embed="rId23"/>
              <a:srcRect l="1569" t="1550" r="1" b="1451"/>
              <a:stretch/>
            </p:blipFill>
            <p:spPr>
              <a:xfrm rot="5400000">
                <a:off x="9717293" y="2763021"/>
                <a:ext cx="1125156" cy="2038350"/>
              </a:xfrm>
              <a:prstGeom prst="rect">
                <a:avLst/>
              </a:prstGeom>
            </p:spPr>
          </p:pic>
          <p:cxnSp>
            <p:nvCxnSpPr>
              <p:cNvPr id="69" name="Connecteur droit 68">
                <a:extLst>
                  <a:ext uri="{FF2B5EF4-FFF2-40B4-BE49-F238E27FC236}">
                    <a16:creationId xmlns:a16="http://schemas.microsoft.com/office/drawing/2014/main" id="{5C3BC53D-E7FA-FB7F-2856-A1138CBB9935}"/>
                  </a:ext>
                </a:extLst>
              </p:cNvPr>
              <p:cNvCxnSpPr>
                <a:cxnSpLocks/>
              </p:cNvCxnSpPr>
              <p:nvPr/>
            </p:nvCxnSpPr>
            <p:spPr>
              <a:xfrm flipH="1">
                <a:off x="8800956" y="3782196"/>
                <a:ext cx="459740" cy="0"/>
              </a:xfrm>
              <a:prstGeom prst="line">
                <a:avLst/>
              </a:prstGeom>
              <a:ln w="76200">
                <a:solidFill>
                  <a:schemeClr val="bg2">
                    <a:lumMod val="25000"/>
                  </a:schemeClr>
                </a:solidFill>
              </a:ln>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a16="http://schemas.microsoft.com/office/drawing/2014/main" id="{45B6A13B-CD33-0E6B-24F6-DAE60CF8E749}"/>
                  </a:ext>
                </a:extLst>
              </p:cNvPr>
              <p:cNvCxnSpPr>
                <a:cxnSpLocks/>
              </p:cNvCxnSpPr>
              <p:nvPr/>
            </p:nvCxnSpPr>
            <p:spPr>
              <a:xfrm flipV="1">
                <a:off x="2558906" y="3108512"/>
                <a:ext cx="9057539" cy="4817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EBDB2B76-8760-022D-EEE0-28D20F1CCD77}"/>
                  </a:ext>
                </a:extLst>
              </p:cNvPr>
              <p:cNvCxnSpPr>
                <a:cxnSpLocks/>
              </p:cNvCxnSpPr>
              <p:nvPr/>
            </p:nvCxnSpPr>
            <p:spPr>
              <a:xfrm flipV="1">
                <a:off x="2558905" y="4381809"/>
                <a:ext cx="9057539" cy="4817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F01C9643-1D3F-1BA3-A206-EC4C6358E64F}"/>
                  </a:ext>
                </a:extLst>
              </p:cNvPr>
              <p:cNvCxnSpPr>
                <a:cxnSpLocks/>
              </p:cNvCxnSpPr>
              <p:nvPr/>
            </p:nvCxnSpPr>
            <p:spPr>
              <a:xfrm flipH="1">
                <a:off x="2873866" y="3769246"/>
                <a:ext cx="4074160" cy="12950"/>
              </a:xfrm>
              <a:prstGeom prst="straightConnector1">
                <a:avLst/>
              </a:prstGeom>
              <a:ln w="76200">
                <a:solidFill>
                  <a:srgbClr val="038077"/>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Rectangle : coins arrondis 72">
                <a:extLst>
                  <a:ext uri="{FF2B5EF4-FFF2-40B4-BE49-F238E27FC236}">
                    <a16:creationId xmlns:a16="http://schemas.microsoft.com/office/drawing/2014/main" id="{BBC36680-DD1F-6A33-6A11-C41B91C20DBE}"/>
                  </a:ext>
                </a:extLst>
              </p:cNvPr>
              <p:cNvSpPr/>
              <p:nvPr/>
            </p:nvSpPr>
            <p:spPr>
              <a:xfrm>
                <a:off x="7222346" y="3254841"/>
                <a:ext cx="1686560" cy="1028811"/>
              </a:xfrm>
              <a:prstGeom prst="roundRect">
                <a:avLst/>
              </a:prstGeom>
              <a:solidFill>
                <a:schemeClr val="bg2">
                  <a:lumMod val="2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74" name="Rectangle 73">
            <a:extLst>
              <a:ext uri="{FF2B5EF4-FFF2-40B4-BE49-F238E27FC236}">
                <a16:creationId xmlns:a16="http://schemas.microsoft.com/office/drawing/2014/main" id="{09EAA4DB-51B3-E291-8734-B2D9CDDFA8E8}"/>
              </a:ext>
            </a:extLst>
          </p:cNvPr>
          <p:cNvSpPr/>
          <p:nvPr/>
        </p:nvSpPr>
        <p:spPr>
          <a:xfrm>
            <a:off x="9476297" y="5072329"/>
            <a:ext cx="292828" cy="288545"/>
          </a:xfrm>
          <a:prstGeom prst="rect">
            <a:avLst/>
          </a:prstGeom>
          <a:solidFill>
            <a:srgbClr val="FFFF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85983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9C1BB2A-DF5E-02AB-B46C-45428600FE09}"/>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35394" y="-4907250"/>
            <a:ext cx="1470000" cy="6499285"/>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79929" y="-4744575"/>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1C9FE9ED-3D88-C97C-F761-C57681E5C3B6}"/>
              </a:ext>
            </a:extLst>
          </p:cNvPr>
          <p:cNvSpPr txBox="1"/>
          <p:nvPr/>
        </p:nvSpPr>
        <p:spPr>
          <a:xfrm>
            <a:off x="2160141" y="-4744575"/>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FADBFF2E-2768-3C53-9175-14C096EEC2E3}"/>
              </a:ext>
            </a:extLst>
          </p:cNvPr>
          <p:cNvSpPr txBox="1"/>
          <p:nvPr/>
        </p:nvSpPr>
        <p:spPr>
          <a:xfrm>
            <a:off x="2160141" y="-4035957"/>
            <a:ext cx="4477701" cy="738664"/>
          </a:xfrm>
          <a:prstGeom prst="rect">
            <a:avLst/>
          </a:prstGeom>
          <a:noFill/>
        </p:spPr>
        <p:txBody>
          <a:bodyPr wrap="none" rtlCol="0">
            <a:spAutoFit/>
          </a:bodyPr>
          <a:lstStyle/>
          <a:p>
            <a:r>
              <a:rPr lang="fr-FR" sz="4200">
                <a:solidFill>
                  <a:schemeClr val="bg1"/>
                </a:solidFill>
              </a:rPr>
              <a:t>Product description</a:t>
            </a:r>
          </a:p>
        </p:txBody>
      </p:sp>
      <p:sp>
        <p:nvSpPr>
          <p:cNvPr id="7" name="ZoneTexte 6">
            <a:extLst>
              <a:ext uri="{FF2B5EF4-FFF2-40B4-BE49-F238E27FC236}">
                <a16:creationId xmlns:a16="http://schemas.microsoft.com/office/drawing/2014/main" id="{597DB7CD-E904-CB7E-DC2C-9167E0D9B179}"/>
              </a:ext>
            </a:extLst>
          </p:cNvPr>
          <p:cNvSpPr txBox="1"/>
          <p:nvPr/>
        </p:nvSpPr>
        <p:spPr>
          <a:xfrm>
            <a:off x="2160141" y="-3301139"/>
            <a:ext cx="3227294" cy="738664"/>
          </a:xfrm>
          <a:prstGeom prst="rect">
            <a:avLst/>
          </a:prstGeom>
          <a:noFill/>
        </p:spPr>
        <p:txBody>
          <a:bodyPr wrap="none" rtlCol="0">
            <a:spAutoFit/>
          </a:bodyPr>
          <a:lstStyle/>
          <a:p>
            <a:r>
              <a:rPr lang="fr-FR" sz="4200">
                <a:solidFill>
                  <a:schemeClr val="bg1"/>
                </a:solidFill>
              </a:rPr>
              <a:t>Main features</a:t>
            </a:r>
          </a:p>
        </p:txBody>
      </p:sp>
      <p:sp>
        <p:nvSpPr>
          <p:cNvPr id="9" name="ZoneTexte 8">
            <a:extLst>
              <a:ext uri="{FF2B5EF4-FFF2-40B4-BE49-F238E27FC236}">
                <a16:creationId xmlns:a16="http://schemas.microsoft.com/office/drawing/2014/main" id="{C459AE0C-C2F1-E379-771F-053F1AF3E3D1}"/>
              </a:ext>
            </a:extLst>
          </p:cNvPr>
          <p:cNvSpPr txBox="1"/>
          <p:nvPr/>
        </p:nvSpPr>
        <p:spPr>
          <a:xfrm>
            <a:off x="2174778" y="-1575203"/>
            <a:ext cx="1880451" cy="738664"/>
          </a:xfrm>
          <a:prstGeom prst="rect">
            <a:avLst/>
          </a:prstGeom>
          <a:noFill/>
        </p:spPr>
        <p:txBody>
          <a:bodyPr wrap="none" rtlCol="0">
            <a:spAutoFit/>
          </a:bodyPr>
          <a:lstStyle/>
          <a:p>
            <a:r>
              <a:rPr lang="fr-FR" sz="4200">
                <a:solidFill>
                  <a:schemeClr val="bg1"/>
                </a:solidFill>
              </a:rPr>
              <a:t>Sprint 1</a:t>
            </a:r>
          </a:p>
        </p:txBody>
      </p:sp>
      <p:sp>
        <p:nvSpPr>
          <p:cNvPr id="24" name="ZoneTexte 23">
            <a:extLst>
              <a:ext uri="{FF2B5EF4-FFF2-40B4-BE49-F238E27FC236}">
                <a16:creationId xmlns:a16="http://schemas.microsoft.com/office/drawing/2014/main" id="{36426193-57FB-3EF0-2A4A-A197F78D1664}"/>
              </a:ext>
            </a:extLst>
          </p:cNvPr>
          <p:cNvSpPr txBox="1"/>
          <p:nvPr/>
        </p:nvSpPr>
        <p:spPr>
          <a:xfrm>
            <a:off x="2160141" y="-760675"/>
            <a:ext cx="3087320" cy="738664"/>
          </a:xfrm>
          <a:prstGeom prst="rect">
            <a:avLst/>
          </a:prstGeom>
          <a:noFill/>
        </p:spPr>
        <p:txBody>
          <a:bodyPr wrap="none" rtlCol="0">
            <a:spAutoFit/>
          </a:bodyPr>
          <a:lstStyle/>
          <a:p>
            <a:r>
              <a:rPr lang="fr-FR" sz="4200">
                <a:solidFill>
                  <a:schemeClr val="bg1"/>
                </a:solidFill>
              </a:rPr>
              <a:t>Risks analysis</a:t>
            </a:r>
          </a:p>
        </p:txBody>
      </p:sp>
      <p:sp>
        <p:nvSpPr>
          <p:cNvPr id="25" name="ZoneTexte 24">
            <a:extLst>
              <a:ext uri="{FF2B5EF4-FFF2-40B4-BE49-F238E27FC236}">
                <a16:creationId xmlns:a16="http://schemas.microsoft.com/office/drawing/2014/main" id="{A8ADACC3-5326-7643-233F-A4305081D9C4}"/>
              </a:ext>
            </a:extLst>
          </p:cNvPr>
          <p:cNvSpPr txBox="1"/>
          <p:nvPr/>
        </p:nvSpPr>
        <p:spPr>
          <a:xfrm>
            <a:off x="2160141" y="58174"/>
            <a:ext cx="6054606"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Operationnal requirement</a:t>
            </a:r>
          </a:p>
        </p:txBody>
      </p:sp>
      <p:sp>
        <p:nvSpPr>
          <p:cNvPr id="26" name="ZoneTexte 25">
            <a:extLst>
              <a:ext uri="{FF2B5EF4-FFF2-40B4-BE49-F238E27FC236}">
                <a16:creationId xmlns:a16="http://schemas.microsoft.com/office/drawing/2014/main" id="{46F17AEC-8142-02E7-1911-07BEDCE20E21}"/>
              </a:ext>
            </a:extLst>
          </p:cNvPr>
          <p:cNvSpPr txBox="1"/>
          <p:nvPr/>
        </p:nvSpPr>
        <p:spPr>
          <a:xfrm>
            <a:off x="2160141" y="-2438635"/>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27" name="ZoneTexte 26">
            <a:extLst>
              <a:ext uri="{FF2B5EF4-FFF2-40B4-BE49-F238E27FC236}">
                <a16:creationId xmlns:a16="http://schemas.microsoft.com/office/drawing/2014/main" id="{1C2A2036-C005-848C-1BCE-8A88394BB3A5}"/>
              </a:ext>
            </a:extLst>
          </p:cNvPr>
          <p:cNvSpPr txBox="1"/>
          <p:nvPr/>
        </p:nvSpPr>
        <p:spPr>
          <a:xfrm>
            <a:off x="2174778" y="893919"/>
            <a:ext cx="2756267" cy="738664"/>
          </a:xfrm>
          <a:prstGeom prst="rect">
            <a:avLst/>
          </a:prstGeom>
          <a:noFill/>
        </p:spPr>
        <p:txBody>
          <a:bodyPr wrap="none" rtlCol="0">
            <a:spAutoFit/>
          </a:bodyPr>
          <a:lstStyle/>
          <a:p>
            <a:r>
              <a:rPr lang="fr-FR" sz="4200">
                <a:solidFill>
                  <a:schemeClr val="bg1"/>
                </a:solidFill>
              </a:rPr>
              <a:t>Questions ?</a:t>
            </a:r>
          </a:p>
        </p:txBody>
      </p:sp>
      <p:sp>
        <p:nvSpPr>
          <p:cNvPr id="31" name="Title 1">
            <a:extLst>
              <a:ext uri="{FF2B5EF4-FFF2-40B4-BE49-F238E27FC236}">
                <a16:creationId xmlns:a16="http://schemas.microsoft.com/office/drawing/2014/main" id="{159DCE35-DEA9-037A-799F-DF658793C6AE}"/>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14/17</a:t>
            </a:r>
            <a:endParaRPr lang="fr-FR"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62A6FC7E-F9A7-090E-7165-E9FFAE4E0C2F}"/>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i="1" err="1">
                <a:solidFill>
                  <a:schemeClr val="bg1"/>
                </a:solidFill>
                <a:latin typeface="Segoe UI"/>
                <a:ea typeface="Calibri Light"/>
                <a:cs typeface="Calibri Light"/>
              </a:rPr>
              <a:t>Malaurie</a:t>
            </a:r>
            <a:endParaRPr lang="fr-FR"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A2B09AB9-F838-7946-2119-2F6CB51AE3AF}"/>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riangle isocèle 33">
            <a:extLst>
              <a:ext uri="{FF2B5EF4-FFF2-40B4-BE49-F238E27FC236}">
                <a16:creationId xmlns:a16="http://schemas.microsoft.com/office/drawing/2014/main" id="{6AB5D0AD-7FAB-E493-235F-51D172F03B40}"/>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a:extLst>
              <a:ext uri="{FF2B5EF4-FFF2-40B4-BE49-F238E27FC236}">
                <a16:creationId xmlns:a16="http://schemas.microsoft.com/office/drawing/2014/main" id="{BA48CE4C-1F5F-C0C7-D551-187E3355781D}"/>
              </a:ext>
            </a:extLst>
          </p:cNvPr>
          <p:cNvSpPr/>
          <p:nvPr/>
        </p:nvSpPr>
        <p:spPr>
          <a:xfrm>
            <a:off x="8412586" y="3011498"/>
            <a:ext cx="1993055" cy="2069788"/>
          </a:xfrm>
          <a:prstGeom prst="rect">
            <a:avLst/>
          </a:prstGeom>
          <a:solidFill>
            <a:srgbClr val="BDC3C7"/>
          </a:solidFill>
          <a:ln>
            <a:solidFill>
              <a:srgbClr val="BDC3C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fr-FR" sz="2800" b="1">
                <a:latin typeface="Segoe UI"/>
                <a:ea typeface="Calibri"/>
                <a:cs typeface="Calibri"/>
              </a:rPr>
              <a:t>  </a:t>
            </a:r>
          </a:p>
        </p:txBody>
      </p:sp>
      <p:sp>
        <p:nvSpPr>
          <p:cNvPr id="43" name="Rectangle 42">
            <a:extLst>
              <a:ext uri="{FF2B5EF4-FFF2-40B4-BE49-F238E27FC236}">
                <a16:creationId xmlns:a16="http://schemas.microsoft.com/office/drawing/2014/main" id="{BB915C1D-9454-406F-ECF7-14F049A620CC}"/>
              </a:ext>
            </a:extLst>
          </p:cNvPr>
          <p:cNvSpPr/>
          <p:nvPr/>
        </p:nvSpPr>
        <p:spPr>
          <a:xfrm>
            <a:off x="3219810" y="4776775"/>
            <a:ext cx="2723826" cy="1187306"/>
          </a:xfrm>
          <a:prstGeom prst="rect">
            <a:avLst/>
          </a:prstGeom>
          <a:solidFill>
            <a:srgbClr val="BDC3C7"/>
          </a:solidFill>
          <a:ln>
            <a:solidFill>
              <a:srgbClr val="BDC3C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fr-FR" sz="2800" b="1">
                <a:latin typeface="Segoe UI"/>
                <a:ea typeface="Calibri"/>
                <a:cs typeface="Calibri"/>
              </a:rPr>
              <a:t>  </a:t>
            </a:r>
          </a:p>
        </p:txBody>
      </p:sp>
      <p:sp>
        <p:nvSpPr>
          <p:cNvPr id="39" name="Rectangle 38">
            <a:extLst>
              <a:ext uri="{FF2B5EF4-FFF2-40B4-BE49-F238E27FC236}">
                <a16:creationId xmlns:a16="http://schemas.microsoft.com/office/drawing/2014/main" id="{7FAC1BE6-91B5-2053-0611-26526C62C315}"/>
              </a:ext>
            </a:extLst>
          </p:cNvPr>
          <p:cNvSpPr/>
          <p:nvPr/>
        </p:nvSpPr>
        <p:spPr>
          <a:xfrm>
            <a:off x="3552911" y="1029454"/>
            <a:ext cx="5212080" cy="893277"/>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3600" b="1"/>
          </a:p>
        </p:txBody>
      </p:sp>
      <p:sp>
        <p:nvSpPr>
          <p:cNvPr id="40" name="ZoneTexte 39">
            <a:extLst>
              <a:ext uri="{FF2B5EF4-FFF2-40B4-BE49-F238E27FC236}">
                <a16:creationId xmlns:a16="http://schemas.microsoft.com/office/drawing/2014/main" id="{E72D4589-1478-C4B5-98A3-521EEF83C0C5}"/>
              </a:ext>
            </a:extLst>
          </p:cNvPr>
          <p:cNvSpPr txBox="1"/>
          <p:nvPr/>
        </p:nvSpPr>
        <p:spPr>
          <a:xfrm>
            <a:off x="4812518" y="1154157"/>
            <a:ext cx="2809745" cy="646331"/>
          </a:xfrm>
          <a:prstGeom prst="rect">
            <a:avLst/>
          </a:prstGeom>
          <a:noFill/>
          <a:effectLst>
            <a:outerShdw blurRad="50800" dist="38100" dir="5400000" algn="t" rotWithShape="0">
              <a:prstClr val="black">
                <a:alpha val="40000"/>
              </a:prstClr>
            </a:outerShdw>
          </a:effectLst>
        </p:spPr>
        <p:txBody>
          <a:bodyPr wrap="non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a:ln>
                  <a:noFill/>
                </a:ln>
                <a:solidFill>
                  <a:prstClr val="white"/>
                </a:solidFill>
                <a:effectLst/>
                <a:uLnTx/>
                <a:uFillTx/>
                <a:latin typeface="Calibri" panose="020F0502020204030204"/>
                <a:ea typeface="+mn-ea"/>
                <a:cs typeface="+mn-cs"/>
              </a:rPr>
              <a:t>Reverse </a:t>
            </a:r>
            <a:r>
              <a:rPr lang="fr-FR" sz="3600" b="1" err="1">
                <a:solidFill>
                  <a:prstClr val="white"/>
                </a:solidFill>
                <a:latin typeface="Calibri" panose="020F0502020204030204"/>
              </a:rPr>
              <a:t>gears</a:t>
            </a:r>
            <a:endParaRPr lang="fr-FR" sz="3600" b="1" i="0" u="none" strike="noStrike" kern="1200" cap="none" spc="0" normalizeH="0" baseline="0" noProof="0">
              <a:ln>
                <a:noFill/>
              </a:ln>
              <a:solidFill>
                <a:prstClr val="white"/>
              </a:solidFill>
              <a:effectLst/>
              <a:uLnTx/>
              <a:uFillTx/>
              <a:latin typeface="Calibri" panose="020F0502020204030204"/>
              <a:ea typeface="Calibri"/>
              <a:cs typeface="Calibri"/>
            </a:endParaRPr>
          </a:p>
        </p:txBody>
      </p:sp>
      <p:pic>
        <p:nvPicPr>
          <p:cNvPr id="42" name="Image 41" descr="Une image contenant croquis, dessin, conception, illustration&#10;&#10;Description générée automatiquement">
            <a:extLst>
              <a:ext uri="{FF2B5EF4-FFF2-40B4-BE49-F238E27FC236}">
                <a16:creationId xmlns:a16="http://schemas.microsoft.com/office/drawing/2014/main" id="{18AE071A-C98A-6EB1-57F4-02BE0840E429}"/>
              </a:ext>
            </a:extLst>
          </p:cNvPr>
          <p:cNvPicPr>
            <a:picLocks noChangeAspect="1"/>
          </p:cNvPicPr>
          <p:nvPr/>
        </p:nvPicPr>
        <p:blipFill rotWithShape="1">
          <a:blip r:embed="rId19">
            <a:extLst>
              <a:ext uri="{28A0092B-C50C-407E-A947-70E740481C1C}">
                <a14:useLocalDpi xmlns:a14="http://schemas.microsoft.com/office/drawing/2010/main" val="0"/>
              </a:ext>
            </a:extLst>
          </a:blip>
          <a:srcRect l="15425" t="37129" r="53410" b="45577"/>
          <a:stretch/>
        </p:blipFill>
        <p:spPr>
          <a:xfrm>
            <a:off x="2791935" y="2096456"/>
            <a:ext cx="3151700" cy="2473766"/>
          </a:xfrm>
          <a:prstGeom prst="rect">
            <a:avLst/>
          </a:prstGeom>
        </p:spPr>
      </p:pic>
      <p:sp>
        <p:nvSpPr>
          <p:cNvPr id="44" name="ZoneTexte 43">
            <a:extLst>
              <a:ext uri="{FF2B5EF4-FFF2-40B4-BE49-F238E27FC236}">
                <a16:creationId xmlns:a16="http://schemas.microsoft.com/office/drawing/2014/main" id="{580E830C-A48F-B050-8BDA-C8659ED40D6C}"/>
              </a:ext>
            </a:extLst>
          </p:cNvPr>
          <p:cNvSpPr txBox="1"/>
          <p:nvPr/>
        </p:nvSpPr>
        <p:spPr>
          <a:xfrm>
            <a:off x="3537614" y="4891105"/>
            <a:ext cx="1919556" cy="923330"/>
          </a:xfrm>
          <a:prstGeom prst="rect">
            <a:avLst/>
          </a:prstGeom>
          <a:noFill/>
        </p:spPr>
        <p:txBody>
          <a:bodyPr wrap="square">
            <a:spAutoFit/>
          </a:bodyPr>
          <a:lstStyle/>
          <a:p>
            <a:pPr algn="ctr"/>
            <a:r>
              <a:rPr lang="en-US" sz="1800" b="1" i="0" u="none" strike="noStrike">
                <a:solidFill>
                  <a:srgbClr val="000000"/>
                </a:solidFill>
                <a:effectLst/>
                <a:latin typeface="Arial" panose="020B0604020202020204" pitchFamily="34" charset="0"/>
              </a:rPr>
              <a:t>Parking in a </a:t>
            </a:r>
            <a:r>
              <a:rPr lang="en-US" b="1">
                <a:solidFill>
                  <a:srgbClr val="000000"/>
                </a:solidFill>
                <a:latin typeface="Arial" panose="020B0604020202020204" pitchFamily="34" charset="0"/>
              </a:rPr>
              <a:t>pl</a:t>
            </a:r>
            <a:r>
              <a:rPr lang="en-US" sz="1800" b="1" i="0" u="none" strike="noStrike">
                <a:solidFill>
                  <a:srgbClr val="000000"/>
                </a:solidFill>
                <a:effectLst/>
                <a:latin typeface="Arial" panose="020B0604020202020204" pitchFamily="34" charset="0"/>
              </a:rPr>
              <a:t>ace facilitated by markers</a:t>
            </a:r>
            <a:endParaRPr lang="fr-FR" b="1"/>
          </a:p>
        </p:txBody>
      </p:sp>
      <p:sp>
        <p:nvSpPr>
          <p:cNvPr id="45" name="ZoneTexte 44">
            <a:extLst>
              <a:ext uri="{FF2B5EF4-FFF2-40B4-BE49-F238E27FC236}">
                <a16:creationId xmlns:a16="http://schemas.microsoft.com/office/drawing/2014/main" id="{052D6B90-AA18-8085-7FBC-4FC714199E01}"/>
              </a:ext>
            </a:extLst>
          </p:cNvPr>
          <p:cNvSpPr txBox="1"/>
          <p:nvPr/>
        </p:nvSpPr>
        <p:spPr>
          <a:xfrm>
            <a:off x="8691712" y="3136779"/>
            <a:ext cx="1569170" cy="1754326"/>
          </a:xfrm>
          <a:prstGeom prst="rect">
            <a:avLst/>
          </a:prstGeom>
          <a:noFill/>
        </p:spPr>
        <p:txBody>
          <a:bodyPr wrap="square" lIns="91440" tIns="45720" rIns="91440" bIns="45720" anchor="t">
            <a:spAutoFit/>
          </a:bodyPr>
          <a:lstStyle/>
          <a:p>
            <a:pPr algn="ctr"/>
            <a:r>
              <a:rPr lang="fr-FR" b="1"/>
              <a:t>Reverse straight line for at least 10 </a:t>
            </a:r>
            <a:r>
              <a:rPr lang="fr-FR" b="1" err="1"/>
              <a:t>meters</a:t>
            </a:r>
            <a:r>
              <a:rPr lang="fr-FR" b="1"/>
              <a:t> </a:t>
            </a:r>
            <a:r>
              <a:rPr lang="fr-FR" b="1" err="1"/>
              <a:t>without</a:t>
            </a:r>
            <a:r>
              <a:rPr lang="fr-FR" b="1"/>
              <a:t> </a:t>
            </a:r>
            <a:r>
              <a:rPr lang="fr-FR" b="1" err="1"/>
              <a:t>deviation</a:t>
            </a:r>
            <a:endParaRPr lang="fr-FR" b="1"/>
          </a:p>
        </p:txBody>
      </p:sp>
      <p:grpSp>
        <p:nvGrpSpPr>
          <p:cNvPr id="38" name="Groupe 37">
            <a:extLst>
              <a:ext uri="{FF2B5EF4-FFF2-40B4-BE49-F238E27FC236}">
                <a16:creationId xmlns:a16="http://schemas.microsoft.com/office/drawing/2014/main" id="{DE90E6FB-AEC0-6D01-BFD8-FD5783D5167E}"/>
              </a:ext>
            </a:extLst>
          </p:cNvPr>
          <p:cNvGrpSpPr/>
          <p:nvPr/>
        </p:nvGrpSpPr>
        <p:grpSpPr>
          <a:xfrm rot="16200000">
            <a:off x="5268208" y="3951965"/>
            <a:ext cx="4396062" cy="663129"/>
            <a:chOff x="2558905" y="3108512"/>
            <a:chExt cx="9057540" cy="1321469"/>
          </a:xfrm>
        </p:grpSpPr>
        <p:pic>
          <p:nvPicPr>
            <p:cNvPr id="47" name="Image 46">
              <a:extLst>
                <a:ext uri="{FF2B5EF4-FFF2-40B4-BE49-F238E27FC236}">
                  <a16:creationId xmlns:a16="http://schemas.microsoft.com/office/drawing/2014/main" id="{7A219F3A-BBB9-5411-0BC5-1C3496EFC9CC}"/>
                </a:ext>
              </a:extLst>
            </p:cNvPr>
            <p:cNvPicPr>
              <a:picLocks noChangeAspect="1"/>
            </p:cNvPicPr>
            <p:nvPr/>
          </p:nvPicPr>
          <p:blipFill rotWithShape="1">
            <a:blip r:embed="rId20"/>
            <a:srcRect l="1569" t="1550" r="1" b="1451"/>
            <a:stretch/>
          </p:blipFill>
          <p:spPr>
            <a:xfrm rot="5400000">
              <a:off x="9717293" y="2763021"/>
              <a:ext cx="1125156" cy="2038350"/>
            </a:xfrm>
            <a:prstGeom prst="rect">
              <a:avLst/>
            </a:prstGeom>
          </p:spPr>
        </p:pic>
        <p:cxnSp>
          <p:nvCxnSpPr>
            <p:cNvPr id="50" name="Connecteur droit 49">
              <a:extLst>
                <a:ext uri="{FF2B5EF4-FFF2-40B4-BE49-F238E27FC236}">
                  <a16:creationId xmlns:a16="http://schemas.microsoft.com/office/drawing/2014/main" id="{24197666-F5DF-8D91-E3B9-D4DC6596FA83}"/>
                </a:ext>
              </a:extLst>
            </p:cNvPr>
            <p:cNvCxnSpPr>
              <a:cxnSpLocks/>
            </p:cNvCxnSpPr>
            <p:nvPr/>
          </p:nvCxnSpPr>
          <p:spPr>
            <a:xfrm flipH="1">
              <a:off x="8800956" y="3782196"/>
              <a:ext cx="459740" cy="0"/>
            </a:xfrm>
            <a:prstGeom prst="line">
              <a:avLst/>
            </a:prstGeom>
            <a:ln w="76200">
              <a:solidFill>
                <a:schemeClr val="bg2">
                  <a:lumMod val="25000"/>
                </a:schemeClr>
              </a:solidFill>
            </a:ln>
          </p:spPr>
          <p:style>
            <a:lnRef idx="1">
              <a:schemeClr val="dk1"/>
            </a:lnRef>
            <a:fillRef idx="0">
              <a:schemeClr val="dk1"/>
            </a:fillRef>
            <a:effectRef idx="0">
              <a:schemeClr val="dk1"/>
            </a:effectRef>
            <a:fontRef idx="minor">
              <a:schemeClr val="tx1"/>
            </a:fontRef>
          </p:style>
        </p:cxnSp>
        <p:cxnSp>
          <p:nvCxnSpPr>
            <p:cNvPr id="55" name="Connecteur droit 54">
              <a:extLst>
                <a:ext uri="{FF2B5EF4-FFF2-40B4-BE49-F238E27FC236}">
                  <a16:creationId xmlns:a16="http://schemas.microsoft.com/office/drawing/2014/main" id="{B292ED4F-8CCB-AD50-7C32-00D3822117B7}"/>
                </a:ext>
              </a:extLst>
            </p:cNvPr>
            <p:cNvCxnSpPr>
              <a:cxnSpLocks/>
            </p:cNvCxnSpPr>
            <p:nvPr/>
          </p:nvCxnSpPr>
          <p:spPr>
            <a:xfrm flipV="1">
              <a:off x="2558906" y="3108512"/>
              <a:ext cx="9057539" cy="4817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46700037-DC8B-3381-A726-71D61AFEF9B8}"/>
                </a:ext>
              </a:extLst>
            </p:cNvPr>
            <p:cNvCxnSpPr>
              <a:cxnSpLocks/>
            </p:cNvCxnSpPr>
            <p:nvPr/>
          </p:nvCxnSpPr>
          <p:spPr>
            <a:xfrm flipV="1">
              <a:off x="2558905" y="4381809"/>
              <a:ext cx="9057539" cy="4817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0C28BD38-7AF8-A9B2-2417-C10E9B1E20D5}"/>
                </a:ext>
              </a:extLst>
            </p:cNvPr>
            <p:cNvCxnSpPr>
              <a:cxnSpLocks/>
            </p:cNvCxnSpPr>
            <p:nvPr/>
          </p:nvCxnSpPr>
          <p:spPr>
            <a:xfrm flipH="1">
              <a:off x="2873866" y="3769246"/>
              <a:ext cx="4074160" cy="12950"/>
            </a:xfrm>
            <a:prstGeom prst="straightConnector1">
              <a:avLst/>
            </a:prstGeom>
            <a:ln w="76200">
              <a:solidFill>
                <a:srgbClr val="038077"/>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Rectangle : coins arrondis 47">
              <a:extLst>
                <a:ext uri="{FF2B5EF4-FFF2-40B4-BE49-F238E27FC236}">
                  <a16:creationId xmlns:a16="http://schemas.microsoft.com/office/drawing/2014/main" id="{59D4E50F-82B1-DE74-A920-76306B9E3364}"/>
                </a:ext>
              </a:extLst>
            </p:cNvPr>
            <p:cNvSpPr/>
            <p:nvPr/>
          </p:nvSpPr>
          <p:spPr>
            <a:xfrm>
              <a:off x="7222346" y="3254841"/>
              <a:ext cx="1686560" cy="1028811"/>
            </a:xfrm>
            <a:prstGeom prst="roundRect">
              <a:avLst/>
            </a:prstGeom>
            <a:solidFill>
              <a:schemeClr val="bg2">
                <a:lumMod val="2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5" name="Rectangle 34">
            <a:extLst>
              <a:ext uri="{FF2B5EF4-FFF2-40B4-BE49-F238E27FC236}">
                <a16:creationId xmlns:a16="http://schemas.microsoft.com/office/drawing/2014/main" id="{EA49284E-7AD0-3186-E6AC-5181B2C77F44}"/>
              </a:ext>
            </a:extLst>
          </p:cNvPr>
          <p:cNvSpPr/>
          <p:nvPr/>
        </p:nvSpPr>
        <p:spPr>
          <a:xfrm>
            <a:off x="4364265" y="7934399"/>
            <a:ext cx="5212080" cy="893277"/>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3600" b="1"/>
          </a:p>
        </p:txBody>
      </p:sp>
      <p:sp>
        <p:nvSpPr>
          <p:cNvPr id="36" name="ZoneTexte 35">
            <a:extLst>
              <a:ext uri="{FF2B5EF4-FFF2-40B4-BE49-F238E27FC236}">
                <a16:creationId xmlns:a16="http://schemas.microsoft.com/office/drawing/2014/main" id="{EB821774-1877-17A7-6A4B-9C3D75FB3D9A}"/>
              </a:ext>
            </a:extLst>
          </p:cNvPr>
          <p:cNvSpPr txBox="1"/>
          <p:nvPr/>
        </p:nvSpPr>
        <p:spPr>
          <a:xfrm>
            <a:off x="5079497" y="8059102"/>
            <a:ext cx="3898504" cy="646331"/>
          </a:xfrm>
          <a:prstGeom prst="rect">
            <a:avLst/>
          </a:prstGeom>
          <a:noFill/>
          <a:effectLst>
            <a:outerShdw blurRad="50800" dist="38100" dir="5400000" algn="t" rotWithShape="0">
              <a:prstClr val="black">
                <a:alpha val="40000"/>
              </a:prstClr>
            </a:outerShdw>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a:solidFill>
                  <a:prstClr val="white"/>
                </a:solidFill>
                <a:latin typeface="Calibri" panose="020F0502020204030204"/>
              </a:rPr>
              <a:t>Obstacle </a:t>
            </a:r>
            <a:r>
              <a:rPr lang="fr-FR" sz="3600" b="1" err="1">
                <a:solidFill>
                  <a:prstClr val="white"/>
                </a:solidFill>
                <a:latin typeface="Calibri" panose="020F0502020204030204"/>
              </a:rPr>
              <a:t>avoidance</a:t>
            </a:r>
            <a:endParaRPr kumimoji="0" lang="fr-FR" sz="36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7" name="Graphique 36" descr="Mur de briques contour">
            <a:extLst>
              <a:ext uri="{FF2B5EF4-FFF2-40B4-BE49-F238E27FC236}">
                <a16:creationId xmlns:a16="http://schemas.microsoft.com/office/drawing/2014/main" id="{76A612DE-F06C-2F14-A9D5-BB00A4E4BD9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182549" y="9752364"/>
            <a:ext cx="916268" cy="916268"/>
          </a:xfrm>
          <a:prstGeom prst="rect">
            <a:avLst/>
          </a:prstGeom>
          <a:effectLst>
            <a:outerShdw blurRad="50800" dist="38100" dir="5400000" algn="t" rotWithShape="0">
              <a:prstClr val="black">
                <a:alpha val="40000"/>
              </a:prstClr>
            </a:outerShdw>
          </a:effectLst>
        </p:spPr>
      </p:pic>
      <p:pic>
        <p:nvPicPr>
          <p:cNvPr id="41" name="Graphique 40" descr="Flèche : courbe légère avec un remplissage uni">
            <a:extLst>
              <a:ext uri="{FF2B5EF4-FFF2-40B4-BE49-F238E27FC236}">
                <a16:creationId xmlns:a16="http://schemas.microsoft.com/office/drawing/2014/main" id="{46D90D26-6841-C495-3CA8-540BB3351E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042323" y="9846933"/>
            <a:ext cx="557253" cy="557253"/>
          </a:xfrm>
          <a:prstGeom prst="rect">
            <a:avLst/>
          </a:prstGeom>
          <a:effectLst>
            <a:outerShdw blurRad="50800" dist="38100" dir="5400000" algn="t" rotWithShape="0">
              <a:prstClr val="black">
                <a:alpha val="40000"/>
              </a:prstClr>
            </a:outerShdw>
          </a:effectLst>
        </p:spPr>
      </p:pic>
      <p:pic>
        <p:nvPicPr>
          <p:cNvPr id="51" name="Image 50">
            <a:extLst>
              <a:ext uri="{FF2B5EF4-FFF2-40B4-BE49-F238E27FC236}">
                <a16:creationId xmlns:a16="http://schemas.microsoft.com/office/drawing/2014/main" id="{37092827-1849-1DEB-86F9-1131877DA288}"/>
              </a:ext>
            </a:extLst>
          </p:cNvPr>
          <p:cNvPicPr>
            <a:picLocks noChangeAspect="1"/>
          </p:cNvPicPr>
          <p:nvPr/>
        </p:nvPicPr>
        <p:blipFill>
          <a:blip r:embed="rId25">
            <a:extLst>
              <a:ext uri="{BEBA8EAE-BF5A-486C-A8C5-ECC9F3942E4B}">
                <a14:imgProps xmlns:a14="http://schemas.microsoft.com/office/drawing/2010/main">
                  <a14:imgLayer r:embed="rId26">
                    <a14:imgEffect>
                      <a14:backgroundRemoval t="10000" b="90000" l="10000" r="90000">
                        <a14:foregroundMark x1="60042" y1="34650" x2="60042" y2="34650"/>
                        <a14:foregroundMark x1="56294" y1="50650" x2="56294" y2="50650"/>
                        <a14:foregroundMark x1="73479" y1="46200" x2="73479" y2="46200"/>
                        <a14:foregroundMark x1="53536" y1="23250" x2="53536" y2="23250"/>
                        <a14:foregroundMark x1="53536" y1="23250" x2="63579" y2="24200"/>
                        <a14:foregroundMark x1="63579" y1="24200" x2="71358" y2="28000"/>
                        <a14:foregroundMark x1="64427" y1="23100" x2="87977" y2="40750"/>
                        <a14:foregroundMark x1="87977" y1="40750" x2="88755" y2="56900"/>
                        <a14:foregroundMark x1="68246" y1="75250" x2="76450" y2="71100"/>
                        <a14:foregroundMark x1="76450" y1="71100" x2="86704" y2="61200"/>
                        <a14:foregroundMark x1="87482" y1="56900" x2="87482" y2="63250"/>
                        <a14:foregroundMark x1="47242" y1="77200" x2="67397" y2="74050"/>
                        <a14:foregroundMark x1="68246" y1="75700" x2="52192" y2="76650"/>
                        <a14:foregroundMark x1="52192" y1="76650" x2="48303" y2="75700"/>
                        <a14:foregroundMark x1="21075" y1="67700" x2="38190" y2="77500"/>
                        <a14:foregroundMark x1="38190" y1="77500" x2="48161" y2="77050"/>
                        <a14:foregroundMark x1="48161" y1="77050" x2="50849" y2="77050"/>
                        <a14:foregroundMark x1="11669" y1="41950" x2="12093" y2="58950"/>
                        <a14:foregroundMark x1="12093" y1="58950" x2="18458" y2="66550"/>
                        <a14:foregroundMark x1="18458" y1="66550" x2="21924" y2="68450"/>
                        <a14:foregroundMark x1="24045" y1="56900" x2="44484" y2="38300"/>
                        <a14:foregroundMark x1="44484" y1="38300" x2="60750" y2="52200"/>
                        <a14:foregroundMark x1="60750" y1="52200" x2="80905" y2="49500"/>
                        <a14:foregroundMark x1="80905" y1="49500" x2="86704" y2="56550"/>
                        <a14:foregroundMark x1="86704" y1="56550" x2="51909" y2="56050"/>
                        <a14:foregroundMark x1="51909" y1="56050" x2="40028" y2="51350"/>
                        <a14:foregroundMark x1="40028" y1="51350" x2="41584" y2="50350"/>
                        <a14:foregroundMark x1="25248" y1="41650" x2="24399" y2="54300"/>
                        <a14:foregroundMark x1="24399" y1="54300" x2="30481" y2="58650"/>
                        <a14:foregroundMark x1="20651" y1="56000" x2="28218" y2="57650"/>
                        <a14:foregroundMark x1="23621" y1="48000" x2="22065" y2="40650"/>
                        <a14:foregroundMark x1="22065" y1="40650" x2="32178" y2="43850"/>
                        <a14:foregroundMark x1="42008" y1="53050" x2="41018" y2="56900"/>
                        <a14:foregroundMark x1="51061" y1="44750" x2="60679" y2="42750"/>
                        <a14:foregroundMark x1="60679" y1="42750" x2="77511" y2="42500"/>
                        <a14:foregroundMark x1="77511" y1="42500" x2="69519" y2="51100"/>
                        <a14:foregroundMark x1="52122" y1="46650" x2="51909" y2="54350"/>
                        <a14:foregroundMark x1="12730" y1="38800" x2="31117" y2="25150"/>
                        <a14:foregroundMark x1="31117" y1="25150" x2="43777" y2="23350"/>
                        <a14:foregroundMark x1="43777" y1="23350" x2="58769" y2="23700"/>
                      </a14:backgroundRemoval>
                    </a14:imgEffect>
                  </a14:imgLayer>
                </a14:imgProps>
              </a:ext>
            </a:extLst>
          </a:blip>
          <a:stretch>
            <a:fillRect/>
          </a:stretch>
        </p:blipFill>
        <p:spPr>
          <a:xfrm>
            <a:off x="8401626" y="9397112"/>
            <a:ext cx="551231" cy="779676"/>
          </a:xfrm>
          <a:prstGeom prst="rect">
            <a:avLst/>
          </a:prstGeom>
          <a:effectLst>
            <a:outerShdw blurRad="50800" dist="38100" dir="5400000" algn="t" rotWithShape="0">
              <a:prstClr val="black">
                <a:alpha val="40000"/>
              </a:prstClr>
            </a:outerShdw>
          </a:effectLst>
        </p:spPr>
      </p:pic>
      <p:cxnSp>
        <p:nvCxnSpPr>
          <p:cNvPr id="52" name="Connecteur droit avec flèche 51">
            <a:extLst>
              <a:ext uri="{FF2B5EF4-FFF2-40B4-BE49-F238E27FC236}">
                <a16:creationId xmlns:a16="http://schemas.microsoft.com/office/drawing/2014/main" id="{939722DD-D1F6-5491-CB73-CAF1E5CACC18}"/>
              </a:ext>
            </a:extLst>
          </p:cNvPr>
          <p:cNvCxnSpPr>
            <a:cxnSpLocks/>
          </p:cNvCxnSpPr>
          <p:nvPr/>
        </p:nvCxnSpPr>
        <p:spPr>
          <a:xfrm flipH="1">
            <a:off x="8459530" y="10318220"/>
            <a:ext cx="844780" cy="0"/>
          </a:xfrm>
          <a:prstGeom prst="straightConnector1">
            <a:avLst/>
          </a:prstGeom>
          <a:ln w="76200">
            <a:solidFill>
              <a:srgbClr val="05BBAE"/>
            </a:solidFill>
            <a:headEnd type="triangle"/>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B42744D2-A821-6DFB-EB4B-FEBDFD7434DF}"/>
              </a:ext>
            </a:extLst>
          </p:cNvPr>
          <p:cNvSpPr txBox="1"/>
          <p:nvPr/>
        </p:nvSpPr>
        <p:spPr>
          <a:xfrm>
            <a:off x="8237989" y="10385310"/>
            <a:ext cx="1659429" cy="523220"/>
          </a:xfrm>
          <a:prstGeom prst="rect">
            <a:avLst/>
          </a:prstGeom>
          <a:noFill/>
        </p:spPr>
        <p:txBody>
          <a:bodyPr wrap="square" rtlCol="0">
            <a:spAutoFit/>
          </a:bodyPr>
          <a:lstStyle/>
          <a:p>
            <a:r>
              <a:rPr lang="fr-FR" sz="2800" b="1">
                <a:solidFill>
                  <a:srgbClr val="05BBAE"/>
                </a:solidFill>
                <a:effectLst>
                  <a:outerShdw blurRad="50800" dist="38100" dir="5400000" algn="t" rotWithShape="0">
                    <a:prstClr val="black">
                      <a:alpha val="40000"/>
                    </a:prstClr>
                  </a:outerShdw>
                </a:effectLst>
              </a:rPr>
              <a:t>&gt; 30 cm</a:t>
            </a:r>
          </a:p>
        </p:txBody>
      </p:sp>
      <p:grpSp>
        <p:nvGrpSpPr>
          <p:cNvPr id="54" name="Groupe 53">
            <a:extLst>
              <a:ext uri="{FF2B5EF4-FFF2-40B4-BE49-F238E27FC236}">
                <a16:creationId xmlns:a16="http://schemas.microsoft.com/office/drawing/2014/main" id="{ED557521-AED0-8848-4909-0DF1BA544773}"/>
              </a:ext>
            </a:extLst>
          </p:cNvPr>
          <p:cNvGrpSpPr/>
          <p:nvPr/>
        </p:nvGrpSpPr>
        <p:grpSpPr>
          <a:xfrm>
            <a:off x="3699525" y="9714973"/>
            <a:ext cx="1515538" cy="972365"/>
            <a:chOff x="4323035" y="2303298"/>
            <a:chExt cx="1667613" cy="945432"/>
          </a:xfrm>
          <a:effectLst>
            <a:outerShdw blurRad="50800" dist="38100" dir="5400000" algn="t" rotWithShape="0">
              <a:prstClr val="black">
                <a:alpha val="40000"/>
              </a:prstClr>
            </a:outerShdw>
          </a:effectLst>
        </p:grpSpPr>
        <p:pic>
          <p:nvPicPr>
            <p:cNvPr id="56" name="Graphique 55" descr="Caravane contour">
              <a:extLst>
                <a:ext uri="{FF2B5EF4-FFF2-40B4-BE49-F238E27FC236}">
                  <a16:creationId xmlns:a16="http://schemas.microsoft.com/office/drawing/2014/main" id="{6FE6FCFD-6E84-C78D-2EAC-7DEC0686C43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323035" y="2303298"/>
              <a:ext cx="914400" cy="914400"/>
            </a:xfrm>
            <a:prstGeom prst="rect">
              <a:avLst/>
            </a:prstGeom>
          </p:spPr>
        </p:pic>
        <p:pic>
          <p:nvPicPr>
            <p:cNvPr id="58" name="Graphique 57" descr="Voiture avec un remplissage uni">
              <a:extLst>
                <a:ext uri="{FF2B5EF4-FFF2-40B4-BE49-F238E27FC236}">
                  <a16:creationId xmlns:a16="http://schemas.microsoft.com/office/drawing/2014/main" id="{83A0E833-A368-55E5-1CE6-A6FC561E9F80}"/>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076248" y="2334330"/>
              <a:ext cx="914400" cy="914400"/>
            </a:xfrm>
            <a:prstGeom prst="rect">
              <a:avLst/>
            </a:prstGeom>
          </p:spPr>
        </p:pic>
      </p:grpSp>
      <p:grpSp>
        <p:nvGrpSpPr>
          <p:cNvPr id="60" name="Groupe 59">
            <a:extLst>
              <a:ext uri="{FF2B5EF4-FFF2-40B4-BE49-F238E27FC236}">
                <a16:creationId xmlns:a16="http://schemas.microsoft.com/office/drawing/2014/main" id="{585067BD-4D2B-C6E0-8E09-A569C6465447}"/>
              </a:ext>
            </a:extLst>
          </p:cNvPr>
          <p:cNvGrpSpPr/>
          <p:nvPr/>
        </p:nvGrpSpPr>
        <p:grpSpPr>
          <a:xfrm>
            <a:off x="3328283" y="9049936"/>
            <a:ext cx="1634782" cy="646331"/>
            <a:chOff x="2590173" y="2257715"/>
            <a:chExt cx="1634782" cy="646331"/>
          </a:xfrm>
        </p:grpSpPr>
        <p:sp>
          <p:nvSpPr>
            <p:cNvPr id="61" name="Rectangle 60">
              <a:extLst>
                <a:ext uri="{FF2B5EF4-FFF2-40B4-BE49-F238E27FC236}">
                  <a16:creationId xmlns:a16="http://schemas.microsoft.com/office/drawing/2014/main" id="{B6A5F30F-767D-45D3-687A-EC6F5DF0E36A}"/>
                </a:ext>
              </a:extLst>
            </p:cNvPr>
            <p:cNvSpPr/>
            <p:nvPr/>
          </p:nvSpPr>
          <p:spPr>
            <a:xfrm>
              <a:off x="2590173" y="2257715"/>
              <a:ext cx="1634782" cy="646331"/>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2BD31267-DAE5-4493-4FBE-20D1E7A6BBE8}"/>
                </a:ext>
              </a:extLst>
            </p:cNvPr>
            <p:cNvSpPr txBox="1"/>
            <p:nvPr/>
          </p:nvSpPr>
          <p:spPr>
            <a:xfrm>
              <a:off x="2590173" y="2288492"/>
              <a:ext cx="1634782" cy="584775"/>
            </a:xfrm>
            <a:prstGeom prst="rect">
              <a:avLst/>
            </a:prstGeom>
            <a:noFill/>
          </p:spPr>
          <p:txBody>
            <a:bodyPr wrap="square" rtlCol="0">
              <a:spAutoFit/>
            </a:bodyPr>
            <a:lstStyle/>
            <a:p>
              <a:pPr algn="ctr"/>
              <a:r>
                <a:rPr lang="fr-FR" sz="3200" b="1">
                  <a:solidFill>
                    <a:schemeClr val="bg1"/>
                  </a:solidFill>
                  <a:effectLst>
                    <a:outerShdw blurRad="50800" dist="38100" dir="5400000" algn="t" rotWithShape="0">
                      <a:prstClr val="black">
                        <a:alpha val="40000"/>
                      </a:prstClr>
                    </a:outerShdw>
                  </a:effectLst>
                </a:rPr>
                <a:t>1st </a:t>
              </a:r>
              <a:r>
                <a:rPr lang="fr-FR" sz="3200" b="1" err="1">
                  <a:solidFill>
                    <a:schemeClr val="bg1"/>
                  </a:solidFill>
                  <a:effectLst>
                    <a:outerShdw blurRad="50800" dist="38100" dir="5400000" algn="t" rotWithShape="0">
                      <a:prstClr val="black">
                        <a:alpha val="40000"/>
                      </a:prstClr>
                    </a:outerShdw>
                  </a:effectLst>
                </a:rPr>
                <a:t>step</a:t>
              </a:r>
              <a:endParaRPr lang="fr-FR" sz="3200" b="1">
                <a:solidFill>
                  <a:schemeClr val="bg1"/>
                </a:solidFill>
                <a:effectLst>
                  <a:outerShdw blurRad="50800" dist="38100" dir="5400000" algn="t" rotWithShape="0">
                    <a:prstClr val="black">
                      <a:alpha val="40000"/>
                    </a:prstClr>
                  </a:outerShdw>
                </a:effectLst>
              </a:endParaRPr>
            </a:p>
          </p:txBody>
        </p:sp>
      </p:grpSp>
      <p:grpSp>
        <p:nvGrpSpPr>
          <p:cNvPr id="63" name="Groupe 62">
            <a:extLst>
              <a:ext uri="{FF2B5EF4-FFF2-40B4-BE49-F238E27FC236}">
                <a16:creationId xmlns:a16="http://schemas.microsoft.com/office/drawing/2014/main" id="{BB970887-3260-79BF-B8E6-375C400112B6}"/>
              </a:ext>
            </a:extLst>
          </p:cNvPr>
          <p:cNvGrpSpPr/>
          <p:nvPr/>
        </p:nvGrpSpPr>
        <p:grpSpPr>
          <a:xfrm>
            <a:off x="6955505" y="9696267"/>
            <a:ext cx="1515538" cy="972365"/>
            <a:chOff x="4323035" y="2303298"/>
            <a:chExt cx="1667613" cy="945432"/>
          </a:xfrm>
          <a:effectLst>
            <a:outerShdw blurRad="50800" dist="38100" dir="5400000" algn="t" rotWithShape="0">
              <a:prstClr val="black">
                <a:alpha val="40000"/>
              </a:prstClr>
            </a:outerShdw>
          </a:effectLst>
        </p:grpSpPr>
        <p:pic>
          <p:nvPicPr>
            <p:cNvPr id="64" name="Graphique 63" descr="Caravane contour">
              <a:extLst>
                <a:ext uri="{FF2B5EF4-FFF2-40B4-BE49-F238E27FC236}">
                  <a16:creationId xmlns:a16="http://schemas.microsoft.com/office/drawing/2014/main" id="{6AC95787-D295-B7AE-6A45-B51FDA471CF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323035" y="2303298"/>
              <a:ext cx="914400" cy="914400"/>
            </a:xfrm>
            <a:prstGeom prst="rect">
              <a:avLst/>
            </a:prstGeom>
          </p:spPr>
        </p:pic>
        <p:pic>
          <p:nvPicPr>
            <p:cNvPr id="65" name="Graphique 64" descr="Voiture avec un remplissage uni">
              <a:extLst>
                <a:ext uri="{FF2B5EF4-FFF2-40B4-BE49-F238E27FC236}">
                  <a16:creationId xmlns:a16="http://schemas.microsoft.com/office/drawing/2014/main" id="{46C020CE-08CF-DA67-C8C3-CCE3E87615DC}"/>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076248" y="2334330"/>
              <a:ext cx="914400" cy="914400"/>
            </a:xfrm>
            <a:prstGeom prst="rect">
              <a:avLst/>
            </a:prstGeom>
          </p:spPr>
        </p:pic>
      </p:grpSp>
      <p:grpSp>
        <p:nvGrpSpPr>
          <p:cNvPr id="66" name="Groupe 65">
            <a:extLst>
              <a:ext uri="{FF2B5EF4-FFF2-40B4-BE49-F238E27FC236}">
                <a16:creationId xmlns:a16="http://schemas.microsoft.com/office/drawing/2014/main" id="{1D678214-9FE6-839D-3C82-1EF463973126}"/>
              </a:ext>
            </a:extLst>
          </p:cNvPr>
          <p:cNvGrpSpPr/>
          <p:nvPr/>
        </p:nvGrpSpPr>
        <p:grpSpPr>
          <a:xfrm>
            <a:off x="3328283" y="10881850"/>
            <a:ext cx="1646780" cy="646331"/>
            <a:chOff x="2578175" y="2257715"/>
            <a:chExt cx="1646780" cy="646331"/>
          </a:xfrm>
        </p:grpSpPr>
        <p:sp>
          <p:nvSpPr>
            <p:cNvPr id="67" name="Rectangle 66">
              <a:extLst>
                <a:ext uri="{FF2B5EF4-FFF2-40B4-BE49-F238E27FC236}">
                  <a16:creationId xmlns:a16="http://schemas.microsoft.com/office/drawing/2014/main" id="{7D9FECD2-4B26-0921-C246-147F15B624FF}"/>
                </a:ext>
              </a:extLst>
            </p:cNvPr>
            <p:cNvSpPr/>
            <p:nvPr/>
          </p:nvSpPr>
          <p:spPr>
            <a:xfrm>
              <a:off x="2590173" y="2257715"/>
              <a:ext cx="1634782" cy="646331"/>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ZoneTexte 67">
              <a:extLst>
                <a:ext uri="{FF2B5EF4-FFF2-40B4-BE49-F238E27FC236}">
                  <a16:creationId xmlns:a16="http://schemas.microsoft.com/office/drawing/2014/main" id="{28322BB6-1E56-1E91-4636-CD73C9CB93ED}"/>
                </a:ext>
              </a:extLst>
            </p:cNvPr>
            <p:cNvSpPr txBox="1"/>
            <p:nvPr/>
          </p:nvSpPr>
          <p:spPr>
            <a:xfrm>
              <a:off x="2578175" y="2305020"/>
              <a:ext cx="1634782" cy="584775"/>
            </a:xfrm>
            <a:prstGeom prst="rect">
              <a:avLst/>
            </a:prstGeom>
            <a:noFill/>
          </p:spPr>
          <p:txBody>
            <a:bodyPr wrap="square" rtlCol="0">
              <a:spAutoFit/>
            </a:bodyPr>
            <a:lstStyle/>
            <a:p>
              <a:pPr algn="ctr"/>
              <a:r>
                <a:rPr lang="fr-FR" sz="3200" b="1">
                  <a:solidFill>
                    <a:schemeClr val="bg1"/>
                  </a:solidFill>
                  <a:effectLst>
                    <a:outerShdw blurRad="50800" dist="38100" dir="5400000" algn="t" rotWithShape="0">
                      <a:prstClr val="black">
                        <a:alpha val="40000"/>
                      </a:prstClr>
                    </a:outerShdw>
                  </a:effectLst>
                </a:rPr>
                <a:t>2nd </a:t>
              </a:r>
              <a:r>
                <a:rPr lang="fr-FR" sz="3200" b="1" err="1">
                  <a:solidFill>
                    <a:schemeClr val="bg1"/>
                  </a:solidFill>
                  <a:effectLst>
                    <a:outerShdw blurRad="50800" dist="38100" dir="5400000" algn="t" rotWithShape="0">
                      <a:prstClr val="black">
                        <a:alpha val="40000"/>
                      </a:prstClr>
                    </a:outerShdw>
                  </a:effectLst>
                </a:rPr>
                <a:t>step</a:t>
              </a:r>
              <a:endParaRPr lang="fr-FR" sz="3200" b="1">
                <a:solidFill>
                  <a:schemeClr val="bg1"/>
                </a:solidFill>
                <a:effectLst>
                  <a:outerShdw blurRad="50800" dist="38100" dir="5400000" algn="t" rotWithShape="0">
                    <a:prstClr val="black">
                      <a:alpha val="40000"/>
                    </a:prstClr>
                  </a:outerShdw>
                </a:effectLst>
              </a:endParaRPr>
            </a:p>
          </p:txBody>
        </p:sp>
      </p:grpSp>
      <p:pic>
        <p:nvPicPr>
          <p:cNvPr id="105" name="Graphique 104" descr="Flèche : courbe légère avec un remplissage uni">
            <a:extLst>
              <a:ext uri="{FF2B5EF4-FFF2-40B4-BE49-F238E27FC236}">
                <a16:creationId xmlns:a16="http://schemas.microsoft.com/office/drawing/2014/main" id="{1BA4D3E8-A83B-756A-28E0-02FDCC3C3CB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003400" y="11640077"/>
            <a:ext cx="557253" cy="557253"/>
          </a:xfrm>
          <a:prstGeom prst="rect">
            <a:avLst/>
          </a:prstGeom>
          <a:effectLst>
            <a:outerShdw blurRad="50800" dist="38100" dir="5400000" algn="t" rotWithShape="0">
              <a:prstClr val="black">
                <a:alpha val="40000"/>
              </a:prstClr>
            </a:outerShdw>
          </a:effectLst>
        </p:spPr>
      </p:pic>
      <p:grpSp>
        <p:nvGrpSpPr>
          <p:cNvPr id="106" name="Groupe 105">
            <a:extLst>
              <a:ext uri="{FF2B5EF4-FFF2-40B4-BE49-F238E27FC236}">
                <a16:creationId xmlns:a16="http://schemas.microsoft.com/office/drawing/2014/main" id="{DA1319B5-BAF0-0CB8-1E9A-F238EF358BA0}"/>
              </a:ext>
            </a:extLst>
          </p:cNvPr>
          <p:cNvGrpSpPr/>
          <p:nvPr/>
        </p:nvGrpSpPr>
        <p:grpSpPr>
          <a:xfrm>
            <a:off x="3660602" y="11508117"/>
            <a:ext cx="1515538" cy="972365"/>
            <a:chOff x="4323035" y="2303298"/>
            <a:chExt cx="1667613" cy="945432"/>
          </a:xfrm>
          <a:effectLst>
            <a:outerShdw blurRad="50800" dist="38100" dir="5400000" algn="t" rotWithShape="0">
              <a:prstClr val="black">
                <a:alpha val="40000"/>
              </a:prstClr>
            </a:outerShdw>
          </a:effectLst>
        </p:grpSpPr>
        <p:pic>
          <p:nvPicPr>
            <p:cNvPr id="107" name="Graphique 106" descr="Caravane contour">
              <a:extLst>
                <a:ext uri="{FF2B5EF4-FFF2-40B4-BE49-F238E27FC236}">
                  <a16:creationId xmlns:a16="http://schemas.microsoft.com/office/drawing/2014/main" id="{B7AB8585-9893-2D80-36C2-456837C8DDB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323035" y="2303298"/>
              <a:ext cx="914400" cy="914400"/>
            </a:xfrm>
            <a:prstGeom prst="rect">
              <a:avLst/>
            </a:prstGeom>
          </p:spPr>
        </p:pic>
        <p:pic>
          <p:nvPicPr>
            <p:cNvPr id="108" name="Graphique 107" descr="Voiture avec un remplissage uni">
              <a:extLst>
                <a:ext uri="{FF2B5EF4-FFF2-40B4-BE49-F238E27FC236}">
                  <a16:creationId xmlns:a16="http://schemas.microsoft.com/office/drawing/2014/main" id="{48BAC6E7-151B-54C8-A56B-9CD2EB38C0BA}"/>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076248" y="2334330"/>
              <a:ext cx="914400" cy="914400"/>
            </a:xfrm>
            <a:prstGeom prst="rect">
              <a:avLst/>
            </a:prstGeom>
          </p:spPr>
        </p:pic>
      </p:grpSp>
      <p:sp>
        <p:nvSpPr>
          <p:cNvPr id="109" name="ZoneTexte 108">
            <a:extLst>
              <a:ext uri="{FF2B5EF4-FFF2-40B4-BE49-F238E27FC236}">
                <a16:creationId xmlns:a16="http://schemas.microsoft.com/office/drawing/2014/main" id="{625827C4-E5AB-3749-05B0-9258567F6D43}"/>
              </a:ext>
            </a:extLst>
          </p:cNvPr>
          <p:cNvSpPr txBox="1"/>
          <p:nvPr/>
        </p:nvSpPr>
        <p:spPr>
          <a:xfrm>
            <a:off x="5778215" y="11849534"/>
            <a:ext cx="255198" cy="369332"/>
          </a:xfrm>
          <a:prstGeom prst="rect">
            <a:avLst/>
          </a:prstGeom>
          <a:noFill/>
        </p:spPr>
        <p:txBody>
          <a:bodyPr wrap="none" rtlCol="0">
            <a:spAutoFit/>
          </a:bodyPr>
          <a:lstStyle/>
          <a:p>
            <a:r>
              <a:rPr lang="fr-FR" b="1"/>
              <a:t>)</a:t>
            </a:r>
          </a:p>
        </p:txBody>
      </p:sp>
      <p:sp>
        <p:nvSpPr>
          <p:cNvPr id="110" name="ZoneTexte 109">
            <a:extLst>
              <a:ext uri="{FF2B5EF4-FFF2-40B4-BE49-F238E27FC236}">
                <a16:creationId xmlns:a16="http://schemas.microsoft.com/office/drawing/2014/main" id="{82C3F41D-D89B-B53B-6923-E8CEE5A146B5}"/>
              </a:ext>
            </a:extLst>
          </p:cNvPr>
          <p:cNvSpPr txBox="1"/>
          <p:nvPr/>
        </p:nvSpPr>
        <p:spPr>
          <a:xfrm>
            <a:off x="5905814" y="11748647"/>
            <a:ext cx="296876" cy="523220"/>
          </a:xfrm>
          <a:prstGeom prst="rect">
            <a:avLst/>
          </a:prstGeom>
          <a:noFill/>
        </p:spPr>
        <p:txBody>
          <a:bodyPr wrap="none" rtlCol="0">
            <a:spAutoFit/>
          </a:bodyPr>
          <a:lstStyle/>
          <a:p>
            <a:r>
              <a:rPr lang="fr-FR" sz="2800" b="1"/>
              <a:t>)</a:t>
            </a:r>
          </a:p>
        </p:txBody>
      </p:sp>
      <p:sp>
        <p:nvSpPr>
          <p:cNvPr id="111" name="ZoneTexte 110">
            <a:extLst>
              <a:ext uri="{FF2B5EF4-FFF2-40B4-BE49-F238E27FC236}">
                <a16:creationId xmlns:a16="http://schemas.microsoft.com/office/drawing/2014/main" id="{24DD590E-FE29-F139-DF16-6AF19C8D4FEF}"/>
              </a:ext>
            </a:extLst>
          </p:cNvPr>
          <p:cNvSpPr txBox="1"/>
          <p:nvPr/>
        </p:nvSpPr>
        <p:spPr>
          <a:xfrm>
            <a:off x="6072438" y="11656314"/>
            <a:ext cx="344966" cy="707886"/>
          </a:xfrm>
          <a:prstGeom prst="rect">
            <a:avLst/>
          </a:prstGeom>
          <a:noFill/>
        </p:spPr>
        <p:txBody>
          <a:bodyPr wrap="none" rtlCol="0">
            <a:spAutoFit/>
          </a:bodyPr>
          <a:lstStyle/>
          <a:p>
            <a:r>
              <a:rPr lang="fr-FR" sz="4000" b="1"/>
              <a:t>)</a:t>
            </a:r>
          </a:p>
        </p:txBody>
      </p:sp>
      <p:pic>
        <p:nvPicPr>
          <p:cNvPr id="112" name="Graphique 111" descr="Mur de briques contour">
            <a:extLst>
              <a:ext uri="{FF2B5EF4-FFF2-40B4-BE49-F238E27FC236}">
                <a16:creationId xmlns:a16="http://schemas.microsoft.com/office/drawing/2014/main" id="{7603A145-52B0-13AD-378D-865FC24783B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801795" y="11576066"/>
            <a:ext cx="916268" cy="916268"/>
          </a:xfrm>
          <a:prstGeom prst="rect">
            <a:avLst/>
          </a:prstGeom>
          <a:effectLst>
            <a:outerShdw blurRad="50800" dist="38100" dir="5400000" algn="t" rotWithShape="0">
              <a:prstClr val="black">
                <a:alpha val="40000"/>
              </a:prstClr>
            </a:outerShdw>
          </a:effectLst>
        </p:spPr>
      </p:pic>
      <p:pic>
        <p:nvPicPr>
          <p:cNvPr id="113" name="Image 112" descr="Une image contenant Graphique, graphisme, conception&#10;&#10;Description générée automatiquement">
            <a:extLst>
              <a:ext uri="{FF2B5EF4-FFF2-40B4-BE49-F238E27FC236}">
                <a16:creationId xmlns:a16="http://schemas.microsoft.com/office/drawing/2014/main" id="{4446B59F-6BCC-184A-CF3F-357A75CE75D0}"/>
              </a:ext>
            </a:extLst>
          </p:cNvPr>
          <p:cNvPicPr>
            <a:picLocks noChangeAspect="1"/>
          </p:cNvPicPr>
          <p:nvPr/>
        </p:nvPicPr>
        <p:blipFill rotWithShape="1">
          <a:blip r:embed="rId31">
            <a:extLst>
              <a:ext uri="{BEBA8EAE-BF5A-486C-A8C5-ECC9F3942E4B}">
                <a14:imgProps xmlns:a14="http://schemas.microsoft.com/office/drawing/2010/main">
                  <a14:imgLayer r:embed="rId32">
                    <a14:imgEffect>
                      <a14:backgroundRemoval t="41100" b="59600" l="26238" r="73197">
                        <a14:foregroundMark x1="28359" y1="55050" x2="28359" y2="55050"/>
                        <a14:foregroundMark x1="26238" y1="56050" x2="26238" y2="56050"/>
                        <a14:foregroundMark x1="73197" y1="56550" x2="73197" y2="56550"/>
                      </a14:backgroundRemoval>
                    </a14:imgEffect>
                  </a14:imgLayer>
                </a14:imgProps>
              </a:ext>
              <a:ext uri="{28A0092B-C50C-407E-A947-70E740481C1C}">
                <a14:useLocalDpi xmlns:a14="http://schemas.microsoft.com/office/drawing/2010/main" val="0"/>
              </a:ext>
            </a:extLst>
          </a:blip>
          <a:srcRect l="23057" t="38819" r="22408" b="38074"/>
          <a:stretch/>
        </p:blipFill>
        <p:spPr>
          <a:xfrm>
            <a:off x="5251400" y="11121807"/>
            <a:ext cx="873050" cy="523220"/>
          </a:xfrm>
          <a:prstGeom prst="rect">
            <a:avLst/>
          </a:prstGeom>
          <a:effectLst>
            <a:outerShdw blurRad="50800" dist="38100" dir="5400000" algn="t" rotWithShape="0">
              <a:prstClr val="black">
                <a:alpha val="40000"/>
              </a:prstClr>
            </a:outerShdw>
          </a:effectLst>
        </p:spPr>
      </p:pic>
      <p:pic>
        <p:nvPicPr>
          <p:cNvPr id="114" name="Image 113" descr="Une image contenant Graphique, graphisme, conception&#10;&#10;Description générée automatiquement">
            <a:extLst>
              <a:ext uri="{FF2B5EF4-FFF2-40B4-BE49-F238E27FC236}">
                <a16:creationId xmlns:a16="http://schemas.microsoft.com/office/drawing/2014/main" id="{43873672-2C79-E834-A73D-EBE4727B497F}"/>
              </a:ext>
            </a:extLst>
          </p:cNvPr>
          <p:cNvPicPr>
            <a:picLocks noChangeAspect="1"/>
          </p:cNvPicPr>
          <p:nvPr/>
        </p:nvPicPr>
        <p:blipFill rotWithShape="1">
          <a:blip r:embed="rId33">
            <a:extLst>
              <a:ext uri="{BEBA8EAE-BF5A-486C-A8C5-ECC9F3942E4B}">
                <a14:imgProps xmlns:a14="http://schemas.microsoft.com/office/drawing/2010/main">
                  <a14:imgLayer r:embed="rId32">
                    <a14:imgEffect>
                      <a14:backgroundRemoval t="70550" b="89750" l="25672" r="74470">
                        <a14:foregroundMark x1="29420" y1="84500" x2="29420" y2="84500"/>
                        <a14:foregroundMark x1="25672" y1="87150" x2="25672" y2="87150"/>
                        <a14:foregroundMark x1="74470" y1="86100" x2="74470" y2="86100"/>
                      </a14:backgroundRemoval>
                    </a14:imgEffect>
                  </a14:imgLayer>
                </a14:imgProps>
              </a:ext>
              <a:ext uri="{28A0092B-C50C-407E-A947-70E740481C1C}">
                <a14:useLocalDpi xmlns:a14="http://schemas.microsoft.com/office/drawing/2010/main" val="0"/>
              </a:ext>
            </a:extLst>
          </a:blip>
          <a:srcRect l="22614" t="68180" r="21228" b="7823"/>
          <a:stretch/>
        </p:blipFill>
        <p:spPr>
          <a:xfrm>
            <a:off x="6423984" y="11121807"/>
            <a:ext cx="865683" cy="523220"/>
          </a:xfrm>
          <a:prstGeom prst="rect">
            <a:avLst/>
          </a:prstGeom>
          <a:effectLst>
            <a:outerShdw blurRad="50800" dist="38100" dir="5400000" algn="t" rotWithShape="0">
              <a:prstClr val="black">
                <a:alpha val="40000"/>
              </a:prstClr>
            </a:outerShdw>
          </a:effectLst>
        </p:spPr>
      </p:pic>
      <p:cxnSp>
        <p:nvCxnSpPr>
          <p:cNvPr id="115" name="Connecteur droit avec flèche 114">
            <a:extLst>
              <a:ext uri="{FF2B5EF4-FFF2-40B4-BE49-F238E27FC236}">
                <a16:creationId xmlns:a16="http://schemas.microsoft.com/office/drawing/2014/main" id="{81B7D0AF-DBA1-4BF4-6A85-2B9F6E3058DC}"/>
              </a:ext>
            </a:extLst>
          </p:cNvPr>
          <p:cNvCxnSpPr>
            <a:stCxn id="113" idx="3"/>
            <a:endCxn id="114" idx="1"/>
          </p:cNvCxnSpPr>
          <p:nvPr/>
        </p:nvCxnSpPr>
        <p:spPr>
          <a:xfrm>
            <a:off x="6124450" y="11383417"/>
            <a:ext cx="299534" cy="0"/>
          </a:xfrm>
          <a:prstGeom prst="straightConnector1">
            <a:avLst/>
          </a:prstGeom>
          <a:ln w="3810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6" name="Connecteur : en angle 115">
            <a:extLst>
              <a:ext uri="{FF2B5EF4-FFF2-40B4-BE49-F238E27FC236}">
                <a16:creationId xmlns:a16="http://schemas.microsoft.com/office/drawing/2014/main" id="{D7200561-F753-1E96-FA4C-20757704AEE4}"/>
              </a:ext>
            </a:extLst>
          </p:cNvPr>
          <p:cNvCxnSpPr>
            <a:cxnSpLocks/>
          </p:cNvCxnSpPr>
          <p:nvPr/>
        </p:nvCxnSpPr>
        <p:spPr>
          <a:xfrm>
            <a:off x="5251400" y="12480482"/>
            <a:ext cx="2466663" cy="551428"/>
          </a:xfrm>
          <a:prstGeom prst="bentConnector3">
            <a:avLst>
              <a:gd name="adj1" fmla="val 38738"/>
            </a:avLst>
          </a:prstGeom>
          <a:ln w="38100">
            <a:solidFill>
              <a:srgbClr val="038077"/>
            </a:solidFill>
          </a:ln>
        </p:spPr>
        <p:style>
          <a:lnRef idx="1">
            <a:schemeClr val="accent1"/>
          </a:lnRef>
          <a:fillRef idx="0">
            <a:schemeClr val="accent1"/>
          </a:fillRef>
          <a:effectRef idx="0">
            <a:schemeClr val="accent1"/>
          </a:effectRef>
          <a:fontRef idx="minor">
            <a:schemeClr val="tx1"/>
          </a:fontRef>
        </p:style>
      </p:cxnSp>
      <p:cxnSp>
        <p:nvCxnSpPr>
          <p:cNvPr id="117" name="Connecteur : en angle 116">
            <a:extLst>
              <a:ext uri="{FF2B5EF4-FFF2-40B4-BE49-F238E27FC236}">
                <a16:creationId xmlns:a16="http://schemas.microsoft.com/office/drawing/2014/main" id="{A075036C-9F4B-AC0B-75DB-7087E69BA80A}"/>
              </a:ext>
            </a:extLst>
          </p:cNvPr>
          <p:cNvCxnSpPr>
            <a:cxnSpLocks/>
          </p:cNvCxnSpPr>
          <p:nvPr/>
        </p:nvCxnSpPr>
        <p:spPr>
          <a:xfrm flipV="1">
            <a:off x="7718063" y="12187170"/>
            <a:ext cx="1566507" cy="846241"/>
          </a:xfrm>
          <a:prstGeom prst="bentConnector3">
            <a:avLst>
              <a:gd name="adj1" fmla="val 35222"/>
            </a:avLst>
          </a:prstGeom>
          <a:ln w="38100">
            <a:solidFill>
              <a:srgbClr val="038077"/>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e 117">
            <a:extLst>
              <a:ext uri="{FF2B5EF4-FFF2-40B4-BE49-F238E27FC236}">
                <a16:creationId xmlns:a16="http://schemas.microsoft.com/office/drawing/2014/main" id="{88EA4BBD-4FDA-08AF-43EC-AD18C30B5184}"/>
              </a:ext>
            </a:extLst>
          </p:cNvPr>
          <p:cNvGrpSpPr/>
          <p:nvPr/>
        </p:nvGrpSpPr>
        <p:grpSpPr>
          <a:xfrm>
            <a:off x="9321308" y="11611179"/>
            <a:ext cx="1515538" cy="972365"/>
            <a:chOff x="4323035" y="2303298"/>
            <a:chExt cx="1667613" cy="945432"/>
          </a:xfrm>
          <a:effectLst>
            <a:outerShdw blurRad="50800" dist="38100" dir="5400000" algn="t" rotWithShape="0">
              <a:prstClr val="black">
                <a:alpha val="40000"/>
              </a:prstClr>
            </a:outerShdw>
          </a:effectLst>
        </p:grpSpPr>
        <p:pic>
          <p:nvPicPr>
            <p:cNvPr id="119" name="Graphique 118" descr="Caravane contour">
              <a:extLst>
                <a:ext uri="{FF2B5EF4-FFF2-40B4-BE49-F238E27FC236}">
                  <a16:creationId xmlns:a16="http://schemas.microsoft.com/office/drawing/2014/main" id="{2C1B9FD4-7A24-F00E-9D97-8E31E6A3135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323035" y="2303298"/>
              <a:ext cx="914400" cy="914400"/>
            </a:xfrm>
            <a:prstGeom prst="rect">
              <a:avLst/>
            </a:prstGeom>
          </p:spPr>
        </p:pic>
        <p:pic>
          <p:nvPicPr>
            <p:cNvPr id="120" name="Graphique 119" descr="Voiture avec un remplissage uni">
              <a:extLst>
                <a:ext uri="{FF2B5EF4-FFF2-40B4-BE49-F238E27FC236}">
                  <a16:creationId xmlns:a16="http://schemas.microsoft.com/office/drawing/2014/main" id="{5DE1A777-FD2B-42C0-861F-431740ACAACC}"/>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076248" y="2334330"/>
              <a:ext cx="914400" cy="914400"/>
            </a:xfrm>
            <a:prstGeom prst="rect">
              <a:avLst/>
            </a:prstGeom>
          </p:spPr>
        </p:pic>
      </p:grpSp>
    </p:spTree>
    <p:extLst>
      <p:ext uri="{BB962C8B-B14F-4D97-AF65-F5344CB8AC3E}">
        <p14:creationId xmlns:p14="http://schemas.microsoft.com/office/powerpoint/2010/main" val="1368101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9C1BB2A-DF5E-02AB-B46C-45428600FE09}"/>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28591" y="-4907250"/>
            <a:ext cx="1476803" cy="6478875"/>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79929" y="-4744575"/>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1C9FE9ED-3D88-C97C-F761-C57681E5C3B6}"/>
              </a:ext>
            </a:extLst>
          </p:cNvPr>
          <p:cNvSpPr txBox="1"/>
          <p:nvPr/>
        </p:nvSpPr>
        <p:spPr>
          <a:xfrm>
            <a:off x="2160141" y="-4744575"/>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FADBFF2E-2768-3C53-9175-14C096EEC2E3}"/>
              </a:ext>
            </a:extLst>
          </p:cNvPr>
          <p:cNvSpPr txBox="1"/>
          <p:nvPr/>
        </p:nvSpPr>
        <p:spPr>
          <a:xfrm>
            <a:off x="2160141" y="-4035957"/>
            <a:ext cx="4477701" cy="738664"/>
          </a:xfrm>
          <a:prstGeom prst="rect">
            <a:avLst/>
          </a:prstGeom>
          <a:noFill/>
        </p:spPr>
        <p:txBody>
          <a:bodyPr wrap="none" rtlCol="0">
            <a:spAutoFit/>
          </a:bodyPr>
          <a:lstStyle/>
          <a:p>
            <a:r>
              <a:rPr lang="fr-FR" sz="4200">
                <a:solidFill>
                  <a:schemeClr val="bg1"/>
                </a:solidFill>
              </a:rPr>
              <a:t>Product description</a:t>
            </a:r>
          </a:p>
        </p:txBody>
      </p:sp>
      <p:sp>
        <p:nvSpPr>
          <p:cNvPr id="7" name="ZoneTexte 6">
            <a:extLst>
              <a:ext uri="{FF2B5EF4-FFF2-40B4-BE49-F238E27FC236}">
                <a16:creationId xmlns:a16="http://schemas.microsoft.com/office/drawing/2014/main" id="{597DB7CD-E904-CB7E-DC2C-9167E0D9B179}"/>
              </a:ext>
            </a:extLst>
          </p:cNvPr>
          <p:cNvSpPr txBox="1"/>
          <p:nvPr/>
        </p:nvSpPr>
        <p:spPr>
          <a:xfrm>
            <a:off x="2160141" y="-3301139"/>
            <a:ext cx="3227294" cy="738664"/>
          </a:xfrm>
          <a:prstGeom prst="rect">
            <a:avLst/>
          </a:prstGeom>
          <a:noFill/>
        </p:spPr>
        <p:txBody>
          <a:bodyPr wrap="none" rtlCol="0">
            <a:spAutoFit/>
          </a:bodyPr>
          <a:lstStyle/>
          <a:p>
            <a:r>
              <a:rPr lang="fr-FR" sz="4200">
                <a:solidFill>
                  <a:schemeClr val="bg1"/>
                </a:solidFill>
              </a:rPr>
              <a:t>Main features</a:t>
            </a:r>
          </a:p>
        </p:txBody>
      </p:sp>
      <p:sp>
        <p:nvSpPr>
          <p:cNvPr id="9" name="ZoneTexte 8">
            <a:extLst>
              <a:ext uri="{FF2B5EF4-FFF2-40B4-BE49-F238E27FC236}">
                <a16:creationId xmlns:a16="http://schemas.microsoft.com/office/drawing/2014/main" id="{C459AE0C-C2F1-E379-771F-053F1AF3E3D1}"/>
              </a:ext>
            </a:extLst>
          </p:cNvPr>
          <p:cNvSpPr txBox="1"/>
          <p:nvPr/>
        </p:nvSpPr>
        <p:spPr>
          <a:xfrm>
            <a:off x="2174778" y="-1575203"/>
            <a:ext cx="1880451" cy="738664"/>
          </a:xfrm>
          <a:prstGeom prst="rect">
            <a:avLst/>
          </a:prstGeom>
          <a:noFill/>
        </p:spPr>
        <p:txBody>
          <a:bodyPr wrap="none" rtlCol="0">
            <a:spAutoFit/>
          </a:bodyPr>
          <a:lstStyle/>
          <a:p>
            <a:r>
              <a:rPr lang="fr-FR" sz="4200">
                <a:solidFill>
                  <a:schemeClr val="bg1"/>
                </a:solidFill>
              </a:rPr>
              <a:t>Sprint 1</a:t>
            </a:r>
          </a:p>
        </p:txBody>
      </p:sp>
      <p:sp>
        <p:nvSpPr>
          <p:cNvPr id="24" name="ZoneTexte 23">
            <a:extLst>
              <a:ext uri="{FF2B5EF4-FFF2-40B4-BE49-F238E27FC236}">
                <a16:creationId xmlns:a16="http://schemas.microsoft.com/office/drawing/2014/main" id="{36426193-57FB-3EF0-2A4A-A197F78D1664}"/>
              </a:ext>
            </a:extLst>
          </p:cNvPr>
          <p:cNvSpPr txBox="1"/>
          <p:nvPr/>
        </p:nvSpPr>
        <p:spPr>
          <a:xfrm>
            <a:off x="2160141" y="-760675"/>
            <a:ext cx="3087320" cy="738664"/>
          </a:xfrm>
          <a:prstGeom prst="rect">
            <a:avLst/>
          </a:prstGeom>
          <a:noFill/>
        </p:spPr>
        <p:txBody>
          <a:bodyPr wrap="none" rtlCol="0">
            <a:spAutoFit/>
          </a:bodyPr>
          <a:lstStyle/>
          <a:p>
            <a:r>
              <a:rPr lang="fr-FR" sz="4200">
                <a:solidFill>
                  <a:schemeClr val="bg1"/>
                </a:solidFill>
              </a:rPr>
              <a:t>Risks analysis</a:t>
            </a:r>
          </a:p>
        </p:txBody>
      </p:sp>
      <p:sp>
        <p:nvSpPr>
          <p:cNvPr id="25" name="ZoneTexte 24">
            <a:extLst>
              <a:ext uri="{FF2B5EF4-FFF2-40B4-BE49-F238E27FC236}">
                <a16:creationId xmlns:a16="http://schemas.microsoft.com/office/drawing/2014/main" id="{A8ADACC3-5326-7643-233F-A4305081D9C4}"/>
              </a:ext>
            </a:extLst>
          </p:cNvPr>
          <p:cNvSpPr txBox="1"/>
          <p:nvPr/>
        </p:nvSpPr>
        <p:spPr>
          <a:xfrm>
            <a:off x="2160141" y="58174"/>
            <a:ext cx="6054606"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Operationnal requirement</a:t>
            </a:r>
          </a:p>
        </p:txBody>
      </p:sp>
      <p:sp>
        <p:nvSpPr>
          <p:cNvPr id="26" name="ZoneTexte 25">
            <a:extLst>
              <a:ext uri="{FF2B5EF4-FFF2-40B4-BE49-F238E27FC236}">
                <a16:creationId xmlns:a16="http://schemas.microsoft.com/office/drawing/2014/main" id="{46F17AEC-8142-02E7-1911-07BEDCE20E21}"/>
              </a:ext>
            </a:extLst>
          </p:cNvPr>
          <p:cNvSpPr txBox="1"/>
          <p:nvPr/>
        </p:nvSpPr>
        <p:spPr>
          <a:xfrm>
            <a:off x="2160141" y="-2438635"/>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27" name="ZoneTexte 26">
            <a:extLst>
              <a:ext uri="{FF2B5EF4-FFF2-40B4-BE49-F238E27FC236}">
                <a16:creationId xmlns:a16="http://schemas.microsoft.com/office/drawing/2014/main" id="{1C2A2036-C005-848C-1BCE-8A88394BB3A5}"/>
              </a:ext>
            </a:extLst>
          </p:cNvPr>
          <p:cNvSpPr txBox="1"/>
          <p:nvPr/>
        </p:nvSpPr>
        <p:spPr>
          <a:xfrm>
            <a:off x="2174778" y="893919"/>
            <a:ext cx="2756267" cy="738664"/>
          </a:xfrm>
          <a:prstGeom prst="rect">
            <a:avLst/>
          </a:prstGeom>
          <a:noFill/>
        </p:spPr>
        <p:txBody>
          <a:bodyPr wrap="none" rtlCol="0">
            <a:spAutoFit/>
          </a:bodyPr>
          <a:lstStyle/>
          <a:p>
            <a:r>
              <a:rPr lang="fr-FR" sz="4200">
                <a:solidFill>
                  <a:schemeClr val="bg1"/>
                </a:solidFill>
              </a:rPr>
              <a:t>Questions ?</a:t>
            </a:r>
          </a:p>
        </p:txBody>
      </p:sp>
      <p:sp>
        <p:nvSpPr>
          <p:cNvPr id="31" name="Title 1">
            <a:extLst>
              <a:ext uri="{FF2B5EF4-FFF2-40B4-BE49-F238E27FC236}">
                <a16:creationId xmlns:a16="http://schemas.microsoft.com/office/drawing/2014/main" id="{159DCE35-DEA9-037A-799F-DF658793C6AE}"/>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15/17</a:t>
            </a:r>
            <a:endParaRPr lang="fr-FR"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62A6FC7E-F9A7-090E-7165-E9FFAE4E0C2F}"/>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i="1" err="1">
                <a:solidFill>
                  <a:schemeClr val="bg1"/>
                </a:solidFill>
                <a:latin typeface="Segoe UI"/>
                <a:ea typeface="Calibri Light"/>
                <a:cs typeface="Calibri Light"/>
              </a:rPr>
              <a:t>Malaurie</a:t>
            </a:r>
            <a:endParaRPr lang="fr-FR"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A2B09AB9-F838-7946-2119-2F6CB51AE3AF}"/>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riangle isocèle 33">
            <a:extLst>
              <a:ext uri="{FF2B5EF4-FFF2-40B4-BE49-F238E27FC236}">
                <a16:creationId xmlns:a16="http://schemas.microsoft.com/office/drawing/2014/main" id="{6AB5D0AD-7FAB-E493-235F-51D172F03B40}"/>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E63860B7-FD09-E38D-4677-9F2C6761701F}"/>
              </a:ext>
            </a:extLst>
          </p:cNvPr>
          <p:cNvSpPr/>
          <p:nvPr/>
        </p:nvSpPr>
        <p:spPr>
          <a:xfrm>
            <a:off x="3552911" y="1029454"/>
            <a:ext cx="5212080" cy="893277"/>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3600" b="1"/>
          </a:p>
        </p:txBody>
      </p:sp>
      <p:sp>
        <p:nvSpPr>
          <p:cNvPr id="35" name="ZoneTexte 34">
            <a:extLst>
              <a:ext uri="{FF2B5EF4-FFF2-40B4-BE49-F238E27FC236}">
                <a16:creationId xmlns:a16="http://schemas.microsoft.com/office/drawing/2014/main" id="{1A30D275-E7C4-6702-7A6E-3A624B126C00}"/>
              </a:ext>
            </a:extLst>
          </p:cNvPr>
          <p:cNvSpPr txBox="1"/>
          <p:nvPr/>
        </p:nvSpPr>
        <p:spPr>
          <a:xfrm>
            <a:off x="4268143" y="1154157"/>
            <a:ext cx="3898504" cy="646331"/>
          </a:xfrm>
          <a:prstGeom prst="rect">
            <a:avLst/>
          </a:prstGeom>
          <a:noFill/>
          <a:effectLst>
            <a:outerShdw blurRad="50800" dist="38100" dir="5400000" algn="t" rotWithShape="0">
              <a:prstClr val="black">
                <a:alpha val="40000"/>
              </a:prstClr>
            </a:outerShdw>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a:solidFill>
                  <a:prstClr val="white"/>
                </a:solidFill>
                <a:latin typeface="Calibri" panose="020F0502020204030204"/>
              </a:rPr>
              <a:t>Obstacle </a:t>
            </a:r>
            <a:r>
              <a:rPr lang="fr-FR" sz="3600" b="1" err="1">
                <a:solidFill>
                  <a:prstClr val="white"/>
                </a:solidFill>
                <a:latin typeface="Calibri" panose="020F0502020204030204"/>
              </a:rPr>
              <a:t>avoidance</a:t>
            </a:r>
            <a:endParaRPr kumimoji="0" lang="fr-FR" sz="36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Graphique 35" descr="Mur de briques contour">
            <a:extLst>
              <a:ext uri="{FF2B5EF4-FFF2-40B4-BE49-F238E27FC236}">
                <a16:creationId xmlns:a16="http://schemas.microsoft.com/office/drawing/2014/main" id="{F304466B-B175-D7BE-6E58-85027BBA25C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371195" y="2847419"/>
            <a:ext cx="916268" cy="916268"/>
          </a:xfrm>
          <a:prstGeom prst="rect">
            <a:avLst/>
          </a:prstGeom>
          <a:effectLst>
            <a:outerShdw blurRad="50800" dist="38100" dir="5400000" algn="t" rotWithShape="0">
              <a:prstClr val="black">
                <a:alpha val="40000"/>
              </a:prstClr>
            </a:outerShdw>
          </a:effectLst>
        </p:spPr>
      </p:pic>
      <p:pic>
        <p:nvPicPr>
          <p:cNvPr id="40" name="Graphique 39" descr="Flèche : courbe légère avec un remplissage uni">
            <a:extLst>
              <a:ext uri="{FF2B5EF4-FFF2-40B4-BE49-F238E27FC236}">
                <a16:creationId xmlns:a16="http://schemas.microsoft.com/office/drawing/2014/main" id="{BC25DAE3-F95D-E718-57A5-C000C48AB97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30969" y="2941988"/>
            <a:ext cx="557253" cy="557253"/>
          </a:xfrm>
          <a:prstGeom prst="rect">
            <a:avLst/>
          </a:prstGeom>
          <a:effectLst>
            <a:outerShdw blurRad="50800" dist="38100" dir="5400000" algn="t" rotWithShape="0">
              <a:prstClr val="black">
                <a:alpha val="40000"/>
              </a:prstClr>
            </a:outerShdw>
          </a:effectLst>
        </p:spPr>
      </p:pic>
      <p:pic>
        <p:nvPicPr>
          <p:cNvPr id="41" name="Image 40">
            <a:extLst>
              <a:ext uri="{FF2B5EF4-FFF2-40B4-BE49-F238E27FC236}">
                <a16:creationId xmlns:a16="http://schemas.microsoft.com/office/drawing/2014/main" id="{83923CE9-FCAE-AE60-C978-E0D57AF7722D}"/>
              </a:ext>
            </a:extLst>
          </p:cNvPr>
          <p:cNvPicPr>
            <a:picLocks noChangeAspect="1"/>
          </p:cNvPicPr>
          <p:nvPr/>
        </p:nvPicPr>
        <p:blipFill>
          <a:blip r:embed="rId23">
            <a:extLst>
              <a:ext uri="{BEBA8EAE-BF5A-486C-A8C5-ECC9F3942E4B}">
                <a14:imgProps xmlns:a14="http://schemas.microsoft.com/office/drawing/2010/main">
                  <a14:imgLayer r:embed="rId24">
                    <a14:imgEffect>
                      <a14:backgroundRemoval t="10000" b="90000" l="10000" r="90000">
                        <a14:foregroundMark x1="60042" y1="34650" x2="60042" y2="34650"/>
                        <a14:foregroundMark x1="56294" y1="50650" x2="56294" y2="50650"/>
                        <a14:foregroundMark x1="73479" y1="46200" x2="73479" y2="46200"/>
                        <a14:foregroundMark x1="53536" y1="23250" x2="53536" y2="23250"/>
                        <a14:foregroundMark x1="53536" y1="23250" x2="63579" y2="24200"/>
                        <a14:foregroundMark x1="63579" y1="24200" x2="71358" y2="28000"/>
                        <a14:foregroundMark x1="64427" y1="23100" x2="87977" y2="40750"/>
                        <a14:foregroundMark x1="87977" y1="40750" x2="88755" y2="56900"/>
                        <a14:foregroundMark x1="68246" y1="75250" x2="76450" y2="71100"/>
                        <a14:foregroundMark x1="76450" y1="71100" x2="86704" y2="61200"/>
                        <a14:foregroundMark x1="87482" y1="56900" x2="87482" y2="63250"/>
                        <a14:foregroundMark x1="47242" y1="77200" x2="67397" y2="74050"/>
                        <a14:foregroundMark x1="68246" y1="75700" x2="52192" y2="76650"/>
                        <a14:foregroundMark x1="52192" y1="76650" x2="48303" y2="75700"/>
                        <a14:foregroundMark x1="21075" y1="67700" x2="38190" y2="77500"/>
                        <a14:foregroundMark x1="38190" y1="77500" x2="48161" y2="77050"/>
                        <a14:foregroundMark x1="48161" y1="77050" x2="50849" y2="77050"/>
                        <a14:foregroundMark x1="11669" y1="41950" x2="12093" y2="58950"/>
                        <a14:foregroundMark x1="12093" y1="58950" x2="18458" y2="66550"/>
                        <a14:foregroundMark x1="18458" y1="66550" x2="21924" y2="68450"/>
                        <a14:foregroundMark x1="24045" y1="56900" x2="44484" y2="38300"/>
                        <a14:foregroundMark x1="44484" y1="38300" x2="60750" y2="52200"/>
                        <a14:foregroundMark x1="60750" y1="52200" x2="80905" y2="49500"/>
                        <a14:foregroundMark x1="80905" y1="49500" x2="86704" y2="56550"/>
                        <a14:foregroundMark x1="86704" y1="56550" x2="51909" y2="56050"/>
                        <a14:foregroundMark x1="51909" y1="56050" x2="40028" y2="51350"/>
                        <a14:foregroundMark x1="40028" y1="51350" x2="41584" y2="50350"/>
                        <a14:foregroundMark x1="25248" y1="41650" x2="24399" y2="54300"/>
                        <a14:foregroundMark x1="24399" y1="54300" x2="30481" y2="58650"/>
                        <a14:foregroundMark x1="20651" y1="56000" x2="28218" y2="57650"/>
                        <a14:foregroundMark x1="23621" y1="48000" x2="22065" y2="40650"/>
                        <a14:foregroundMark x1="22065" y1="40650" x2="32178" y2="43850"/>
                        <a14:foregroundMark x1="42008" y1="53050" x2="41018" y2="56900"/>
                        <a14:foregroundMark x1="51061" y1="44750" x2="60679" y2="42750"/>
                        <a14:foregroundMark x1="60679" y1="42750" x2="77511" y2="42500"/>
                        <a14:foregroundMark x1="77511" y1="42500" x2="69519" y2="51100"/>
                        <a14:foregroundMark x1="52122" y1="46650" x2="51909" y2="54350"/>
                        <a14:foregroundMark x1="12730" y1="38800" x2="31117" y2="25150"/>
                        <a14:foregroundMark x1="31117" y1="25150" x2="43777" y2="23350"/>
                        <a14:foregroundMark x1="43777" y1="23350" x2="58769" y2="23700"/>
                      </a14:backgroundRemoval>
                    </a14:imgEffect>
                  </a14:imgLayer>
                </a14:imgProps>
              </a:ext>
            </a:extLst>
          </a:blip>
          <a:stretch>
            <a:fillRect/>
          </a:stretch>
        </p:blipFill>
        <p:spPr>
          <a:xfrm>
            <a:off x="7590272" y="2492167"/>
            <a:ext cx="551231" cy="779676"/>
          </a:xfrm>
          <a:prstGeom prst="rect">
            <a:avLst/>
          </a:prstGeom>
          <a:effectLst>
            <a:outerShdw blurRad="50800" dist="38100" dir="5400000" algn="t" rotWithShape="0">
              <a:prstClr val="black">
                <a:alpha val="40000"/>
              </a:prstClr>
            </a:outerShdw>
          </a:effectLst>
        </p:spPr>
      </p:pic>
      <p:cxnSp>
        <p:nvCxnSpPr>
          <p:cNvPr id="43" name="Connecteur droit avec flèche 42">
            <a:extLst>
              <a:ext uri="{FF2B5EF4-FFF2-40B4-BE49-F238E27FC236}">
                <a16:creationId xmlns:a16="http://schemas.microsoft.com/office/drawing/2014/main" id="{EEBA446E-10B9-1D1A-12D4-6429A7BED801}"/>
              </a:ext>
            </a:extLst>
          </p:cNvPr>
          <p:cNvCxnSpPr>
            <a:cxnSpLocks/>
          </p:cNvCxnSpPr>
          <p:nvPr/>
        </p:nvCxnSpPr>
        <p:spPr>
          <a:xfrm flipH="1">
            <a:off x="7648176" y="3413275"/>
            <a:ext cx="844780" cy="0"/>
          </a:xfrm>
          <a:prstGeom prst="straightConnector1">
            <a:avLst/>
          </a:prstGeom>
          <a:ln w="76200">
            <a:solidFill>
              <a:srgbClr val="05BBAE"/>
            </a:solidFill>
            <a:headEnd type="triangle"/>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0D7AACE2-4E20-4EF2-D506-35CDB2FD9AF5}"/>
              </a:ext>
            </a:extLst>
          </p:cNvPr>
          <p:cNvSpPr txBox="1"/>
          <p:nvPr/>
        </p:nvSpPr>
        <p:spPr>
          <a:xfrm>
            <a:off x="7426635" y="3480365"/>
            <a:ext cx="1659429" cy="523220"/>
          </a:xfrm>
          <a:prstGeom prst="rect">
            <a:avLst/>
          </a:prstGeom>
          <a:noFill/>
        </p:spPr>
        <p:txBody>
          <a:bodyPr wrap="square" rtlCol="0">
            <a:spAutoFit/>
          </a:bodyPr>
          <a:lstStyle/>
          <a:p>
            <a:r>
              <a:rPr lang="fr-FR" sz="2800" b="1">
                <a:solidFill>
                  <a:srgbClr val="05BBAE"/>
                </a:solidFill>
                <a:effectLst>
                  <a:outerShdw blurRad="50800" dist="38100" dir="5400000" algn="t" rotWithShape="0">
                    <a:prstClr val="black">
                      <a:alpha val="40000"/>
                    </a:prstClr>
                  </a:outerShdw>
                </a:effectLst>
              </a:rPr>
              <a:t>&gt; 30 cm</a:t>
            </a:r>
          </a:p>
        </p:txBody>
      </p:sp>
      <p:grpSp>
        <p:nvGrpSpPr>
          <p:cNvPr id="45" name="Groupe 44">
            <a:extLst>
              <a:ext uri="{FF2B5EF4-FFF2-40B4-BE49-F238E27FC236}">
                <a16:creationId xmlns:a16="http://schemas.microsoft.com/office/drawing/2014/main" id="{1B165441-E833-8D2C-341D-FECD5E360BFC}"/>
              </a:ext>
            </a:extLst>
          </p:cNvPr>
          <p:cNvGrpSpPr/>
          <p:nvPr/>
        </p:nvGrpSpPr>
        <p:grpSpPr>
          <a:xfrm>
            <a:off x="2888171" y="2810028"/>
            <a:ext cx="1515538" cy="972365"/>
            <a:chOff x="4323035" y="2303298"/>
            <a:chExt cx="1667613" cy="945432"/>
          </a:xfrm>
          <a:effectLst>
            <a:outerShdw blurRad="50800" dist="38100" dir="5400000" algn="t" rotWithShape="0">
              <a:prstClr val="black">
                <a:alpha val="40000"/>
              </a:prstClr>
            </a:outerShdw>
          </a:effectLst>
        </p:grpSpPr>
        <p:pic>
          <p:nvPicPr>
            <p:cNvPr id="46" name="Graphique 45" descr="Caravane contour">
              <a:extLst>
                <a:ext uri="{FF2B5EF4-FFF2-40B4-BE49-F238E27FC236}">
                  <a16:creationId xmlns:a16="http://schemas.microsoft.com/office/drawing/2014/main" id="{43877367-5B68-A54B-3174-D31DA19A181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323035" y="2303298"/>
              <a:ext cx="914400" cy="914400"/>
            </a:xfrm>
            <a:prstGeom prst="rect">
              <a:avLst/>
            </a:prstGeom>
          </p:spPr>
        </p:pic>
        <p:pic>
          <p:nvPicPr>
            <p:cNvPr id="47" name="Graphique 46" descr="Voiture avec un remplissage uni">
              <a:extLst>
                <a:ext uri="{FF2B5EF4-FFF2-40B4-BE49-F238E27FC236}">
                  <a16:creationId xmlns:a16="http://schemas.microsoft.com/office/drawing/2014/main" id="{5825C9F3-8C22-2ACC-5F1F-BD94EEA4C4ED}"/>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076248" y="2334330"/>
              <a:ext cx="914400" cy="914400"/>
            </a:xfrm>
            <a:prstGeom prst="rect">
              <a:avLst/>
            </a:prstGeom>
          </p:spPr>
        </p:pic>
      </p:grpSp>
      <p:grpSp>
        <p:nvGrpSpPr>
          <p:cNvPr id="72" name="Groupe 71">
            <a:extLst>
              <a:ext uri="{FF2B5EF4-FFF2-40B4-BE49-F238E27FC236}">
                <a16:creationId xmlns:a16="http://schemas.microsoft.com/office/drawing/2014/main" id="{27C4BAF4-0CAA-2E53-4231-18BD440C5F32}"/>
              </a:ext>
            </a:extLst>
          </p:cNvPr>
          <p:cNvGrpSpPr/>
          <p:nvPr/>
        </p:nvGrpSpPr>
        <p:grpSpPr>
          <a:xfrm>
            <a:off x="2516929" y="2144991"/>
            <a:ext cx="1634782" cy="646331"/>
            <a:chOff x="2590173" y="2257715"/>
            <a:chExt cx="1634782" cy="646331"/>
          </a:xfrm>
        </p:grpSpPr>
        <p:sp>
          <p:nvSpPr>
            <p:cNvPr id="54" name="Rectangle 53">
              <a:extLst>
                <a:ext uri="{FF2B5EF4-FFF2-40B4-BE49-F238E27FC236}">
                  <a16:creationId xmlns:a16="http://schemas.microsoft.com/office/drawing/2014/main" id="{9775682D-E058-1B58-E657-BCACAE7F0A18}"/>
                </a:ext>
              </a:extLst>
            </p:cNvPr>
            <p:cNvSpPr/>
            <p:nvPr/>
          </p:nvSpPr>
          <p:spPr>
            <a:xfrm>
              <a:off x="2590173" y="2257715"/>
              <a:ext cx="1634782" cy="646331"/>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B881533F-DDA5-F486-48BA-BEF3CF7CA6A2}"/>
                </a:ext>
              </a:extLst>
            </p:cNvPr>
            <p:cNvSpPr txBox="1"/>
            <p:nvPr/>
          </p:nvSpPr>
          <p:spPr>
            <a:xfrm>
              <a:off x="2590173" y="2288492"/>
              <a:ext cx="1634782" cy="584775"/>
            </a:xfrm>
            <a:prstGeom prst="rect">
              <a:avLst/>
            </a:prstGeom>
            <a:noFill/>
          </p:spPr>
          <p:txBody>
            <a:bodyPr wrap="square" rtlCol="0">
              <a:spAutoFit/>
            </a:bodyPr>
            <a:lstStyle/>
            <a:p>
              <a:pPr algn="ctr"/>
              <a:r>
                <a:rPr lang="fr-FR" sz="3200" b="1">
                  <a:solidFill>
                    <a:schemeClr val="bg1"/>
                  </a:solidFill>
                  <a:effectLst>
                    <a:outerShdw blurRad="50800" dist="38100" dir="5400000" algn="t" rotWithShape="0">
                      <a:prstClr val="black">
                        <a:alpha val="40000"/>
                      </a:prstClr>
                    </a:outerShdw>
                  </a:effectLst>
                </a:rPr>
                <a:t>1st </a:t>
              </a:r>
              <a:r>
                <a:rPr lang="fr-FR" sz="3200" b="1" err="1">
                  <a:solidFill>
                    <a:schemeClr val="bg1"/>
                  </a:solidFill>
                  <a:effectLst>
                    <a:outerShdw blurRad="50800" dist="38100" dir="5400000" algn="t" rotWithShape="0">
                      <a:prstClr val="black">
                        <a:alpha val="40000"/>
                      </a:prstClr>
                    </a:outerShdw>
                  </a:effectLst>
                </a:rPr>
                <a:t>step</a:t>
              </a:r>
              <a:endParaRPr lang="fr-FR" sz="3200" b="1">
                <a:solidFill>
                  <a:schemeClr val="bg1"/>
                </a:solidFill>
                <a:effectLst>
                  <a:outerShdw blurRad="50800" dist="38100" dir="5400000" algn="t" rotWithShape="0">
                    <a:prstClr val="black">
                      <a:alpha val="40000"/>
                    </a:prstClr>
                  </a:outerShdw>
                </a:effectLst>
              </a:endParaRPr>
            </a:p>
          </p:txBody>
        </p:sp>
      </p:grpSp>
      <p:grpSp>
        <p:nvGrpSpPr>
          <p:cNvPr id="69" name="Groupe 68">
            <a:extLst>
              <a:ext uri="{FF2B5EF4-FFF2-40B4-BE49-F238E27FC236}">
                <a16:creationId xmlns:a16="http://schemas.microsoft.com/office/drawing/2014/main" id="{3E9F19D0-6CD1-D9E4-972E-B20BFC13DDB9}"/>
              </a:ext>
            </a:extLst>
          </p:cNvPr>
          <p:cNvGrpSpPr/>
          <p:nvPr/>
        </p:nvGrpSpPr>
        <p:grpSpPr>
          <a:xfrm>
            <a:off x="6144151" y="2791322"/>
            <a:ext cx="1515538" cy="972365"/>
            <a:chOff x="4323035" y="2303298"/>
            <a:chExt cx="1667613" cy="945432"/>
          </a:xfrm>
          <a:effectLst>
            <a:outerShdw blurRad="50800" dist="38100" dir="5400000" algn="t" rotWithShape="0">
              <a:prstClr val="black">
                <a:alpha val="40000"/>
              </a:prstClr>
            </a:outerShdw>
          </a:effectLst>
        </p:grpSpPr>
        <p:pic>
          <p:nvPicPr>
            <p:cNvPr id="70" name="Graphique 69" descr="Caravane contour">
              <a:extLst>
                <a:ext uri="{FF2B5EF4-FFF2-40B4-BE49-F238E27FC236}">
                  <a16:creationId xmlns:a16="http://schemas.microsoft.com/office/drawing/2014/main" id="{6741E528-B1C6-2F11-81D6-2173A572082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323035" y="2303298"/>
              <a:ext cx="914400" cy="914400"/>
            </a:xfrm>
            <a:prstGeom prst="rect">
              <a:avLst/>
            </a:prstGeom>
          </p:spPr>
        </p:pic>
        <p:pic>
          <p:nvPicPr>
            <p:cNvPr id="71" name="Graphique 70" descr="Voiture avec un remplissage uni">
              <a:extLst>
                <a:ext uri="{FF2B5EF4-FFF2-40B4-BE49-F238E27FC236}">
                  <a16:creationId xmlns:a16="http://schemas.microsoft.com/office/drawing/2014/main" id="{FB06456D-1CDD-A1A0-A76D-DA7AC8D50DF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076248" y="2334330"/>
              <a:ext cx="914400" cy="914400"/>
            </a:xfrm>
            <a:prstGeom prst="rect">
              <a:avLst/>
            </a:prstGeom>
          </p:spPr>
        </p:pic>
      </p:grpSp>
      <p:grpSp>
        <p:nvGrpSpPr>
          <p:cNvPr id="73" name="Groupe 72">
            <a:extLst>
              <a:ext uri="{FF2B5EF4-FFF2-40B4-BE49-F238E27FC236}">
                <a16:creationId xmlns:a16="http://schemas.microsoft.com/office/drawing/2014/main" id="{A94ECCD0-4DD7-CC52-5EF7-EBED24BC643D}"/>
              </a:ext>
            </a:extLst>
          </p:cNvPr>
          <p:cNvGrpSpPr/>
          <p:nvPr/>
        </p:nvGrpSpPr>
        <p:grpSpPr>
          <a:xfrm>
            <a:off x="2516929" y="3976905"/>
            <a:ext cx="1646780" cy="646331"/>
            <a:chOff x="2578175" y="2257715"/>
            <a:chExt cx="1646780" cy="646331"/>
          </a:xfrm>
        </p:grpSpPr>
        <p:sp>
          <p:nvSpPr>
            <p:cNvPr id="74" name="Rectangle 73">
              <a:extLst>
                <a:ext uri="{FF2B5EF4-FFF2-40B4-BE49-F238E27FC236}">
                  <a16:creationId xmlns:a16="http://schemas.microsoft.com/office/drawing/2014/main" id="{403652A7-2C72-E634-5F91-35C41D3E568B}"/>
                </a:ext>
              </a:extLst>
            </p:cNvPr>
            <p:cNvSpPr/>
            <p:nvPr/>
          </p:nvSpPr>
          <p:spPr>
            <a:xfrm>
              <a:off x="2590173" y="2257715"/>
              <a:ext cx="1634782" cy="646331"/>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ZoneTexte 74">
              <a:extLst>
                <a:ext uri="{FF2B5EF4-FFF2-40B4-BE49-F238E27FC236}">
                  <a16:creationId xmlns:a16="http://schemas.microsoft.com/office/drawing/2014/main" id="{E3FF3F12-642C-3F36-C562-B273EA5C2A18}"/>
                </a:ext>
              </a:extLst>
            </p:cNvPr>
            <p:cNvSpPr txBox="1"/>
            <p:nvPr/>
          </p:nvSpPr>
          <p:spPr>
            <a:xfrm>
              <a:off x="2578175" y="2305020"/>
              <a:ext cx="1634782" cy="584775"/>
            </a:xfrm>
            <a:prstGeom prst="rect">
              <a:avLst/>
            </a:prstGeom>
            <a:noFill/>
          </p:spPr>
          <p:txBody>
            <a:bodyPr wrap="square" rtlCol="0">
              <a:spAutoFit/>
            </a:bodyPr>
            <a:lstStyle/>
            <a:p>
              <a:pPr algn="ctr"/>
              <a:r>
                <a:rPr lang="fr-FR" sz="3200" b="1">
                  <a:solidFill>
                    <a:schemeClr val="bg1"/>
                  </a:solidFill>
                  <a:effectLst>
                    <a:outerShdw blurRad="50800" dist="38100" dir="5400000" algn="t" rotWithShape="0">
                      <a:prstClr val="black">
                        <a:alpha val="40000"/>
                      </a:prstClr>
                    </a:outerShdw>
                  </a:effectLst>
                </a:rPr>
                <a:t>2nd </a:t>
              </a:r>
              <a:r>
                <a:rPr lang="fr-FR" sz="3200" b="1" err="1">
                  <a:solidFill>
                    <a:schemeClr val="bg1"/>
                  </a:solidFill>
                  <a:effectLst>
                    <a:outerShdw blurRad="50800" dist="38100" dir="5400000" algn="t" rotWithShape="0">
                      <a:prstClr val="black">
                        <a:alpha val="40000"/>
                      </a:prstClr>
                    </a:outerShdw>
                  </a:effectLst>
                </a:rPr>
                <a:t>step</a:t>
              </a:r>
              <a:endParaRPr lang="fr-FR" sz="3200" b="1">
                <a:solidFill>
                  <a:schemeClr val="bg1"/>
                </a:solidFill>
                <a:effectLst>
                  <a:outerShdw blurRad="50800" dist="38100" dir="5400000" algn="t" rotWithShape="0">
                    <a:prstClr val="black">
                      <a:alpha val="40000"/>
                    </a:prstClr>
                  </a:outerShdw>
                </a:effectLst>
              </a:endParaRPr>
            </a:p>
          </p:txBody>
        </p:sp>
      </p:grpSp>
      <p:pic>
        <p:nvPicPr>
          <p:cNvPr id="76" name="Graphique 75" descr="Flèche : courbe légère avec un remplissage uni">
            <a:extLst>
              <a:ext uri="{FF2B5EF4-FFF2-40B4-BE49-F238E27FC236}">
                <a16:creationId xmlns:a16="http://schemas.microsoft.com/office/drawing/2014/main" id="{244E072B-E4B5-7ACF-B0CA-5859015AF99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192046" y="4735132"/>
            <a:ext cx="557253" cy="557253"/>
          </a:xfrm>
          <a:prstGeom prst="rect">
            <a:avLst/>
          </a:prstGeom>
          <a:effectLst>
            <a:outerShdw blurRad="50800" dist="38100" dir="5400000" algn="t" rotWithShape="0">
              <a:prstClr val="black">
                <a:alpha val="40000"/>
              </a:prstClr>
            </a:outerShdw>
          </a:effectLst>
        </p:spPr>
      </p:pic>
      <p:grpSp>
        <p:nvGrpSpPr>
          <p:cNvPr id="77" name="Groupe 76">
            <a:extLst>
              <a:ext uri="{FF2B5EF4-FFF2-40B4-BE49-F238E27FC236}">
                <a16:creationId xmlns:a16="http://schemas.microsoft.com/office/drawing/2014/main" id="{06AD529D-3C08-3150-E2D6-06147C265086}"/>
              </a:ext>
            </a:extLst>
          </p:cNvPr>
          <p:cNvGrpSpPr/>
          <p:nvPr/>
        </p:nvGrpSpPr>
        <p:grpSpPr>
          <a:xfrm>
            <a:off x="2849248" y="4603172"/>
            <a:ext cx="1515538" cy="972365"/>
            <a:chOff x="4323035" y="2303298"/>
            <a:chExt cx="1667613" cy="945432"/>
          </a:xfrm>
          <a:effectLst>
            <a:outerShdw blurRad="50800" dist="38100" dir="5400000" algn="t" rotWithShape="0">
              <a:prstClr val="black">
                <a:alpha val="40000"/>
              </a:prstClr>
            </a:outerShdw>
          </a:effectLst>
        </p:grpSpPr>
        <p:pic>
          <p:nvPicPr>
            <p:cNvPr id="78" name="Graphique 77" descr="Caravane contour">
              <a:extLst>
                <a:ext uri="{FF2B5EF4-FFF2-40B4-BE49-F238E27FC236}">
                  <a16:creationId xmlns:a16="http://schemas.microsoft.com/office/drawing/2014/main" id="{E3C421CA-550D-760D-4AD9-2B22FF45DE5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323035" y="2303298"/>
              <a:ext cx="914400" cy="914400"/>
            </a:xfrm>
            <a:prstGeom prst="rect">
              <a:avLst/>
            </a:prstGeom>
          </p:spPr>
        </p:pic>
        <p:pic>
          <p:nvPicPr>
            <p:cNvPr id="79" name="Graphique 78" descr="Voiture avec un remplissage uni">
              <a:extLst>
                <a:ext uri="{FF2B5EF4-FFF2-40B4-BE49-F238E27FC236}">
                  <a16:creationId xmlns:a16="http://schemas.microsoft.com/office/drawing/2014/main" id="{9AC4BA71-BFEA-DBD2-8496-3397F0C1C922}"/>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076248" y="2334330"/>
              <a:ext cx="914400" cy="914400"/>
            </a:xfrm>
            <a:prstGeom prst="rect">
              <a:avLst/>
            </a:prstGeom>
          </p:spPr>
        </p:pic>
      </p:grpSp>
      <p:grpSp>
        <p:nvGrpSpPr>
          <p:cNvPr id="37" name="Groupe 36">
            <a:extLst>
              <a:ext uri="{FF2B5EF4-FFF2-40B4-BE49-F238E27FC236}">
                <a16:creationId xmlns:a16="http://schemas.microsoft.com/office/drawing/2014/main" id="{5FEEC08B-3DA3-BCAE-C424-A709132E01D4}"/>
              </a:ext>
            </a:extLst>
          </p:cNvPr>
          <p:cNvGrpSpPr/>
          <p:nvPr/>
        </p:nvGrpSpPr>
        <p:grpSpPr>
          <a:xfrm>
            <a:off x="4966861" y="4751369"/>
            <a:ext cx="639189" cy="707886"/>
            <a:chOff x="4966861" y="4751369"/>
            <a:chExt cx="639189" cy="707886"/>
          </a:xfrm>
        </p:grpSpPr>
        <p:sp>
          <p:nvSpPr>
            <p:cNvPr id="80" name="ZoneTexte 79">
              <a:extLst>
                <a:ext uri="{FF2B5EF4-FFF2-40B4-BE49-F238E27FC236}">
                  <a16:creationId xmlns:a16="http://schemas.microsoft.com/office/drawing/2014/main" id="{FDC6E3CB-940D-9D93-18C0-A73C0A69CF9C}"/>
                </a:ext>
              </a:extLst>
            </p:cNvPr>
            <p:cNvSpPr txBox="1"/>
            <p:nvPr/>
          </p:nvSpPr>
          <p:spPr>
            <a:xfrm>
              <a:off x="4966861" y="4944589"/>
              <a:ext cx="255198" cy="369332"/>
            </a:xfrm>
            <a:prstGeom prst="rect">
              <a:avLst/>
            </a:prstGeom>
            <a:noFill/>
          </p:spPr>
          <p:txBody>
            <a:bodyPr wrap="none" rtlCol="0">
              <a:spAutoFit/>
            </a:bodyPr>
            <a:lstStyle/>
            <a:p>
              <a:r>
                <a:rPr lang="fr-FR" b="1"/>
                <a:t>)</a:t>
              </a:r>
            </a:p>
          </p:txBody>
        </p:sp>
        <p:sp>
          <p:nvSpPr>
            <p:cNvPr id="81" name="ZoneTexte 80">
              <a:extLst>
                <a:ext uri="{FF2B5EF4-FFF2-40B4-BE49-F238E27FC236}">
                  <a16:creationId xmlns:a16="http://schemas.microsoft.com/office/drawing/2014/main" id="{22D013A6-A1BE-70BE-67DC-8B4E4217ADFE}"/>
                </a:ext>
              </a:extLst>
            </p:cNvPr>
            <p:cNvSpPr txBox="1"/>
            <p:nvPr/>
          </p:nvSpPr>
          <p:spPr>
            <a:xfrm>
              <a:off x="5094460" y="4843702"/>
              <a:ext cx="296876" cy="523220"/>
            </a:xfrm>
            <a:prstGeom prst="rect">
              <a:avLst/>
            </a:prstGeom>
            <a:noFill/>
          </p:spPr>
          <p:txBody>
            <a:bodyPr wrap="none" rtlCol="0">
              <a:spAutoFit/>
            </a:bodyPr>
            <a:lstStyle/>
            <a:p>
              <a:r>
                <a:rPr lang="fr-FR" sz="2800" b="1"/>
                <a:t>)</a:t>
              </a:r>
            </a:p>
          </p:txBody>
        </p:sp>
        <p:sp>
          <p:nvSpPr>
            <p:cNvPr id="82" name="ZoneTexte 81">
              <a:extLst>
                <a:ext uri="{FF2B5EF4-FFF2-40B4-BE49-F238E27FC236}">
                  <a16:creationId xmlns:a16="http://schemas.microsoft.com/office/drawing/2014/main" id="{E71B5BF9-7E41-7E4D-1379-5CB4EC280A69}"/>
                </a:ext>
              </a:extLst>
            </p:cNvPr>
            <p:cNvSpPr txBox="1"/>
            <p:nvPr/>
          </p:nvSpPr>
          <p:spPr>
            <a:xfrm>
              <a:off x="5261084" y="4751369"/>
              <a:ext cx="344966" cy="707886"/>
            </a:xfrm>
            <a:prstGeom prst="rect">
              <a:avLst/>
            </a:prstGeom>
            <a:noFill/>
          </p:spPr>
          <p:txBody>
            <a:bodyPr wrap="none" rtlCol="0">
              <a:spAutoFit/>
            </a:bodyPr>
            <a:lstStyle/>
            <a:p>
              <a:r>
                <a:rPr lang="fr-FR" sz="4000" b="1" dirty="0"/>
                <a:t>)</a:t>
              </a:r>
            </a:p>
          </p:txBody>
        </p:sp>
      </p:grpSp>
      <p:pic>
        <p:nvPicPr>
          <p:cNvPr id="83" name="Graphique 82" descr="Mur de briques contour">
            <a:extLst>
              <a:ext uri="{FF2B5EF4-FFF2-40B4-BE49-F238E27FC236}">
                <a16:creationId xmlns:a16="http://schemas.microsoft.com/office/drawing/2014/main" id="{583804CB-BC6C-2A86-766B-B56951D70AE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990441" y="4671121"/>
            <a:ext cx="916268" cy="916268"/>
          </a:xfrm>
          <a:prstGeom prst="rect">
            <a:avLst/>
          </a:prstGeom>
          <a:effectLst>
            <a:outerShdw blurRad="50800" dist="38100" dir="5400000" algn="t" rotWithShape="0">
              <a:prstClr val="black">
                <a:alpha val="40000"/>
              </a:prstClr>
            </a:outerShdw>
          </a:effectLst>
        </p:spPr>
      </p:pic>
      <p:pic>
        <p:nvPicPr>
          <p:cNvPr id="38" name="Image 37" descr="Une image contenant Graphique, graphisme, conception&#10;&#10;Description générée automatiquement">
            <a:extLst>
              <a:ext uri="{FF2B5EF4-FFF2-40B4-BE49-F238E27FC236}">
                <a16:creationId xmlns:a16="http://schemas.microsoft.com/office/drawing/2014/main" id="{1E2FF123-78F6-6F86-35B1-7F270FC0B460}"/>
              </a:ext>
            </a:extLst>
          </p:cNvPr>
          <p:cNvPicPr>
            <a:picLocks noChangeAspect="1"/>
          </p:cNvPicPr>
          <p:nvPr/>
        </p:nvPicPr>
        <p:blipFill rotWithShape="1">
          <a:blip r:embed="rId29">
            <a:extLst>
              <a:ext uri="{BEBA8EAE-BF5A-486C-A8C5-ECC9F3942E4B}">
                <a14:imgProps xmlns:a14="http://schemas.microsoft.com/office/drawing/2010/main">
                  <a14:imgLayer r:embed="rId30">
                    <a14:imgEffect>
                      <a14:backgroundRemoval t="41100" b="59600" l="26238" r="73197">
                        <a14:foregroundMark x1="28359" y1="55050" x2="28359" y2="55050"/>
                        <a14:foregroundMark x1="26238" y1="56050" x2="26238" y2="56050"/>
                        <a14:foregroundMark x1="73197" y1="56550" x2="73197" y2="56550"/>
                      </a14:backgroundRemoval>
                    </a14:imgEffect>
                  </a14:imgLayer>
                </a14:imgProps>
              </a:ext>
              <a:ext uri="{28A0092B-C50C-407E-A947-70E740481C1C}">
                <a14:useLocalDpi xmlns:a14="http://schemas.microsoft.com/office/drawing/2010/main" val="0"/>
              </a:ext>
            </a:extLst>
          </a:blip>
          <a:srcRect l="23057" t="38819" r="22408" b="38074"/>
          <a:stretch/>
        </p:blipFill>
        <p:spPr>
          <a:xfrm>
            <a:off x="4440046" y="4216862"/>
            <a:ext cx="873050" cy="523220"/>
          </a:xfrm>
          <a:prstGeom prst="rect">
            <a:avLst/>
          </a:prstGeom>
          <a:effectLst>
            <a:outerShdw blurRad="50800" dist="38100" dir="5400000" algn="t" rotWithShape="0">
              <a:prstClr val="black">
                <a:alpha val="40000"/>
              </a:prstClr>
            </a:outerShdw>
          </a:effectLst>
        </p:spPr>
      </p:pic>
      <p:pic>
        <p:nvPicPr>
          <p:cNvPr id="39" name="Image 38" descr="Une image contenant Graphique, graphisme, conception&#10;&#10;Description générée automatiquement">
            <a:extLst>
              <a:ext uri="{FF2B5EF4-FFF2-40B4-BE49-F238E27FC236}">
                <a16:creationId xmlns:a16="http://schemas.microsoft.com/office/drawing/2014/main" id="{ACD721D6-DD6C-E49A-7CB2-3DCFDF8C1C43}"/>
              </a:ext>
            </a:extLst>
          </p:cNvPr>
          <p:cNvPicPr>
            <a:picLocks noChangeAspect="1"/>
          </p:cNvPicPr>
          <p:nvPr/>
        </p:nvPicPr>
        <p:blipFill rotWithShape="1">
          <a:blip r:embed="rId31">
            <a:extLst>
              <a:ext uri="{BEBA8EAE-BF5A-486C-A8C5-ECC9F3942E4B}">
                <a14:imgProps xmlns:a14="http://schemas.microsoft.com/office/drawing/2010/main">
                  <a14:imgLayer r:embed="rId30">
                    <a14:imgEffect>
                      <a14:backgroundRemoval t="70550" b="89750" l="25672" r="74470">
                        <a14:foregroundMark x1="29420" y1="84500" x2="29420" y2="84500"/>
                        <a14:foregroundMark x1="25672" y1="87150" x2="25672" y2="87150"/>
                        <a14:foregroundMark x1="74470" y1="86100" x2="74470" y2="86100"/>
                      </a14:backgroundRemoval>
                    </a14:imgEffect>
                  </a14:imgLayer>
                </a14:imgProps>
              </a:ext>
              <a:ext uri="{28A0092B-C50C-407E-A947-70E740481C1C}">
                <a14:useLocalDpi xmlns:a14="http://schemas.microsoft.com/office/drawing/2010/main" val="0"/>
              </a:ext>
            </a:extLst>
          </a:blip>
          <a:srcRect l="22614" t="68180" r="21228" b="7823"/>
          <a:stretch/>
        </p:blipFill>
        <p:spPr>
          <a:xfrm>
            <a:off x="5612630" y="4216862"/>
            <a:ext cx="865683" cy="523220"/>
          </a:xfrm>
          <a:prstGeom prst="rect">
            <a:avLst/>
          </a:prstGeom>
          <a:effectLst>
            <a:outerShdw blurRad="50800" dist="38100" dir="5400000" algn="t" rotWithShape="0">
              <a:prstClr val="black">
                <a:alpha val="40000"/>
              </a:prstClr>
            </a:outerShdw>
          </a:effectLst>
        </p:spPr>
      </p:pic>
      <p:cxnSp>
        <p:nvCxnSpPr>
          <p:cNvPr id="48" name="Connecteur droit avec flèche 47">
            <a:extLst>
              <a:ext uri="{FF2B5EF4-FFF2-40B4-BE49-F238E27FC236}">
                <a16:creationId xmlns:a16="http://schemas.microsoft.com/office/drawing/2014/main" id="{749B11B3-95FC-3802-BF47-4CD5DFEE78B3}"/>
              </a:ext>
            </a:extLst>
          </p:cNvPr>
          <p:cNvCxnSpPr>
            <a:stCxn id="38" idx="3"/>
            <a:endCxn id="39" idx="1"/>
          </p:cNvCxnSpPr>
          <p:nvPr/>
        </p:nvCxnSpPr>
        <p:spPr>
          <a:xfrm>
            <a:off x="5313096" y="4478472"/>
            <a:ext cx="299534" cy="0"/>
          </a:xfrm>
          <a:prstGeom prst="straightConnector1">
            <a:avLst/>
          </a:prstGeom>
          <a:ln w="3810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Connecteur : en angle 66">
            <a:extLst>
              <a:ext uri="{FF2B5EF4-FFF2-40B4-BE49-F238E27FC236}">
                <a16:creationId xmlns:a16="http://schemas.microsoft.com/office/drawing/2014/main" id="{FB6CB064-4871-F370-7450-F40D5B6C470F}"/>
              </a:ext>
            </a:extLst>
          </p:cNvPr>
          <p:cNvCxnSpPr>
            <a:cxnSpLocks/>
          </p:cNvCxnSpPr>
          <p:nvPr/>
        </p:nvCxnSpPr>
        <p:spPr>
          <a:xfrm>
            <a:off x="4440046" y="5575537"/>
            <a:ext cx="2466663" cy="551428"/>
          </a:xfrm>
          <a:prstGeom prst="bentConnector3">
            <a:avLst>
              <a:gd name="adj1" fmla="val 38738"/>
            </a:avLst>
          </a:prstGeom>
          <a:ln w="38100">
            <a:solidFill>
              <a:srgbClr val="038077"/>
            </a:solidFill>
          </a:ln>
        </p:spPr>
        <p:style>
          <a:lnRef idx="1">
            <a:schemeClr val="accent1"/>
          </a:lnRef>
          <a:fillRef idx="0">
            <a:schemeClr val="accent1"/>
          </a:fillRef>
          <a:effectRef idx="0">
            <a:schemeClr val="accent1"/>
          </a:effectRef>
          <a:fontRef idx="minor">
            <a:schemeClr val="tx1"/>
          </a:fontRef>
        </p:style>
      </p:cxnSp>
      <p:cxnSp>
        <p:nvCxnSpPr>
          <p:cNvPr id="84" name="Connecteur : en angle 83">
            <a:extLst>
              <a:ext uri="{FF2B5EF4-FFF2-40B4-BE49-F238E27FC236}">
                <a16:creationId xmlns:a16="http://schemas.microsoft.com/office/drawing/2014/main" id="{5CBD7055-E3F8-92E0-5699-21558304EA1B}"/>
              </a:ext>
            </a:extLst>
          </p:cNvPr>
          <p:cNvCxnSpPr>
            <a:cxnSpLocks/>
          </p:cNvCxnSpPr>
          <p:nvPr/>
        </p:nvCxnSpPr>
        <p:spPr>
          <a:xfrm flipV="1">
            <a:off x="6906709" y="5282225"/>
            <a:ext cx="1566507" cy="846241"/>
          </a:xfrm>
          <a:prstGeom prst="bentConnector3">
            <a:avLst>
              <a:gd name="adj1" fmla="val 35222"/>
            </a:avLst>
          </a:prstGeom>
          <a:ln w="38100">
            <a:solidFill>
              <a:srgbClr val="038077"/>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e 85">
            <a:extLst>
              <a:ext uri="{FF2B5EF4-FFF2-40B4-BE49-F238E27FC236}">
                <a16:creationId xmlns:a16="http://schemas.microsoft.com/office/drawing/2014/main" id="{CD1C00CE-31A5-602C-36FA-348A925E736D}"/>
              </a:ext>
            </a:extLst>
          </p:cNvPr>
          <p:cNvGrpSpPr/>
          <p:nvPr/>
        </p:nvGrpSpPr>
        <p:grpSpPr>
          <a:xfrm>
            <a:off x="8509954" y="4706234"/>
            <a:ext cx="1515538" cy="972365"/>
            <a:chOff x="4323035" y="2303298"/>
            <a:chExt cx="1667613" cy="945432"/>
          </a:xfrm>
          <a:effectLst>
            <a:outerShdw blurRad="50800" dist="38100" dir="5400000" algn="t" rotWithShape="0">
              <a:prstClr val="black">
                <a:alpha val="40000"/>
              </a:prstClr>
            </a:outerShdw>
          </a:effectLst>
        </p:grpSpPr>
        <p:pic>
          <p:nvPicPr>
            <p:cNvPr id="87" name="Graphique 86" descr="Caravane contour">
              <a:extLst>
                <a:ext uri="{FF2B5EF4-FFF2-40B4-BE49-F238E27FC236}">
                  <a16:creationId xmlns:a16="http://schemas.microsoft.com/office/drawing/2014/main" id="{D74095A0-5BF8-F3A8-3C4D-790A9A06C7F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323035" y="2303298"/>
              <a:ext cx="914400" cy="914400"/>
            </a:xfrm>
            <a:prstGeom prst="rect">
              <a:avLst/>
            </a:prstGeom>
          </p:spPr>
        </p:pic>
        <p:pic>
          <p:nvPicPr>
            <p:cNvPr id="88" name="Graphique 87" descr="Voiture avec un remplissage uni">
              <a:extLst>
                <a:ext uri="{FF2B5EF4-FFF2-40B4-BE49-F238E27FC236}">
                  <a16:creationId xmlns:a16="http://schemas.microsoft.com/office/drawing/2014/main" id="{B6042D6D-F122-66FA-EAC6-81FB6FA0DB8C}"/>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076248" y="2334330"/>
              <a:ext cx="914400" cy="914400"/>
            </a:xfrm>
            <a:prstGeom prst="rect">
              <a:avLst/>
            </a:prstGeom>
          </p:spPr>
        </p:pic>
      </p:grpSp>
      <p:grpSp>
        <p:nvGrpSpPr>
          <p:cNvPr id="124" name="Groupe 123">
            <a:extLst>
              <a:ext uri="{FF2B5EF4-FFF2-40B4-BE49-F238E27FC236}">
                <a16:creationId xmlns:a16="http://schemas.microsoft.com/office/drawing/2014/main" id="{1E9B6733-F9CA-5DBF-D944-03DBD9956116}"/>
              </a:ext>
            </a:extLst>
          </p:cNvPr>
          <p:cNvGrpSpPr/>
          <p:nvPr/>
        </p:nvGrpSpPr>
        <p:grpSpPr>
          <a:xfrm>
            <a:off x="1805394" y="7061189"/>
            <a:ext cx="9346912" cy="4028062"/>
            <a:chOff x="2045105" y="1020259"/>
            <a:chExt cx="9346912" cy="4028062"/>
          </a:xfrm>
        </p:grpSpPr>
        <p:sp>
          <p:nvSpPr>
            <p:cNvPr id="125" name="Rectangle 124">
              <a:extLst>
                <a:ext uri="{FF2B5EF4-FFF2-40B4-BE49-F238E27FC236}">
                  <a16:creationId xmlns:a16="http://schemas.microsoft.com/office/drawing/2014/main" id="{98A4FBEE-69E1-1847-8168-236536FD6C11}"/>
                </a:ext>
              </a:extLst>
            </p:cNvPr>
            <p:cNvSpPr/>
            <p:nvPr/>
          </p:nvSpPr>
          <p:spPr>
            <a:xfrm>
              <a:off x="3611352" y="1020259"/>
              <a:ext cx="5212080" cy="893277"/>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3600" b="1"/>
            </a:p>
          </p:txBody>
        </p:sp>
        <p:sp>
          <p:nvSpPr>
            <p:cNvPr id="126" name="ZoneTexte 125">
              <a:extLst>
                <a:ext uri="{FF2B5EF4-FFF2-40B4-BE49-F238E27FC236}">
                  <a16:creationId xmlns:a16="http://schemas.microsoft.com/office/drawing/2014/main" id="{26F9CDA4-6222-F711-C3C4-DAA2FD0159E0}"/>
                </a:ext>
              </a:extLst>
            </p:cNvPr>
            <p:cNvSpPr txBox="1"/>
            <p:nvPr/>
          </p:nvSpPr>
          <p:spPr>
            <a:xfrm>
              <a:off x="5044101" y="1111769"/>
              <a:ext cx="2282291" cy="646331"/>
            </a:xfrm>
            <a:prstGeom prst="rect">
              <a:avLst/>
            </a:prstGeom>
            <a:noFill/>
            <a:effectLst>
              <a:outerShdw blurRad="50800" dist="38100" dir="5400000" algn="t" rotWithShape="0">
                <a:prstClr val="black">
                  <a:alpha val="40000"/>
                </a:prstClr>
              </a:outerShdw>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a:ln>
                    <a:noFill/>
                  </a:ln>
                  <a:solidFill>
                    <a:prstClr val="white"/>
                  </a:solidFill>
                  <a:effectLst/>
                  <a:uLnTx/>
                  <a:uFillTx/>
                  <a:latin typeface="Calibri" panose="020F0502020204030204"/>
                  <a:ea typeface="+mn-ea"/>
                  <a:cs typeface="+mn-cs"/>
                </a:rPr>
                <a:t>Emergency</a:t>
              </a:r>
            </a:p>
          </p:txBody>
        </p:sp>
        <p:grpSp>
          <p:nvGrpSpPr>
            <p:cNvPr id="127" name="Groupe 126">
              <a:extLst>
                <a:ext uri="{FF2B5EF4-FFF2-40B4-BE49-F238E27FC236}">
                  <a16:creationId xmlns:a16="http://schemas.microsoft.com/office/drawing/2014/main" id="{167804A2-86F5-6B88-AFA3-6B6337951EE8}"/>
                </a:ext>
              </a:extLst>
            </p:cNvPr>
            <p:cNvGrpSpPr/>
            <p:nvPr/>
          </p:nvGrpSpPr>
          <p:grpSpPr>
            <a:xfrm>
              <a:off x="2045105" y="3042489"/>
              <a:ext cx="9346912" cy="2005832"/>
              <a:chOff x="2045105" y="3042489"/>
              <a:chExt cx="9346912" cy="2005832"/>
            </a:xfrm>
          </p:grpSpPr>
          <p:pic>
            <p:nvPicPr>
              <p:cNvPr id="128" name="Picture 2" descr="Manette jeux vidéo Xbox avec un bouton emergency rouge sur lequel une main appuie, style dessin simplifié">
                <a:extLst>
                  <a:ext uri="{FF2B5EF4-FFF2-40B4-BE49-F238E27FC236}">
                    <a16:creationId xmlns:a16="http://schemas.microsoft.com/office/drawing/2014/main" id="{CA7999DA-9639-4E74-C50E-1333D1B21084}"/>
                  </a:ext>
                </a:extLst>
              </p:cNvPr>
              <p:cNvPicPr>
                <a:picLocks noChangeAspect="1" noChangeArrowheads="1"/>
              </p:cNvPicPr>
              <p:nvPr/>
            </p:nvPicPr>
            <p:blipFill>
              <a:blip r:embed="rId32">
                <a:extLst>
                  <a:ext uri="{BEBA8EAE-BF5A-486C-A8C5-ECC9F3942E4B}">
                    <a14:imgProps xmlns:a14="http://schemas.microsoft.com/office/drawing/2010/main">
                      <a14:imgLayer r:embed="rId3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387435" y="3050950"/>
                <a:ext cx="1877631" cy="187763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9" name="ZoneTexte 128">
                <a:extLst>
                  <a:ext uri="{FF2B5EF4-FFF2-40B4-BE49-F238E27FC236}">
                    <a16:creationId xmlns:a16="http://schemas.microsoft.com/office/drawing/2014/main" id="{6DEB8807-2CA8-5888-1333-2B2C4F204C81}"/>
                  </a:ext>
                </a:extLst>
              </p:cNvPr>
              <p:cNvSpPr txBox="1"/>
              <p:nvPr/>
            </p:nvSpPr>
            <p:spPr>
              <a:xfrm>
                <a:off x="7379986" y="4121217"/>
                <a:ext cx="1319952"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fr-FR" sz="2400" b="1">
                    <a:solidFill>
                      <a:srgbClr val="05BBAE"/>
                    </a:solidFill>
                  </a:rPr>
                  <a:t>&lt; 0,6 sec</a:t>
                </a:r>
              </a:p>
            </p:txBody>
          </p:sp>
          <p:grpSp>
            <p:nvGrpSpPr>
              <p:cNvPr id="130" name="Groupe 129">
                <a:extLst>
                  <a:ext uri="{FF2B5EF4-FFF2-40B4-BE49-F238E27FC236}">
                    <a16:creationId xmlns:a16="http://schemas.microsoft.com/office/drawing/2014/main" id="{D4E9DF82-1DA3-6CF7-93D6-64E9E6D78175}"/>
                  </a:ext>
                </a:extLst>
              </p:cNvPr>
              <p:cNvGrpSpPr/>
              <p:nvPr/>
            </p:nvGrpSpPr>
            <p:grpSpPr>
              <a:xfrm>
                <a:off x="8882183" y="3811664"/>
                <a:ext cx="1667613" cy="945432"/>
                <a:chOff x="4323035" y="2303298"/>
                <a:chExt cx="1667613" cy="945432"/>
              </a:xfrm>
              <a:effectLst>
                <a:outerShdw blurRad="50800" dist="38100" dir="5400000" algn="t" rotWithShape="0">
                  <a:prstClr val="black">
                    <a:alpha val="40000"/>
                  </a:prstClr>
                </a:outerShdw>
              </a:effectLst>
            </p:grpSpPr>
            <p:pic>
              <p:nvPicPr>
                <p:cNvPr id="140" name="Graphique 139" descr="Caravane contour">
                  <a:extLst>
                    <a:ext uri="{FF2B5EF4-FFF2-40B4-BE49-F238E27FC236}">
                      <a16:creationId xmlns:a16="http://schemas.microsoft.com/office/drawing/2014/main" id="{4AD7ACE5-F297-8850-E562-F03F100545C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323035" y="2303298"/>
                  <a:ext cx="914400" cy="914400"/>
                </a:xfrm>
                <a:prstGeom prst="rect">
                  <a:avLst/>
                </a:prstGeom>
              </p:spPr>
            </p:pic>
            <p:pic>
              <p:nvPicPr>
                <p:cNvPr id="141" name="Graphique 140" descr="Voiture avec un remplissage uni">
                  <a:extLst>
                    <a:ext uri="{FF2B5EF4-FFF2-40B4-BE49-F238E27FC236}">
                      <a16:creationId xmlns:a16="http://schemas.microsoft.com/office/drawing/2014/main" id="{4EC97C6E-14D4-BB7D-5648-533AECE3BB8D}"/>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076248" y="2334330"/>
                  <a:ext cx="914400" cy="914400"/>
                </a:xfrm>
                <a:prstGeom prst="rect">
                  <a:avLst/>
                </a:prstGeom>
              </p:spPr>
            </p:pic>
          </p:grpSp>
          <p:grpSp>
            <p:nvGrpSpPr>
              <p:cNvPr id="131" name="Groupe 130">
                <a:extLst>
                  <a:ext uri="{FF2B5EF4-FFF2-40B4-BE49-F238E27FC236}">
                    <a16:creationId xmlns:a16="http://schemas.microsoft.com/office/drawing/2014/main" id="{E7B0C332-17DB-BD45-1676-61CB7CF1C6E1}"/>
                  </a:ext>
                </a:extLst>
              </p:cNvPr>
              <p:cNvGrpSpPr/>
              <p:nvPr/>
            </p:nvGrpSpPr>
            <p:grpSpPr>
              <a:xfrm>
                <a:off x="2266352" y="3879333"/>
                <a:ext cx="2088723" cy="945432"/>
                <a:chOff x="2163797" y="3096828"/>
                <a:chExt cx="2088723" cy="945432"/>
              </a:xfrm>
            </p:grpSpPr>
            <p:grpSp>
              <p:nvGrpSpPr>
                <p:cNvPr id="136" name="Groupe 135">
                  <a:extLst>
                    <a:ext uri="{FF2B5EF4-FFF2-40B4-BE49-F238E27FC236}">
                      <a16:creationId xmlns:a16="http://schemas.microsoft.com/office/drawing/2014/main" id="{60BC8058-8E17-0754-0C77-6C25EFDD6D24}"/>
                    </a:ext>
                  </a:extLst>
                </p:cNvPr>
                <p:cNvGrpSpPr/>
                <p:nvPr/>
              </p:nvGrpSpPr>
              <p:grpSpPr>
                <a:xfrm>
                  <a:off x="2163797" y="3096828"/>
                  <a:ext cx="1667613" cy="945432"/>
                  <a:chOff x="4323035" y="2303298"/>
                  <a:chExt cx="1667613" cy="945432"/>
                </a:xfrm>
                <a:effectLst>
                  <a:outerShdw blurRad="50800" dist="38100" dir="5400000" algn="t" rotWithShape="0">
                    <a:prstClr val="black">
                      <a:alpha val="40000"/>
                    </a:prstClr>
                  </a:outerShdw>
                </a:effectLst>
              </p:grpSpPr>
              <p:pic>
                <p:nvPicPr>
                  <p:cNvPr id="138" name="Graphique 137" descr="Caravane contour">
                    <a:extLst>
                      <a:ext uri="{FF2B5EF4-FFF2-40B4-BE49-F238E27FC236}">
                        <a16:creationId xmlns:a16="http://schemas.microsoft.com/office/drawing/2014/main" id="{725B8CB4-748F-C81F-1F5F-0175ABFAF00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323035" y="2303298"/>
                    <a:ext cx="914400" cy="914400"/>
                  </a:xfrm>
                  <a:prstGeom prst="rect">
                    <a:avLst/>
                  </a:prstGeom>
                </p:spPr>
              </p:pic>
              <p:pic>
                <p:nvPicPr>
                  <p:cNvPr id="139" name="Graphique 138" descr="Voiture avec un remplissage uni">
                    <a:extLst>
                      <a:ext uri="{FF2B5EF4-FFF2-40B4-BE49-F238E27FC236}">
                        <a16:creationId xmlns:a16="http://schemas.microsoft.com/office/drawing/2014/main" id="{AD60F7B8-54C7-FA09-8C31-6E07B902B74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076248" y="2334330"/>
                    <a:ext cx="914400" cy="914400"/>
                  </a:xfrm>
                  <a:prstGeom prst="rect">
                    <a:avLst/>
                  </a:prstGeom>
                </p:spPr>
              </p:pic>
            </p:grpSp>
            <p:pic>
              <p:nvPicPr>
                <p:cNvPr id="137" name="Graphique 136" descr="Flèche : courbe légère avec un remplissage uni">
                  <a:extLst>
                    <a:ext uri="{FF2B5EF4-FFF2-40B4-BE49-F238E27FC236}">
                      <a16:creationId xmlns:a16="http://schemas.microsoft.com/office/drawing/2014/main" id="{FF0E7F3F-C5F4-ABD6-FA18-12A87E0EA58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649658" y="3213144"/>
                  <a:ext cx="602862" cy="602862"/>
                </a:xfrm>
                <a:prstGeom prst="rect">
                  <a:avLst/>
                </a:prstGeom>
                <a:effectLst>
                  <a:outerShdw blurRad="50800" dist="38100" dir="5400000" algn="t" rotWithShape="0">
                    <a:prstClr val="black">
                      <a:alpha val="40000"/>
                    </a:prstClr>
                  </a:outerShdw>
                </a:effectLst>
              </p:spPr>
            </p:pic>
          </p:grpSp>
          <p:sp>
            <p:nvSpPr>
              <p:cNvPr id="132" name="Flèche : droite 131">
                <a:extLst>
                  <a:ext uri="{FF2B5EF4-FFF2-40B4-BE49-F238E27FC236}">
                    <a16:creationId xmlns:a16="http://schemas.microsoft.com/office/drawing/2014/main" id="{67F30926-DAF3-8DC1-BCD0-4269A167E331}"/>
                  </a:ext>
                </a:extLst>
              </p:cNvPr>
              <p:cNvSpPr/>
              <p:nvPr/>
            </p:nvSpPr>
            <p:spPr>
              <a:xfrm>
                <a:off x="2045105" y="4642848"/>
                <a:ext cx="9346912" cy="405473"/>
              </a:xfrm>
              <a:prstGeom prst="rightArrow">
                <a:avLst>
                  <a:gd name="adj1" fmla="val 34966"/>
                  <a:gd name="adj2" fmla="val 50000"/>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3" name="Image 132">
                <a:extLst>
                  <a:ext uri="{FF2B5EF4-FFF2-40B4-BE49-F238E27FC236}">
                    <a16:creationId xmlns:a16="http://schemas.microsoft.com/office/drawing/2014/main" id="{A5B18144-5F8E-2A7A-1621-4F1998F3C196}"/>
                  </a:ext>
                </a:extLst>
              </p:cNvPr>
              <p:cNvPicPr>
                <a:picLocks noChangeAspect="1"/>
              </p:cNvPicPr>
              <p:nvPr/>
            </p:nvPicPr>
            <p:blipFill>
              <a:blip r:embed="rId23">
                <a:extLst>
                  <a:ext uri="{BEBA8EAE-BF5A-486C-A8C5-ECC9F3942E4B}">
                    <a14:imgProps xmlns:a14="http://schemas.microsoft.com/office/drawing/2010/main">
                      <a14:imgLayer r:embed="rId24">
                        <a14:imgEffect>
                          <a14:backgroundRemoval t="10000" b="90000" l="10000" r="90000">
                            <a14:foregroundMark x1="60042" y1="34650" x2="60042" y2="34650"/>
                            <a14:foregroundMark x1="56294" y1="50650" x2="56294" y2="50650"/>
                            <a14:foregroundMark x1="73479" y1="46200" x2="73479" y2="46200"/>
                            <a14:foregroundMark x1="53536" y1="23250" x2="53536" y2="23250"/>
                            <a14:foregroundMark x1="53536" y1="23250" x2="63579" y2="24200"/>
                            <a14:foregroundMark x1="63579" y1="24200" x2="71358" y2="28000"/>
                            <a14:foregroundMark x1="64427" y1="23100" x2="87977" y2="40750"/>
                            <a14:foregroundMark x1="87977" y1="40750" x2="88755" y2="56900"/>
                            <a14:foregroundMark x1="68246" y1="75250" x2="76450" y2="71100"/>
                            <a14:foregroundMark x1="76450" y1="71100" x2="86704" y2="61200"/>
                            <a14:foregroundMark x1="87482" y1="56900" x2="87482" y2="63250"/>
                            <a14:foregroundMark x1="47242" y1="77200" x2="67397" y2="74050"/>
                            <a14:foregroundMark x1="68246" y1="75700" x2="52192" y2="76650"/>
                            <a14:foregroundMark x1="52192" y1="76650" x2="48303" y2="75700"/>
                            <a14:foregroundMark x1="21075" y1="67700" x2="38190" y2="77500"/>
                            <a14:foregroundMark x1="38190" y1="77500" x2="48161" y2="77050"/>
                            <a14:foregroundMark x1="48161" y1="77050" x2="50849" y2="77050"/>
                            <a14:foregroundMark x1="11669" y1="41950" x2="12093" y2="58950"/>
                            <a14:foregroundMark x1="12093" y1="58950" x2="18458" y2="66550"/>
                            <a14:foregroundMark x1="18458" y1="66550" x2="21924" y2="68450"/>
                            <a14:foregroundMark x1="24045" y1="56900" x2="44484" y2="38300"/>
                            <a14:foregroundMark x1="44484" y1="38300" x2="60750" y2="52200"/>
                            <a14:foregroundMark x1="60750" y1="52200" x2="80905" y2="49500"/>
                            <a14:foregroundMark x1="80905" y1="49500" x2="86704" y2="56550"/>
                            <a14:foregroundMark x1="86704" y1="56550" x2="51909" y2="56050"/>
                            <a14:foregroundMark x1="51909" y1="56050" x2="40028" y2="51350"/>
                            <a14:foregroundMark x1="40028" y1="51350" x2="41584" y2="50350"/>
                            <a14:foregroundMark x1="25248" y1="41650" x2="24399" y2="54300"/>
                            <a14:foregroundMark x1="24399" y1="54300" x2="30481" y2="58650"/>
                            <a14:foregroundMark x1="20651" y1="56000" x2="28218" y2="57650"/>
                            <a14:foregroundMark x1="23621" y1="48000" x2="22065" y2="40650"/>
                            <a14:foregroundMark x1="22065" y1="40650" x2="32178" y2="43850"/>
                            <a14:foregroundMark x1="42008" y1="53050" x2="41018" y2="56900"/>
                            <a14:foregroundMark x1="51061" y1="44750" x2="60679" y2="42750"/>
                            <a14:foregroundMark x1="60679" y1="42750" x2="77511" y2="42500"/>
                            <a14:foregroundMark x1="77511" y1="42500" x2="69519" y2="51100"/>
                            <a14:foregroundMark x1="52122" y1="46650" x2="51909" y2="54350"/>
                            <a14:foregroundMark x1="12730" y1="38800" x2="31117" y2="25150"/>
                            <a14:foregroundMark x1="31117" y1="25150" x2="43777" y2="23350"/>
                            <a14:foregroundMark x1="43777" y1="23350" x2="58769" y2="23700"/>
                          </a14:backgroundRemoval>
                        </a14:imgEffect>
                      </a14:imgLayer>
                    </a14:imgProps>
                  </a:ext>
                </a:extLst>
              </a:blip>
              <a:stretch>
                <a:fillRect/>
              </a:stretch>
            </p:blipFill>
            <p:spPr>
              <a:xfrm>
                <a:off x="10092596" y="3491668"/>
                <a:ext cx="551231" cy="779676"/>
              </a:xfrm>
              <a:prstGeom prst="rect">
                <a:avLst/>
              </a:prstGeom>
              <a:effectLst>
                <a:outerShdw blurRad="50800" dist="38100" dir="5400000" algn="t" rotWithShape="0">
                  <a:prstClr val="black">
                    <a:alpha val="40000"/>
                  </a:prstClr>
                </a:outerShdw>
              </a:effectLst>
            </p:spPr>
          </p:pic>
          <p:cxnSp>
            <p:nvCxnSpPr>
              <p:cNvPr id="134" name="Connecteur droit avec flèche 133">
                <a:extLst>
                  <a:ext uri="{FF2B5EF4-FFF2-40B4-BE49-F238E27FC236}">
                    <a16:creationId xmlns:a16="http://schemas.microsoft.com/office/drawing/2014/main" id="{206DE2CF-90E8-9188-DA30-5103B7B6199A}"/>
                  </a:ext>
                </a:extLst>
              </p:cNvPr>
              <p:cNvCxnSpPr/>
              <p:nvPr/>
            </p:nvCxnSpPr>
            <p:spPr>
              <a:xfrm flipV="1">
                <a:off x="7168472" y="4077849"/>
                <a:ext cx="1742979" cy="14342"/>
              </a:xfrm>
              <a:prstGeom prst="straightConnector1">
                <a:avLst/>
              </a:prstGeom>
              <a:ln w="57150">
                <a:solidFill>
                  <a:srgbClr val="05BBAE"/>
                </a:solidFill>
                <a:headEnd type="triangle"/>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35" name="Graphique 134" descr="Sablier 90% avec un remplissage uni">
                <a:extLst>
                  <a:ext uri="{FF2B5EF4-FFF2-40B4-BE49-F238E27FC236}">
                    <a16:creationId xmlns:a16="http://schemas.microsoft.com/office/drawing/2014/main" id="{048ADEEC-A414-F4D1-CBF8-388E8693A64C}"/>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570137" y="3042489"/>
                <a:ext cx="914400" cy="914400"/>
              </a:xfrm>
              <a:prstGeom prst="rect">
                <a:avLst/>
              </a:prstGeom>
              <a:effectLst>
                <a:outerShdw blurRad="50800" dist="38100" dir="5400000" algn="t" rotWithShape="0">
                  <a:prstClr val="black">
                    <a:alpha val="40000"/>
                  </a:prstClr>
                </a:outerShdw>
              </a:effectLst>
            </p:spPr>
          </p:pic>
        </p:grpSp>
      </p:grpSp>
    </p:spTree>
    <p:extLst>
      <p:ext uri="{BB962C8B-B14F-4D97-AF65-F5344CB8AC3E}">
        <p14:creationId xmlns:p14="http://schemas.microsoft.com/office/powerpoint/2010/main" val="1559764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9C1BB2A-DF5E-02AB-B46C-45428600FE09}"/>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35394" y="-4907250"/>
            <a:ext cx="1470000" cy="6468261"/>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79929" y="-4744575"/>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1C9FE9ED-3D88-C97C-F761-C57681E5C3B6}"/>
              </a:ext>
            </a:extLst>
          </p:cNvPr>
          <p:cNvSpPr txBox="1"/>
          <p:nvPr/>
        </p:nvSpPr>
        <p:spPr>
          <a:xfrm>
            <a:off x="2160141" y="-4744575"/>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FADBFF2E-2768-3C53-9175-14C096EEC2E3}"/>
              </a:ext>
            </a:extLst>
          </p:cNvPr>
          <p:cNvSpPr txBox="1"/>
          <p:nvPr/>
        </p:nvSpPr>
        <p:spPr>
          <a:xfrm>
            <a:off x="2160141" y="-4035957"/>
            <a:ext cx="4477701" cy="738664"/>
          </a:xfrm>
          <a:prstGeom prst="rect">
            <a:avLst/>
          </a:prstGeom>
          <a:noFill/>
        </p:spPr>
        <p:txBody>
          <a:bodyPr wrap="none" rtlCol="0">
            <a:spAutoFit/>
          </a:bodyPr>
          <a:lstStyle/>
          <a:p>
            <a:r>
              <a:rPr lang="fr-FR" sz="4200">
                <a:solidFill>
                  <a:schemeClr val="bg1"/>
                </a:solidFill>
              </a:rPr>
              <a:t>Product description</a:t>
            </a:r>
          </a:p>
        </p:txBody>
      </p:sp>
      <p:sp>
        <p:nvSpPr>
          <p:cNvPr id="7" name="ZoneTexte 6">
            <a:extLst>
              <a:ext uri="{FF2B5EF4-FFF2-40B4-BE49-F238E27FC236}">
                <a16:creationId xmlns:a16="http://schemas.microsoft.com/office/drawing/2014/main" id="{597DB7CD-E904-CB7E-DC2C-9167E0D9B179}"/>
              </a:ext>
            </a:extLst>
          </p:cNvPr>
          <p:cNvSpPr txBox="1"/>
          <p:nvPr/>
        </p:nvSpPr>
        <p:spPr>
          <a:xfrm>
            <a:off x="2160141" y="-3301139"/>
            <a:ext cx="3227294" cy="738664"/>
          </a:xfrm>
          <a:prstGeom prst="rect">
            <a:avLst/>
          </a:prstGeom>
          <a:noFill/>
        </p:spPr>
        <p:txBody>
          <a:bodyPr wrap="none" rtlCol="0">
            <a:spAutoFit/>
          </a:bodyPr>
          <a:lstStyle/>
          <a:p>
            <a:r>
              <a:rPr lang="fr-FR" sz="4200">
                <a:solidFill>
                  <a:schemeClr val="bg1"/>
                </a:solidFill>
              </a:rPr>
              <a:t>Main features</a:t>
            </a:r>
          </a:p>
        </p:txBody>
      </p:sp>
      <p:sp>
        <p:nvSpPr>
          <p:cNvPr id="9" name="ZoneTexte 8">
            <a:extLst>
              <a:ext uri="{FF2B5EF4-FFF2-40B4-BE49-F238E27FC236}">
                <a16:creationId xmlns:a16="http://schemas.microsoft.com/office/drawing/2014/main" id="{C459AE0C-C2F1-E379-771F-053F1AF3E3D1}"/>
              </a:ext>
            </a:extLst>
          </p:cNvPr>
          <p:cNvSpPr txBox="1"/>
          <p:nvPr/>
        </p:nvSpPr>
        <p:spPr>
          <a:xfrm>
            <a:off x="2174778" y="-1575203"/>
            <a:ext cx="1880451" cy="738664"/>
          </a:xfrm>
          <a:prstGeom prst="rect">
            <a:avLst/>
          </a:prstGeom>
          <a:noFill/>
        </p:spPr>
        <p:txBody>
          <a:bodyPr wrap="none" rtlCol="0">
            <a:spAutoFit/>
          </a:bodyPr>
          <a:lstStyle/>
          <a:p>
            <a:r>
              <a:rPr lang="fr-FR" sz="4200">
                <a:solidFill>
                  <a:schemeClr val="bg1"/>
                </a:solidFill>
              </a:rPr>
              <a:t>Sprint 1</a:t>
            </a:r>
          </a:p>
        </p:txBody>
      </p:sp>
      <p:sp>
        <p:nvSpPr>
          <p:cNvPr id="24" name="ZoneTexte 23">
            <a:extLst>
              <a:ext uri="{FF2B5EF4-FFF2-40B4-BE49-F238E27FC236}">
                <a16:creationId xmlns:a16="http://schemas.microsoft.com/office/drawing/2014/main" id="{36426193-57FB-3EF0-2A4A-A197F78D1664}"/>
              </a:ext>
            </a:extLst>
          </p:cNvPr>
          <p:cNvSpPr txBox="1"/>
          <p:nvPr/>
        </p:nvSpPr>
        <p:spPr>
          <a:xfrm>
            <a:off x="2160141" y="-760675"/>
            <a:ext cx="3087320" cy="738664"/>
          </a:xfrm>
          <a:prstGeom prst="rect">
            <a:avLst/>
          </a:prstGeom>
          <a:noFill/>
        </p:spPr>
        <p:txBody>
          <a:bodyPr wrap="none" rtlCol="0">
            <a:spAutoFit/>
          </a:bodyPr>
          <a:lstStyle/>
          <a:p>
            <a:r>
              <a:rPr lang="fr-FR" sz="4200">
                <a:solidFill>
                  <a:schemeClr val="bg1"/>
                </a:solidFill>
              </a:rPr>
              <a:t>Risks analysis</a:t>
            </a:r>
          </a:p>
        </p:txBody>
      </p:sp>
      <p:sp>
        <p:nvSpPr>
          <p:cNvPr id="25" name="ZoneTexte 24">
            <a:extLst>
              <a:ext uri="{FF2B5EF4-FFF2-40B4-BE49-F238E27FC236}">
                <a16:creationId xmlns:a16="http://schemas.microsoft.com/office/drawing/2014/main" id="{A8ADACC3-5326-7643-233F-A4305081D9C4}"/>
              </a:ext>
            </a:extLst>
          </p:cNvPr>
          <p:cNvSpPr txBox="1"/>
          <p:nvPr/>
        </p:nvSpPr>
        <p:spPr>
          <a:xfrm>
            <a:off x="2160141" y="58174"/>
            <a:ext cx="6054606"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Operationnal requirement</a:t>
            </a:r>
          </a:p>
        </p:txBody>
      </p:sp>
      <p:sp>
        <p:nvSpPr>
          <p:cNvPr id="26" name="ZoneTexte 25">
            <a:extLst>
              <a:ext uri="{FF2B5EF4-FFF2-40B4-BE49-F238E27FC236}">
                <a16:creationId xmlns:a16="http://schemas.microsoft.com/office/drawing/2014/main" id="{46F17AEC-8142-02E7-1911-07BEDCE20E21}"/>
              </a:ext>
            </a:extLst>
          </p:cNvPr>
          <p:cNvSpPr txBox="1"/>
          <p:nvPr/>
        </p:nvSpPr>
        <p:spPr>
          <a:xfrm>
            <a:off x="2160141" y="-2438635"/>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27" name="ZoneTexte 26">
            <a:extLst>
              <a:ext uri="{FF2B5EF4-FFF2-40B4-BE49-F238E27FC236}">
                <a16:creationId xmlns:a16="http://schemas.microsoft.com/office/drawing/2014/main" id="{1C2A2036-C005-848C-1BCE-8A88394BB3A5}"/>
              </a:ext>
            </a:extLst>
          </p:cNvPr>
          <p:cNvSpPr txBox="1"/>
          <p:nvPr/>
        </p:nvSpPr>
        <p:spPr>
          <a:xfrm>
            <a:off x="2174778" y="893919"/>
            <a:ext cx="2756267" cy="738664"/>
          </a:xfrm>
          <a:prstGeom prst="rect">
            <a:avLst/>
          </a:prstGeom>
          <a:noFill/>
        </p:spPr>
        <p:txBody>
          <a:bodyPr wrap="none" rtlCol="0">
            <a:spAutoFit/>
          </a:bodyPr>
          <a:lstStyle/>
          <a:p>
            <a:r>
              <a:rPr lang="fr-FR" sz="4200">
                <a:solidFill>
                  <a:schemeClr val="bg1"/>
                </a:solidFill>
              </a:rPr>
              <a:t>Questions ?</a:t>
            </a:r>
          </a:p>
        </p:txBody>
      </p:sp>
      <p:sp>
        <p:nvSpPr>
          <p:cNvPr id="31" name="Title 1">
            <a:extLst>
              <a:ext uri="{FF2B5EF4-FFF2-40B4-BE49-F238E27FC236}">
                <a16:creationId xmlns:a16="http://schemas.microsoft.com/office/drawing/2014/main" id="{159DCE35-DEA9-037A-799F-DF658793C6AE}"/>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16/17</a:t>
            </a:r>
            <a:endParaRPr lang="fr-FR"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62A6FC7E-F9A7-090E-7165-E9FFAE4E0C2F}"/>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i="1" err="1">
                <a:solidFill>
                  <a:schemeClr val="bg1"/>
                </a:solidFill>
                <a:latin typeface="Segoe UI"/>
                <a:ea typeface="Calibri Light"/>
                <a:cs typeface="Calibri Light"/>
              </a:rPr>
              <a:t>Malaurie</a:t>
            </a:r>
            <a:endParaRPr lang="fr-FR"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A2B09AB9-F838-7946-2119-2F6CB51AE3AF}"/>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riangle isocèle 33">
            <a:extLst>
              <a:ext uri="{FF2B5EF4-FFF2-40B4-BE49-F238E27FC236}">
                <a16:creationId xmlns:a16="http://schemas.microsoft.com/office/drawing/2014/main" id="{6AB5D0AD-7FAB-E493-235F-51D172F03B40}"/>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91" name="Groupe 1090">
            <a:extLst>
              <a:ext uri="{FF2B5EF4-FFF2-40B4-BE49-F238E27FC236}">
                <a16:creationId xmlns:a16="http://schemas.microsoft.com/office/drawing/2014/main" id="{3E26BF1C-1B32-F892-5C89-D9FCFC6BFDE5}"/>
              </a:ext>
            </a:extLst>
          </p:cNvPr>
          <p:cNvGrpSpPr/>
          <p:nvPr/>
        </p:nvGrpSpPr>
        <p:grpSpPr>
          <a:xfrm>
            <a:off x="2031104" y="1025756"/>
            <a:ext cx="9346912" cy="4028062"/>
            <a:chOff x="2045105" y="1020259"/>
            <a:chExt cx="9346912" cy="4028062"/>
          </a:xfrm>
        </p:grpSpPr>
        <p:sp>
          <p:nvSpPr>
            <p:cNvPr id="30" name="Rectangle 29">
              <a:extLst>
                <a:ext uri="{FF2B5EF4-FFF2-40B4-BE49-F238E27FC236}">
                  <a16:creationId xmlns:a16="http://schemas.microsoft.com/office/drawing/2014/main" id="{E63860B7-FD09-E38D-4677-9F2C6761701F}"/>
                </a:ext>
              </a:extLst>
            </p:cNvPr>
            <p:cNvSpPr/>
            <p:nvPr/>
          </p:nvSpPr>
          <p:spPr>
            <a:xfrm>
              <a:off x="3611352" y="1020259"/>
              <a:ext cx="5212080" cy="893277"/>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3600" b="1"/>
            </a:p>
          </p:txBody>
        </p:sp>
        <p:sp>
          <p:nvSpPr>
            <p:cNvPr id="35" name="ZoneTexte 34">
              <a:extLst>
                <a:ext uri="{FF2B5EF4-FFF2-40B4-BE49-F238E27FC236}">
                  <a16:creationId xmlns:a16="http://schemas.microsoft.com/office/drawing/2014/main" id="{1A30D275-E7C4-6702-7A6E-3A624B126C00}"/>
                </a:ext>
              </a:extLst>
            </p:cNvPr>
            <p:cNvSpPr txBox="1"/>
            <p:nvPr/>
          </p:nvSpPr>
          <p:spPr>
            <a:xfrm>
              <a:off x="5044101" y="1111769"/>
              <a:ext cx="2282291" cy="646331"/>
            </a:xfrm>
            <a:prstGeom prst="rect">
              <a:avLst/>
            </a:prstGeom>
            <a:noFill/>
            <a:effectLst>
              <a:outerShdw blurRad="50800" dist="38100" dir="5400000" algn="t" rotWithShape="0">
                <a:prstClr val="black">
                  <a:alpha val="40000"/>
                </a:prstClr>
              </a:outerShdw>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a:ln>
                    <a:noFill/>
                  </a:ln>
                  <a:solidFill>
                    <a:prstClr val="white"/>
                  </a:solidFill>
                  <a:effectLst/>
                  <a:uLnTx/>
                  <a:uFillTx/>
                  <a:latin typeface="Calibri" panose="020F0502020204030204"/>
                  <a:ea typeface="+mn-ea"/>
                  <a:cs typeface="+mn-cs"/>
                </a:rPr>
                <a:t>Emergency</a:t>
              </a:r>
            </a:p>
          </p:txBody>
        </p:sp>
        <p:grpSp>
          <p:nvGrpSpPr>
            <p:cNvPr id="1090" name="Groupe 1089">
              <a:extLst>
                <a:ext uri="{FF2B5EF4-FFF2-40B4-BE49-F238E27FC236}">
                  <a16:creationId xmlns:a16="http://schemas.microsoft.com/office/drawing/2014/main" id="{B64DC358-CACD-1D15-F632-A7B17BD68E6A}"/>
                </a:ext>
              </a:extLst>
            </p:cNvPr>
            <p:cNvGrpSpPr/>
            <p:nvPr/>
          </p:nvGrpSpPr>
          <p:grpSpPr>
            <a:xfrm>
              <a:off x="2045105" y="3042489"/>
              <a:ext cx="9346912" cy="2005832"/>
              <a:chOff x="2045105" y="3042489"/>
              <a:chExt cx="9346912" cy="2005832"/>
            </a:xfrm>
          </p:grpSpPr>
          <p:pic>
            <p:nvPicPr>
              <p:cNvPr id="1026" name="Picture 2" descr="Manette jeux vidéo Xbox avec un bouton emergency rouge sur lequel une main appuie, style dessin simplifié">
                <a:extLst>
                  <a:ext uri="{FF2B5EF4-FFF2-40B4-BE49-F238E27FC236}">
                    <a16:creationId xmlns:a16="http://schemas.microsoft.com/office/drawing/2014/main" id="{6B042F1D-3407-F6F4-0B79-A77B0B529777}"/>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387435" y="3050950"/>
                <a:ext cx="1877631" cy="187763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31B9F22A-A005-9FB6-AF3D-47D8C7A60810}"/>
                  </a:ext>
                </a:extLst>
              </p:cNvPr>
              <p:cNvSpPr txBox="1"/>
              <p:nvPr/>
            </p:nvSpPr>
            <p:spPr>
              <a:xfrm>
                <a:off x="7379986" y="4121217"/>
                <a:ext cx="1319952"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fr-FR" sz="2400" b="1">
                    <a:solidFill>
                      <a:srgbClr val="05BBAE"/>
                    </a:solidFill>
                  </a:rPr>
                  <a:t>&lt; 0,6 sec</a:t>
                </a:r>
              </a:p>
            </p:txBody>
          </p:sp>
          <p:grpSp>
            <p:nvGrpSpPr>
              <p:cNvPr id="45" name="Groupe 44">
                <a:extLst>
                  <a:ext uri="{FF2B5EF4-FFF2-40B4-BE49-F238E27FC236}">
                    <a16:creationId xmlns:a16="http://schemas.microsoft.com/office/drawing/2014/main" id="{A555D1EE-ACA3-D832-72F9-51366C5BE513}"/>
                  </a:ext>
                </a:extLst>
              </p:cNvPr>
              <p:cNvGrpSpPr/>
              <p:nvPr/>
            </p:nvGrpSpPr>
            <p:grpSpPr>
              <a:xfrm>
                <a:off x="8882183" y="3811664"/>
                <a:ext cx="1667613" cy="945432"/>
                <a:chOff x="4323035" y="2303298"/>
                <a:chExt cx="1667613" cy="945432"/>
              </a:xfrm>
              <a:effectLst>
                <a:outerShdw blurRad="50800" dist="38100" dir="5400000" algn="t" rotWithShape="0">
                  <a:prstClr val="black">
                    <a:alpha val="40000"/>
                  </a:prstClr>
                </a:outerShdw>
              </a:effectLst>
            </p:grpSpPr>
            <p:pic>
              <p:nvPicPr>
                <p:cNvPr id="46" name="Graphique 45" descr="Caravane contour">
                  <a:extLst>
                    <a:ext uri="{FF2B5EF4-FFF2-40B4-BE49-F238E27FC236}">
                      <a16:creationId xmlns:a16="http://schemas.microsoft.com/office/drawing/2014/main" id="{32A93EA7-6EBF-85F9-60CA-B1C95BE9350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323035" y="2303298"/>
                  <a:ext cx="914400" cy="914400"/>
                </a:xfrm>
                <a:prstGeom prst="rect">
                  <a:avLst/>
                </a:prstGeom>
              </p:spPr>
            </p:pic>
            <p:pic>
              <p:nvPicPr>
                <p:cNvPr id="47" name="Graphique 46" descr="Voiture avec un remplissage uni">
                  <a:extLst>
                    <a:ext uri="{FF2B5EF4-FFF2-40B4-BE49-F238E27FC236}">
                      <a16:creationId xmlns:a16="http://schemas.microsoft.com/office/drawing/2014/main" id="{8465FA7E-E826-63E4-8549-C3295BF5671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076248" y="2334330"/>
                  <a:ext cx="914400" cy="914400"/>
                </a:xfrm>
                <a:prstGeom prst="rect">
                  <a:avLst/>
                </a:prstGeom>
              </p:spPr>
            </p:pic>
          </p:grpSp>
          <p:grpSp>
            <p:nvGrpSpPr>
              <p:cNvPr id="1053" name="Groupe 1052">
                <a:extLst>
                  <a:ext uri="{FF2B5EF4-FFF2-40B4-BE49-F238E27FC236}">
                    <a16:creationId xmlns:a16="http://schemas.microsoft.com/office/drawing/2014/main" id="{08895E2E-462E-64D9-4BB1-B70CA6C4F4F3}"/>
                  </a:ext>
                </a:extLst>
              </p:cNvPr>
              <p:cNvGrpSpPr/>
              <p:nvPr/>
            </p:nvGrpSpPr>
            <p:grpSpPr>
              <a:xfrm>
                <a:off x="2266352" y="3879333"/>
                <a:ext cx="2088723" cy="945432"/>
                <a:chOff x="2163797" y="3096828"/>
                <a:chExt cx="2088723" cy="945432"/>
              </a:xfrm>
            </p:grpSpPr>
            <p:grpSp>
              <p:nvGrpSpPr>
                <p:cNvPr id="41" name="Groupe 40">
                  <a:extLst>
                    <a:ext uri="{FF2B5EF4-FFF2-40B4-BE49-F238E27FC236}">
                      <a16:creationId xmlns:a16="http://schemas.microsoft.com/office/drawing/2014/main" id="{C6B1BAE9-E70C-3B5A-56D7-2FBD20FDB645}"/>
                    </a:ext>
                  </a:extLst>
                </p:cNvPr>
                <p:cNvGrpSpPr/>
                <p:nvPr/>
              </p:nvGrpSpPr>
              <p:grpSpPr>
                <a:xfrm>
                  <a:off x="2163797" y="3096828"/>
                  <a:ext cx="1667613" cy="945432"/>
                  <a:chOff x="4323035" y="2303298"/>
                  <a:chExt cx="1667613" cy="945432"/>
                </a:xfrm>
                <a:effectLst>
                  <a:outerShdw blurRad="50800" dist="38100" dir="5400000" algn="t" rotWithShape="0">
                    <a:prstClr val="black">
                      <a:alpha val="40000"/>
                    </a:prstClr>
                  </a:outerShdw>
                </a:effectLst>
              </p:grpSpPr>
              <p:pic>
                <p:nvPicPr>
                  <p:cNvPr id="38" name="Graphique 37" descr="Caravane contour">
                    <a:extLst>
                      <a:ext uri="{FF2B5EF4-FFF2-40B4-BE49-F238E27FC236}">
                        <a16:creationId xmlns:a16="http://schemas.microsoft.com/office/drawing/2014/main" id="{BEF15FAB-1303-1D46-4F1A-AA58F48712D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323035" y="2303298"/>
                    <a:ext cx="914400" cy="914400"/>
                  </a:xfrm>
                  <a:prstGeom prst="rect">
                    <a:avLst/>
                  </a:prstGeom>
                </p:spPr>
              </p:pic>
              <p:pic>
                <p:nvPicPr>
                  <p:cNvPr id="40" name="Graphique 39" descr="Voiture avec un remplissage uni">
                    <a:extLst>
                      <a:ext uri="{FF2B5EF4-FFF2-40B4-BE49-F238E27FC236}">
                        <a16:creationId xmlns:a16="http://schemas.microsoft.com/office/drawing/2014/main" id="{54BA6F90-4E6A-2349-06E9-D0CF646D92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076248" y="2334330"/>
                    <a:ext cx="914400" cy="914400"/>
                  </a:xfrm>
                  <a:prstGeom prst="rect">
                    <a:avLst/>
                  </a:prstGeom>
                </p:spPr>
              </p:pic>
            </p:grpSp>
            <p:pic>
              <p:nvPicPr>
                <p:cNvPr id="1036" name="Graphique 1035" descr="Flèche : courbe légère avec un remplissage uni">
                  <a:extLst>
                    <a:ext uri="{FF2B5EF4-FFF2-40B4-BE49-F238E27FC236}">
                      <a16:creationId xmlns:a16="http://schemas.microsoft.com/office/drawing/2014/main" id="{C849B296-F809-1FC2-D0F1-8673F172642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649658" y="3213144"/>
                  <a:ext cx="602862" cy="602862"/>
                </a:xfrm>
                <a:prstGeom prst="rect">
                  <a:avLst/>
                </a:prstGeom>
                <a:effectLst>
                  <a:outerShdw blurRad="50800" dist="38100" dir="5400000" algn="t" rotWithShape="0">
                    <a:prstClr val="black">
                      <a:alpha val="40000"/>
                    </a:prstClr>
                  </a:outerShdw>
                </a:effectLst>
              </p:spPr>
            </p:pic>
          </p:grpSp>
          <p:sp>
            <p:nvSpPr>
              <p:cNvPr id="1039" name="Flèche : droite 1038">
                <a:extLst>
                  <a:ext uri="{FF2B5EF4-FFF2-40B4-BE49-F238E27FC236}">
                    <a16:creationId xmlns:a16="http://schemas.microsoft.com/office/drawing/2014/main" id="{F60C77EA-238B-E9EC-B5D1-908D2572B617}"/>
                  </a:ext>
                </a:extLst>
              </p:cNvPr>
              <p:cNvSpPr/>
              <p:nvPr/>
            </p:nvSpPr>
            <p:spPr>
              <a:xfrm>
                <a:off x="2045105" y="4642848"/>
                <a:ext cx="9346912" cy="405473"/>
              </a:xfrm>
              <a:prstGeom prst="rightArrow">
                <a:avLst>
                  <a:gd name="adj1" fmla="val 34966"/>
                  <a:gd name="adj2" fmla="val 50000"/>
                </a:avLst>
              </a:prstGeom>
              <a:solidFill>
                <a:srgbClr val="038077"/>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45" name="Image 1044">
                <a:extLst>
                  <a:ext uri="{FF2B5EF4-FFF2-40B4-BE49-F238E27FC236}">
                    <a16:creationId xmlns:a16="http://schemas.microsoft.com/office/drawing/2014/main" id="{4045928F-E9FF-664F-2B9C-42E306D65E3B}"/>
                  </a:ext>
                </a:extLst>
              </p:cNvPr>
              <p:cNvPicPr>
                <a:picLocks noChangeAspect="1"/>
              </p:cNvPicPr>
              <p:nvPr/>
            </p:nvPicPr>
            <p:blipFill>
              <a:blip r:embed="rId27">
                <a:extLst>
                  <a:ext uri="{BEBA8EAE-BF5A-486C-A8C5-ECC9F3942E4B}">
                    <a14:imgProps xmlns:a14="http://schemas.microsoft.com/office/drawing/2010/main">
                      <a14:imgLayer r:embed="rId28">
                        <a14:imgEffect>
                          <a14:backgroundRemoval t="10000" b="90000" l="10000" r="90000">
                            <a14:foregroundMark x1="60042" y1="34650" x2="60042" y2="34650"/>
                            <a14:foregroundMark x1="56294" y1="50650" x2="56294" y2="50650"/>
                            <a14:foregroundMark x1="73479" y1="46200" x2="73479" y2="46200"/>
                            <a14:foregroundMark x1="53536" y1="23250" x2="53536" y2="23250"/>
                            <a14:foregroundMark x1="53536" y1="23250" x2="63579" y2="24200"/>
                            <a14:foregroundMark x1="63579" y1="24200" x2="71358" y2="28000"/>
                            <a14:foregroundMark x1="64427" y1="23100" x2="87977" y2="40750"/>
                            <a14:foregroundMark x1="87977" y1="40750" x2="88755" y2="56900"/>
                            <a14:foregroundMark x1="68246" y1="75250" x2="76450" y2="71100"/>
                            <a14:foregroundMark x1="76450" y1="71100" x2="86704" y2="61200"/>
                            <a14:foregroundMark x1="87482" y1="56900" x2="87482" y2="63250"/>
                            <a14:foregroundMark x1="47242" y1="77200" x2="67397" y2="74050"/>
                            <a14:foregroundMark x1="68246" y1="75700" x2="52192" y2="76650"/>
                            <a14:foregroundMark x1="52192" y1="76650" x2="48303" y2="75700"/>
                            <a14:foregroundMark x1="21075" y1="67700" x2="38190" y2="77500"/>
                            <a14:foregroundMark x1="38190" y1="77500" x2="48161" y2="77050"/>
                            <a14:foregroundMark x1="48161" y1="77050" x2="50849" y2="77050"/>
                            <a14:foregroundMark x1="11669" y1="41950" x2="12093" y2="58950"/>
                            <a14:foregroundMark x1="12093" y1="58950" x2="18458" y2="66550"/>
                            <a14:foregroundMark x1="18458" y1="66550" x2="21924" y2="68450"/>
                            <a14:foregroundMark x1="24045" y1="56900" x2="44484" y2="38300"/>
                            <a14:foregroundMark x1="44484" y1="38300" x2="60750" y2="52200"/>
                            <a14:foregroundMark x1="60750" y1="52200" x2="80905" y2="49500"/>
                            <a14:foregroundMark x1="80905" y1="49500" x2="86704" y2="56550"/>
                            <a14:foregroundMark x1="86704" y1="56550" x2="51909" y2="56050"/>
                            <a14:foregroundMark x1="51909" y1="56050" x2="40028" y2="51350"/>
                            <a14:foregroundMark x1="40028" y1="51350" x2="41584" y2="50350"/>
                            <a14:foregroundMark x1="25248" y1="41650" x2="24399" y2="54300"/>
                            <a14:foregroundMark x1="24399" y1="54300" x2="30481" y2="58650"/>
                            <a14:foregroundMark x1="20651" y1="56000" x2="28218" y2="57650"/>
                            <a14:foregroundMark x1="23621" y1="48000" x2="22065" y2="40650"/>
                            <a14:foregroundMark x1="22065" y1="40650" x2="32178" y2="43850"/>
                            <a14:foregroundMark x1="42008" y1="53050" x2="41018" y2="56900"/>
                            <a14:foregroundMark x1="51061" y1="44750" x2="60679" y2="42750"/>
                            <a14:foregroundMark x1="60679" y1="42750" x2="77511" y2="42500"/>
                            <a14:foregroundMark x1="77511" y1="42500" x2="69519" y2="51100"/>
                            <a14:foregroundMark x1="52122" y1="46650" x2="51909" y2="54350"/>
                            <a14:foregroundMark x1="12730" y1="38800" x2="31117" y2="25150"/>
                            <a14:foregroundMark x1="31117" y1="25150" x2="43777" y2="23350"/>
                            <a14:foregroundMark x1="43777" y1="23350" x2="58769" y2="23700"/>
                          </a14:backgroundRemoval>
                        </a14:imgEffect>
                      </a14:imgLayer>
                    </a14:imgProps>
                  </a:ext>
                </a:extLst>
              </a:blip>
              <a:stretch>
                <a:fillRect/>
              </a:stretch>
            </p:blipFill>
            <p:spPr>
              <a:xfrm>
                <a:off x="10092596" y="3491668"/>
                <a:ext cx="551231" cy="779676"/>
              </a:xfrm>
              <a:prstGeom prst="rect">
                <a:avLst/>
              </a:prstGeom>
              <a:effectLst>
                <a:outerShdw blurRad="50800" dist="38100" dir="5400000" algn="t" rotWithShape="0">
                  <a:prstClr val="black">
                    <a:alpha val="40000"/>
                  </a:prstClr>
                </a:outerShdw>
              </a:effectLst>
            </p:spPr>
          </p:pic>
          <p:cxnSp>
            <p:nvCxnSpPr>
              <p:cNvPr id="1048" name="Connecteur droit avec flèche 1047">
                <a:extLst>
                  <a:ext uri="{FF2B5EF4-FFF2-40B4-BE49-F238E27FC236}">
                    <a16:creationId xmlns:a16="http://schemas.microsoft.com/office/drawing/2014/main" id="{31CE3735-F66B-6D5D-C1A0-009B7353A8C5}"/>
                  </a:ext>
                </a:extLst>
              </p:cNvPr>
              <p:cNvCxnSpPr/>
              <p:nvPr/>
            </p:nvCxnSpPr>
            <p:spPr>
              <a:xfrm flipV="1">
                <a:off x="7168472" y="4077849"/>
                <a:ext cx="1742979" cy="14342"/>
              </a:xfrm>
              <a:prstGeom prst="straightConnector1">
                <a:avLst/>
              </a:prstGeom>
              <a:ln w="57150">
                <a:solidFill>
                  <a:srgbClr val="05BBAE"/>
                </a:solidFill>
                <a:headEnd type="triangle"/>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52" name="Graphique 1051" descr="Sablier 90% avec un remplissage uni">
                <a:extLst>
                  <a:ext uri="{FF2B5EF4-FFF2-40B4-BE49-F238E27FC236}">
                    <a16:creationId xmlns:a16="http://schemas.microsoft.com/office/drawing/2014/main" id="{4F260C0A-6738-4CA0-BDC0-A2BD5824C97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570137" y="3042489"/>
                <a:ext cx="914400" cy="914400"/>
              </a:xfrm>
              <a:prstGeom prst="rect">
                <a:avLst/>
              </a:prstGeom>
              <a:effectLst>
                <a:outerShdw blurRad="50800" dist="38100" dir="5400000" algn="t" rotWithShape="0">
                  <a:prstClr val="black">
                    <a:alpha val="40000"/>
                  </a:prstClr>
                </a:outerShdw>
              </a:effectLst>
            </p:spPr>
          </p:pic>
        </p:grpSp>
      </p:grpSp>
      <p:grpSp>
        <p:nvGrpSpPr>
          <p:cNvPr id="1092" name="Groupe 1091">
            <a:extLst>
              <a:ext uri="{FF2B5EF4-FFF2-40B4-BE49-F238E27FC236}">
                <a16:creationId xmlns:a16="http://schemas.microsoft.com/office/drawing/2014/main" id="{98C66AB9-F0E0-43F6-A53B-5262AC167B0F}"/>
              </a:ext>
            </a:extLst>
          </p:cNvPr>
          <p:cNvGrpSpPr/>
          <p:nvPr/>
        </p:nvGrpSpPr>
        <p:grpSpPr>
          <a:xfrm>
            <a:off x="1923279" y="6994575"/>
            <a:ext cx="7714141" cy="4028513"/>
            <a:chOff x="1932541" y="946980"/>
            <a:chExt cx="7714141" cy="4028513"/>
          </a:xfrm>
        </p:grpSpPr>
        <p:pic>
          <p:nvPicPr>
            <p:cNvPr id="1093" name="Graphique 1092" descr="Point d’interrogation avec un remplissage uni">
              <a:extLst>
                <a:ext uri="{FF2B5EF4-FFF2-40B4-BE49-F238E27FC236}">
                  <a16:creationId xmlns:a16="http://schemas.microsoft.com/office/drawing/2014/main" id="{8F888CA9-2525-675D-4035-5490CDAE8D68}"/>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rot="583823">
              <a:off x="4045914" y="946980"/>
              <a:ext cx="3992880" cy="3992880"/>
            </a:xfrm>
            <a:prstGeom prst="rect">
              <a:avLst/>
            </a:prstGeom>
            <a:effectLst>
              <a:outerShdw blurRad="50800" dist="38100" dir="5400000" algn="t" rotWithShape="0">
                <a:prstClr val="black">
                  <a:alpha val="40000"/>
                </a:prstClr>
              </a:outerShdw>
              <a:reflection blurRad="6350" stA="50000" endA="300" endPos="90000" dir="5400000" sy="-100000" algn="bl" rotWithShape="0"/>
            </a:effectLst>
          </p:spPr>
        </p:pic>
        <p:pic>
          <p:nvPicPr>
            <p:cNvPr id="1094" name="Graphique 1093" descr="Point d’interrogation avec un remplissage uni">
              <a:extLst>
                <a:ext uri="{FF2B5EF4-FFF2-40B4-BE49-F238E27FC236}">
                  <a16:creationId xmlns:a16="http://schemas.microsoft.com/office/drawing/2014/main" id="{BDE5D8DE-7CF9-15DF-2396-BEA5C1D4D13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rot="20999221">
              <a:off x="1932541" y="2132588"/>
              <a:ext cx="1928044" cy="1928044"/>
            </a:xfrm>
            <a:prstGeom prst="rect">
              <a:avLst/>
            </a:prstGeom>
            <a:effectLst>
              <a:outerShdw blurRad="50800" dist="38100" dir="5400000" algn="t" rotWithShape="0">
                <a:prstClr val="black">
                  <a:alpha val="40000"/>
                </a:prstClr>
              </a:outerShdw>
              <a:reflection blurRad="6350" stA="50000" endA="300" endPos="90000" dir="5400000" sy="-100000" algn="bl" rotWithShape="0"/>
            </a:effectLst>
          </p:spPr>
        </p:pic>
        <p:pic>
          <p:nvPicPr>
            <p:cNvPr id="1095" name="Graphique 1094" descr="Point d’interrogation avec un remplissage uni">
              <a:extLst>
                <a:ext uri="{FF2B5EF4-FFF2-40B4-BE49-F238E27FC236}">
                  <a16:creationId xmlns:a16="http://schemas.microsoft.com/office/drawing/2014/main" id="{520D0C40-617E-5D0E-FD7F-463A2FD75E2A}"/>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8463280" y="1879134"/>
              <a:ext cx="1183402" cy="1183402"/>
            </a:xfrm>
            <a:prstGeom prst="rect">
              <a:avLst/>
            </a:prstGeom>
            <a:effectLst>
              <a:outerShdw blurRad="50800" dist="38100" dir="5400000" algn="t" rotWithShape="0">
                <a:prstClr val="black">
                  <a:alpha val="40000"/>
                </a:prstClr>
              </a:outerShdw>
              <a:reflection blurRad="6350" stA="50000" endA="300" endPos="90000" dir="5400000" sy="-100000" algn="bl" rotWithShape="0"/>
            </a:effectLst>
          </p:spPr>
        </p:pic>
        <p:pic>
          <p:nvPicPr>
            <p:cNvPr id="1096" name="Graphique 1095" descr="Point d’interrogation avec un remplissage uni">
              <a:extLst>
                <a:ext uri="{FF2B5EF4-FFF2-40B4-BE49-F238E27FC236}">
                  <a16:creationId xmlns:a16="http://schemas.microsoft.com/office/drawing/2014/main" id="{EB0A8D00-9349-E341-9B57-084B2541503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rot="501792">
              <a:off x="7361455" y="4192702"/>
              <a:ext cx="782791" cy="782791"/>
            </a:xfrm>
            <a:prstGeom prst="rect">
              <a:avLst/>
            </a:prstGeom>
            <a:effectLst>
              <a:outerShdw blurRad="50800" dist="38100" dir="5400000" algn="t" rotWithShape="0">
                <a:prstClr val="black">
                  <a:alpha val="40000"/>
                </a:prstClr>
              </a:outerShdw>
              <a:reflection blurRad="6350" stA="50000" endA="300" endPos="90000" dir="5400000" sy="-100000" algn="bl" rotWithShape="0"/>
            </a:effectLst>
          </p:spPr>
        </p:pic>
      </p:grpSp>
    </p:spTree>
    <p:extLst>
      <p:ext uri="{BB962C8B-B14F-4D97-AF65-F5344CB8AC3E}">
        <p14:creationId xmlns:p14="http://schemas.microsoft.com/office/powerpoint/2010/main" val="2351419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908DFCC-D3F8-F84D-37D9-4D11B96312E4}"/>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25851" y="-5578582"/>
            <a:ext cx="1470000" cy="6368733"/>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56779" y="-5415907"/>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1F034B18-4835-2483-BA89-61D7948CCD80}"/>
              </a:ext>
            </a:extLst>
          </p:cNvPr>
          <p:cNvSpPr txBox="1"/>
          <p:nvPr/>
        </p:nvSpPr>
        <p:spPr>
          <a:xfrm>
            <a:off x="2201331" y="-5578581"/>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675C229A-C442-E48F-89D9-EAC8D8ADE664}"/>
              </a:ext>
            </a:extLst>
          </p:cNvPr>
          <p:cNvSpPr txBox="1"/>
          <p:nvPr/>
        </p:nvSpPr>
        <p:spPr>
          <a:xfrm>
            <a:off x="2201331" y="-4869963"/>
            <a:ext cx="4477701" cy="738664"/>
          </a:xfrm>
          <a:prstGeom prst="rect">
            <a:avLst/>
          </a:prstGeom>
          <a:noFill/>
        </p:spPr>
        <p:txBody>
          <a:bodyPr wrap="none" rtlCol="0">
            <a:spAutoFit/>
          </a:bodyPr>
          <a:lstStyle/>
          <a:p>
            <a:r>
              <a:rPr lang="fr-FR" sz="4200">
                <a:solidFill>
                  <a:schemeClr val="bg1"/>
                </a:solidFill>
              </a:rPr>
              <a:t>Product description</a:t>
            </a:r>
          </a:p>
        </p:txBody>
      </p:sp>
      <p:sp>
        <p:nvSpPr>
          <p:cNvPr id="7" name="ZoneTexte 6">
            <a:extLst>
              <a:ext uri="{FF2B5EF4-FFF2-40B4-BE49-F238E27FC236}">
                <a16:creationId xmlns:a16="http://schemas.microsoft.com/office/drawing/2014/main" id="{FCE19DEB-BB4C-42CD-E8AC-B666155537BD}"/>
              </a:ext>
            </a:extLst>
          </p:cNvPr>
          <p:cNvSpPr txBox="1"/>
          <p:nvPr/>
        </p:nvSpPr>
        <p:spPr>
          <a:xfrm>
            <a:off x="2201331" y="-4135145"/>
            <a:ext cx="3227294" cy="738664"/>
          </a:xfrm>
          <a:prstGeom prst="rect">
            <a:avLst/>
          </a:prstGeom>
          <a:noFill/>
        </p:spPr>
        <p:txBody>
          <a:bodyPr wrap="none" rtlCol="0">
            <a:spAutoFit/>
          </a:bodyPr>
          <a:lstStyle/>
          <a:p>
            <a:r>
              <a:rPr lang="fr-FR" sz="4200">
                <a:solidFill>
                  <a:schemeClr val="bg1"/>
                </a:solidFill>
              </a:rPr>
              <a:t>Main features</a:t>
            </a:r>
          </a:p>
        </p:txBody>
      </p:sp>
      <p:sp>
        <p:nvSpPr>
          <p:cNvPr id="9" name="ZoneTexte 8">
            <a:extLst>
              <a:ext uri="{FF2B5EF4-FFF2-40B4-BE49-F238E27FC236}">
                <a16:creationId xmlns:a16="http://schemas.microsoft.com/office/drawing/2014/main" id="{1B118060-3F3C-B8A0-1962-D527680DD85C}"/>
              </a:ext>
            </a:extLst>
          </p:cNvPr>
          <p:cNvSpPr txBox="1"/>
          <p:nvPr/>
        </p:nvSpPr>
        <p:spPr>
          <a:xfrm>
            <a:off x="2215968" y="-2409209"/>
            <a:ext cx="1880451" cy="738664"/>
          </a:xfrm>
          <a:prstGeom prst="rect">
            <a:avLst/>
          </a:prstGeom>
          <a:noFill/>
        </p:spPr>
        <p:txBody>
          <a:bodyPr wrap="none" rtlCol="0">
            <a:spAutoFit/>
          </a:bodyPr>
          <a:lstStyle/>
          <a:p>
            <a:r>
              <a:rPr lang="fr-FR" sz="4200">
                <a:solidFill>
                  <a:schemeClr val="bg1"/>
                </a:solidFill>
              </a:rPr>
              <a:t>Sprint 1</a:t>
            </a:r>
          </a:p>
        </p:txBody>
      </p:sp>
      <p:sp>
        <p:nvSpPr>
          <p:cNvPr id="24" name="ZoneTexte 23">
            <a:extLst>
              <a:ext uri="{FF2B5EF4-FFF2-40B4-BE49-F238E27FC236}">
                <a16:creationId xmlns:a16="http://schemas.microsoft.com/office/drawing/2014/main" id="{1A0C7CE8-8A99-BB2A-A61E-79BC0C2C4BCB}"/>
              </a:ext>
            </a:extLst>
          </p:cNvPr>
          <p:cNvSpPr txBox="1"/>
          <p:nvPr/>
        </p:nvSpPr>
        <p:spPr>
          <a:xfrm>
            <a:off x="2201331" y="-1594681"/>
            <a:ext cx="3087320" cy="738664"/>
          </a:xfrm>
          <a:prstGeom prst="rect">
            <a:avLst/>
          </a:prstGeom>
          <a:noFill/>
        </p:spPr>
        <p:txBody>
          <a:bodyPr wrap="none" rtlCol="0">
            <a:spAutoFit/>
          </a:bodyPr>
          <a:lstStyle/>
          <a:p>
            <a:r>
              <a:rPr lang="fr-FR" sz="4200">
                <a:solidFill>
                  <a:schemeClr val="bg1"/>
                </a:solidFill>
              </a:rPr>
              <a:t>Risks analysis</a:t>
            </a:r>
          </a:p>
        </p:txBody>
      </p:sp>
      <p:sp>
        <p:nvSpPr>
          <p:cNvPr id="25" name="ZoneTexte 24">
            <a:extLst>
              <a:ext uri="{FF2B5EF4-FFF2-40B4-BE49-F238E27FC236}">
                <a16:creationId xmlns:a16="http://schemas.microsoft.com/office/drawing/2014/main" id="{641A728C-F5FC-B916-CB93-84EDE3F41AA0}"/>
              </a:ext>
            </a:extLst>
          </p:cNvPr>
          <p:cNvSpPr txBox="1"/>
          <p:nvPr/>
        </p:nvSpPr>
        <p:spPr>
          <a:xfrm>
            <a:off x="2201331" y="-775832"/>
            <a:ext cx="5925020" cy="738664"/>
          </a:xfrm>
          <a:prstGeom prst="rect">
            <a:avLst/>
          </a:prstGeom>
          <a:noFill/>
        </p:spPr>
        <p:txBody>
          <a:bodyPr wrap="none" rtlCol="0">
            <a:spAutoFit/>
          </a:bodyPr>
          <a:lstStyle/>
          <a:p>
            <a:r>
              <a:rPr lang="fr-FR" sz="4200">
                <a:solidFill>
                  <a:schemeClr val="bg1"/>
                </a:solidFill>
              </a:rPr>
              <a:t>Operationnal requirement</a:t>
            </a:r>
          </a:p>
        </p:txBody>
      </p:sp>
      <p:sp>
        <p:nvSpPr>
          <p:cNvPr id="26" name="ZoneTexte 25">
            <a:extLst>
              <a:ext uri="{FF2B5EF4-FFF2-40B4-BE49-F238E27FC236}">
                <a16:creationId xmlns:a16="http://schemas.microsoft.com/office/drawing/2014/main" id="{B36C3D1D-F64D-281D-F938-6757566AFA05}"/>
              </a:ext>
            </a:extLst>
          </p:cNvPr>
          <p:cNvSpPr txBox="1"/>
          <p:nvPr/>
        </p:nvSpPr>
        <p:spPr>
          <a:xfrm>
            <a:off x="2201331" y="-3272641"/>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27" name="ZoneTexte 26">
            <a:extLst>
              <a:ext uri="{FF2B5EF4-FFF2-40B4-BE49-F238E27FC236}">
                <a16:creationId xmlns:a16="http://schemas.microsoft.com/office/drawing/2014/main" id="{FB0E72D4-7A5D-4730-6A92-89CA8434459A}"/>
              </a:ext>
            </a:extLst>
          </p:cNvPr>
          <p:cNvSpPr txBox="1"/>
          <p:nvPr/>
        </p:nvSpPr>
        <p:spPr>
          <a:xfrm>
            <a:off x="2215968" y="59913"/>
            <a:ext cx="2807563"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Questions ?</a:t>
            </a:r>
          </a:p>
        </p:txBody>
      </p:sp>
      <p:sp>
        <p:nvSpPr>
          <p:cNvPr id="31" name="Title 1">
            <a:extLst>
              <a:ext uri="{FF2B5EF4-FFF2-40B4-BE49-F238E27FC236}">
                <a16:creationId xmlns:a16="http://schemas.microsoft.com/office/drawing/2014/main" id="{87E443F8-5111-4622-FF2A-3C59C5384EB6}"/>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17/17</a:t>
            </a:r>
            <a:endParaRPr lang="fr-FR"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D3B7F6AF-4FB1-41C9-FE9B-8198DF0A1C2D}"/>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a:solidFill>
                  <a:schemeClr val="bg1"/>
                </a:solidFill>
                <a:latin typeface="Segoe UI"/>
                <a:ea typeface="Calibri Light"/>
                <a:cs typeface="Calibri Light"/>
              </a:rPr>
              <a:t>TrailerMate – Review 0</a:t>
            </a:r>
            <a:endParaRPr lang="fr-FR"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B2800D1D-2E72-74E7-B4C4-192725E71A06}"/>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riangle isocèle 33">
            <a:extLst>
              <a:ext uri="{FF2B5EF4-FFF2-40B4-BE49-F238E27FC236}">
                <a16:creationId xmlns:a16="http://schemas.microsoft.com/office/drawing/2014/main" id="{0760AA92-5BD4-0EA0-93B2-3B37E11C52E7}"/>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7" name="Groupe 56">
            <a:extLst>
              <a:ext uri="{FF2B5EF4-FFF2-40B4-BE49-F238E27FC236}">
                <a16:creationId xmlns:a16="http://schemas.microsoft.com/office/drawing/2014/main" id="{2FC04D8C-9F23-8E68-FEFE-15DEE4756312}"/>
              </a:ext>
            </a:extLst>
          </p:cNvPr>
          <p:cNvGrpSpPr/>
          <p:nvPr/>
        </p:nvGrpSpPr>
        <p:grpSpPr>
          <a:xfrm>
            <a:off x="1932541" y="946980"/>
            <a:ext cx="7714141" cy="4028513"/>
            <a:chOff x="1932541" y="946980"/>
            <a:chExt cx="7714141" cy="4028513"/>
          </a:xfrm>
        </p:grpSpPr>
        <p:pic>
          <p:nvPicPr>
            <p:cNvPr id="35" name="Graphique 34" descr="Point d’interrogation avec un remplissage uni">
              <a:extLst>
                <a:ext uri="{FF2B5EF4-FFF2-40B4-BE49-F238E27FC236}">
                  <a16:creationId xmlns:a16="http://schemas.microsoft.com/office/drawing/2014/main" id="{BFD32BB1-BCDE-DE06-9F92-75F2A773F75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583823">
              <a:off x="4045914" y="946980"/>
              <a:ext cx="3992880" cy="3992880"/>
            </a:xfrm>
            <a:prstGeom prst="rect">
              <a:avLst/>
            </a:prstGeom>
            <a:effectLst>
              <a:outerShdw blurRad="50800" dist="38100" dir="5400000" algn="t" rotWithShape="0">
                <a:prstClr val="black">
                  <a:alpha val="40000"/>
                </a:prstClr>
              </a:outerShdw>
              <a:reflection blurRad="6350" stA="50000" endA="300" endPos="90000" dir="5400000" sy="-100000" algn="bl" rotWithShape="0"/>
            </a:effectLst>
          </p:spPr>
        </p:pic>
        <p:pic>
          <p:nvPicPr>
            <p:cNvPr id="36" name="Graphique 35" descr="Point d’interrogation avec un remplissage uni">
              <a:extLst>
                <a:ext uri="{FF2B5EF4-FFF2-40B4-BE49-F238E27FC236}">
                  <a16:creationId xmlns:a16="http://schemas.microsoft.com/office/drawing/2014/main" id="{B962D8D4-F4E0-E9A9-8EE9-1805C67E883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rot="20999221">
              <a:off x="1932541" y="2132588"/>
              <a:ext cx="1928044" cy="1928044"/>
            </a:xfrm>
            <a:prstGeom prst="rect">
              <a:avLst/>
            </a:prstGeom>
            <a:effectLst>
              <a:outerShdw blurRad="50800" dist="38100" dir="5400000" algn="t" rotWithShape="0">
                <a:prstClr val="black">
                  <a:alpha val="40000"/>
                </a:prstClr>
              </a:outerShdw>
              <a:reflection blurRad="6350" stA="50000" endA="300" endPos="90000" dir="5400000" sy="-100000" algn="bl" rotWithShape="0"/>
            </a:effectLst>
          </p:spPr>
        </p:pic>
        <p:pic>
          <p:nvPicPr>
            <p:cNvPr id="37" name="Graphique 36" descr="Point d’interrogation avec un remplissage uni">
              <a:extLst>
                <a:ext uri="{FF2B5EF4-FFF2-40B4-BE49-F238E27FC236}">
                  <a16:creationId xmlns:a16="http://schemas.microsoft.com/office/drawing/2014/main" id="{73980F3D-5A96-94AD-4B7A-1FE8576554DE}"/>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463280" y="1879134"/>
              <a:ext cx="1183402" cy="1183402"/>
            </a:xfrm>
            <a:prstGeom prst="rect">
              <a:avLst/>
            </a:prstGeom>
            <a:effectLst>
              <a:outerShdw blurRad="50800" dist="38100" dir="5400000" algn="t" rotWithShape="0">
                <a:prstClr val="black">
                  <a:alpha val="40000"/>
                </a:prstClr>
              </a:outerShdw>
              <a:reflection blurRad="6350" stA="50000" endA="300" endPos="90000" dir="5400000" sy="-100000" algn="bl" rotWithShape="0"/>
            </a:effectLst>
          </p:spPr>
        </p:pic>
        <p:pic>
          <p:nvPicPr>
            <p:cNvPr id="38" name="Graphique 37" descr="Point d’interrogation avec un remplissage uni">
              <a:extLst>
                <a:ext uri="{FF2B5EF4-FFF2-40B4-BE49-F238E27FC236}">
                  <a16:creationId xmlns:a16="http://schemas.microsoft.com/office/drawing/2014/main" id="{6EE09930-48BE-153D-F59D-12B73237431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rot="501792">
              <a:off x="7361455" y="4192702"/>
              <a:ext cx="782791" cy="782791"/>
            </a:xfrm>
            <a:prstGeom prst="rect">
              <a:avLst/>
            </a:prstGeom>
            <a:effectLst>
              <a:outerShdw blurRad="50800" dist="38100" dir="5400000" algn="t" rotWithShape="0">
                <a:prstClr val="black">
                  <a:alpha val="40000"/>
                </a:prstClr>
              </a:outerShdw>
              <a:reflection blurRad="6350" stA="50000" endA="300" endPos="90000" dir="5400000" sy="-100000" algn="bl" rotWithShape="0"/>
            </a:effectLst>
          </p:spPr>
        </p:pic>
      </p:grpSp>
    </p:spTree>
    <p:extLst>
      <p:ext uri="{BB962C8B-B14F-4D97-AF65-F5344CB8AC3E}">
        <p14:creationId xmlns:p14="http://schemas.microsoft.com/office/powerpoint/2010/main" val="3593493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D2970B20-9D1C-CDE9-4A9B-1CE9CACEA1C9}"/>
              </a:ext>
            </a:extLst>
          </p:cNvPr>
          <p:cNvSpPr/>
          <p:nvPr/>
        </p:nvSpPr>
        <p:spPr>
          <a:xfrm>
            <a:off x="0" y="361211"/>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45618" y="-1"/>
            <a:ext cx="1449590" cy="7585327"/>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3200">
              <a:solidFill>
                <a:srgbClr val="05BBAE"/>
              </a:solidFill>
            </a:endParaRPr>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61133" y="1305789"/>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3200">
                  <a:solidFill>
                    <a:srgbClr val="05BBAE"/>
                  </a:solidFill>
                </a:endParaRPr>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3200">
                  <a:solidFill>
                    <a:srgbClr val="05BBAE"/>
                  </a:solidFill>
                </a:endParaRPr>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3200">
                  <a:solidFill>
                    <a:srgbClr val="05BBAE"/>
                  </a:solidFill>
                </a:endParaRPr>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3200">
                    <a:solidFill>
                      <a:srgbClr val="05BBAE"/>
                    </a:solidFill>
                  </a:endParaRPr>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3200">
                    <a:solidFill>
                      <a:srgbClr val="05BBAE"/>
                    </a:solidFill>
                  </a:endParaRPr>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3200">
                    <a:solidFill>
                      <a:srgbClr val="05BBAE"/>
                    </a:solidFill>
                  </a:endParaRPr>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56110" y="5693873"/>
              <a:ext cx="545073" cy="545073"/>
            </a:xfrm>
            <a:prstGeom prst="rect">
              <a:avLst/>
            </a:prstGeom>
          </p:spPr>
        </p:pic>
      </p:grpSp>
      <p:sp>
        <p:nvSpPr>
          <p:cNvPr id="35" name="ZoneTexte 34">
            <a:extLst>
              <a:ext uri="{FF2B5EF4-FFF2-40B4-BE49-F238E27FC236}">
                <a16:creationId xmlns:a16="http://schemas.microsoft.com/office/drawing/2014/main" id="{B268AA30-1CF2-B75D-592C-C0EEFADB859F}"/>
              </a:ext>
            </a:extLst>
          </p:cNvPr>
          <p:cNvSpPr txBox="1"/>
          <p:nvPr/>
        </p:nvSpPr>
        <p:spPr>
          <a:xfrm>
            <a:off x="2219818" y="1350612"/>
            <a:ext cx="1509580"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3200" b="1" err="1">
                <a:solidFill>
                  <a:srgbClr val="05BBAE"/>
                </a:solidFill>
              </a:rPr>
              <a:t>Context</a:t>
            </a:r>
            <a:endParaRPr lang="fr-FR" sz="3200" b="1">
              <a:solidFill>
                <a:srgbClr val="05BBAE"/>
              </a:solidFill>
            </a:endParaRPr>
          </a:p>
        </p:txBody>
      </p:sp>
      <p:sp>
        <p:nvSpPr>
          <p:cNvPr id="36" name="ZoneTexte 35">
            <a:extLst>
              <a:ext uri="{FF2B5EF4-FFF2-40B4-BE49-F238E27FC236}">
                <a16:creationId xmlns:a16="http://schemas.microsoft.com/office/drawing/2014/main" id="{BFCE621D-297D-9585-D33A-63812CE4BA58}"/>
              </a:ext>
            </a:extLst>
          </p:cNvPr>
          <p:cNvSpPr txBox="1"/>
          <p:nvPr/>
        </p:nvSpPr>
        <p:spPr>
          <a:xfrm>
            <a:off x="2166354" y="2057800"/>
            <a:ext cx="3521926"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3200" b="1">
                <a:solidFill>
                  <a:srgbClr val="05BBAE"/>
                </a:solidFill>
              </a:rPr>
              <a:t>Product description</a:t>
            </a:r>
          </a:p>
        </p:txBody>
      </p:sp>
      <p:sp>
        <p:nvSpPr>
          <p:cNvPr id="37" name="ZoneTexte 36">
            <a:extLst>
              <a:ext uri="{FF2B5EF4-FFF2-40B4-BE49-F238E27FC236}">
                <a16:creationId xmlns:a16="http://schemas.microsoft.com/office/drawing/2014/main" id="{1D1DEC45-1673-0105-CF63-A5AA118A33A0}"/>
              </a:ext>
            </a:extLst>
          </p:cNvPr>
          <p:cNvSpPr txBox="1"/>
          <p:nvPr/>
        </p:nvSpPr>
        <p:spPr>
          <a:xfrm>
            <a:off x="2219818" y="2854724"/>
            <a:ext cx="2560701"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3200" b="1">
                <a:solidFill>
                  <a:srgbClr val="05BBAE"/>
                </a:solidFill>
              </a:rPr>
              <a:t>Main features</a:t>
            </a:r>
          </a:p>
        </p:txBody>
      </p:sp>
      <p:sp>
        <p:nvSpPr>
          <p:cNvPr id="38" name="ZoneTexte 37">
            <a:extLst>
              <a:ext uri="{FF2B5EF4-FFF2-40B4-BE49-F238E27FC236}">
                <a16:creationId xmlns:a16="http://schemas.microsoft.com/office/drawing/2014/main" id="{3831196B-7E78-C865-35FD-2621F1677CF6}"/>
              </a:ext>
            </a:extLst>
          </p:cNvPr>
          <p:cNvSpPr txBox="1"/>
          <p:nvPr/>
        </p:nvSpPr>
        <p:spPr>
          <a:xfrm>
            <a:off x="2219818" y="4527117"/>
            <a:ext cx="1504964"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3200" b="1">
                <a:solidFill>
                  <a:srgbClr val="05BBAE"/>
                </a:solidFill>
              </a:rPr>
              <a:t>Sprint 1</a:t>
            </a:r>
          </a:p>
        </p:txBody>
      </p:sp>
      <p:sp>
        <p:nvSpPr>
          <p:cNvPr id="39" name="ZoneTexte 38">
            <a:extLst>
              <a:ext uri="{FF2B5EF4-FFF2-40B4-BE49-F238E27FC236}">
                <a16:creationId xmlns:a16="http://schemas.microsoft.com/office/drawing/2014/main" id="{E6DBDB4C-BBC8-B065-2C0E-49A52FCE1ABD}"/>
              </a:ext>
            </a:extLst>
          </p:cNvPr>
          <p:cNvSpPr txBox="1"/>
          <p:nvPr/>
        </p:nvSpPr>
        <p:spPr>
          <a:xfrm>
            <a:off x="2219818" y="5383750"/>
            <a:ext cx="2314031" cy="584775"/>
          </a:xfrm>
          <a:prstGeom prst="rect">
            <a:avLst/>
          </a:prstGeom>
          <a:noFill/>
          <a:effectLst>
            <a:outerShdw blurRad="50800" dist="38100" dir="5400000" algn="t" rotWithShape="0">
              <a:prstClr val="black">
                <a:alpha val="40000"/>
              </a:prstClr>
            </a:outerShdw>
          </a:effectLst>
        </p:spPr>
        <p:txBody>
          <a:bodyPr wrap="none" lIns="91440" tIns="45720" rIns="91440" bIns="45720" rtlCol="0" anchor="t">
            <a:spAutoFit/>
          </a:bodyPr>
          <a:lstStyle/>
          <a:p>
            <a:r>
              <a:rPr lang="fr-FR" sz="3200" b="1">
                <a:solidFill>
                  <a:srgbClr val="05BBAE"/>
                </a:solidFill>
              </a:rPr>
              <a:t>Risk analysis</a:t>
            </a:r>
          </a:p>
        </p:txBody>
      </p:sp>
      <p:sp>
        <p:nvSpPr>
          <p:cNvPr id="40" name="ZoneTexte 39">
            <a:extLst>
              <a:ext uri="{FF2B5EF4-FFF2-40B4-BE49-F238E27FC236}">
                <a16:creationId xmlns:a16="http://schemas.microsoft.com/office/drawing/2014/main" id="{9D57C9F4-A8FC-D948-0FC6-03F8DEFAC450}"/>
              </a:ext>
            </a:extLst>
          </p:cNvPr>
          <p:cNvSpPr txBox="1"/>
          <p:nvPr/>
        </p:nvSpPr>
        <p:spPr>
          <a:xfrm>
            <a:off x="2166354" y="6119862"/>
            <a:ext cx="4658455"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3200" b="1">
                <a:solidFill>
                  <a:srgbClr val="05BBAE"/>
                </a:solidFill>
              </a:rPr>
              <a:t>Operationnal requirement</a:t>
            </a:r>
          </a:p>
        </p:txBody>
      </p:sp>
      <p:sp>
        <p:nvSpPr>
          <p:cNvPr id="41" name="ZoneTexte 40">
            <a:extLst>
              <a:ext uri="{FF2B5EF4-FFF2-40B4-BE49-F238E27FC236}">
                <a16:creationId xmlns:a16="http://schemas.microsoft.com/office/drawing/2014/main" id="{0040E6FF-A7C4-9208-63C5-DAE4194CFFC2}"/>
              </a:ext>
            </a:extLst>
          </p:cNvPr>
          <p:cNvSpPr txBox="1"/>
          <p:nvPr/>
        </p:nvSpPr>
        <p:spPr>
          <a:xfrm>
            <a:off x="2140826" y="3670484"/>
            <a:ext cx="4723152"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3200" b="1">
                <a:solidFill>
                  <a:srgbClr val="05BBAE"/>
                </a:solidFill>
              </a:rPr>
              <a:t>Release vision and backlog</a:t>
            </a:r>
          </a:p>
        </p:txBody>
      </p:sp>
      <p:sp>
        <p:nvSpPr>
          <p:cNvPr id="46" name="ZoneTexte 45">
            <a:extLst>
              <a:ext uri="{FF2B5EF4-FFF2-40B4-BE49-F238E27FC236}">
                <a16:creationId xmlns:a16="http://schemas.microsoft.com/office/drawing/2014/main" id="{E19DEC86-2F1D-833A-89C0-2441F72892F1}"/>
              </a:ext>
            </a:extLst>
          </p:cNvPr>
          <p:cNvSpPr txBox="1"/>
          <p:nvPr/>
        </p:nvSpPr>
        <p:spPr>
          <a:xfrm>
            <a:off x="2169042" y="7023345"/>
            <a:ext cx="2183803"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3200" b="1">
                <a:solidFill>
                  <a:srgbClr val="05BBAE"/>
                </a:solidFill>
              </a:rPr>
              <a:t>Questions ?</a:t>
            </a:r>
          </a:p>
        </p:txBody>
      </p:sp>
      <p:pic>
        <p:nvPicPr>
          <p:cNvPr id="48" name="Graphique 47" descr="Icône de menu d'hamburger avec un remplissage uni">
            <a:extLst>
              <a:ext uri="{FF2B5EF4-FFF2-40B4-BE49-F238E27FC236}">
                <a16:creationId xmlns:a16="http://schemas.microsoft.com/office/drawing/2014/main" id="{EBF3B86F-3FFB-873F-7714-EA7877119DA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10525" y="235027"/>
            <a:ext cx="914400" cy="914400"/>
          </a:xfrm>
          <a:prstGeom prst="rect">
            <a:avLst/>
          </a:prstGeom>
          <a:effectLst>
            <a:outerShdw blurRad="50800" dist="38100" dir="5400000" algn="t" rotWithShape="0">
              <a:prstClr val="black">
                <a:alpha val="40000"/>
              </a:prstClr>
            </a:outerShdw>
          </a:effectLst>
        </p:spPr>
      </p:pic>
      <p:sp>
        <p:nvSpPr>
          <p:cNvPr id="49" name="ZoneTexte 48">
            <a:extLst>
              <a:ext uri="{FF2B5EF4-FFF2-40B4-BE49-F238E27FC236}">
                <a16:creationId xmlns:a16="http://schemas.microsoft.com/office/drawing/2014/main" id="{F32401B0-BC33-10C6-3424-2ED213B1E07A}"/>
              </a:ext>
            </a:extLst>
          </p:cNvPr>
          <p:cNvSpPr txBox="1"/>
          <p:nvPr/>
        </p:nvSpPr>
        <p:spPr>
          <a:xfrm>
            <a:off x="2060115" y="350489"/>
            <a:ext cx="3618939" cy="707886"/>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000" b="1">
                <a:solidFill>
                  <a:schemeClr val="bg1"/>
                </a:solidFill>
              </a:rPr>
              <a:t>Table of content</a:t>
            </a:r>
          </a:p>
        </p:txBody>
      </p:sp>
      <p:sp>
        <p:nvSpPr>
          <p:cNvPr id="52" name="Title 1">
            <a:extLst>
              <a:ext uri="{FF2B5EF4-FFF2-40B4-BE49-F238E27FC236}">
                <a16:creationId xmlns:a16="http://schemas.microsoft.com/office/drawing/2014/main" id="{2F40A5D4-8063-4DA1-8692-07B7191D545B}"/>
              </a:ext>
            </a:extLst>
          </p:cNvPr>
          <p:cNvSpPr txBox="1">
            <a:spLocks/>
          </p:cNvSpPr>
          <p:nvPr/>
        </p:nvSpPr>
        <p:spPr>
          <a:xfrm>
            <a:off x="11062618" y="482846"/>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02/17</a:t>
            </a:r>
            <a:endParaRPr lang="fr-FR" sz="2400">
              <a:solidFill>
                <a:schemeClr val="bg1"/>
              </a:solidFill>
              <a:ea typeface="Calibri Light"/>
              <a:cs typeface="Calibri Light"/>
            </a:endParaRPr>
          </a:p>
        </p:txBody>
      </p:sp>
      <p:sp>
        <p:nvSpPr>
          <p:cNvPr id="53" name="Title 1">
            <a:extLst>
              <a:ext uri="{FF2B5EF4-FFF2-40B4-BE49-F238E27FC236}">
                <a16:creationId xmlns:a16="http://schemas.microsoft.com/office/drawing/2014/main" id="{E7202DAC-CE11-1202-B581-8C93601B2176}"/>
              </a:ext>
            </a:extLst>
          </p:cNvPr>
          <p:cNvSpPr txBox="1">
            <a:spLocks/>
          </p:cNvSpPr>
          <p:nvPr/>
        </p:nvSpPr>
        <p:spPr>
          <a:xfrm>
            <a:off x="8131111" y="518029"/>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err="1">
                <a:solidFill>
                  <a:schemeClr val="bg1"/>
                </a:solidFill>
                <a:latin typeface="Segoe UI"/>
                <a:ea typeface="Calibri Light"/>
                <a:cs typeface="Calibri Light"/>
              </a:rPr>
              <a:t>TrailerMate</a:t>
            </a:r>
            <a:r>
              <a:rPr lang="en-US" sz="2000" i="1">
                <a:solidFill>
                  <a:schemeClr val="bg1"/>
                </a:solidFill>
                <a:latin typeface="Segoe UI"/>
                <a:ea typeface="Calibri Light"/>
                <a:cs typeface="Calibri Light"/>
              </a:rPr>
              <a:t> – Review 0</a:t>
            </a:r>
            <a:endParaRPr lang="fr-FR" sz="2000" i="1">
              <a:solidFill>
                <a:schemeClr val="bg1"/>
              </a:solidFill>
              <a:ea typeface="Calibri Light"/>
              <a:cs typeface="Calibri Light"/>
            </a:endParaRPr>
          </a:p>
        </p:txBody>
      </p:sp>
      <p:sp>
        <p:nvSpPr>
          <p:cNvPr id="54" name="Triangle isocèle 53">
            <a:extLst>
              <a:ext uri="{FF2B5EF4-FFF2-40B4-BE49-F238E27FC236}">
                <a16:creationId xmlns:a16="http://schemas.microsoft.com/office/drawing/2014/main" id="{BD645C8C-D553-C471-02E9-3448ED2EA42E}"/>
              </a:ext>
            </a:extLst>
          </p:cNvPr>
          <p:cNvSpPr/>
          <p:nvPr/>
        </p:nvSpPr>
        <p:spPr>
          <a:xfrm rot="16200000">
            <a:off x="1687578" y="563601"/>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riangle isocèle 54">
            <a:extLst>
              <a:ext uri="{FF2B5EF4-FFF2-40B4-BE49-F238E27FC236}">
                <a16:creationId xmlns:a16="http://schemas.microsoft.com/office/drawing/2014/main" id="{C031D898-07D9-1F3F-25C4-A8FBC1F0429A}"/>
              </a:ext>
            </a:extLst>
          </p:cNvPr>
          <p:cNvSpPr/>
          <p:nvPr/>
        </p:nvSpPr>
        <p:spPr>
          <a:xfrm rot="5400000">
            <a:off x="204019" y="563601"/>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4" name="Groupe 63">
            <a:extLst>
              <a:ext uri="{FF2B5EF4-FFF2-40B4-BE49-F238E27FC236}">
                <a16:creationId xmlns:a16="http://schemas.microsoft.com/office/drawing/2014/main" id="{AF1900D2-7982-8ABD-FD7E-F93AD9E1103E}"/>
              </a:ext>
            </a:extLst>
          </p:cNvPr>
          <p:cNvGrpSpPr/>
          <p:nvPr/>
        </p:nvGrpSpPr>
        <p:grpSpPr>
          <a:xfrm>
            <a:off x="2675397" y="8934032"/>
            <a:ext cx="8298823" cy="4203299"/>
            <a:chOff x="2849450" y="1453746"/>
            <a:chExt cx="8298823" cy="4203299"/>
          </a:xfrm>
        </p:grpSpPr>
        <p:pic>
          <p:nvPicPr>
            <p:cNvPr id="65" name="Image 64" descr="Une image contenant roue, véhicule, Véhicule terrestre, texte&#10;&#10;Description générée automatiquement">
              <a:extLst>
                <a:ext uri="{FF2B5EF4-FFF2-40B4-BE49-F238E27FC236}">
                  <a16:creationId xmlns:a16="http://schemas.microsoft.com/office/drawing/2014/main" id="{1FF43B8C-6447-3398-B221-5AD02902FAA3}"/>
                </a:ext>
              </a:extLst>
            </p:cNvPr>
            <p:cNvPicPr>
              <a:picLocks noChangeAspect="1"/>
            </p:cNvPicPr>
            <p:nvPr/>
          </p:nvPicPr>
          <p:blipFill rotWithShape="1">
            <a:blip r:embed="rId20"/>
            <a:srcRect l="7552" t="52444" r="49739" b="8451"/>
            <a:stretch/>
          </p:blipFill>
          <p:spPr>
            <a:xfrm>
              <a:off x="2865549" y="1591203"/>
              <a:ext cx="1760595" cy="945070"/>
            </a:xfrm>
            <a:prstGeom prst="rect">
              <a:avLst/>
            </a:prstGeom>
          </p:spPr>
        </p:pic>
        <p:pic>
          <p:nvPicPr>
            <p:cNvPr id="66" name="Image 65" descr="Une image contenant dessin humoristique, clipart&#10;&#10;Description générée automatiquement">
              <a:extLst>
                <a:ext uri="{FF2B5EF4-FFF2-40B4-BE49-F238E27FC236}">
                  <a16:creationId xmlns:a16="http://schemas.microsoft.com/office/drawing/2014/main" id="{7193A1BD-73E6-6AAB-BB74-0614DC6817E2}"/>
                </a:ext>
              </a:extLst>
            </p:cNvPr>
            <p:cNvPicPr>
              <a:picLocks noChangeAspect="1"/>
            </p:cNvPicPr>
            <p:nvPr/>
          </p:nvPicPr>
          <p:blipFill rotWithShape="1">
            <a:blip r:embed="rId21"/>
            <a:srcRect l="3655" t="691" r="72065" b="66314"/>
            <a:stretch/>
          </p:blipFill>
          <p:spPr>
            <a:xfrm>
              <a:off x="6356797" y="1453746"/>
              <a:ext cx="838090" cy="1143037"/>
            </a:xfrm>
            <a:prstGeom prst="rect">
              <a:avLst/>
            </a:prstGeom>
          </p:spPr>
        </p:pic>
        <p:sp>
          <p:nvSpPr>
            <p:cNvPr id="67" name="ZoneTexte 66">
              <a:extLst>
                <a:ext uri="{FF2B5EF4-FFF2-40B4-BE49-F238E27FC236}">
                  <a16:creationId xmlns:a16="http://schemas.microsoft.com/office/drawing/2014/main" id="{23A29846-662C-60A3-D933-53E943C00D18}"/>
                </a:ext>
              </a:extLst>
            </p:cNvPr>
            <p:cNvSpPr txBox="1"/>
            <p:nvPr/>
          </p:nvSpPr>
          <p:spPr>
            <a:xfrm>
              <a:off x="2849450" y="2744809"/>
              <a:ext cx="179767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err="1">
                  <a:ea typeface="Calibri"/>
                  <a:cs typeface="Calibri"/>
                </a:rPr>
                <a:t>Freight</a:t>
              </a:r>
              <a:r>
                <a:rPr lang="fr-FR">
                  <a:ea typeface="Calibri"/>
                  <a:cs typeface="Calibri"/>
                </a:rPr>
                <a:t> </a:t>
              </a:r>
              <a:r>
                <a:rPr lang="fr-FR" err="1">
                  <a:ea typeface="Calibri"/>
                  <a:cs typeface="Calibri"/>
                </a:rPr>
                <a:t>represents</a:t>
              </a:r>
              <a:endParaRPr lang="fr-FR">
                <a:ea typeface="Calibri"/>
                <a:cs typeface="Calibri"/>
              </a:endParaRPr>
            </a:p>
            <a:p>
              <a:pPr algn="ctr"/>
              <a:r>
                <a:rPr lang="fr-FR" sz="2400" b="1">
                  <a:solidFill>
                    <a:srgbClr val="FF0000"/>
                  </a:solidFill>
                  <a:ea typeface="Calibri"/>
                  <a:cs typeface="Calibri"/>
                </a:rPr>
                <a:t>30%</a:t>
              </a:r>
              <a:r>
                <a:rPr lang="fr-FR" sz="2400">
                  <a:ea typeface="Calibri"/>
                  <a:cs typeface="Calibri"/>
                </a:rPr>
                <a:t> </a:t>
              </a:r>
              <a:endParaRPr lang="fr-FR" sz="2400" b="1">
                <a:ea typeface="Calibri"/>
                <a:cs typeface="Calibri"/>
              </a:endParaRPr>
            </a:p>
            <a:p>
              <a:pPr algn="ctr"/>
              <a:r>
                <a:rPr lang="fr-FR">
                  <a:ea typeface="Calibri"/>
                  <a:cs typeface="Calibri"/>
                </a:rPr>
                <a:t>of </a:t>
              </a:r>
              <a:r>
                <a:rPr lang="fr-FR" b="1">
                  <a:ea typeface="Calibri"/>
                  <a:cs typeface="Calibri"/>
                </a:rPr>
                <a:t>French road transport</a:t>
              </a:r>
              <a:r>
                <a:rPr lang="fr-FR">
                  <a:ea typeface="Calibri"/>
                  <a:cs typeface="Calibri"/>
                </a:rPr>
                <a:t> </a:t>
              </a:r>
              <a:endParaRPr lang="fr-FR" b="1">
                <a:ea typeface="Calibri"/>
                <a:cs typeface="Calibri"/>
              </a:endParaRPr>
            </a:p>
          </p:txBody>
        </p:sp>
        <p:sp>
          <p:nvSpPr>
            <p:cNvPr id="68" name="ZoneTexte 67">
              <a:extLst>
                <a:ext uri="{FF2B5EF4-FFF2-40B4-BE49-F238E27FC236}">
                  <a16:creationId xmlns:a16="http://schemas.microsoft.com/office/drawing/2014/main" id="{6E0295F9-221F-FBB7-DC72-B95F1975166E}"/>
                </a:ext>
              </a:extLst>
            </p:cNvPr>
            <p:cNvSpPr txBox="1"/>
            <p:nvPr/>
          </p:nvSpPr>
          <p:spPr>
            <a:xfrm>
              <a:off x="5575480" y="2747492"/>
              <a:ext cx="24335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ea typeface="+mn-lt"/>
                  <a:cs typeface="+mn-lt"/>
                </a:rPr>
                <a:t>in </a:t>
              </a:r>
              <a:r>
                <a:rPr lang="fr-FR" b="1">
                  <a:ea typeface="+mn-lt"/>
                  <a:cs typeface="+mn-lt"/>
                </a:rPr>
                <a:t>2021</a:t>
              </a:r>
              <a:r>
                <a:rPr lang="fr-FR">
                  <a:ea typeface="+mn-lt"/>
                  <a:cs typeface="+mn-lt"/>
                </a:rPr>
                <a:t>, French truck drivers </a:t>
              </a:r>
              <a:r>
                <a:rPr lang="fr-FR" b="1" err="1">
                  <a:ea typeface="+mn-lt"/>
                  <a:cs typeface="+mn-lt"/>
                </a:rPr>
                <a:t>travelled</a:t>
              </a:r>
              <a:r>
                <a:rPr lang="fr-FR" b="1">
                  <a:ea typeface="+mn-lt"/>
                  <a:cs typeface="+mn-lt"/>
                </a:rPr>
                <a:t> an </a:t>
              </a:r>
              <a:r>
                <a:rPr lang="fr-FR" b="1" err="1">
                  <a:ea typeface="+mn-lt"/>
                  <a:cs typeface="+mn-lt"/>
                </a:rPr>
                <a:t>average</a:t>
              </a:r>
              <a:r>
                <a:rPr lang="fr-FR" b="1">
                  <a:ea typeface="+mn-lt"/>
                  <a:cs typeface="+mn-lt"/>
                </a:rPr>
                <a:t> of </a:t>
              </a:r>
              <a:r>
                <a:rPr lang="fr-FR" b="1">
                  <a:solidFill>
                    <a:srgbClr val="FF0000"/>
                  </a:solidFill>
                  <a:ea typeface="+mn-lt"/>
                  <a:cs typeface="+mn-lt"/>
                </a:rPr>
                <a:t>467 km per </a:t>
              </a:r>
              <a:r>
                <a:rPr lang="fr-FR" b="1" err="1">
                  <a:solidFill>
                    <a:srgbClr val="FF0000"/>
                  </a:solidFill>
                  <a:ea typeface="+mn-lt"/>
                  <a:cs typeface="+mn-lt"/>
                </a:rPr>
                <a:t>day</a:t>
              </a:r>
              <a:r>
                <a:rPr lang="fr-FR">
                  <a:ea typeface="+mn-lt"/>
                  <a:cs typeface="+mn-lt"/>
                </a:rPr>
                <a:t>, </a:t>
              </a:r>
              <a:r>
                <a:rPr lang="fr-FR" err="1">
                  <a:ea typeface="+mn-lt"/>
                  <a:cs typeface="+mn-lt"/>
                </a:rPr>
                <a:t>equivalent</a:t>
              </a:r>
              <a:r>
                <a:rPr lang="fr-FR">
                  <a:ea typeface="+mn-lt"/>
                  <a:cs typeface="+mn-lt"/>
                </a:rPr>
                <a:t> to </a:t>
              </a:r>
              <a:r>
                <a:rPr lang="fr-FR" b="1">
                  <a:solidFill>
                    <a:srgbClr val="FF0000"/>
                  </a:solidFill>
                  <a:ea typeface="+mn-lt"/>
                  <a:cs typeface="+mn-lt"/>
                </a:rPr>
                <a:t>11h and 22 min</a:t>
              </a:r>
              <a:r>
                <a:rPr lang="fr-FR">
                  <a:ea typeface="+mn-lt"/>
                  <a:cs typeface="+mn-lt"/>
                </a:rPr>
                <a:t> on the road</a:t>
              </a:r>
              <a:endParaRPr lang="fr-FR"/>
            </a:p>
          </p:txBody>
        </p:sp>
        <p:pic>
          <p:nvPicPr>
            <p:cNvPr id="69" name="Graphique 68" descr="Avertissement avec un remplissage uni">
              <a:extLst>
                <a:ext uri="{FF2B5EF4-FFF2-40B4-BE49-F238E27FC236}">
                  <a16:creationId xmlns:a16="http://schemas.microsoft.com/office/drawing/2014/main" id="{8D783634-ACD2-0164-DE3D-6C918DF21AF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70265" y="1619518"/>
              <a:ext cx="914400" cy="914400"/>
            </a:xfrm>
            <a:prstGeom prst="rect">
              <a:avLst/>
            </a:prstGeom>
          </p:spPr>
        </p:pic>
        <p:sp>
          <p:nvSpPr>
            <p:cNvPr id="70" name="ZoneTexte 69">
              <a:extLst>
                <a:ext uri="{FF2B5EF4-FFF2-40B4-BE49-F238E27FC236}">
                  <a16:creationId xmlns:a16="http://schemas.microsoft.com/office/drawing/2014/main" id="{D7B1390F-1750-A5B0-65DD-F5383F9DE94B}"/>
                </a:ext>
              </a:extLst>
            </p:cNvPr>
            <p:cNvSpPr txBox="1"/>
            <p:nvPr/>
          </p:nvSpPr>
          <p:spPr>
            <a:xfrm>
              <a:off x="8854224" y="2685782"/>
              <a:ext cx="229404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ea typeface="+mn-lt"/>
                  <a:cs typeface="+mn-lt"/>
                </a:rPr>
                <a:t> </a:t>
              </a:r>
              <a:r>
                <a:rPr lang="fr-FR" b="1">
                  <a:solidFill>
                    <a:srgbClr val="FF0000"/>
                  </a:solidFill>
                  <a:ea typeface="+mn-lt"/>
                  <a:cs typeface="+mn-lt"/>
                </a:rPr>
                <a:t>500,000 road accidents </a:t>
              </a:r>
              <a:r>
                <a:rPr lang="fr-FR">
                  <a:ea typeface="+mn-lt"/>
                  <a:cs typeface="+mn-lt"/>
                </a:rPr>
                <a:t>are </a:t>
              </a:r>
              <a:r>
                <a:rPr lang="fr-FR" err="1">
                  <a:ea typeface="+mn-lt"/>
                  <a:cs typeface="+mn-lt"/>
                </a:rPr>
                <a:t>caused</a:t>
              </a:r>
              <a:r>
                <a:rPr lang="fr-FR">
                  <a:ea typeface="+mn-lt"/>
                  <a:cs typeface="+mn-lt"/>
                </a:rPr>
                <a:t> by </a:t>
              </a:r>
              <a:r>
                <a:rPr lang="fr-FR" err="1">
                  <a:ea typeface="+mn-lt"/>
                  <a:cs typeface="+mn-lt"/>
                </a:rPr>
                <a:t>tractor</a:t>
              </a:r>
              <a:r>
                <a:rPr lang="fr-FR">
                  <a:ea typeface="+mn-lt"/>
                  <a:cs typeface="+mn-lt"/>
                </a:rPr>
                <a:t>-trailers, </a:t>
              </a:r>
              <a:r>
                <a:rPr lang="fr-FR" err="1">
                  <a:ea typeface="+mn-lt"/>
                  <a:cs typeface="+mn-lt"/>
                </a:rPr>
                <a:t>resulting</a:t>
              </a:r>
              <a:r>
                <a:rPr lang="fr-FR">
                  <a:ea typeface="+mn-lt"/>
                  <a:cs typeface="+mn-lt"/>
                </a:rPr>
                <a:t> in</a:t>
              </a:r>
              <a:r>
                <a:rPr lang="fr-FR" b="1">
                  <a:solidFill>
                    <a:srgbClr val="FF0000"/>
                  </a:solidFill>
                  <a:ea typeface="+mn-lt"/>
                  <a:cs typeface="+mn-lt"/>
                </a:rPr>
                <a:t> 5,000 </a:t>
              </a:r>
              <a:r>
                <a:rPr lang="fr-FR" b="1" err="1">
                  <a:solidFill>
                    <a:srgbClr val="FF0000"/>
                  </a:solidFill>
                  <a:ea typeface="+mn-lt"/>
                  <a:cs typeface="+mn-lt"/>
                </a:rPr>
                <a:t>deaths</a:t>
              </a:r>
              <a:r>
                <a:rPr lang="fr-FR">
                  <a:ea typeface="+mn-lt"/>
                  <a:cs typeface="+mn-lt"/>
                </a:rPr>
                <a:t>, </a:t>
              </a:r>
              <a:r>
                <a:rPr lang="fr-FR" b="1" err="1">
                  <a:ea typeface="+mn-lt"/>
                  <a:cs typeface="+mn-lt"/>
                </a:rPr>
                <a:t>every</a:t>
              </a:r>
              <a:r>
                <a:rPr lang="fr-FR" b="1">
                  <a:ea typeface="+mn-lt"/>
                  <a:cs typeface="+mn-lt"/>
                </a:rPr>
                <a:t> </a:t>
              </a:r>
              <a:r>
                <a:rPr lang="fr-FR" b="1" err="1">
                  <a:ea typeface="+mn-lt"/>
                  <a:cs typeface="+mn-lt"/>
                </a:rPr>
                <a:t>year</a:t>
              </a:r>
              <a:r>
                <a:rPr lang="fr-FR" b="1">
                  <a:ea typeface="+mn-lt"/>
                  <a:cs typeface="+mn-lt"/>
                </a:rPr>
                <a:t> in the US</a:t>
              </a:r>
              <a:endParaRPr lang="fr-FR" b="1">
                <a:ea typeface="Calibri" panose="020F0502020204030204"/>
                <a:cs typeface="Calibri" panose="020F0502020204030204"/>
              </a:endParaRPr>
            </a:p>
          </p:txBody>
        </p:sp>
        <p:pic>
          <p:nvPicPr>
            <p:cNvPr id="71" name="Graphique 70" descr="Café avec un remplissage uni">
              <a:extLst>
                <a:ext uri="{FF2B5EF4-FFF2-40B4-BE49-F238E27FC236}">
                  <a16:creationId xmlns:a16="http://schemas.microsoft.com/office/drawing/2014/main" id="{AFA6EEBA-EE92-F034-982A-083DBACCD4CA}"/>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352800" y="4742645"/>
              <a:ext cx="914400" cy="914400"/>
            </a:xfrm>
            <a:prstGeom prst="rect">
              <a:avLst/>
            </a:prstGeom>
          </p:spPr>
        </p:pic>
        <p:sp>
          <p:nvSpPr>
            <p:cNvPr id="72" name="ZoneTexte 71">
              <a:extLst>
                <a:ext uri="{FF2B5EF4-FFF2-40B4-BE49-F238E27FC236}">
                  <a16:creationId xmlns:a16="http://schemas.microsoft.com/office/drawing/2014/main" id="{D6C343D0-D5F5-8B7C-A2EB-459E8D74B68A}"/>
                </a:ext>
              </a:extLst>
            </p:cNvPr>
            <p:cNvSpPr txBox="1"/>
            <p:nvPr/>
          </p:nvSpPr>
          <p:spPr>
            <a:xfrm>
              <a:off x="4518337" y="5162281"/>
              <a:ext cx="6466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FF0000"/>
                  </a:solidFill>
                  <a:ea typeface="+mn-lt"/>
                  <a:cs typeface="+mn-lt"/>
                </a:rPr>
                <a:t>20%</a:t>
              </a:r>
              <a:r>
                <a:rPr lang="fr-FR">
                  <a:ea typeface="+mn-lt"/>
                  <a:cs typeface="+mn-lt"/>
                </a:rPr>
                <a:t> of truck drivers admit to </a:t>
              </a:r>
              <a:r>
                <a:rPr lang="fr-FR" b="1">
                  <a:ea typeface="+mn-lt"/>
                  <a:cs typeface="+mn-lt"/>
                </a:rPr>
                <a:t>have </a:t>
              </a:r>
              <a:r>
                <a:rPr lang="fr-FR" b="1" err="1">
                  <a:ea typeface="+mn-lt"/>
                  <a:cs typeface="+mn-lt"/>
                </a:rPr>
                <a:t>fallen</a:t>
              </a:r>
              <a:r>
                <a:rPr lang="fr-FR" b="1">
                  <a:ea typeface="+mn-lt"/>
                  <a:cs typeface="+mn-lt"/>
                </a:rPr>
                <a:t> </a:t>
              </a:r>
              <a:r>
                <a:rPr lang="fr-FR" b="1" err="1">
                  <a:ea typeface="+mn-lt"/>
                  <a:cs typeface="+mn-lt"/>
                </a:rPr>
                <a:t>asleep</a:t>
              </a:r>
              <a:r>
                <a:rPr lang="fr-FR" b="1">
                  <a:ea typeface="+mn-lt"/>
                  <a:cs typeface="+mn-lt"/>
                </a:rPr>
                <a:t> </a:t>
              </a:r>
              <a:r>
                <a:rPr lang="fr-FR" b="1" err="1">
                  <a:ea typeface="+mn-lt"/>
                  <a:cs typeface="+mn-lt"/>
                </a:rPr>
                <a:t>while</a:t>
              </a:r>
              <a:r>
                <a:rPr lang="fr-FR" b="1">
                  <a:ea typeface="+mn-lt"/>
                  <a:cs typeface="+mn-lt"/>
                </a:rPr>
                <a:t> </a:t>
              </a:r>
              <a:r>
                <a:rPr lang="fr-FR" b="1" err="1">
                  <a:ea typeface="+mn-lt"/>
                  <a:cs typeface="+mn-lt"/>
                </a:rPr>
                <a:t>driving</a:t>
              </a:r>
              <a:endParaRPr lang="fr-FR" b="1">
                <a:ea typeface="Calibri"/>
                <a:cs typeface="Calibri"/>
              </a:endParaRPr>
            </a:p>
          </p:txBody>
        </p:sp>
      </p:grpSp>
    </p:spTree>
    <p:extLst>
      <p:ext uri="{BB962C8B-B14F-4D97-AF65-F5344CB8AC3E}">
        <p14:creationId xmlns:p14="http://schemas.microsoft.com/office/powerpoint/2010/main" val="7717389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678AF462-6E70-25B1-2CDB-4A17CF855BCD}"/>
              </a:ext>
            </a:extLst>
          </p:cNvPr>
          <p:cNvSpPr txBox="1">
            <a:spLocks/>
          </p:cNvSpPr>
          <p:nvPr/>
        </p:nvSpPr>
        <p:spPr>
          <a:xfrm>
            <a:off x="2157756" y="1562996"/>
            <a:ext cx="2560701" cy="584775"/>
          </a:xfrm>
          <a:prstGeom prst="rect">
            <a:avLst/>
          </a:prstGeom>
          <a:noFill/>
          <a:effectLst/>
        </p:spPr>
        <p:txBody>
          <a:bodyPr wrap="none" rtlCol="0">
            <a:spAutoFit/>
          </a:bodyPr>
          <a:lstStyle/>
          <a:p>
            <a:r>
              <a:rPr lang="fr-FR" sz="3200" b="1">
                <a:solidFill>
                  <a:schemeClr val="bg1"/>
                </a:solidFill>
              </a:rPr>
              <a:t>Main features</a:t>
            </a:r>
          </a:p>
        </p:txBody>
      </p:sp>
      <p:sp>
        <p:nvSpPr>
          <p:cNvPr id="36" name="ZoneTexte 35">
            <a:extLst>
              <a:ext uri="{FF2B5EF4-FFF2-40B4-BE49-F238E27FC236}">
                <a16:creationId xmlns:a16="http://schemas.microsoft.com/office/drawing/2014/main" id="{40DA1DC0-7446-99D9-53C8-85528F59D668}"/>
              </a:ext>
            </a:extLst>
          </p:cNvPr>
          <p:cNvSpPr txBox="1">
            <a:spLocks/>
          </p:cNvSpPr>
          <p:nvPr/>
        </p:nvSpPr>
        <p:spPr>
          <a:xfrm>
            <a:off x="2157756" y="3218571"/>
            <a:ext cx="1504964" cy="584775"/>
          </a:xfrm>
          <a:prstGeom prst="rect">
            <a:avLst/>
          </a:prstGeom>
          <a:noFill/>
          <a:effectLst/>
        </p:spPr>
        <p:txBody>
          <a:bodyPr wrap="none" rtlCol="0">
            <a:spAutoFit/>
          </a:bodyPr>
          <a:lstStyle/>
          <a:p>
            <a:r>
              <a:rPr lang="fr-FR" sz="3200" b="1">
                <a:solidFill>
                  <a:schemeClr val="bg1"/>
                </a:solidFill>
              </a:rPr>
              <a:t>Sprint 1</a:t>
            </a:r>
          </a:p>
        </p:txBody>
      </p:sp>
      <p:sp>
        <p:nvSpPr>
          <p:cNvPr id="37" name="ZoneTexte 36">
            <a:extLst>
              <a:ext uri="{FF2B5EF4-FFF2-40B4-BE49-F238E27FC236}">
                <a16:creationId xmlns:a16="http://schemas.microsoft.com/office/drawing/2014/main" id="{5B4B1B29-DB8A-4EAD-38F9-18883968BAD7}"/>
              </a:ext>
            </a:extLst>
          </p:cNvPr>
          <p:cNvSpPr txBox="1">
            <a:spLocks/>
          </p:cNvSpPr>
          <p:nvPr/>
        </p:nvSpPr>
        <p:spPr>
          <a:xfrm>
            <a:off x="2132001" y="4198456"/>
            <a:ext cx="2314031" cy="584775"/>
          </a:xfrm>
          <a:prstGeom prst="rect">
            <a:avLst/>
          </a:prstGeom>
          <a:noFill/>
          <a:effectLst/>
        </p:spPr>
        <p:txBody>
          <a:bodyPr wrap="none" lIns="91440" tIns="45720" rIns="91440" bIns="45720" rtlCol="0" anchor="t">
            <a:spAutoFit/>
          </a:bodyPr>
          <a:lstStyle/>
          <a:p>
            <a:r>
              <a:rPr lang="fr-FR" sz="3200" b="1">
                <a:solidFill>
                  <a:schemeClr val="bg1"/>
                </a:solidFill>
              </a:rPr>
              <a:t>Risk analysis</a:t>
            </a:r>
          </a:p>
        </p:txBody>
      </p:sp>
      <p:sp>
        <p:nvSpPr>
          <p:cNvPr id="38" name="ZoneTexte 37">
            <a:extLst>
              <a:ext uri="{FF2B5EF4-FFF2-40B4-BE49-F238E27FC236}">
                <a16:creationId xmlns:a16="http://schemas.microsoft.com/office/drawing/2014/main" id="{E4374A4F-97A2-BC74-10CC-4BA6DD57746F}"/>
              </a:ext>
            </a:extLst>
          </p:cNvPr>
          <p:cNvSpPr txBox="1">
            <a:spLocks/>
          </p:cNvSpPr>
          <p:nvPr/>
        </p:nvSpPr>
        <p:spPr>
          <a:xfrm>
            <a:off x="2185712" y="4958937"/>
            <a:ext cx="4658455" cy="584775"/>
          </a:xfrm>
          <a:prstGeom prst="rect">
            <a:avLst/>
          </a:prstGeom>
          <a:noFill/>
          <a:effectLst/>
        </p:spPr>
        <p:txBody>
          <a:bodyPr wrap="none" rtlCol="0">
            <a:spAutoFit/>
          </a:bodyPr>
          <a:lstStyle/>
          <a:p>
            <a:r>
              <a:rPr lang="fr-FR" sz="3200" b="1">
                <a:solidFill>
                  <a:schemeClr val="bg1"/>
                </a:solidFill>
              </a:rPr>
              <a:t>Operationnal requirement</a:t>
            </a:r>
          </a:p>
        </p:txBody>
      </p:sp>
      <p:sp>
        <p:nvSpPr>
          <p:cNvPr id="39" name="ZoneTexte 38">
            <a:extLst>
              <a:ext uri="{FF2B5EF4-FFF2-40B4-BE49-F238E27FC236}">
                <a16:creationId xmlns:a16="http://schemas.microsoft.com/office/drawing/2014/main" id="{461421A4-478F-F3AE-5CFF-A03A2EFFEE6B}"/>
              </a:ext>
            </a:extLst>
          </p:cNvPr>
          <p:cNvSpPr txBox="1">
            <a:spLocks/>
          </p:cNvSpPr>
          <p:nvPr/>
        </p:nvSpPr>
        <p:spPr>
          <a:xfrm>
            <a:off x="2104621" y="2471688"/>
            <a:ext cx="4723152" cy="584775"/>
          </a:xfrm>
          <a:prstGeom prst="rect">
            <a:avLst/>
          </a:prstGeom>
          <a:noFill/>
          <a:effectLst/>
        </p:spPr>
        <p:txBody>
          <a:bodyPr wrap="none" rtlCol="0">
            <a:spAutoFit/>
          </a:bodyPr>
          <a:lstStyle/>
          <a:p>
            <a:r>
              <a:rPr lang="fr-FR" sz="3200" b="1">
                <a:solidFill>
                  <a:schemeClr val="bg1"/>
                </a:solidFill>
              </a:rPr>
              <a:t>Release vision and backlog</a:t>
            </a:r>
          </a:p>
        </p:txBody>
      </p:sp>
      <p:sp>
        <p:nvSpPr>
          <p:cNvPr id="32" name="Rectangle 31">
            <a:extLst>
              <a:ext uri="{FF2B5EF4-FFF2-40B4-BE49-F238E27FC236}">
                <a16:creationId xmlns:a16="http://schemas.microsoft.com/office/drawing/2014/main" id="{A198ECBE-D38F-CC59-A91F-EE73B3CC7278}"/>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en-US"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28410" y="-1046480"/>
            <a:ext cx="1449590" cy="7599680"/>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52531" y="142288"/>
            <a:ext cx="1013191" cy="6086498"/>
            <a:chOff x="522051" y="152448"/>
            <a:chExt cx="1013191"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1" y="958933"/>
              <a:ext cx="1013191" cy="367671"/>
              <a:chOff x="715149" y="3365658"/>
              <a:chExt cx="1573391" cy="447675"/>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5"/>
                <a:chOff x="715149" y="3365658"/>
                <a:chExt cx="800100" cy="447675"/>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86" y="4072008"/>
              <a:ext cx="701920"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56110" y="5693873"/>
              <a:ext cx="545073" cy="545073"/>
            </a:xfrm>
            <a:prstGeom prst="rect">
              <a:avLst/>
            </a:prstGeom>
          </p:spPr>
        </p:pic>
      </p:grpSp>
      <p:sp>
        <p:nvSpPr>
          <p:cNvPr id="35" name="ZoneTexte 34">
            <a:extLst>
              <a:ext uri="{FF2B5EF4-FFF2-40B4-BE49-F238E27FC236}">
                <a16:creationId xmlns:a16="http://schemas.microsoft.com/office/drawing/2014/main" id="{B268AA30-1CF2-B75D-592C-C0EEFADB859F}"/>
              </a:ext>
            </a:extLst>
          </p:cNvPr>
          <p:cNvSpPr txBox="1"/>
          <p:nvPr/>
        </p:nvSpPr>
        <p:spPr>
          <a:xfrm>
            <a:off x="2157756" y="-37149"/>
            <a:ext cx="1918346"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err="1">
                <a:solidFill>
                  <a:schemeClr val="bg1"/>
                </a:solidFill>
              </a:rPr>
              <a:t>Context</a:t>
            </a:r>
            <a:endParaRPr lang="fr-FR" sz="4200" b="1">
              <a:solidFill>
                <a:schemeClr val="bg1"/>
              </a:solidFill>
            </a:endParaRPr>
          </a:p>
        </p:txBody>
      </p:sp>
      <p:pic>
        <p:nvPicPr>
          <p:cNvPr id="2" name="Graphique 1" descr="Icône de menu d'hamburger avec un remplissage uni">
            <a:extLst>
              <a:ext uri="{FF2B5EF4-FFF2-40B4-BE49-F238E27FC236}">
                <a16:creationId xmlns:a16="http://schemas.microsoft.com/office/drawing/2014/main" id="{B492F659-5E4C-7AA9-AF52-181D96FAD6F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10558" y="-965398"/>
            <a:ext cx="914400" cy="914400"/>
          </a:xfrm>
          <a:prstGeom prst="rect">
            <a:avLst/>
          </a:prstGeom>
          <a:effectLst>
            <a:outerShdw blurRad="50800" dist="38100" dir="5400000" algn="t" rotWithShape="0">
              <a:prstClr val="black">
                <a:alpha val="40000"/>
              </a:prstClr>
            </a:outerShdw>
          </a:effectLst>
        </p:spPr>
      </p:pic>
      <p:sp>
        <p:nvSpPr>
          <p:cNvPr id="5" name="ZoneTexte 4">
            <a:extLst>
              <a:ext uri="{FF2B5EF4-FFF2-40B4-BE49-F238E27FC236}">
                <a16:creationId xmlns:a16="http://schemas.microsoft.com/office/drawing/2014/main" id="{24B08872-34C2-9C53-D96B-3014B16FC9E9}"/>
              </a:ext>
            </a:extLst>
          </p:cNvPr>
          <p:cNvSpPr txBox="1"/>
          <p:nvPr/>
        </p:nvSpPr>
        <p:spPr>
          <a:xfrm>
            <a:off x="1961933" y="-922376"/>
            <a:ext cx="3618939" cy="707886"/>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000" b="1">
                <a:solidFill>
                  <a:schemeClr val="bg1"/>
                </a:solidFill>
              </a:rPr>
              <a:t>Table of content</a:t>
            </a:r>
          </a:p>
        </p:txBody>
      </p:sp>
      <p:sp>
        <p:nvSpPr>
          <p:cNvPr id="34" name="Title 1">
            <a:extLst>
              <a:ext uri="{FF2B5EF4-FFF2-40B4-BE49-F238E27FC236}">
                <a16:creationId xmlns:a16="http://schemas.microsoft.com/office/drawing/2014/main" id="{CC281F95-BB38-83FC-EB26-F6990D2CA37B}"/>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03/17</a:t>
            </a:r>
            <a:endParaRPr lang="fr-FR" sz="2400">
              <a:solidFill>
                <a:schemeClr val="bg1"/>
              </a:solidFill>
              <a:ea typeface="Calibri Light"/>
              <a:cs typeface="Calibri Light"/>
            </a:endParaRPr>
          </a:p>
        </p:txBody>
      </p:sp>
      <p:sp>
        <p:nvSpPr>
          <p:cNvPr id="42" name="Title 1">
            <a:extLst>
              <a:ext uri="{FF2B5EF4-FFF2-40B4-BE49-F238E27FC236}">
                <a16:creationId xmlns:a16="http://schemas.microsoft.com/office/drawing/2014/main" id="{2540DF57-3BDB-0207-81A9-8801520DB940}"/>
              </a:ext>
            </a:extLst>
          </p:cNvPr>
          <p:cNvSpPr txBox="1">
            <a:spLocks/>
          </p:cNvSpPr>
          <p:nvPr/>
        </p:nvSpPr>
        <p:spPr>
          <a:xfrm>
            <a:off x="9908065" y="142336"/>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a:solidFill>
                  <a:schemeClr val="bg1"/>
                </a:solidFill>
                <a:latin typeface="Segoe UI"/>
                <a:ea typeface="Calibri Light"/>
                <a:cs typeface="Calibri Light"/>
              </a:rPr>
              <a:t>Sarah</a:t>
            </a:r>
            <a:endParaRPr lang="fr-FR" sz="2000" i="1">
              <a:solidFill>
                <a:schemeClr val="bg1"/>
              </a:solidFill>
              <a:ea typeface="Calibri Light"/>
              <a:cs typeface="Calibri Light"/>
            </a:endParaRPr>
          </a:p>
        </p:txBody>
      </p:sp>
      <p:sp>
        <p:nvSpPr>
          <p:cNvPr id="43" name="Triangle isocèle 42">
            <a:extLst>
              <a:ext uri="{FF2B5EF4-FFF2-40B4-BE49-F238E27FC236}">
                <a16:creationId xmlns:a16="http://schemas.microsoft.com/office/drawing/2014/main" id="{A93103CA-5F1A-C3D4-5ED9-5DF2337F08B7}"/>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Triangle isocèle 43">
            <a:extLst>
              <a:ext uri="{FF2B5EF4-FFF2-40B4-BE49-F238E27FC236}">
                <a16:creationId xmlns:a16="http://schemas.microsoft.com/office/drawing/2014/main" id="{B62375C0-B3A3-559B-8B42-A5D9DB83B261}"/>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ZoneTexte 44">
            <a:extLst>
              <a:ext uri="{FF2B5EF4-FFF2-40B4-BE49-F238E27FC236}">
                <a16:creationId xmlns:a16="http://schemas.microsoft.com/office/drawing/2014/main" id="{AC74A994-4C64-1A20-1579-8D985F2468BD}"/>
              </a:ext>
            </a:extLst>
          </p:cNvPr>
          <p:cNvSpPr txBox="1">
            <a:spLocks noGrp="1" noRot="1" noMove="1" noResize="1" noEditPoints="1" noAdjustHandles="1" noChangeArrowheads="1" noChangeShapeType="1"/>
          </p:cNvSpPr>
          <p:nvPr/>
        </p:nvSpPr>
        <p:spPr>
          <a:xfrm>
            <a:off x="2078537" y="878856"/>
            <a:ext cx="184731" cy="584775"/>
          </a:xfrm>
          <a:prstGeom prst="rect">
            <a:avLst/>
          </a:prstGeom>
          <a:noFill/>
          <a:effectLst/>
        </p:spPr>
        <p:txBody>
          <a:bodyPr wrap="none" lIns="91440" tIns="45720" rIns="91440" bIns="45720" rtlCol="0" anchor="t">
            <a:spAutoFit/>
          </a:bodyPr>
          <a:lstStyle/>
          <a:p>
            <a:endParaRPr lang="fr-FR" sz="3200">
              <a:solidFill>
                <a:schemeClr val="bg1"/>
              </a:solidFill>
              <a:ea typeface="Calibri"/>
              <a:cs typeface="Calibri"/>
            </a:endParaRPr>
          </a:p>
        </p:txBody>
      </p:sp>
      <p:sp>
        <p:nvSpPr>
          <p:cNvPr id="49" name="ZoneTexte 48">
            <a:extLst>
              <a:ext uri="{FF2B5EF4-FFF2-40B4-BE49-F238E27FC236}">
                <a16:creationId xmlns:a16="http://schemas.microsoft.com/office/drawing/2014/main" id="{F4F27E53-EF4D-EDAB-49F7-74EBFB562376}"/>
              </a:ext>
            </a:extLst>
          </p:cNvPr>
          <p:cNvSpPr txBox="1">
            <a:spLocks noGrp="1" noRot="1" noMove="1" noResize="1" noEditPoints="1" noAdjustHandles="1" noChangeArrowheads="1" noChangeShapeType="1"/>
          </p:cNvSpPr>
          <p:nvPr/>
        </p:nvSpPr>
        <p:spPr>
          <a:xfrm>
            <a:off x="2132001" y="4204806"/>
            <a:ext cx="344966" cy="584775"/>
          </a:xfrm>
          <a:prstGeom prst="rect">
            <a:avLst/>
          </a:prstGeom>
          <a:noFill/>
          <a:effectLst/>
        </p:spPr>
        <p:txBody>
          <a:bodyPr wrap="none" lIns="91440" tIns="45720" rIns="91440" bIns="45720" rtlCol="0" anchor="t">
            <a:spAutoFit/>
          </a:bodyPr>
          <a:lstStyle/>
          <a:p>
            <a:r>
              <a:rPr lang="fr-FR" sz="3200">
                <a:solidFill>
                  <a:schemeClr val="bg1"/>
                </a:solidFill>
              </a:rPr>
              <a:t>s</a:t>
            </a:r>
            <a:endParaRPr lang="fr-FR" sz="3200">
              <a:solidFill>
                <a:schemeClr val="bg1"/>
              </a:solidFill>
              <a:ea typeface="Calibri"/>
              <a:cs typeface="Calibri"/>
            </a:endParaRPr>
          </a:p>
        </p:txBody>
      </p:sp>
      <p:sp>
        <p:nvSpPr>
          <p:cNvPr id="50" name="ZoneTexte 49">
            <a:extLst>
              <a:ext uri="{FF2B5EF4-FFF2-40B4-BE49-F238E27FC236}">
                <a16:creationId xmlns:a16="http://schemas.microsoft.com/office/drawing/2014/main" id="{516C6FCD-B0A6-0C61-F200-2029840CA33B}"/>
              </a:ext>
            </a:extLst>
          </p:cNvPr>
          <p:cNvSpPr txBox="1">
            <a:spLocks noGrp="1" noRot="1" noMove="1" noResize="1" noEditPoints="1" noAdjustHandles="1" noChangeArrowheads="1" noChangeShapeType="1"/>
          </p:cNvSpPr>
          <p:nvPr/>
        </p:nvSpPr>
        <p:spPr>
          <a:xfrm>
            <a:off x="2078537" y="4940918"/>
            <a:ext cx="184731" cy="584775"/>
          </a:xfrm>
          <a:prstGeom prst="rect">
            <a:avLst/>
          </a:prstGeom>
          <a:noFill/>
          <a:effectLst/>
        </p:spPr>
        <p:txBody>
          <a:bodyPr wrap="none" lIns="91440" tIns="45720" rIns="91440" bIns="45720" rtlCol="0" anchor="t">
            <a:spAutoFit/>
          </a:bodyPr>
          <a:lstStyle/>
          <a:p>
            <a:endParaRPr lang="fr-FR" sz="3200">
              <a:solidFill>
                <a:schemeClr val="bg1"/>
              </a:solidFill>
              <a:ea typeface="Calibri"/>
              <a:cs typeface="Calibri"/>
            </a:endParaRPr>
          </a:p>
        </p:txBody>
      </p:sp>
      <p:grpSp>
        <p:nvGrpSpPr>
          <p:cNvPr id="52" name="Groupe 51">
            <a:extLst>
              <a:ext uri="{FF2B5EF4-FFF2-40B4-BE49-F238E27FC236}">
                <a16:creationId xmlns:a16="http://schemas.microsoft.com/office/drawing/2014/main" id="{8F3E5C73-68C8-2ECB-EF3B-5203ED869883}"/>
              </a:ext>
            </a:extLst>
          </p:cNvPr>
          <p:cNvGrpSpPr/>
          <p:nvPr/>
        </p:nvGrpSpPr>
        <p:grpSpPr>
          <a:xfrm>
            <a:off x="2849450" y="1453746"/>
            <a:ext cx="8298823" cy="4203299"/>
            <a:chOff x="2849450" y="1453746"/>
            <a:chExt cx="8298823" cy="4203299"/>
          </a:xfrm>
        </p:grpSpPr>
        <p:pic>
          <p:nvPicPr>
            <p:cNvPr id="7" name="Image 6" descr="Une image contenant roue, véhicule, Véhicule terrestre, texte&#10;&#10;Description générée automatiquement">
              <a:extLst>
                <a:ext uri="{FF2B5EF4-FFF2-40B4-BE49-F238E27FC236}">
                  <a16:creationId xmlns:a16="http://schemas.microsoft.com/office/drawing/2014/main" id="{51A9D3F1-6B82-95D7-2139-1C5624B866F4}"/>
                </a:ext>
              </a:extLst>
            </p:cNvPr>
            <p:cNvPicPr>
              <a:picLocks noChangeAspect="1"/>
            </p:cNvPicPr>
            <p:nvPr/>
          </p:nvPicPr>
          <p:blipFill rotWithShape="1">
            <a:blip r:embed="rId20"/>
            <a:srcRect l="7552" t="52444" r="49739" b="8451"/>
            <a:stretch/>
          </p:blipFill>
          <p:spPr>
            <a:xfrm>
              <a:off x="2865549" y="1591203"/>
              <a:ext cx="1760595" cy="945070"/>
            </a:xfrm>
            <a:prstGeom prst="rect">
              <a:avLst/>
            </a:prstGeom>
          </p:spPr>
        </p:pic>
        <p:pic>
          <p:nvPicPr>
            <p:cNvPr id="9" name="Image 8" descr="Une image contenant dessin humoristique, clipart&#10;&#10;Description générée automatiquement">
              <a:extLst>
                <a:ext uri="{FF2B5EF4-FFF2-40B4-BE49-F238E27FC236}">
                  <a16:creationId xmlns:a16="http://schemas.microsoft.com/office/drawing/2014/main" id="{196DDFBE-A848-D817-8D86-A51FFF39D233}"/>
                </a:ext>
              </a:extLst>
            </p:cNvPr>
            <p:cNvPicPr>
              <a:picLocks noChangeAspect="1"/>
            </p:cNvPicPr>
            <p:nvPr/>
          </p:nvPicPr>
          <p:blipFill rotWithShape="1">
            <a:blip r:embed="rId21"/>
            <a:srcRect l="3655" t="691" r="72065" b="66314"/>
            <a:stretch/>
          </p:blipFill>
          <p:spPr>
            <a:xfrm>
              <a:off x="6356797" y="1453746"/>
              <a:ext cx="838090" cy="1143037"/>
            </a:xfrm>
            <a:prstGeom prst="rect">
              <a:avLst/>
            </a:prstGeom>
          </p:spPr>
        </p:pic>
        <p:sp>
          <p:nvSpPr>
            <p:cNvPr id="25" name="ZoneTexte 24">
              <a:extLst>
                <a:ext uri="{FF2B5EF4-FFF2-40B4-BE49-F238E27FC236}">
                  <a16:creationId xmlns:a16="http://schemas.microsoft.com/office/drawing/2014/main" id="{5B9908F5-9B30-3D12-9B91-2ADDDCFF8F78}"/>
                </a:ext>
              </a:extLst>
            </p:cNvPr>
            <p:cNvSpPr txBox="1"/>
            <p:nvPr/>
          </p:nvSpPr>
          <p:spPr>
            <a:xfrm>
              <a:off x="2849450" y="2744809"/>
              <a:ext cx="179767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err="1">
                  <a:ea typeface="Calibri"/>
                  <a:cs typeface="Calibri"/>
                </a:rPr>
                <a:t>Freight</a:t>
              </a:r>
              <a:r>
                <a:rPr lang="fr-FR">
                  <a:ea typeface="Calibri"/>
                  <a:cs typeface="Calibri"/>
                </a:rPr>
                <a:t> </a:t>
              </a:r>
              <a:r>
                <a:rPr lang="fr-FR" err="1">
                  <a:ea typeface="Calibri"/>
                  <a:cs typeface="Calibri"/>
                </a:rPr>
                <a:t>represents</a:t>
              </a:r>
              <a:endParaRPr lang="fr-FR">
                <a:ea typeface="Calibri"/>
                <a:cs typeface="Calibri"/>
              </a:endParaRPr>
            </a:p>
            <a:p>
              <a:pPr algn="ctr"/>
              <a:r>
                <a:rPr lang="fr-FR" sz="2400" b="1">
                  <a:solidFill>
                    <a:srgbClr val="FF0000"/>
                  </a:solidFill>
                  <a:ea typeface="Calibri"/>
                  <a:cs typeface="Calibri"/>
                </a:rPr>
                <a:t>30%</a:t>
              </a:r>
              <a:r>
                <a:rPr lang="fr-FR" sz="2400">
                  <a:ea typeface="Calibri"/>
                  <a:cs typeface="Calibri"/>
                </a:rPr>
                <a:t> </a:t>
              </a:r>
              <a:endParaRPr lang="fr-FR" sz="2400" b="1">
                <a:ea typeface="Calibri"/>
                <a:cs typeface="Calibri"/>
              </a:endParaRPr>
            </a:p>
            <a:p>
              <a:pPr algn="ctr"/>
              <a:r>
                <a:rPr lang="fr-FR">
                  <a:ea typeface="Calibri"/>
                  <a:cs typeface="Calibri"/>
                </a:rPr>
                <a:t>of </a:t>
              </a:r>
              <a:r>
                <a:rPr lang="fr-FR" b="1">
                  <a:ea typeface="Calibri"/>
                  <a:cs typeface="Calibri"/>
                </a:rPr>
                <a:t>French road transport</a:t>
              </a:r>
              <a:r>
                <a:rPr lang="fr-FR">
                  <a:ea typeface="Calibri"/>
                  <a:cs typeface="Calibri"/>
                </a:rPr>
                <a:t> </a:t>
              </a:r>
              <a:endParaRPr lang="fr-FR" b="1">
                <a:ea typeface="Calibri"/>
                <a:cs typeface="Calibri"/>
              </a:endParaRPr>
            </a:p>
          </p:txBody>
        </p:sp>
        <p:sp>
          <p:nvSpPr>
            <p:cNvPr id="26" name="ZoneTexte 25">
              <a:extLst>
                <a:ext uri="{FF2B5EF4-FFF2-40B4-BE49-F238E27FC236}">
                  <a16:creationId xmlns:a16="http://schemas.microsoft.com/office/drawing/2014/main" id="{84F0B21E-DF81-1A25-8A8C-AB5EB11598B4}"/>
                </a:ext>
              </a:extLst>
            </p:cNvPr>
            <p:cNvSpPr txBox="1"/>
            <p:nvPr/>
          </p:nvSpPr>
          <p:spPr>
            <a:xfrm>
              <a:off x="5575480" y="2747492"/>
              <a:ext cx="24335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ea typeface="+mn-lt"/>
                  <a:cs typeface="+mn-lt"/>
                </a:rPr>
                <a:t>in </a:t>
              </a:r>
              <a:r>
                <a:rPr lang="fr-FR" b="1">
                  <a:ea typeface="+mn-lt"/>
                  <a:cs typeface="+mn-lt"/>
                </a:rPr>
                <a:t>2021</a:t>
              </a:r>
              <a:r>
                <a:rPr lang="fr-FR">
                  <a:ea typeface="+mn-lt"/>
                  <a:cs typeface="+mn-lt"/>
                </a:rPr>
                <a:t>, French truck drivers </a:t>
              </a:r>
              <a:r>
                <a:rPr lang="fr-FR" b="1" err="1">
                  <a:ea typeface="+mn-lt"/>
                  <a:cs typeface="+mn-lt"/>
                </a:rPr>
                <a:t>travelled</a:t>
              </a:r>
              <a:r>
                <a:rPr lang="fr-FR" b="1">
                  <a:ea typeface="+mn-lt"/>
                  <a:cs typeface="+mn-lt"/>
                </a:rPr>
                <a:t> an </a:t>
              </a:r>
              <a:r>
                <a:rPr lang="fr-FR" b="1" err="1">
                  <a:ea typeface="+mn-lt"/>
                  <a:cs typeface="+mn-lt"/>
                </a:rPr>
                <a:t>average</a:t>
              </a:r>
              <a:r>
                <a:rPr lang="fr-FR" b="1">
                  <a:ea typeface="+mn-lt"/>
                  <a:cs typeface="+mn-lt"/>
                </a:rPr>
                <a:t> of </a:t>
              </a:r>
              <a:r>
                <a:rPr lang="fr-FR" b="1">
                  <a:solidFill>
                    <a:srgbClr val="FF0000"/>
                  </a:solidFill>
                  <a:ea typeface="+mn-lt"/>
                  <a:cs typeface="+mn-lt"/>
                </a:rPr>
                <a:t>467 km per </a:t>
              </a:r>
              <a:r>
                <a:rPr lang="fr-FR" b="1" err="1">
                  <a:solidFill>
                    <a:srgbClr val="FF0000"/>
                  </a:solidFill>
                  <a:ea typeface="+mn-lt"/>
                  <a:cs typeface="+mn-lt"/>
                </a:rPr>
                <a:t>day</a:t>
              </a:r>
              <a:r>
                <a:rPr lang="fr-FR">
                  <a:ea typeface="+mn-lt"/>
                  <a:cs typeface="+mn-lt"/>
                </a:rPr>
                <a:t>, </a:t>
              </a:r>
              <a:r>
                <a:rPr lang="fr-FR" err="1">
                  <a:ea typeface="+mn-lt"/>
                  <a:cs typeface="+mn-lt"/>
                </a:rPr>
                <a:t>equivalent</a:t>
              </a:r>
              <a:r>
                <a:rPr lang="fr-FR">
                  <a:ea typeface="+mn-lt"/>
                  <a:cs typeface="+mn-lt"/>
                </a:rPr>
                <a:t> to </a:t>
              </a:r>
              <a:r>
                <a:rPr lang="fr-FR" b="1">
                  <a:solidFill>
                    <a:srgbClr val="FF0000"/>
                  </a:solidFill>
                  <a:ea typeface="+mn-lt"/>
                  <a:cs typeface="+mn-lt"/>
                </a:rPr>
                <a:t>11h and 22 min</a:t>
              </a:r>
              <a:r>
                <a:rPr lang="fr-FR">
                  <a:ea typeface="+mn-lt"/>
                  <a:cs typeface="+mn-lt"/>
                </a:rPr>
                <a:t> on the road</a:t>
              </a:r>
              <a:endParaRPr lang="fr-FR"/>
            </a:p>
          </p:txBody>
        </p:sp>
        <p:pic>
          <p:nvPicPr>
            <p:cNvPr id="27" name="Graphique 26" descr="Avertissement avec un remplissage uni">
              <a:extLst>
                <a:ext uri="{FF2B5EF4-FFF2-40B4-BE49-F238E27FC236}">
                  <a16:creationId xmlns:a16="http://schemas.microsoft.com/office/drawing/2014/main" id="{FD14BB37-CFF9-5F37-3F6C-DA64AA8168C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70265" y="1619518"/>
              <a:ext cx="914400" cy="914400"/>
            </a:xfrm>
            <a:prstGeom prst="rect">
              <a:avLst/>
            </a:prstGeom>
          </p:spPr>
        </p:pic>
        <p:sp>
          <p:nvSpPr>
            <p:cNvPr id="28" name="ZoneTexte 27">
              <a:extLst>
                <a:ext uri="{FF2B5EF4-FFF2-40B4-BE49-F238E27FC236}">
                  <a16:creationId xmlns:a16="http://schemas.microsoft.com/office/drawing/2014/main" id="{3F3A67C5-0162-441A-8EC5-EFF7C6A21951}"/>
                </a:ext>
              </a:extLst>
            </p:cNvPr>
            <p:cNvSpPr txBox="1"/>
            <p:nvPr/>
          </p:nvSpPr>
          <p:spPr>
            <a:xfrm>
              <a:off x="8854224" y="2685782"/>
              <a:ext cx="229404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ea typeface="+mn-lt"/>
                  <a:cs typeface="+mn-lt"/>
                </a:rPr>
                <a:t> </a:t>
              </a:r>
              <a:r>
                <a:rPr lang="fr-FR" b="1">
                  <a:solidFill>
                    <a:srgbClr val="FF0000"/>
                  </a:solidFill>
                  <a:ea typeface="+mn-lt"/>
                  <a:cs typeface="+mn-lt"/>
                </a:rPr>
                <a:t>500,000 road accidents </a:t>
              </a:r>
              <a:r>
                <a:rPr lang="fr-FR">
                  <a:ea typeface="+mn-lt"/>
                  <a:cs typeface="+mn-lt"/>
                </a:rPr>
                <a:t>are </a:t>
              </a:r>
              <a:r>
                <a:rPr lang="fr-FR" err="1">
                  <a:ea typeface="+mn-lt"/>
                  <a:cs typeface="+mn-lt"/>
                </a:rPr>
                <a:t>caused</a:t>
              </a:r>
              <a:r>
                <a:rPr lang="fr-FR">
                  <a:ea typeface="+mn-lt"/>
                  <a:cs typeface="+mn-lt"/>
                </a:rPr>
                <a:t> by </a:t>
              </a:r>
              <a:r>
                <a:rPr lang="fr-FR" err="1">
                  <a:ea typeface="+mn-lt"/>
                  <a:cs typeface="+mn-lt"/>
                </a:rPr>
                <a:t>tractor</a:t>
              </a:r>
              <a:r>
                <a:rPr lang="fr-FR">
                  <a:ea typeface="+mn-lt"/>
                  <a:cs typeface="+mn-lt"/>
                </a:rPr>
                <a:t>-trailers, </a:t>
              </a:r>
              <a:r>
                <a:rPr lang="fr-FR" err="1">
                  <a:ea typeface="+mn-lt"/>
                  <a:cs typeface="+mn-lt"/>
                </a:rPr>
                <a:t>resulting</a:t>
              </a:r>
              <a:r>
                <a:rPr lang="fr-FR">
                  <a:ea typeface="+mn-lt"/>
                  <a:cs typeface="+mn-lt"/>
                </a:rPr>
                <a:t> in</a:t>
              </a:r>
              <a:r>
                <a:rPr lang="fr-FR" b="1">
                  <a:solidFill>
                    <a:srgbClr val="FF0000"/>
                  </a:solidFill>
                  <a:ea typeface="+mn-lt"/>
                  <a:cs typeface="+mn-lt"/>
                </a:rPr>
                <a:t> 5,000 </a:t>
              </a:r>
              <a:r>
                <a:rPr lang="fr-FR" b="1" err="1">
                  <a:solidFill>
                    <a:srgbClr val="FF0000"/>
                  </a:solidFill>
                  <a:ea typeface="+mn-lt"/>
                  <a:cs typeface="+mn-lt"/>
                </a:rPr>
                <a:t>deaths</a:t>
              </a:r>
              <a:r>
                <a:rPr lang="fr-FR">
                  <a:ea typeface="+mn-lt"/>
                  <a:cs typeface="+mn-lt"/>
                </a:rPr>
                <a:t>, </a:t>
              </a:r>
              <a:r>
                <a:rPr lang="fr-FR" b="1" err="1">
                  <a:ea typeface="+mn-lt"/>
                  <a:cs typeface="+mn-lt"/>
                </a:rPr>
                <a:t>every</a:t>
              </a:r>
              <a:r>
                <a:rPr lang="fr-FR" b="1">
                  <a:ea typeface="+mn-lt"/>
                  <a:cs typeface="+mn-lt"/>
                </a:rPr>
                <a:t> </a:t>
              </a:r>
              <a:r>
                <a:rPr lang="fr-FR" b="1" err="1">
                  <a:ea typeface="+mn-lt"/>
                  <a:cs typeface="+mn-lt"/>
                </a:rPr>
                <a:t>year</a:t>
              </a:r>
              <a:r>
                <a:rPr lang="fr-FR" b="1">
                  <a:ea typeface="+mn-lt"/>
                  <a:cs typeface="+mn-lt"/>
                </a:rPr>
                <a:t> in the US</a:t>
              </a:r>
              <a:endParaRPr lang="fr-FR" b="1">
                <a:ea typeface="Calibri" panose="020F0502020204030204"/>
                <a:cs typeface="Calibri" panose="020F0502020204030204"/>
              </a:endParaRPr>
            </a:p>
          </p:txBody>
        </p:sp>
        <p:pic>
          <p:nvPicPr>
            <p:cNvPr id="30" name="Graphique 29" descr="Café avec un remplissage uni">
              <a:extLst>
                <a:ext uri="{FF2B5EF4-FFF2-40B4-BE49-F238E27FC236}">
                  <a16:creationId xmlns:a16="http://schemas.microsoft.com/office/drawing/2014/main" id="{0D9C29F5-876F-805A-0F87-581D39BDD50C}"/>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352800" y="4742645"/>
              <a:ext cx="914400" cy="914400"/>
            </a:xfrm>
            <a:prstGeom prst="rect">
              <a:avLst/>
            </a:prstGeom>
          </p:spPr>
        </p:pic>
        <p:sp>
          <p:nvSpPr>
            <p:cNvPr id="31" name="ZoneTexte 30">
              <a:extLst>
                <a:ext uri="{FF2B5EF4-FFF2-40B4-BE49-F238E27FC236}">
                  <a16:creationId xmlns:a16="http://schemas.microsoft.com/office/drawing/2014/main" id="{C890CDF5-C083-0AE4-DC4A-4FA9C2FE854A}"/>
                </a:ext>
              </a:extLst>
            </p:cNvPr>
            <p:cNvSpPr txBox="1"/>
            <p:nvPr/>
          </p:nvSpPr>
          <p:spPr>
            <a:xfrm>
              <a:off x="4518337" y="5162281"/>
              <a:ext cx="6466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FF0000"/>
                  </a:solidFill>
                  <a:ea typeface="+mn-lt"/>
                  <a:cs typeface="+mn-lt"/>
                </a:rPr>
                <a:t>20%</a:t>
              </a:r>
              <a:r>
                <a:rPr lang="fr-FR">
                  <a:ea typeface="+mn-lt"/>
                  <a:cs typeface="+mn-lt"/>
                </a:rPr>
                <a:t> of truck drivers admit to </a:t>
              </a:r>
              <a:r>
                <a:rPr lang="fr-FR" b="1">
                  <a:ea typeface="+mn-lt"/>
                  <a:cs typeface="+mn-lt"/>
                </a:rPr>
                <a:t>have </a:t>
              </a:r>
              <a:r>
                <a:rPr lang="fr-FR" b="1" err="1">
                  <a:ea typeface="+mn-lt"/>
                  <a:cs typeface="+mn-lt"/>
                </a:rPr>
                <a:t>fallen</a:t>
              </a:r>
              <a:r>
                <a:rPr lang="fr-FR" b="1">
                  <a:ea typeface="+mn-lt"/>
                  <a:cs typeface="+mn-lt"/>
                </a:rPr>
                <a:t> </a:t>
              </a:r>
              <a:r>
                <a:rPr lang="fr-FR" b="1" err="1">
                  <a:ea typeface="+mn-lt"/>
                  <a:cs typeface="+mn-lt"/>
                </a:rPr>
                <a:t>asleep</a:t>
              </a:r>
              <a:r>
                <a:rPr lang="fr-FR" b="1">
                  <a:ea typeface="+mn-lt"/>
                  <a:cs typeface="+mn-lt"/>
                </a:rPr>
                <a:t> </a:t>
              </a:r>
              <a:r>
                <a:rPr lang="fr-FR" b="1" err="1">
                  <a:ea typeface="+mn-lt"/>
                  <a:cs typeface="+mn-lt"/>
                </a:rPr>
                <a:t>while</a:t>
              </a:r>
              <a:r>
                <a:rPr lang="fr-FR" b="1">
                  <a:ea typeface="+mn-lt"/>
                  <a:cs typeface="+mn-lt"/>
                </a:rPr>
                <a:t> </a:t>
              </a:r>
              <a:r>
                <a:rPr lang="fr-FR" b="1" err="1">
                  <a:ea typeface="+mn-lt"/>
                  <a:cs typeface="+mn-lt"/>
                </a:rPr>
                <a:t>driving</a:t>
              </a:r>
              <a:endParaRPr lang="fr-FR" b="1">
                <a:ea typeface="Calibri"/>
                <a:cs typeface="Calibri"/>
              </a:endParaRPr>
            </a:p>
          </p:txBody>
        </p:sp>
      </p:grpSp>
      <p:grpSp>
        <p:nvGrpSpPr>
          <p:cNvPr id="53" name="Groupe 52">
            <a:extLst>
              <a:ext uri="{FF2B5EF4-FFF2-40B4-BE49-F238E27FC236}">
                <a16:creationId xmlns:a16="http://schemas.microsoft.com/office/drawing/2014/main" id="{2D9103F6-B405-F866-608F-6AA5B31521A3}"/>
              </a:ext>
            </a:extLst>
          </p:cNvPr>
          <p:cNvGrpSpPr/>
          <p:nvPr/>
        </p:nvGrpSpPr>
        <p:grpSpPr>
          <a:xfrm>
            <a:off x="1914923" y="7530756"/>
            <a:ext cx="9866289" cy="4108963"/>
            <a:chOff x="2248437" y="1448873"/>
            <a:chExt cx="9866289" cy="4108963"/>
          </a:xfrm>
        </p:grpSpPr>
        <p:pic>
          <p:nvPicPr>
            <p:cNvPr id="54" name="Image 53" descr="Une image contenant dessin humoristique, clipart&#10;&#10;Description générée automatiquement">
              <a:extLst>
                <a:ext uri="{FF2B5EF4-FFF2-40B4-BE49-F238E27FC236}">
                  <a16:creationId xmlns:a16="http://schemas.microsoft.com/office/drawing/2014/main" id="{6C1900CC-0761-46BA-DE09-DAB3F8761E6A}"/>
                </a:ext>
              </a:extLst>
            </p:cNvPr>
            <p:cNvPicPr>
              <a:picLocks noChangeAspect="1"/>
            </p:cNvPicPr>
            <p:nvPr/>
          </p:nvPicPr>
          <p:blipFill rotWithShape="1">
            <a:blip r:embed="rId21"/>
            <a:srcRect l="26625" t="33540" r="49845" b="35093"/>
            <a:stretch/>
          </p:blipFill>
          <p:spPr>
            <a:xfrm>
              <a:off x="3051217" y="2661204"/>
              <a:ext cx="667080" cy="879647"/>
            </a:xfrm>
            <a:prstGeom prst="rect">
              <a:avLst/>
            </a:prstGeom>
          </p:spPr>
        </p:pic>
        <p:sp>
          <p:nvSpPr>
            <p:cNvPr id="55" name="ZoneTexte 54">
              <a:extLst>
                <a:ext uri="{FF2B5EF4-FFF2-40B4-BE49-F238E27FC236}">
                  <a16:creationId xmlns:a16="http://schemas.microsoft.com/office/drawing/2014/main" id="{E039BDF9-639E-80FC-C37C-2204C0741EE7}"/>
                </a:ext>
              </a:extLst>
            </p:cNvPr>
            <p:cNvSpPr txBox="1"/>
            <p:nvPr/>
          </p:nvSpPr>
          <p:spPr>
            <a:xfrm>
              <a:off x="2248437" y="2551628"/>
              <a:ext cx="550035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b="1" err="1">
                  <a:solidFill>
                    <a:srgbClr val="000000"/>
                  </a:solidFill>
                  <a:ea typeface="Calibri"/>
                  <a:cs typeface="Calibri"/>
                </a:rPr>
                <a:t>Making</a:t>
              </a:r>
              <a:r>
                <a:rPr lang="fr-FR" sz="2000" b="1">
                  <a:solidFill>
                    <a:srgbClr val="000000"/>
                  </a:solidFill>
                  <a:ea typeface="Calibri"/>
                  <a:cs typeface="Calibri"/>
                </a:rPr>
                <a:t> truck </a:t>
              </a:r>
              <a:r>
                <a:rPr lang="fr-FR" sz="2000" b="1" err="1">
                  <a:solidFill>
                    <a:srgbClr val="000000"/>
                  </a:solidFill>
                  <a:ea typeface="Calibri"/>
                  <a:cs typeface="Calibri"/>
                </a:rPr>
                <a:t>driver's</a:t>
              </a:r>
              <a:r>
                <a:rPr lang="fr-FR" sz="2000" b="1">
                  <a:solidFill>
                    <a:srgbClr val="000000"/>
                  </a:solidFill>
                  <a:ea typeface="Calibri"/>
                  <a:cs typeface="Calibri"/>
                </a:rPr>
                <a:t> </a:t>
              </a:r>
              <a:endParaRPr lang="fr-FR">
                <a:solidFill>
                  <a:srgbClr val="000000"/>
                </a:solidFill>
                <a:ea typeface="Calibri"/>
                <a:cs typeface="Calibri"/>
              </a:endParaRPr>
            </a:p>
            <a:p>
              <a:pPr algn="ctr"/>
              <a:r>
                <a:rPr lang="fr-FR" sz="2000" b="1" err="1">
                  <a:solidFill>
                    <a:srgbClr val="000000"/>
                  </a:solidFill>
                  <a:ea typeface="Calibri"/>
                  <a:cs typeface="Calibri"/>
                </a:rPr>
                <a:t>lives</a:t>
              </a:r>
              <a:r>
                <a:rPr lang="fr-FR" sz="2000" b="1">
                  <a:solidFill>
                    <a:srgbClr val="000000"/>
                  </a:solidFill>
                  <a:ea typeface="Calibri"/>
                  <a:cs typeface="Calibri"/>
                </a:rPr>
                <a:t> and </a:t>
              </a:r>
              <a:r>
                <a:rPr lang="fr-FR" sz="2000" b="1" err="1">
                  <a:solidFill>
                    <a:srgbClr val="000000"/>
                  </a:solidFill>
                  <a:ea typeface="Calibri"/>
                  <a:cs typeface="Calibri"/>
                </a:rPr>
                <a:t>works</a:t>
              </a:r>
              <a:r>
                <a:rPr lang="fr-FR" sz="2000" b="1">
                  <a:solidFill>
                    <a:srgbClr val="000000"/>
                  </a:solidFill>
                  <a:ea typeface="Calibri"/>
                  <a:cs typeface="Calibri"/>
                </a:rPr>
                <a:t> </a:t>
              </a:r>
              <a:r>
                <a:rPr lang="fr-FR" sz="2000" b="1" err="1">
                  <a:solidFill>
                    <a:srgbClr val="000000"/>
                  </a:solidFill>
                  <a:ea typeface="Calibri"/>
                  <a:cs typeface="Calibri"/>
                </a:rPr>
                <a:t>easier</a:t>
              </a:r>
              <a:endParaRPr lang="fr-FR">
                <a:ea typeface="Calibri"/>
                <a:cs typeface="Calibri"/>
              </a:endParaRPr>
            </a:p>
            <a:p>
              <a:pPr algn="ctr"/>
              <a:r>
                <a:rPr lang="fr-FR" sz="2000" b="1" err="1">
                  <a:solidFill>
                    <a:srgbClr val="000000"/>
                  </a:solidFill>
                  <a:ea typeface="Calibri"/>
                  <a:cs typeface="Calibri"/>
                </a:rPr>
                <a:t>thanks</a:t>
              </a:r>
              <a:r>
                <a:rPr lang="fr-FR" sz="2000" b="1">
                  <a:solidFill>
                    <a:srgbClr val="000000"/>
                  </a:solidFill>
                  <a:ea typeface="Calibri"/>
                  <a:cs typeface="Calibri"/>
                </a:rPr>
                <a:t> to</a:t>
              </a:r>
            </a:p>
            <a:p>
              <a:pPr algn="ctr"/>
              <a:r>
                <a:rPr lang="fr-FR" sz="2000" b="1">
                  <a:solidFill>
                    <a:srgbClr val="000000"/>
                  </a:solidFill>
                  <a:ea typeface="Calibri"/>
                  <a:cs typeface="Calibri"/>
                </a:rPr>
                <a:t>a </a:t>
              </a:r>
              <a:r>
                <a:rPr lang="fr-FR" sz="2800" b="1">
                  <a:solidFill>
                    <a:srgbClr val="FF0000"/>
                  </a:solidFill>
                  <a:ea typeface="Calibri"/>
                  <a:cs typeface="Calibri"/>
                </a:rPr>
                <a:t>reverse </a:t>
              </a:r>
              <a:r>
                <a:rPr lang="fr-FR" sz="2800" b="1" err="1">
                  <a:solidFill>
                    <a:srgbClr val="FF0000"/>
                  </a:solidFill>
                  <a:ea typeface="Calibri"/>
                  <a:cs typeface="Calibri"/>
                </a:rPr>
                <a:t>gear</a:t>
              </a:r>
              <a:r>
                <a:rPr lang="fr-FR" sz="2800" b="1">
                  <a:solidFill>
                    <a:srgbClr val="FF0000"/>
                  </a:solidFill>
                  <a:ea typeface="Calibri"/>
                  <a:cs typeface="Calibri"/>
                </a:rPr>
                <a:t> </a:t>
              </a:r>
              <a:r>
                <a:rPr lang="fr-FR" sz="2800" b="1" err="1">
                  <a:solidFill>
                    <a:srgbClr val="FF0000"/>
                  </a:solidFill>
                  <a:ea typeface="Calibri"/>
                  <a:cs typeface="Calibri"/>
                </a:rPr>
                <a:t>library</a:t>
              </a:r>
              <a:endParaRPr lang="fr-FR" sz="2800" b="1">
                <a:solidFill>
                  <a:srgbClr val="FF0000"/>
                </a:solidFill>
                <a:ea typeface="Calibri"/>
                <a:cs typeface="Calibri"/>
              </a:endParaRPr>
            </a:p>
            <a:p>
              <a:pPr algn="ctr"/>
              <a:endParaRPr lang="fr-FR" sz="2000" b="1">
                <a:solidFill>
                  <a:srgbClr val="000000"/>
                </a:solidFill>
                <a:ea typeface="Calibri"/>
                <a:cs typeface="Calibri"/>
              </a:endParaRPr>
            </a:p>
          </p:txBody>
        </p:sp>
        <p:pic>
          <p:nvPicPr>
            <p:cNvPr id="56" name="Image 55" descr="Une image contenant roue, Pièce auto, Modèle réduit, Véhicule de jouet&#10;&#10;Description générée automatiquement">
              <a:extLst>
                <a:ext uri="{FF2B5EF4-FFF2-40B4-BE49-F238E27FC236}">
                  <a16:creationId xmlns:a16="http://schemas.microsoft.com/office/drawing/2014/main" id="{970B91A0-68CA-98AA-1370-3A9500FA53FC}"/>
                </a:ext>
              </a:extLst>
            </p:cNvPr>
            <p:cNvPicPr>
              <a:picLocks noChangeAspect="1"/>
            </p:cNvPicPr>
            <p:nvPr/>
          </p:nvPicPr>
          <p:blipFill>
            <a:blip r:embed="rId26"/>
            <a:stretch>
              <a:fillRect/>
            </a:stretch>
          </p:blipFill>
          <p:spPr>
            <a:xfrm>
              <a:off x="6656231" y="2184404"/>
              <a:ext cx="5458495" cy="2489196"/>
            </a:xfrm>
            <a:prstGeom prst="rect">
              <a:avLst/>
            </a:prstGeom>
          </p:spPr>
        </p:pic>
        <p:sp>
          <p:nvSpPr>
            <p:cNvPr id="57" name="ZoneTexte 56">
              <a:extLst>
                <a:ext uri="{FF2B5EF4-FFF2-40B4-BE49-F238E27FC236}">
                  <a16:creationId xmlns:a16="http://schemas.microsoft.com/office/drawing/2014/main" id="{8FFF2A91-D58F-6B9E-5C72-19C19DCCF6C5}"/>
                </a:ext>
              </a:extLst>
            </p:cNvPr>
            <p:cNvSpPr txBox="1"/>
            <p:nvPr/>
          </p:nvSpPr>
          <p:spPr>
            <a:xfrm>
              <a:off x="3992450" y="1448873"/>
              <a:ext cx="59028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u="sng" err="1">
                  <a:ea typeface="Calibri"/>
                  <a:cs typeface="Calibri"/>
                </a:rPr>
                <a:t>Autonomous</a:t>
              </a:r>
              <a:r>
                <a:rPr lang="fr-FR" sz="2000" b="1" u="sng">
                  <a:ea typeface="Calibri"/>
                  <a:cs typeface="Calibri"/>
                </a:rPr>
                <a:t> truck </a:t>
              </a:r>
              <a:r>
                <a:rPr lang="fr-FR" sz="2000" b="1" u="sng" err="1">
                  <a:ea typeface="Calibri"/>
                  <a:cs typeface="Calibri"/>
                </a:rPr>
                <a:t>modelized</a:t>
              </a:r>
              <a:r>
                <a:rPr lang="fr-FR" sz="2000" b="1" u="sng">
                  <a:ea typeface="Calibri"/>
                  <a:cs typeface="Calibri"/>
                </a:rPr>
                <a:t> by a car and </a:t>
              </a:r>
              <a:r>
                <a:rPr lang="fr-FR" sz="2000" b="1" u="sng" err="1">
                  <a:ea typeface="Calibri"/>
                  <a:cs typeface="Calibri"/>
                </a:rPr>
                <a:t>its</a:t>
              </a:r>
              <a:r>
                <a:rPr lang="fr-FR" sz="2000" b="1" u="sng">
                  <a:ea typeface="Calibri"/>
                  <a:cs typeface="Calibri"/>
                </a:rPr>
                <a:t> trailer</a:t>
              </a:r>
            </a:p>
          </p:txBody>
        </p:sp>
        <p:sp>
          <p:nvSpPr>
            <p:cNvPr id="58" name="ZoneTexte 57">
              <a:extLst>
                <a:ext uri="{FF2B5EF4-FFF2-40B4-BE49-F238E27FC236}">
                  <a16:creationId xmlns:a16="http://schemas.microsoft.com/office/drawing/2014/main" id="{9667A076-EF49-986A-9966-7F18399876CF}"/>
                </a:ext>
              </a:extLst>
            </p:cNvPr>
            <p:cNvSpPr txBox="1"/>
            <p:nvPr/>
          </p:nvSpPr>
          <p:spPr>
            <a:xfrm>
              <a:off x="3721457" y="4419063"/>
              <a:ext cx="5111302"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err="1">
                  <a:ea typeface="Calibri"/>
                  <a:cs typeface="Calibri"/>
                </a:rPr>
                <a:t>Helping</a:t>
              </a:r>
              <a:r>
                <a:rPr lang="fr-FR" sz="2000" b="1">
                  <a:ea typeface="Calibri"/>
                  <a:cs typeface="Calibri"/>
                </a:rPr>
                <a:t> </a:t>
              </a:r>
              <a:r>
                <a:rPr lang="fr-FR" sz="2000" b="1" err="1">
                  <a:ea typeface="Calibri"/>
                  <a:cs typeface="Calibri"/>
                </a:rPr>
                <a:t>reduce</a:t>
              </a:r>
              <a:r>
                <a:rPr lang="fr-FR" sz="2000" b="1">
                  <a:ea typeface="Calibri"/>
                  <a:cs typeface="Calibri"/>
                </a:rPr>
                <a:t> accidents</a:t>
              </a:r>
            </a:p>
            <a:p>
              <a:r>
                <a:rPr lang="fr-FR" sz="2000" b="1" err="1">
                  <a:ea typeface="Calibri"/>
                  <a:cs typeface="Calibri"/>
                </a:rPr>
                <a:t>thanks</a:t>
              </a:r>
              <a:r>
                <a:rPr lang="fr-FR" sz="2000" b="1">
                  <a:ea typeface="Calibri"/>
                  <a:cs typeface="Calibri"/>
                </a:rPr>
                <a:t> to </a:t>
              </a:r>
              <a:r>
                <a:rPr lang="fr-FR" sz="2400" b="1">
                  <a:solidFill>
                    <a:srgbClr val="FF0000"/>
                  </a:solidFill>
                  <a:ea typeface="Calibri"/>
                  <a:cs typeface="Calibri"/>
                </a:rPr>
                <a:t>an </a:t>
              </a:r>
              <a:r>
                <a:rPr lang="fr-FR" sz="2400" b="1" err="1">
                  <a:solidFill>
                    <a:srgbClr val="FF0000"/>
                  </a:solidFill>
                  <a:ea typeface="Calibri"/>
                  <a:cs typeface="Calibri"/>
                </a:rPr>
                <a:t>autonomous</a:t>
              </a:r>
              <a:r>
                <a:rPr lang="fr-FR" sz="2400" b="1">
                  <a:solidFill>
                    <a:srgbClr val="FF0000"/>
                  </a:solidFill>
                  <a:ea typeface="Calibri"/>
                  <a:cs typeface="Calibri"/>
                </a:rPr>
                <a:t> </a:t>
              </a:r>
              <a:r>
                <a:rPr lang="fr-FR" sz="2400" b="1" err="1">
                  <a:solidFill>
                    <a:srgbClr val="FF0000"/>
                  </a:solidFill>
                  <a:ea typeface="Calibri"/>
                  <a:cs typeface="Calibri"/>
                </a:rPr>
                <a:t>nagivation</a:t>
              </a:r>
              <a:endParaRPr lang="fr-FR" sz="2400" b="1">
                <a:solidFill>
                  <a:srgbClr val="FF0000"/>
                </a:solidFill>
                <a:ea typeface="Calibri"/>
                <a:cs typeface="Calibri"/>
              </a:endParaRPr>
            </a:p>
            <a:p>
              <a:r>
                <a:rPr lang="fr-FR" sz="2000" b="1">
                  <a:ea typeface="Calibri"/>
                  <a:cs typeface="Calibri"/>
                </a:rPr>
                <a:t>and </a:t>
              </a:r>
              <a:r>
                <a:rPr lang="fr-FR" sz="2400" b="1">
                  <a:solidFill>
                    <a:srgbClr val="FF0000"/>
                  </a:solidFill>
                  <a:ea typeface="Calibri"/>
                  <a:cs typeface="Calibri"/>
                </a:rPr>
                <a:t>a </a:t>
              </a:r>
              <a:r>
                <a:rPr lang="fr-FR" sz="2400" b="1" err="1">
                  <a:solidFill>
                    <a:srgbClr val="FF0000"/>
                  </a:solidFill>
                  <a:ea typeface="Calibri"/>
                  <a:cs typeface="Calibri"/>
                </a:rPr>
                <a:t>security</a:t>
              </a:r>
              <a:r>
                <a:rPr lang="fr-FR" sz="2400" b="1">
                  <a:solidFill>
                    <a:srgbClr val="FF0000"/>
                  </a:solidFill>
                  <a:ea typeface="Calibri"/>
                  <a:cs typeface="Calibri"/>
                </a:rPr>
                <a:t> system</a:t>
              </a:r>
            </a:p>
          </p:txBody>
        </p:sp>
        <p:pic>
          <p:nvPicPr>
            <p:cNvPr id="59" name="Graphique 58" descr="Graphique de tendance à la baisse avec un remplissage uni">
              <a:extLst>
                <a:ext uri="{FF2B5EF4-FFF2-40B4-BE49-F238E27FC236}">
                  <a16:creationId xmlns:a16="http://schemas.microsoft.com/office/drawing/2014/main" id="{15F0BCD8-BE5F-14A2-C62E-62E21EDF2E6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987899" y="4377743"/>
              <a:ext cx="721217" cy="721217"/>
            </a:xfrm>
            <a:prstGeom prst="rect">
              <a:avLst/>
            </a:prstGeom>
          </p:spPr>
        </p:pic>
      </p:grpSp>
      <p:sp>
        <p:nvSpPr>
          <p:cNvPr id="24" name="ZoneTexte 23">
            <a:extLst>
              <a:ext uri="{FF2B5EF4-FFF2-40B4-BE49-F238E27FC236}">
                <a16:creationId xmlns:a16="http://schemas.microsoft.com/office/drawing/2014/main" id="{341EA278-ACE9-8755-C58D-4EDF7B57DCE4}"/>
              </a:ext>
            </a:extLst>
          </p:cNvPr>
          <p:cNvSpPr txBox="1"/>
          <p:nvPr/>
        </p:nvSpPr>
        <p:spPr>
          <a:xfrm>
            <a:off x="2078537" y="766750"/>
            <a:ext cx="3521926" cy="584775"/>
          </a:xfrm>
          <a:prstGeom prst="rect">
            <a:avLst/>
          </a:prstGeom>
          <a:noFill/>
          <a:effectLst/>
        </p:spPr>
        <p:txBody>
          <a:bodyPr wrap="none" rtlCol="0">
            <a:spAutoFit/>
          </a:bodyPr>
          <a:lstStyle/>
          <a:p>
            <a:r>
              <a:rPr lang="fr-FR" sz="3200" b="1">
                <a:solidFill>
                  <a:schemeClr val="bg1"/>
                </a:solidFill>
              </a:rPr>
              <a:t>Product description</a:t>
            </a:r>
          </a:p>
        </p:txBody>
      </p:sp>
    </p:spTree>
    <p:extLst>
      <p:ext uri="{BB962C8B-B14F-4D97-AF65-F5344CB8AC3E}">
        <p14:creationId xmlns:p14="http://schemas.microsoft.com/office/powerpoint/2010/main" val="2178406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56F5F14-3707-A18F-84B2-A2164AE4CCE4}"/>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21607" y="-706575"/>
            <a:ext cx="1470000" cy="6503218"/>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52531" y="-557508"/>
            <a:ext cx="1013191" cy="6086498"/>
            <a:chOff x="522051" y="152448"/>
            <a:chExt cx="1013191"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1" y="958933"/>
              <a:ext cx="1013191" cy="367671"/>
              <a:chOff x="715149" y="3365658"/>
              <a:chExt cx="1573391" cy="447675"/>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5"/>
                <a:chOff x="715149" y="3365658"/>
                <a:chExt cx="800100" cy="447675"/>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86" y="4072008"/>
              <a:ext cx="701920"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858252C1-F22C-2E2F-A0E4-8C8656DD847C}"/>
              </a:ext>
            </a:extLst>
          </p:cNvPr>
          <p:cNvSpPr txBox="1"/>
          <p:nvPr/>
        </p:nvSpPr>
        <p:spPr>
          <a:xfrm>
            <a:off x="2157756" y="-688759"/>
            <a:ext cx="1885773" cy="738664"/>
          </a:xfrm>
          <a:prstGeom prst="rect">
            <a:avLst/>
          </a:prstGeom>
          <a:noFill/>
        </p:spPr>
        <p:txBody>
          <a:bodyPr wrap="none" rtlCol="0">
            <a:spAutoFit/>
          </a:bodyPr>
          <a:lstStyle/>
          <a:p>
            <a:r>
              <a:rPr lang="fr-FR" sz="4200">
                <a:solidFill>
                  <a:schemeClr val="bg1"/>
                </a:solidFill>
              </a:rPr>
              <a:t>Context</a:t>
            </a:r>
          </a:p>
        </p:txBody>
      </p:sp>
      <p:sp>
        <p:nvSpPr>
          <p:cNvPr id="5" name="ZoneTexte 4">
            <a:extLst>
              <a:ext uri="{FF2B5EF4-FFF2-40B4-BE49-F238E27FC236}">
                <a16:creationId xmlns:a16="http://schemas.microsoft.com/office/drawing/2014/main" id="{12940ACA-86B9-928B-0D8F-692EE1B78824}"/>
              </a:ext>
            </a:extLst>
          </p:cNvPr>
          <p:cNvSpPr txBox="1"/>
          <p:nvPr/>
        </p:nvSpPr>
        <p:spPr>
          <a:xfrm>
            <a:off x="2157756" y="19859"/>
            <a:ext cx="4564968"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Product description</a:t>
            </a:r>
          </a:p>
        </p:txBody>
      </p:sp>
      <p:sp>
        <p:nvSpPr>
          <p:cNvPr id="7" name="ZoneTexte 6">
            <a:extLst>
              <a:ext uri="{FF2B5EF4-FFF2-40B4-BE49-F238E27FC236}">
                <a16:creationId xmlns:a16="http://schemas.microsoft.com/office/drawing/2014/main" id="{0C8F6C86-E477-1697-08D7-82500E664177}"/>
              </a:ext>
            </a:extLst>
          </p:cNvPr>
          <p:cNvSpPr txBox="1">
            <a:spLocks noGrp="1" noRot="1" noMove="1" noResize="1" noEditPoints="1" noAdjustHandles="1" noChangeArrowheads="1" noChangeShapeType="1"/>
          </p:cNvSpPr>
          <p:nvPr/>
        </p:nvSpPr>
        <p:spPr>
          <a:xfrm>
            <a:off x="2157756" y="754677"/>
            <a:ext cx="184731" cy="1384995"/>
          </a:xfrm>
          <a:prstGeom prst="rect">
            <a:avLst/>
          </a:prstGeom>
          <a:noFill/>
        </p:spPr>
        <p:txBody>
          <a:bodyPr wrap="none" lIns="91440" tIns="45720" rIns="91440" bIns="45720" rtlCol="0" anchor="t">
            <a:spAutoFit/>
          </a:bodyPr>
          <a:lstStyle/>
          <a:p>
            <a:endParaRPr lang="fr-FR" sz="4200">
              <a:solidFill>
                <a:schemeClr val="bg1"/>
              </a:solidFill>
            </a:endParaRPr>
          </a:p>
          <a:p>
            <a:endParaRPr lang="fr-FR" sz="4200">
              <a:solidFill>
                <a:schemeClr val="bg1"/>
              </a:solidFill>
              <a:ea typeface="Calibri"/>
              <a:cs typeface="Calibri"/>
            </a:endParaRPr>
          </a:p>
        </p:txBody>
      </p:sp>
      <p:sp>
        <p:nvSpPr>
          <p:cNvPr id="31" name="Title 1">
            <a:extLst>
              <a:ext uri="{FF2B5EF4-FFF2-40B4-BE49-F238E27FC236}">
                <a16:creationId xmlns:a16="http://schemas.microsoft.com/office/drawing/2014/main" id="{84B14DA9-241D-DF08-9A4F-DD10D6F44BBE}"/>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04/17</a:t>
            </a:r>
            <a:endParaRPr lang="fr-FR"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4643B784-C44D-E7F1-096D-3F9064E1B255}"/>
              </a:ext>
            </a:extLst>
          </p:cNvPr>
          <p:cNvSpPr txBox="1">
            <a:spLocks/>
          </p:cNvSpPr>
          <p:nvPr/>
        </p:nvSpPr>
        <p:spPr>
          <a:xfrm>
            <a:off x="9929021" y="14123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a:solidFill>
                  <a:schemeClr val="bg1"/>
                </a:solidFill>
                <a:latin typeface="Segoe UI"/>
                <a:ea typeface="Calibri Light"/>
                <a:cs typeface="Calibri Light"/>
              </a:rPr>
              <a:t>Sarah</a:t>
            </a:r>
            <a:endParaRPr lang="fr-FR"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3539C198-D80A-CDE8-9C3B-5E3C303676DF}"/>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riangle isocèle 33">
            <a:extLst>
              <a:ext uri="{FF2B5EF4-FFF2-40B4-BE49-F238E27FC236}">
                <a16:creationId xmlns:a16="http://schemas.microsoft.com/office/drawing/2014/main" id="{E76C771E-4291-81D7-C14D-846FEBC0FA83}"/>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6" name="Groupe 45">
            <a:extLst>
              <a:ext uri="{FF2B5EF4-FFF2-40B4-BE49-F238E27FC236}">
                <a16:creationId xmlns:a16="http://schemas.microsoft.com/office/drawing/2014/main" id="{FF2917A0-6C60-8F04-1C59-A99E10648C13}"/>
              </a:ext>
            </a:extLst>
          </p:cNvPr>
          <p:cNvGrpSpPr/>
          <p:nvPr/>
        </p:nvGrpSpPr>
        <p:grpSpPr>
          <a:xfrm>
            <a:off x="2248437" y="1448873"/>
            <a:ext cx="9866289" cy="4108963"/>
            <a:chOff x="2248437" y="1448873"/>
            <a:chExt cx="9866289" cy="4108963"/>
          </a:xfrm>
        </p:grpSpPr>
        <p:pic>
          <p:nvPicPr>
            <p:cNvPr id="35" name="Image 34" descr="Une image contenant dessin humoristique, clipart&#10;&#10;Description générée automatiquement">
              <a:extLst>
                <a:ext uri="{FF2B5EF4-FFF2-40B4-BE49-F238E27FC236}">
                  <a16:creationId xmlns:a16="http://schemas.microsoft.com/office/drawing/2014/main" id="{DA74F22A-2CC5-699C-2E2D-F1E2366C1C5E}"/>
                </a:ext>
              </a:extLst>
            </p:cNvPr>
            <p:cNvPicPr>
              <a:picLocks noChangeAspect="1"/>
            </p:cNvPicPr>
            <p:nvPr/>
          </p:nvPicPr>
          <p:blipFill rotWithShape="1">
            <a:blip r:embed="rId18"/>
            <a:srcRect l="26625" t="33540" r="49845" b="35093"/>
            <a:stretch/>
          </p:blipFill>
          <p:spPr>
            <a:xfrm>
              <a:off x="3051217" y="2661204"/>
              <a:ext cx="667080" cy="879647"/>
            </a:xfrm>
            <a:prstGeom prst="rect">
              <a:avLst/>
            </a:prstGeom>
          </p:spPr>
        </p:pic>
        <p:sp>
          <p:nvSpPr>
            <p:cNvPr id="24" name="ZoneTexte 23">
              <a:extLst>
                <a:ext uri="{FF2B5EF4-FFF2-40B4-BE49-F238E27FC236}">
                  <a16:creationId xmlns:a16="http://schemas.microsoft.com/office/drawing/2014/main" id="{0D9FB5A7-BA50-ED0F-417C-A47EDEC76820}"/>
                </a:ext>
              </a:extLst>
            </p:cNvPr>
            <p:cNvSpPr txBox="1"/>
            <p:nvPr/>
          </p:nvSpPr>
          <p:spPr>
            <a:xfrm>
              <a:off x="2248437" y="2551628"/>
              <a:ext cx="550035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b="1" err="1">
                  <a:solidFill>
                    <a:srgbClr val="000000"/>
                  </a:solidFill>
                  <a:ea typeface="Calibri"/>
                  <a:cs typeface="Calibri"/>
                </a:rPr>
                <a:t>Making</a:t>
              </a:r>
              <a:r>
                <a:rPr lang="fr-FR" sz="2000" b="1">
                  <a:solidFill>
                    <a:srgbClr val="000000"/>
                  </a:solidFill>
                  <a:ea typeface="Calibri"/>
                  <a:cs typeface="Calibri"/>
                </a:rPr>
                <a:t> truck </a:t>
              </a:r>
              <a:r>
                <a:rPr lang="fr-FR" sz="2000" b="1" err="1">
                  <a:solidFill>
                    <a:srgbClr val="000000"/>
                  </a:solidFill>
                  <a:ea typeface="Calibri"/>
                  <a:cs typeface="Calibri"/>
                </a:rPr>
                <a:t>driver's</a:t>
              </a:r>
              <a:r>
                <a:rPr lang="fr-FR" sz="2000" b="1">
                  <a:solidFill>
                    <a:srgbClr val="000000"/>
                  </a:solidFill>
                  <a:ea typeface="Calibri"/>
                  <a:cs typeface="Calibri"/>
                </a:rPr>
                <a:t> </a:t>
              </a:r>
              <a:endParaRPr lang="fr-FR" err="1">
                <a:solidFill>
                  <a:srgbClr val="000000"/>
                </a:solidFill>
                <a:ea typeface="Calibri"/>
                <a:cs typeface="Calibri"/>
              </a:endParaRPr>
            </a:p>
            <a:p>
              <a:pPr algn="ctr"/>
              <a:r>
                <a:rPr lang="fr-FR" sz="2000" b="1" err="1">
                  <a:solidFill>
                    <a:srgbClr val="000000"/>
                  </a:solidFill>
                  <a:ea typeface="Calibri"/>
                  <a:cs typeface="Calibri"/>
                </a:rPr>
                <a:t>lives</a:t>
              </a:r>
              <a:r>
                <a:rPr lang="fr-FR" sz="2000" b="1">
                  <a:solidFill>
                    <a:srgbClr val="000000"/>
                  </a:solidFill>
                  <a:ea typeface="Calibri"/>
                  <a:cs typeface="Calibri"/>
                </a:rPr>
                <a:t> and </a:t>
              </a:r>
              <a:r>
                <a:rPr lang="fr-FR" sz="2000" b="1" err="1">
                  <a:solidFill>
                    <a:srgbClr val="000000"/>
                  </a:solidFill>
                  <a:ea typeface="Calibri"/>
                  <a:cs typeface="Calibri"/>
                </a:rPr>
                <a:t>works</a:t>
              </a:r>
              <a:r>
                <a:rPr lang="fr-FR" sz="2000" b="1">
                  <a:solidFill>
                    <a:srgbClr val="000000"/>
                  </a:solidFill>
                  <a:ea typeface="Calibri"/>
                  <a:cs typeface="Calibri"/>
                </a:rPr>
                <a:t> </a:t>
              </a:r>
              <a:r>
                <a:rPr lang="fr-FR" sz="2000" b="1" err="1">
                  <a:solidFill>
                    <a:srgbClr val="000000"/>
                  </a:solidFill>
                  <a:ea typeface="Calibri"/>
                  <a:cs typeface="Calibri"/>
                </a:rPr>
                <a:t>easier</a:t>
              </a:r>
              <a:endParaRPr lang="fr-FR">
                <a:ea typeface="Calibri"/>
                <a:cs typeface="Calibri"/>
              </a:endParaRPr>
            </a:p>
            <a:p>
              <a:pPr algn="ctr"/>
              <a:r>
                <a:rPr lang="fr-FR" sz="2000" b="1" err="1">
                  <a:solidFill>
                    <a:srgbClr val="000000"/>
                  </a:solidFill>
                  <a:ea typeface="Calibri"/>
                  <a:cs typeface="Calibri"/>
                </a:rPr>
                <a:t>thanks</a:t>
              </a:r>
              <a:r>
                <a:rPr lang="fr-FR" sz="2000" b="1">
                  <a:solidFill>
                    <a:srgbClr val="000000"/>
                  </a:solidFill>
                  <a:ea typeface="Calibri"/>
                  <a:cs typeface="Calibri"/>
                </a:rPr>
                <a:t> to</a:t>
              </a:r>
            </a:p>
            <a:p>
              <a:pPr algn="ctr"/>
              <a:r>
                <a:rPr lang="fr-FR" sz="2000" b="1">
                  <a:solidFill>
                    <a:srgbClr val="000000"/>
                  </a:solidFill>
                  <a:ea typeface="Calibri"/>
                  <a:cs typeface="Calibri"/>
                </a:rPr>
                <a:t>a </a:t>
              </a:r>
              <a:r>
                <a:rPr lang="fr-FR" sz="2800" b="1">
                  <a:solidFill>
                    <a:srgbClr val="FF0000"/>
                  </a:solidFill>
                  <a:ea typeface="Calibri"/>
                  <a:cs typeface="Calibri"/>
                </a:rPr>
                <a:t>reverse </a:t>
              </a:r>
              <a:r>
                <a:rPr lang="fr-FR" sz="2800" b="1" err="1">
                  <a:solidFill>
                    <a:srgbClr val="FF0000"/>
                  </a:solidFill>
                  <a:ea typeface="Calibri"/>
                  <a:cs typeface="Calibri"/>
                </a:rPr>
                <a:t>gear</a:t>
              </a:r>
              <a:r>
                <a:rPr lang="fr-FR" sz="2800" b="1">
                  <a:solidFill>
                    <a:srgbClr val="FF0000"/>
                  </a:solidFill>
                  <a:ea typeface="Calibri"/>
                  <a:cs typeface="Calibri"/>
                </a:rPr>
                <a:t> </a:t>
              </a:r>
              <a:r>
                <a:rPr lang="fr-FR" sz="2800" b="1" err="1">
                  <a:solidFill>
                    <a:srgbClr val="FF0000"/>
                  </a:solidFill>
                  <a:ea typeface="Calibri"/>
                  <a:cs typeface="Calibri"/>
                </a:rPr>
                <a:t>library</a:t>
              </a:r>
              <a:endParaRPr lang="fr-FR" sz="2800" b="1">
                <a:solidFill>
                  <a:srgbClr val="FF0000"/>
                </a:solidFill>
                <a:ea typeface="Calibri"/>
                <a:cs typeface="Calibri"/>
              </a:endParaRPr>
            </a:p>
            <a:p>
              <a:pPr algn="ctr"/>
              <a:endParaRPr lang="fr-FR" sz="2000" b="1">
                <a:solidFill>
                  <a:srgbClr val="000000"/>
                </a:solidFill>
                <a:ea typeface="Calibri"/>
                <a:cs typeface="Calibri"/>
              </a:endParaRPr>
            </a:p>
          </p:txBody>
        </p:sp>
        <p:pic>
          <p:nvPicPr>
            <p:cNvPr id="26" name="Image 25" descr="Une image contenant roue, Pièce auto, Modèle réduit, Véhicule de jouet&#10;&#10;Description générée automatiquement">
              <a:extLst>
                <a:ext uri="{FF2B5EF4-FFF2-40B4-BE49-F238E27FC236}">
                  <a16:creationId xmlns:a16="http://schemas.microsoft.com/office/drawing/2014/main" id="{D77E84F3-A841-4C49-5CA0-3D7D818BB260}"/>
                </a:ext>
              </a:extLst>
            </p:cNvPr>
            <p:cNvPicPr>
              <a:picLocks noChangeAspect="1"/>
            </p:cNvPicPr>
            <p:nvPr/>
          </p:nvPicPr>
          <p:blipFill>
            <a:blip r:embed="rId19"/>
            <a:stretch>
              <a:fillRect/>
            </a:stretch>
          </p:blipFill>
          <p:spPr>
            <a:xfrm>
              <a:off x="6656231" y="2184404"/>
              <a:ext cx="5458495" cy="2489196"/>
            </a:xfrm>
            <a:prstGeom prst="rect">
              <a:avLst/>
            </a:prstGeom>
          </p:spPr>
        </p:pic>
        <p:sp>
          <p:nvSpPr>
            <p:cNvPr id="27" name="ZoneTexte 26">
              <a:extLst>
                <a:ext uri="{FF2B5EF4-FFF2-40B4-BE49-F238E27FC236}">
                  <a16:creationId xmlns:a16="http://schemas.microsoft.com/office/drawing/2014/main" id="{40C12E2F-8DE9-8E5E-6904-983B89762670}"/>
                </a:ext>
              </a:extLst>
            </p:cNvPr>
            <p:cNvSpPr txBox="1"/>
            <p:nvPr/>
          </p:nvSpPr>
          <p:spPr>
            <a:xfrm>
              <a:off x="3992450" y="1448873"/>
              <a:ext cx="59028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u="sng" err="1">
                  <a:ea typeface="Calibri"/>
                  <a:cs typeface="Calibri"/>
                </a:rPr>
                <a:t>Autonomous</a:t>
              </a:r>
              <a:r>
                <a:rPr lang="fr-FR" sz="2000" b="1" u="sng">
                  <a:ea typeface="Calibri"/>
                  <a:cs typeface="Calibri"/>
                </a:rPr>
                <a:t> truck </a:t>
              </a:r>
              <a:r>
                <a:rPr lang="fr-FR" sz="2000" b="1" u="sng" err="1">
                  <a:ea typeface="Calibri"/>
                  <a:cs typeface="Calibri"/>
                </a:rPr>
                <a:t>modelized</a:t>
              </a:r>
              <a:r>
                <a:rPr lang="fr-FR" sz="2000" b="1" u="sng">
                  <a:ea typeface="Calibri"/>
                  <a:cs typeface="Calibri"/>
                </a:rPr>
                <a:t> by a car and </a:t>
              </a:r>
              <a:r>
                <a:rPr lang="fr-FR" sz="2000" b="1" u="sng" err="1">
                  <a:ea typeface="Calibri"/>
                  <a:cs typeface="Calibri"/>
                </a:rPr>
                <a:t>its</a:t>
              </a:r>
              <a:r>
                <a:rPr lang="fr-FR" sz="2000" b="1" u="sng">
                  <a:ea typeface="Calibri"/>
                  <a:cs typeface="Calibri"/>
                </a:rPr>
                <a:t> trailer</a:t>
              </a:r>
            </a:p>
          </p:txBody>
        </p:sp>
        <p:sp>
          <p:nvSpPr>
            <p:cNvPr id="30" name="ZoneTexte 29">
              <a:extLst>
                <a:ext uri="{FF2B5EF4-FFF2-40B4-BE49-F238E27FC236}">
                  <a16:creationId xmlns:a16="http://schemas.microsoft.com/office/drawing/2014/main" id="{EE4B359A-9870-BDE4-539B-A6C24581AE2B}"/>
                </a:ext>
              </a:extLst>
            </p:cNvPr>
            <p:cNvSpPr txBox="1"/>
            <p:nvPr/>
          </p:nvSpPr>
          <p:spPr>
            <a:xfrm>
              <a:off x="3721457" y="4419063"/>
              <a:ext cx="5111302"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err="1">
                  <a:ea typeface="Calibri"/>
                  <a:cs typeface="Calibri"/>
                </a:rPr>
                <a:t>Helping</a:t>
              </a:r>
              <a:r>
                <a:rPr lang="fr-FR" sz="2000" b="1">
                  <a:ea typeface="Calibri"/>
                  <a:cs typeface="Calibri"/>
                </a:rPr>
                <a:t> </a:t>
              </a:r>
              <a:r>
                <a:rPr lang="fr-FR" sz="2000" b="1" err="1">
                  <a:ea typeface="Calibri"/>
                  <a:cs typeface="Calibri"/>
                </a:rPr>
                <a:t>reduce</a:t>
              </a:r>
              <a:r>
                <a:rPr lang="fr-FR" sz="2000" b="1">
                  <a:ea typeface="Calibri"/>
                  <a:cs typeface="Calibri"/>
                </a:rPr>
                <a:t> accidents</a:t>
              </a:r>
            </a:p>
            <a:p>
              <a:r>
                <a:rPr lang="fr-FR" sz="2000" b="1" err="1">
                  <a:ea typeface="Calibri"/>
                  <a:cs typeface="Calibri"/>
                </a:rPr>
                <a:t>thanks</a:t>
              </a:r>
              <a:r>
                <a:rPr lang="fr-FR" sz="2000" b="1">
                  <a:ea typeface="Calibri"/>
                  <a:cs typeface="Calibri"/>
                </a:rPr>
                <a:t> to </a:t>
              </a:r>
              <a:r>
                <a:rPr lang="fr-FR" sz="2400" b="1">
                  <a:solidFill>
                    <a:srgbClr val="FF0000"/>
                  </a:solidFill>
                  <a:ea typeface="Calibri"/>
                  <a:cs typeface="Calibri"/>
                </a:rPr>
                <a:t>an </a:t>
              </a:r>
              <a:r>
                <a:rPr lang="fr-FR" sz="2400" b="1" err="1">
                  <a:solidFill>
                    <a:srgbClr val="FF0000"/>
                  </a:solidFill>
                  <a:ea typeface="Calibri"/>
                  <a:cs typeface="Calibri"/>
                </a:rPr>
                <a:t>autonomous</a:t>
              </a:r>
              <a:r>
                <a:rPr lang="fr-FR" sz="2400" b="1">
                  <a:solidFill>
                    <a:srgbClr val="FF0000"/>
                  </a:solidFill>
                  <a:ea typeface="Calibri"/>
                  <a:cs typeface="Calibri"/>
                </a:rPr>
                <a:t> </a:t>
              </a:r>
              <a:r>
                <a:rPr lang="fr-FR" sz="2400" b="1" err="1">
                  <a:solidFill>
                    <a:srgbClr val="FF0000"/>
                  </a:solidFill>
                  <a:ea typeface="Calibri"/>
                  <a:cs typeface="Calibri"/>
                </a:rPr>
                <a:t>nagivation</a:t>
              </a:r>
              <a:endParaRPr lang="fr-FR" sz="2400" b="1">
                <a:solidFill>
                  <a:srgbClr val="FF0000"/>
                </a:solidFill>
                <a:ea typeface="Calibri"/>
                <a:cs typeface="Calibri"/>
              </a:endParaRPr>
            </a:p>
            <a:p>
              <a:r>
                <a:rPr lang="fr-FR" sz="2000" b="1">
                  <a:ea typeface="Calibri"/>
                  <a:cs typeface="Calibri"/>
                </a:rPr>
                <a:t>and </a:t>
              </a:r>
              <a:r>
                <a:rPr lang="fr-FR" sz="2400" b="1">
                  <a:solidFill>
                    <a:srgbClr val="FF0000"/>
                  </a:solidFill>
                  <a:ea typeface="Calibri"/>
                  <a:cs typeface="Calibri"/>
                </a:rPr>
                <a:t>a </a:t>
              </a:r>
              <a:r>
                <a:rPr lang="fr-FR" sz="2400" b="1" err="1">
                  <a:solidFill>
                    <a:srgbClr val="FF0000"/>
                  </a:solidFill>
                  <a:ea typeface="Calibri"/>
                  <a:cs typeface="Calibri"/>
                </a:rPr>
                <a:t>security</a:t>
              </a:r>
              <a:r>
                <a:rPr lang="fr-FR" sz="2400" b="1">
                  <a:solidFill>
                    <a:srgbClr val="FF0000"/>
                  </a:solidFill>
                  <a:ea typeface="Calibri"/>
                  <a:cs typeface="Calibri"/>
                </a:rPr>
                <a:t> system</a:t>
              </a:r>
            </a:p>
          </p:txBody>
        </p:sp>
        <p:pic>
          <p:nvPicPr>
            <p:cNvPr id="36" name="Graphique 35" descr="Graphique de tendance à la baisse avec un remplissage uni">
              <a:extLst>
                <a:ext uri="{FF2B5EF4-FFF2-40B4-BE49-F238E27FC236}">
                  <a16:creationId xmlns:a16="http://schemas.microsoft.com/office/drawing/2014/main" id="{218DB124-CEA5-3752-8B2A-75D886454A7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987899" y="4377743"/>
              <a:ext cx="721217" cy="721217"/>
            </a:xfrm>
            <a:prstGeom prst="rect">
              <a:avLst/>
            </a:prstGeom>
          </p:spPr>
        </p:pic>
      </p:grpSp>
      <p:grpSp>
        <p:nvGrpSpPr>
          <p:cNvPr id="47" name="Groupe 46">
            <a:extLst>
              <a:ext uri="{FF2B5EF4-FFF2-40B4-BE49-F238E27FC236}">
                <a16:creationId xmlns:a16="http://schemas.microsoft.com/office/drawing/2014/main" id="{8A98F343-9355-5C0D-80C4-F86BA2B4DFE6}"/>
              </a:ext>
            </a:extLst>
          </p:cNvPr>
          <p:cNvGrpSpPr/>
          <p:nvPr/>
        </p:nvGrpSpPr>
        <p:grpSpPr>
          <a:xfrm>
            <a:off x="1995383" y="7534588"/>
            <a:ext cx="9896947" cy="5329836"/>
            <a:chOff x="1986963" y="1076960"/>
            <a:chExt cx="9896947" cy="5329836"/>
          </a:xfrm>
        </p:grpSpPr>
        <p:sp>
          <p:nvSpPr>
            <p:cNvPr id="48" name="TextBox 13">
              <a:extLst>
                <a:ext uri="{FF2B5EF4-FFF2-40B4-BE49-F238E27FC236}">
                  <a16:creationId xmlns:a16="http://schemas.microsoft.com/office/drawing/2014/main" id="{77E740AD-D48F-B9C4-9F50-1ED0E030A416}"/>
                </a:ext>
              </a:extLst>
            </p:cNvPr>
            <p:cNvSpPr txBox="1"/>
            <p:nvPr/>
          </p:nvSpPr>
          <p:spPr>
            <a:xfrm>
              <a:off x="2982439" y="1217220"/>
              <a:ext cx="51465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Light"/>
                  <a:ea typeface="+mn-lt"/>
                  <a:cs typeface="+mn-lt"/>
                </a:rPr>
                <a:t>Reverse maneuver </a:t>
              </a:r>
              <a:r>
                <a:rPr lang="en-US" sz="2400" b="1">
                  <a:latin typeface="Calibri Light"/>
                  <a:ea typeface="Calibri Light"/>
                  <a:cs typeface="Calibri Light"/>
                </a:rPr>
                <a:t>&amp; Parking assistance</a:t>
              </a:r>
            </a:p>
          </p:txBody>
        </p:sp>
        <p:sp>
          <p:nvSpPr>
            <p:cNvPr id="49" name="TextBox 14">
              <a:extLst>
                <a:ext uri="{FF2B5EF4-FFF2-40B4-BE49-F238E27FC236}">
                  <a16:creationId xmlns:a16="http://schemas.microsoft.com/office/drawing/2014/main" id="{96B3FF27-415A-B2CA-5E82-8D68830CD347}"/>
                </a:ext>
              </a:extLst>
            </p:cNvPr>
            <p:cNvSpPr txBox="1"/>
            <p:nvPr/>
          </p:nvSpPr>
          <p:spPr>
            <a:xfrm>
              <a:off x="2579873" y="1806691"/>
              <a:ext cx="928965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Perform a </a:t>
              </a:r>
              <a:r>
                <a:rPr lang="en-US" b="1">
                  <a:solidFill>
                    <a:schemeClr val="tx2"/>
                  </a:solidFill>
                  <a:ea typeface="+mn-lt"/>
                  <a:cs typeface="+mn-lt"/>
                </a:rPr>
                <a:t>straight reverse gear</a:t>
              </a:r>
              <a:r>
                <a:rPr lang="en-US">
                  <a:ea typeface="+mn-lt"/>
                  <a:cs typeface="+mn-lt"/>
                </a:rPr>
                <a:t> during at least 10 meters</a:t>
              </a:r>
              <a:endParaRPr lang="en-US">
                <a:ea typeface="Calibri"/>
                <a:cs typeface="Calibri"/>
              </a:endParaRPr>
            </a:p>
            <a:p>
              <a:pPr marL="285750" indent="-285750">
                <a:buFont typeface="Arial"/>
                <a:buChar char="•"/>
              </a:pPr>
              <a:r>
                <a:rPr lang="en-US">
                  <a:ea typeface="+mn-lt"/>
                  <a:cs typeface="+mn-lt"/>
                </a:rPr>
                <a:t>Perform a </a:t>
              </a:r>
              <a:r>
                <a:rPr lang="en-US" b="1">
                  <a:solidFill>
                    <a:schemeClr val="tx2"/>
                  </a:solidFill>
                  <a:ea typeface="+mn-lt"/>
                  <a:cs typeface="+mn-lt"/>
                </a:rPr>
                <a:t>reverse gear</a:t>
              </a:r>
              <a:r>
                <a:rPr lang="en-US">
                  <a:ea typeface="+mn-lt"/>
                  <a:cs typeface="+mn-lt"/>
                </a:rPr>
                <a:t> with a </a:t>
              </a:r>
              <a:r>
                <a:rPr lang="en-US" b="1">
                  <a:solidFill>
                    <a:schemeClr val="tx2"/>
                  </a:solidFill>
                  <a:ea typeface="+mn-lt"/>
                  <a:cs typeface="+mn-lt"/>
                </a:rPr>
                <a:t>90 degrees angle</a:t>
              </a:r>
              <a:r>
                <a:rPr lang="en-US">
                  <a:ea typeface="+mn-lt"/>
                  <a:cs typeface="+mn-lt"/>
                </a:rPr>
                <a:t> turn and no constraint concerning the width of the road</a:t>
              </a:r>
              <a:endParaRPr lang="en-US">
                <a:ea typeface="Calibri"/>
                <a:cs typeface="Calibri"/>
              </a:endParaRPr>
            </a:p>
            <a:p>
              <a:pPr marL="285750" indent="-285750">
                <a:buFont typeface="Arial"/>
                <a:buChar char="•"/>
              </a:pPr>
              <a:r>
                <a:rPr lang="en-US">
                  <a:ea typeface="+mn-lt"/>
                  <a:cs typeface="+mn-lt"/>
                </a:rPr>
                <a:t>Be able to </a:t>
              </a:r>
              <a:r>
                <a:rPr lang="en-US" b="1">
                  <a:solidFill>
                    <a:schemeClr val="tx2"/>
                  </a:solidFill>
                  <a:ea typeface="+mn-lt"/>
                  <a:cs typeface="+mn-lt"/>
                </a:rPr>
                <a:t>detect</a:t>
              </a:r>
              <a:r>
                <a:rPr lang="en-US">
                  <a:ea typeface="+mn-lt"/>
                  <a:cs typeface="+mn-lt"/>
                </a:rPr>
                <a:t> the parking slot and </a:t>
              </a:r>
              <a:r>
                <a:rPr lang="en-US" b="1">
                  <a:solidFill>
                    <a:schemeClr val="tx2"/>
                  </a:solidFill>
                  <a:ea typeface="+mn-lt"/>
                  <a:cs typeface="+mn-lt"/>
                </a:rPr>
                <a:t>park automatically</a:t>
              </a:r>
              <a:endParaRPr lang="en-US">
                <a:solidFill>
                  <a:schemeClr val="tx2"/>
                </a:solidFill>
                <a:ea typeface="+mn-lt"/>
                <a:cs typeface="+mn-lt"/>
              </a:endParaRPr>
            </a:p>
            <a:p>
              <a:endParaRPr lang="en-US">
                <a:ea typeface="Calibri"/>
                <a:cs typeface="Calibri"/>
              </a:endParaRPr>
            </a:p>
          </p:txBody>
        </p:sp>
        <p:sp>
          <p:nvSpPr>
            <p:cNvPr id="50" name="TextBox 23">
              <a:extLst>
                <a:ext uri="{FF2B5EF4-FFF2-40B4-BE49-F238E27FC236}">
                  <a16:creationId xmlns:a16="http://schemas.microsoft.com/office/drawing/2014/main" id="{B71825CB-F9DD-3A30-F117-6A830023CE91}"/>
                </a:ext>
              </a:extLst>
            </p:cNvPr>
            <p:cNvSpPr txBox="1"/>
            <p:nvPr/>
          </p:nvSpPr>
          <p:spPr>
            <a:xfrm>
              <a:off x="2982439" y="3115032"/>
              <a:ext cx="32172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Light"/>
                  <a:ea typeface="Calibri Light"/>
                  <a:cs typeface="Calibri Light"/>
                </a:rPr>
                <a:t>Autonomous navigation</a:t>
              </a:r>
            </a:p>
          </p:txBody>
        </p:sp>
        <p:pic>
          <p:nvPicPr>
            <p:cNvPr id="51" name="Picture 25" descr="A cartoon of a car on a road&#10;&#10;Description automatically generated">
              <a:extLst>
                <a:ext uri="{FF2B5EF4-FFF2-40B4-BE49-F238E27FC236}">
                  <a16:creationId xmlns:a16="http://schemas.microsoft.com/office/drawing/2014/main" id="{055D7CB1-4C56-7BC2-9204-96CFF57C6279}"/>
                </a:ext>
              </a:extLst>
            </p:cNvPr>
            <p:cNvPicPr>
              <a:picLocks noChangeAspect="1"/>
            </p:cNvPicPr>
            <p:nvPr/>
          </p:nvPicPr>
          <p:blipFill>
            <a:blip r:embed="rId22"/>
            <a:stretch>
              <a:fillRect/>
            </a:stretch>
          </p:blipFill>
          <p:spPr>
            <a:xfrm>
              <a:off x="2062877" y="3003110"/>
              <a:ext cx="704800" cy="633683"/>
            </a:xfrm>
            <a:prstGeom prst="rect">
              <a:avLst/>
            </a:prstGeom>
          </p:spPr>
        </p:pic>
        <p:sp>
          <p:nvSpPr>
            <p:cNvPr id="52" name="TextBox 27">
              <a:extLst>
                <a:ext uri="{FF2B5EF4-FFF2-40B4-BE49-F238E27FC236}">
                  <a16:creationId xmlns:a16="http://schemas.microsoft.com/office/drawing/2014/main" id="{918DE54B-DF81-F823-5958-B11FCB2C38BF}"/>
                </a:ext>
              </a:extLst>
            </p:cNvPr>
            <p:cNvSpPr txBox="1"/>
            <p:nvPr/>
          </p:nvSpPr>
          <p:spPr>
            <a:xfrm>
              <a:off x="2579874" y="3877032"/>
              <a:ext cx="93040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ea typeface="Calibri Light"/>
                  <a:cs typeface="Calibri Light"/>
                </a:rPr>
                <a:t>The vehicle can </a:t>
              </a:r>
              <a:r>
                <a:rPr lang="en-US" b="1">
                  <a:solidFill>
                    <a:schemeClr val="tx2"/>
                  </a:solidFill>
                  <a:latin typeface="Calibri"/>
                  <a:ea typeface="Calibri Light"/>
                  <a:cs typeface="Calibri Light"/>
                </a:rPr>
                <a:t>detect obstacles</a:t>
              </a:r>
              <a:r>
                <a:rPr lang="en-US">
                  <a:latin typeface="Calibri"/>
                  <a:ea typeface="Calibri Light"/>
                  <a:cs typeface="Calibri Light"/>
                </a:rPr>
                <a:t> while going </a:t>
              </a:r>
              <a:r>
                <a:rPr lang="en-US" b="1">
                  <a:solidFill>
                    <a:schemeClr val="tx2"/>
                  </a:solidFill>
                  <a:latin typeface="Calibri"/>
                  <a:ea typeface="Calibri Light"/>
                  <a:cs typeface="Calibri Light"/>
                </a:rPr>
                <a:t>forward</a:t>
              </a:r>
            </a:p>
            <a:p>
              <a:pPr marL="285750" indent="-285750">
                <a:buFont typeface="Arial,Sans-Serif"/>
                <a:buChar char="•"/>
              </a:pPr>
              <a:r>
                <a:rPr lang="en-US">
                  <a:solidFill>
                    <a:srgbClr val="000000"/>
                  </a:solidFill>
                  <a:latin typeface="Calibri"/>
                  <a:ea typeface="Calibri"/>
                  <a:cs typeface="Arial"/>
                </a:rPr>
                <a:t>The vehicle (trailer) can </a:t>
              </a:r>
              <a:r>
                <a:rPr lang="en-US" b="1">
                  <a:solidFill>
                    <a:schemeClr val="tx2"/>
                  </a:solidFill>
                  <a:latin typeface="Calibri"/>
                  <a:ea typeface="Calibri"/>
                  <a:cs typeface="Arial"/>
                </a:rPr>
                <a:t>detect obstacles</a:t>
              </a:r>
              <a:r>
                <a:rPr lang="en-US" b="1">
                  <a:solidFill>
                    <a:srgbClr val="000000"/>
                  </a:solidFill>
                  <a:latin typeface="Calibri"/>
                  <a:ea typeface="Calibri"/>
                  <a:cs typeface="Arial"/>
                </a:rPr>
                <a:t> </a:t>
              </a:r>
              <a:r>
                <a:rPr lang="en-US">
                  <a:solidFill>
                    <a:srgbClr val="000000"/>
                  </a:solidFill>
                  <a:latin typeface="Calibri"/>
                  <a:ea typeface="Calibri"/>
                  <a:cs typeface="Arial"/>
                </a:rPr>
                <a:t>while </a:t>
              </a:r>
              <a:r>
                <a:rPr lang="en-US" b="1">
                  <a:solidFill>
                    <a:schemeClr val="tx2"/>
                  </a:solidFill>
                  <a:latin typeface="Calibri"/>
                  <a:ea typeface="Calibri"/>
                  <a:cs typeface="Arial"/>
                </a:rPr>
                <a:t>reversing</a:t>
              </a:r>
            </a:p>
            <a:p>
              <a:pPr marL="285750" indent="-285750">
                <a:buFont typeface="Arial,Sans-Serif"/>
                <a:buChar char="•"/>
              </a:pPr>
              <a:r>
                <a:rPr lang="en-US">
                  <a:solidFill>
                    <a:srgbClr val="000000"/>
                  </a:solidFill>
                  <a:latin typeface="Calibri"/>
                  <a:ea typeface="Calibri"/>
                  <a:cs typeface="Arial"/>
                </a:rPr>
                <a:t>The vehicle can </a:t>
              </a:r>
              <a:r>
                <a:rPr lang="en-US" b="1">
                  <a:solidFill>
                    <a:schemeClr val="tx2"/>
                  </a:solidFill>
                  <a:latin typeface="Calibri"/>
                  <a:ea typeface="Calibri"/>
                  <a:cs typeface="Arial"/>
                </a:rPr>
                <a:t>autonomously</a:t>
              </a:r>
              <a:r>
                <a:rPr lang="en-US" b="1">
                  <a:solidFill>
                    <a:srgbClr val="000000"/>
                  </a:solidFill>
                  <a:latin typeface="Calibri"/>
                  <a:ea typeface="Calibri"/>
                  <a:cs typeface="Arial"/>
                </a:rPr>
                <a:t> </a:t>
              </a:r>
              <a:r>
                <a:rPr lang="en-US">
                  <a:solidFill>
                    <a:srgbClr val="000000"/>
                  </a:solidFill>
                  <a:latin typeface="Calibri"/>
                  <a:ea typeface="Calibri"/>
                  <a:cs typeface="Arial"/>
                </a:rPr>
                <a:t>go from point A to point B using </a:t>
              </a:r>
              <a:r>
                <a:rPr lang="en-US" b="1">
                  <a:solidFill>
                    <a:schemeClr val="tx2"/>
                  </a:solidFill>
                  <a:latin typeface="Calibri"/>
                  <a:ea typeface="Calibri"/>
                  <a:cs typeface="Arial"/>
                </a:rPr>
                <a:t>GPS</a:t>
              </a:r>
            </a:p>
          </p:txBody>
        </p:sp>
        <p:sp>
          <p:nvSpPr>
            <p:cNvPr id="53" name="TextBox 1">
              <a:extLst>
                <a:ext uri="{FF2B5EF4-FFF2-40B4-BE49-F238E27FC236}">
                  <a16:creationId xmlns:a16="http://schemas.microsoft.com/office/drawing/2014/main" id="{DDB5E058-82E7-8A44-1BAA-DF809F7178D3}"/>
                </a:ext>
              </a:extLst>
            </p:cNvPr>
            <p:cNvSpPr txBox="1"/>
            <p:nvPr/>
          </p:nvSpPr>
          <p:spPr>
            <a:xfrm>
              <a:off x="2982439" y="5084730"/>
              <a:ext cx="3217283"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latin typeface="Calibri Light"/>
                  <a:ea typeface="+mn-lt"/>
                  <a:cs typeface="+mn-lt"/>
                </a:rPr>
                <a:t>Security </a:t>
              </a:r>
              <a:endParaRPr lang="en-US" sz="2400" b="1">
                <a:latin typeface="Calibri Light"/>
                <a:ea typeface="Calibri"/>
                <a:cs typeface="Calibri"/>
              </a:endParaRPr>
            </a:p>
          </p:txBody>
        </p:sp>
        <p:pic>
          <p:nvPicPr>
            <p:cNvPr id="54" name="Picture 33" descr="A cartoon of a car with a broken roof&#10;&#10;Description automatically generated">
              <a:extLst>
                <a:ext uri="{FF2B5EF4-FFF2-40B4-BE49-F238E27FC236}">
                  <a16:creationId xmlns:a16="http://schemas.microsoft.com/office/drawing/2014/main" id="{99220CB4-AE57-1D56-44C1-9882B42B605D}"/>
                </a:ext>
              </a:extLst>
            </p:cNvPr>
            <p:cNvPicPr>
              <a:picLocks noChangeAspect="1"/>
            </p:cNvPicPr>
            <p:nvPr/>
          </p:nvPicPr>
          <p:blipFill>
            <a:blip r:embed="rId23"/>
            <a:stretch>
              <a:fillRect/>
            </a:stretch>
          </p:blipFill>
          <p:spPr>
            <a:xfrm>
              <a:off x="2057696" y="4906975"/>
              <a:ext cx="764410" cy="627213"/>
            </a:xfrm>
            <a:prstGeom prst="rect">
              <a:avLst/>
            </a:prstGeom>
          </p:spPr>
        </p:pic>
        <p:pic>
          <p:nvPicPr>
            <p:cNvPr id="55" name="Picture 34">
              <a:extLst>
                <a:ext uri="{FF2B5EF4-FFF2-40B4-BE49-F238E27FC236}">
                  <a16:creationId xmlns:a16="http://schemas.microsoft.com/office/drawing/2014/main" id="{C7CC5C82-C978-DE39-3BDC-AC1B473947B6}"/>
                </a:ext>
              </a:extLst>
            </p:cNvPr>
            <p:cNvPicPr>
              <a:picLocks noChangeAspect="1"/>
            </p:cNvPicPr>
            <p:nvPr/>
          </p:nvPicPr>
          <p:blipFill>
            <a:blip r:embed="rId24"/>
            <a:stretch>
              <a:fillRect/>
            </a:stretch>
          </p:blipFill>
          <p:spPr>
            <a:xfrm rot="5400000">
              <a:off x="2018572" y="1045351"/>
              <a:ext cx="741104" cy="804321"/>
            </a:xfrm>
            <a:prstGeom prst="rect">
              <a:avLst/>
            </a:prstGeom>
          </p:spPr>
        </p:pic>
        <p:sp>
          <p:nvSpPr>
            <p:cNvPr id="56" name="TextBox 35">
              <a:extLst>
                <a:ext uri="{FF2B5EF4-FFF2-40B4-BE49-F238E27FC236}">
                  <a16:creationId xmlns:a16="http://schemas.microsoft.com/office/drawing/2014/main" id="{E9DC961A-177B-70A4-0B30-0B329877833B}"/>
                </a:ext>
              </a:extLst>
            </p:cNvPr>
            <p:cNvSpPr txBox="1"/>
            <p:nvPr/>
          </p:nvSpPr>
          <p:spPr>
            <a:xfrm>
              <a:off x="2565496" y="5760465"/>
              <a:ext cx="93040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solidFill>
                    <a:schemeClr val="tx2"/>
                  </a:solidFill>
                  <a:latin typeface="Calibri"/>
                  <a:ea typeface="Calibri"/>
                  <a:cs typeface="Calibri"/>
                </a:rPr>
                <a:t>Emergency</a:t>
              </a:r>
              <a:r>
                <a:rPr lang="en-US" b="1">
                  <a:solidFill>
                    <a:schemeClr val="tx2"/>
                  </a:solidFill>
                  <a:ea typeface="+mn-lt"/>
                  <a:cs typeface="+mn-lt"/>
                </a:rPr>
                <a:t> </a:t>
              </a:r>
              <a:r>
                <a:rPr lang="en-US">
                  <a:ea typeface="+mn-lt"/>
                  <a:cs typeface="+mn-lt"/>
                </a:rPr>
                <a:t>stop switch</a:t>
              </a:r>
              <a:r>
                <a:rPr lang="en-US">
                  <a:solidFill>
                    <a:srgbClr val="000000"/>
                  </a:solidFill>
                  <a:ea typeface="+mn-lt"/>
                  <a:cs typeface="+mn-lt"/>
                </a:rPr>
                <a:t> in the controller</a:t>
              </a:r>
            </a:p>
            <a:p>
              <a:pPr marL="285750" indent="-285750">
                <a:buFont typeface="Arial"/>
                <a:buChar char="•"/>
              </a:pPr>
              <a:r>
                <a:rPr lang="en-US" b="1">
                  <a:solidFill>
                    <a:schemeClr val="tx2"/>
                  </a:solidFill>
                  <a:ea typeface="+mn-lt"/>
                  <a:cs typeface="+mn-lt"/>
                </a:rPr>
                <a:t>Switching </a:t>
              </a:r>
              <a:r>
                <a:rPr lang="en-US">
                  <a:solidFill>
                    <a:srgbClr val="000000"/>
                  </a:solidFill>
                  <a:ea typeface="+mn-lt"/>
                  <a:cs typeface="+mn-lt"/>
                </a:rPr>
                <a:t>to </a:t>
              </a:r>
              <a:r>
                <a:rPr lang="en-US" b="1">
                  <a:solidFill>
                    <a:schemeClr val="tx2"/>
                  </a:solidFill>
                  <a:ea typeface="+mn-lt"/>
                  <a:cs typeface="+mn-lt"/>
                </a:rPr>
                <a:t>manual control </a:t>
              </a:r>
              <a:r>
                <a:rPr lang="en-US">
                  <a:solidFill>
                    <a:srgbClr val="000000"/>
                  </a:solidFill>
                  <a:ea typeface="+mn-lt"/>
                  <a:cs typeface="+mn-lt"/>
                </a:rPr>
                <a:t>when the vehicle is in automatic mode</a:t>
              </a:r>
            </a:p>
          </p:txBody>
        </p:sp>
      </p:grpSp>
    </p:spTree>
    <p:extLst>
      <p:ext uri="{BB962C8B-B14F-4D97-AF65-F5344CB8AC3E}">
        <p14:creationId xmlns:p14="http://schemas.microsoft.com/office/powerpoint/2010/main" val="777268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934EFCD-B910-CB94-79A6-3F6B61F2F78E}"/>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14893" y="-1390742"/>
            <a:ext cx="1442787" cy="6486617"/>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32211" y="-1228068"/>
            <a:ext cx="1013191" cy="6086498"/>
            <a:chOff x="522051" y="152448"/>
            <a:chExt cx="1013191"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1" y="958933"/>
              <a:ext cx="1013191" cy="367671"/>
              <a:chOff x="715149" y="3365658"/>
              <a:chExt cx="1573391" cy="447675"/>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5"/>
                <a:chOff x="715149" y="3365658"/>
                <a:chExt cx="800100" cy="447675"/>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86" y="4072008"/>
              <a:ext cx="701920"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56110" y="5693873"/>
              <a:ext cx="545073" cy="545073"/>
            </a:xfrm>
            <a:prstGeom prst="rect">
              <a:avLst/>
            </a:prstGeom>
          </p:spPr>
        </p:pic>
      </p:grpSp>
      <p:sp>
        <p:nvSpPr>
          <p:cNvPr id="7" name="ZoneTexte 6">
            <a:extLst>
              <a:ext uri="{FF2B5EF4-FFF2-40B4-BE49-F238E27FC236}">
                <a16:creationId xmlns:a16="http://schemas.microsoft.com/office/drawing/2014/main" id="{0CE9C4AA-AC26-3F4D-5CE6-1DAC90691B95}"/>
              </a:ext>
            </a:extLst>
          </p:cNvPr>
          <p:cNvSpPr txBox="1"/>
          <p:nvPr/>
        </p:nvSpPr>
        <p:spPr>
          <a:xfrm>
            <a:off x="2216472" y="-27156"/>
            <a:ext cx="3302827"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Main features</a:t>
            </a:r>
          </a:p>
        </p:txBody>
      </p:sp>
      <p:sp>
        <p:nvSpPr>
          <p:cNvPr id="26" name="ZoneTexte 25">
            <a:extLst>
              <a:ext uri="{FF2B5EF4-FFF2-40B4-BE49-F238E27FC236}">
                <a16:creationId xmlns:a16="http://schemas.microsoft.com/office/drawing/2014/main" id="{6DB14E13-D1B7-BDCD-0558-81A23CA49415}"/>
              </a:ext>
            </a:extLst>
          </p:cNvPr>
          <p:cNvSpPr txBox="1">
            <a:spLocks noGrp="1" noRot="1" noMove="1" noResize="1" noEditPoints="1" noAdjustHandles="1" noChangeArrowheads="1" noChangeShapeType="1"/>
          </p:cNvSpPr>
          <p:nvPr/>
        </p:nvSpPr>
        <p:spPr>
          <a:xfrm>
            <a:off x="2216472" y="835348"/>
            <a:ext cx="5995680" cy="738664"/>
          </a:xfrm>
          <a:prstGeom prst="rect">
            <a:avLst/>
          </a:prstGeom>
          <a:noFill/>
        </p:spPr>
        <p:txBody>
          <a:bodyPr wrap="none" rtlCol="0">
            <a:spAutoFit/>
          </a:bodyPr>
          <a:lstStyle/>
          <a:p>
            <a:r>
              <a:rPr lang="fr-FR" sz="4200">
                <a:solidFill>
                  <a:schemeClr val="bg1"/>
                </a:solidFill>
              </a:rPr>
              <a:t>Release vision and backlog</a:t>
            </a:r>
          </a:p>
        </p:txBody>
      </p:sp>
      <p:sp>
        <p:nvSpPr>
          <p:cNvPr id="43" name="Title 1">
            <a:extLst>
              <a:ext uri="{FF2B5EF4-FFF2-40B4-BE49-F238E27FC236}">
                <a16:creationId xmlns:a16="http://schemas.microsoft.com/office/drawing/2014/main" id="{919528B3-8A29-C9F3-BA51-90DC2B67F49C}"/>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05/17</a:t>
            </a:r>
            <a:endParaRPr lang="fr-FR" sz="2400">
              <a:solidFill>
                <a:schemeClr val="bg1"/>
              </a:solidFill>
              <a:ea typeface="Calibri Light"/>
              <a:cs typeface="Calibri Light"/>
            </a:endParaRPr>
          </a:p>
        </p:txBody>
      </p:sp>
      <p:sp>
        <p:nvSpPr>
          <p:cNvPr id="44" name="Title 1">
            <a:extLst>
              <a:ext uri="{FF2B5EF4-FFF2-40B4-BE49-F238E27FC236}">
                <a16:creationId xmlns:a16="http://schemas.microsoft.com/office/drawing/2014/main" id="{3E4025E3-F6AE-017F-416D-C86DB3776D8D}"/>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i="1">
                <a:solidFill>
                  <a:schemeClr val="bg1"/>
                </a:solidFill>
                <a:latin typeface="Segoe UI"/>
                <a:ea typeface="Calibri Light"/>
                <a:cs typeface="Calibri Light"/>
              </a:rPr>
              <a:t>Antonin</a:t>
            </a:r>
            <a:endParaRPr lang="fr-FR" sz="2000" i="1">
              <a:solidFill>
                <a:schemeClr val="bg1"/>
              </a:solidFill>
              <a:ea typeface="Calibri Light"/>
              <a:cs typeface="Calibri Light"/>
            </a:endParaRPr>
          </a:p>
        </p:txBody>
      </p:sp>
      <p:sp>
        <p:nvSpPr>
          <p:cNvPr id="45" name="Triangle isocèle 44">
            <a:extLst>
              <a:ext uri="{FF2B5EF4-FFF2-40B4-BE49-F238E27FC236}">
                <a16:creationId xmlns:a16="http://schemas.microsoft.com/office/drawing/2014/main" id="{B0A9B649-3CF9-4C16-C6D0-E47FD65AFE86}"/>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riangle isocèle 45">
            <a:extLst>
              <a:ext uri="{FF2B5EF4-FFF2-40B4-BE49-F238E27FC236}">
                <a16:creationId xmlns:a16="http://schemas.microsoft.com/office/drawing/2014/main" id="{649178E1-BDF6-3616-EAB9-840E8A46B0FF}"/>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6" name="Groupe 55">
            <a:extLst>
              <a:ext uri="{FF2B5EF4-FFF2-40B4-BE49-F238E27FC236}">
                <a16:creationId xmlns:a16="http://schemas.microsoft.com/office/drawing/2014/main" id="{75172911-C35C-7271-A715-182BFC5D99D7}"/>
              </a:ext>
            </a:extLst>
          </p:cNvPr>
          <p:cNvGrpSpPr/>
          <p:nvPr/>
        </p:nvGrpSpPr>
        <p:grpSpPr>
          <a:xfrm>
            <a:off x="1986963" y="1076960"/>
            <a:ext cx="9896947" cy="5329836"/>
            <a:chOff x="1986963" y="1076960"/>
            <a:chExt cx="9896947" cy="5329836"/>
          </a:xfrm>
        </p:grpSpPr>
        <p:sp>
          <p:nvSpPr>
            <p:cNvPr id="47" name="TextBox 13">
              <a:extLst>
                <a:ext uri="{FF2B5EF4-FFF2-40B4-BE49-F238E27FC236}">
                  <a16:creationId xmlns:a16="http://schemas.microsoft.com/office/drawing/2014/main" id="{60D40FB7-85E3-547E-A13C-DE8599737E35}"/>
                </a:ext>
              </a:extLst>
            </p:cNvPr>
            <p:cNvSpPr txBox="1"/>
            <p:nvPr/>
          </p:nvSpPr>
          <p:spPr>
            <a:xfrm>
              <a:off x="2982439" y="1217220"/>
              <a:ext cx="51465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Light"/>
                  <a:ea typeface="+mn-lt"/>
                  <a:cs typeface="+mn-lt"/>
                </a:rPr>
                <a:t>Reverse maneuver </a:t>
              </a:r>
              <a:r>
                <a:rPr lang="en-US" sz="2400" b="1">
                  <a:latin typeface="Calibri Light"/>
                  <a:ea typeface="Calibri Light"/>
                  <a:cs typeface="Calibri Light"/>
                </a:rPr>
                <a:t>&amp; Parking assistance</a:t>
              </a:r>
            </a:p>
          </p:txBody>
        </p:sp>
        <p:sp>
          <p:nvSpPr>
            <p:cNvPr id="48" name="TextBox 14">
              <a:extLst>
                <a:ext uri="{FF2B5EF4-FFF2-40B4-BE49-F238E27FC236}">
                  <a16:creationId xmlns:a16="http://schemas.microsoft.com/office/drawing/2014/main" id="{9E7E40E3-CD67-407A-F557-5741C865845F}"/>
                </a:ext>
              </a:extLst>
            </p:cNvPr>
            <p:cNvSpPr txBox="1"/>
            <p:nvPr/>
          </p:nvSpPr>
          <p:spPr>
            <a:xfrm>
              <a:off x="2579873" y="1907050"/>
              <a:ext cx="928965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Perform a </a:t>
              </a:r>
              <a:r>
                <a:rPr lang="en-US" b="1" dirty="0">
                  <a:solidFill>
                    <a:schemeClr val="tx2"/>
                  </a:solidFill>
                  <a:ea typeface="+mn-lt"/>
                  <a:cs typeface="+mn-lt"/>
                </a:rPr>
                <a:t>straight reverse gear</a:t>
              </a:r>
              <a:r>
                <a:rPr lang="en-US" dirty="0">
                  <a:ea typeface="+mn-lt"/>
                  <a:cs typeface="+mn-lt"/>
                </a:rPr>
                <a:t> during at least 10 meters</a:t>
              </a:r>
              <a:endParaRPr lang="en-US" dirty="0">
                <a:ea typeface="Calibri"/>
                <a:cs typeface="Calibri"/>
              </a:endParaRPr>
            </a:p>
            <a:p>
              <a:pPr marL="285750" indent="-285750">
                <a:buFont typeface="Arial"/>
                <a:buChar char="•"/>
              </a:pPr>
              <a:r>
                <a:rPr lang="en-US" dirty="0">
                  <a:ea typeface="+mn-lt"/>
                  <a:cs typeface="+mn-lt"/>
                </a:rPr>
                <a:t>Perform a </a:t>
              </a:r>
              <a:r>
                <a:rPr lang="en-US" b="1" dirty="0">
                  <a:solidFill>
                    <a:schemeClr val="tx2"/>
                  </a:solidFill>
                  <a:ea typeface="+mn-lt"/>
                  <a:cs typeface="+mn-lt"/>
                </a:rPr>
                <a:t>reverse gear</a:t>
              </a:r>
              <a:r>
                <a:rPr lang="en-US" dirty="0">
                  <a:ea typeface="+mn-lt"/>
                  <a:cs typeface="+mn-lt"/>
                </a:rPr>
                <a:t> with a </a:t>
              </a:r>
              <a:r>
                <a:rPr lang="en-US" b="1" dirty="0">
                  <a:solidFill>
                    <a:schemeClr val="tx2"/>
                  </a:solidFill>
                  <a:ea typeface="+mn-lt"/>
                  <a:cs typeface="+mn-lt"/>
                </a:rPr>
                <a:t>90 degrees angle</a:t>
              </a:r>
              <a:r>
                <a:rPr lang="en-US" dirty="0">
                  <a:ea typeface="+mn-lt"/>
                  <a:cs typeface="+mn-lt"/>
                </a:rPr>
                <a:t> turn and no constraint concerning the width of the road</a:t>
              </a:r>
              <a:endParaRPr lang="en-US" dirty="0">
                <a:ea typeface="Calibri"/>
                <a:cs typeface="Calibri"/>
              </a:endParaRPr>
            </a:p>
            <a:p>
              <a:pPr marL="285750" indent="-285750">
                <a:buFont typeface="Arial"/>
                <a:buChar char="•"/>
              </a:pPr>
              <a:r>
                <a:rPr lang="en-US" dirty="0">
                  <a:ea typeface="+mn-lt"/>
                  <a:cs typeface="+mn-lt"/>
                </a:rPr>
                <a:t>Be able to </a:t>
              </a:r>
              <a:r>
                <a:rPr lang="en-US" b="1" dirty="0">
                  <a:solidFill>
                    <a:schemeClr val="tx2"/>
                  </a:solidFill>
                  <a:ea typeface="+mn-lt"/>
                  <a:cs typeface="+mn-lt"/>
                </a:rPr>
                <a:t>detect</a:t>
              </a:r>
              <a:r>
                <a:rPr lang="en-US" dirty="0">
                  <a:ea typeface="+mn-lt"/>
                  <a:cs typeface="+mn-lt"/>
                </a:rPr>
                <a:t> the parking slot and </a:t>
              </a:r>
              <a:r>
                <a:rPr lang="en-US" b="1" dirty="0">
                  <a:solidFill>
                    <a:schemeClr val="tx2"/>
                  </a:solidFill>
                  <a:ea typeface="+mn-lt"/>
                  <a:cs typeface="+mn-lt"/>
                </a:rPr>
                <a:t>park automatically</a:t>
              </a:r>
              <a:endParaRPr lang="en-US" dirty="0">
                <a:solidFill>
                  <a:schemeClr val="tx2"/>
                </a:solidFill>
                <a:ea typeface="+mn-lt"/>
                <a:cs typeface="+mn-lt"/>
              </a:endParaRPr>
            </a:p>
            <a:p>
              <a:endParaRPr lang="en-US" dirty="0">
                <a:ea typeface="Calibri"/>
                <a:cs typeface="Calibri"/>
              </a:endParaRPr>
            </a:p>
          </p:txBody>
        </p:sp>
        <p:sp>
          <p:nvSpPr>
            <p:cNvPr id="49" name="TextBox 23">
              <a:extLst>
                <a:ext uri="{FF2B5EF4-FFF2-40B4-BE49-F238E27FC236}">
                  <a16:creationId xmlns:a16="http://schemas.microsoft.com/office/drawing/2014/main" id="{2F9721A9-478B-1599-51DA-7B56F5DCFB2D}"/>
                </a:ext>
              </a:extLst>
            </p:cNvPr>
            <p:cNvSpPr txBox="1"/>
            <p:nvPr/>
          </p:nvSpPr>
          <p:spPr>
            <a:xfrm>
              <a:off x="2982439" y="3115032"/>
              <a:ext cx="32172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Light"/>
                  <a:ea typeface="Calibri Light"/>
                  <a:cs typeface="Calibri Light"/>
                </a:rPr>
                <a:t>Autonomous navigation</a:t>
              </a:r>
            </a:p>
          </p:txBody>
        </p:sp>
        <p:pic>
          <p:nvPicPr>
            <p:cNvPr id="50" name="Picture 25" descr="A cartoon of a car on a road&#10;&#10;Description automatically generated">
              <a:extLst>
                <a:ext uri="{FF2B5EF4-FFF2-40B4-BE49-F238E27FC236}">
                  <a16:creationId xmlns:a16="http://schemas.microsoft.com/office/drawing/2014/main" id="{AB10A1C4-C5A8-3179-4C71-2B9834FDB8F1}"/>
                </a:ext>
              </a:extLst>
            </p:cNvPr>
            <p:cNvPicPr>
              <a:picLocks noChangeAspect="1"/>
            </p:cNvPicPr>
            <p:nvPr/>
          </p:nvPicPr>
          <p:blipFill>
            <a:blip r:embed="rId18"/>
            <a:stretch>
              <a:fillRect/>
            </a:stretch>
          </p:blipFill>
          <p:spPr>
            <a:xfrm>
              <a:off x="2062877" y="3003110"/>
              <a:ext cx="704800" cy="633683"/>
            </a:xfrm>
            <a:prstGeom prst="rect">
              <a:avLst/>
            </a:prstGeom>
          </p:spPr>
        </p:pic>
        <p:sp>
          <p:nvSpPr>
            <p:cNvPr id="51" name="TextBox 27">
              <a:extLst>
                <a:ext uri="{FF2B5EF4-FFF2-40B4-BE49-F238E27FC236}">
                  <a16:creationId xmlns:a16="http://schemas.microsoft.com/office/drawing/2014/main" id="{C741D722-1604-FAC9-DE55-315DDB016910}"/>
                </a:ext>
              </a:extLst>
            </p:cNvPr>
            <p:cNvSpPr txBox="1"/>
            <p:nvPr/>
          </p:nvSpPr>
          <p:spPr>
            <a:xfrm>
              <a:off x="2579874" y="3877032"/>
              <a:ext cx="93040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ea typeface="Calibri Light"/>
                  <a:cs typeface="Calibri Light"/>
                </a:rPr>
                <a:t>The vehicle can </a:t>
              </a:r>
              <a:r>
                <a:rPr lang="en-US" b="1" dirty="0">
                  <a:solidFill>
                    <a:schemeClr val="tx2"/>
                  </a:solidFill>
                  <a:latin typeface="Calibri"/>
                  <a:ea typeface="Calibri Light"/>
                  <a:cs typeface="Calibri Light"/>
                </a:rPr>
                <a:t>detect obstacles</a:t>
              </a:r>
              <a:r>
                <a:rPr lang="en-US" dirty="0">
                  <a:latin typeface="Calibri"/>
                  <a:ea typeface="Calibri Light"/>
                  <a:cs typeface="Calibri Light"/>
                </a:rPr>
                <a:t> while going </a:t>
              </a:r>
              <a:r>
                <a:rPr lang="en-US" b="1" dirty="0">
                  <a:solidFill>
                    <a:schemeClr val="tx2"/>
                  </a:solidFill>
                  <a:latin typeface="Calibri"/>
                  <a:ea typeface="Calibri Light"/>
                  <a:cs typeface="Calibri Light"/>
                </a:rPr>
                <a:t>forward</a:t>
              </a:r>
            </a:p>
            <a:p>
              <a:pPr marL="285750" indent="-285750">
                <a:buFont typeface="Arial,Sans-Serif"/>
                <a:buChar char="•"/>
              </a:pPr>
              <a:r>
                <a:rPr lang="en-US" dirty="0">
                  <a:solidFill>
                    <a:srgbClr val="000000"/>
                  </a:solidFill>
                  <a:latin typeface="Calibri"/>
                  <a:ea typeface="Calibri"/>
                  <a:cs typeface="Arial"/>
                </a:rPr>
                <a:t>The vehicle (trailer) can </a:t>
              </a:r>
              <a:r>
                <a:rPr lang="en-US" b="1" dirty="0">
                  <a:solidFill>
                    <a:schemeClr val="tx2"/>
                  </a:solidFill>
                  <a:latin typeface="Calibri"/>
                  <a:ea typeface="Calibri"/>
                  <a:cs typeface="Arial"/>
                </a:rPr>
                <a:t>detect obstacles</a:t>
              </a:r>
              <a:r>
                <a:rPr lang="en-US" b="1" dirty="0">
                  <a:solidFill>
                    <a:srgbClr val="000000"/>
                  </a:solidFill>
                  <a:latin typeface="Calibri"/>
                  <a:ea typeface="Calibri"/>
                  <a:cs typeface="Arial"/>
                </a:rPr>
                <a:t> </a:t>
              </a:r>
              <a:r>
                <a:rPr lang="en-US" dirty="0">
                  <a:solidFill>
                    <a:srgbClr val="000000"/>
                  </a:solidFill>
                  <a:latin typeface="Calibri"/>
                  <a:ea typeface="Calibri"/>
                  <a:cs typeface="Arial"/>
                </a:rPr>
                <a:t>while </a:t>
              </a:r>
              <a:r>
                <a:rPr lang="en-US" b="1" dirty="0">
                  <a:solidFill>
                    <a:schemeClr val="tx2"/>
                  </a:solidFill>
                  <a:latin typeface="Calibri"/>
                  <a:ea typeface="Calibri"/>
                  <a:cs typeface="Arial"/>
                </a:rPr>
                <a:t>reversing</a:t>
              </a:r>
            </a:p>
            <a:p>
              <a:pPr marL="285750" indent="-285750">
                <a:buFont typeface="Arial,Sans-Serif"/>
                <a:buChar char="•"/>
              </a:pPr>
              <a:r>
                <a:rPr lang="en-US" dirty="0">
                  <a:solidFill>
                    <a:srgbClr val="000000"/>
                  </a:solidFill>
                  <a:latin typeface="Calibri"/>
                  <a:ea typeface="Calibri"/>
                  <a:cs typeface="Arial"/>
                </a:rPr>
                <a:t>The vehicle can </a:t>
              </a:r>
              <a:r>
                <a:rPr lang="en-US" b="1" dirty="0">
                  <a:solidFill>
                    <a:schemeClr val="tx2"/>
                  </a:solidFill>
                  <a:latin typeface="Calibri"/>
                  <a:ea typeface="Calibri"/>
                  <a:cs typeface="Arial"/>
                </a:rPr>
                <a:t>autonomously</a:t>
              </a:r>
              <a:r>
                <a:rPr lang="en-US" b="1" dirty="0">
                  <a:solidFill>
                    <a:srgbClr val="000000"/>
                  </a:solidFill>
                  <a:latin typeface="Calibri"/>
                  <a:ea typeface="Calibri"/>
                  <a:cs typeface="Arial"/>
                </a:rPr>
                <a:t> </a:t>
              </a:r>
              <a:r>
                <a:rPr lang="en-US" dirty="0">
                  <a:solidFill>
                    <a:srgbClr val="000000"/>
                  </a:solidFill>
                  <a:latin typeface="Calibri"/>
                  <a:ea typeface="Calibri"/>
                  <a:cs typeface="Arial"/>
                </a:rPr>
                <a:t>go from point A to point B using </a:t>
              </a:r>
              <a:r>
                <a:rPr lang="en-US" b="1" dirty="0">
                  <a:solidFill>
                    <a:schemeClr val="tx2"/>
                  </a:solidFill>
                  <a:latin typeface="Calibri"/>
                  <a:ea typeface="Calibri"/>
                  <a:cs typeface="Arial"/>
                </a:rPr>
                <a:t>GPS</a:t>
              </a:r>
            </a:p>
          </p:txBody>
        </p:sp>
        <p:sp>
          <p:nvSpPr>
            <p:cNvPr id="52" name="TextBox 1">
              <a:extLst>
                <a:ext uri="{FF2B5EF4-FFF2-40B4-BE49-F238E27FC236}">
                  <a16:creationId xmlns:a16="http://schemas.microsoft.com/office/drawing/2014/main" id="{98C69484-C772-D711-C966-EF3B72BC9429}"/>
                </a:ext>
              </a:extLst>
            </p:cNvPr>
            <p:cNvSpPr txBox="1"/>
            <p:nvPr/>
          </p:nvSpPr>
          <p:spPr>
            <a:xfrm>
              <a:off x="2982439" y="5084730"/>
              <a:ext cx="3217283"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latin typeface="Calibri Light"/>
                  <a:ea typeface="+mn-lt"/>
                  <a:cs typeface="+mn-lt"/>
                </a:rPr>
                <a:t>Security </a:t>
              </a:r>
              <a:endParaRPr lang="en-US" sz="2400" b="1">
                <a:latin typeface="Calibri Light"/>
                <a:ea typeface="Calibri"/>
                <a:cs typeface="Calibri"/>
              </a:endParaRPr>
            </a:p>
          </p:txBody>
        </p:sp>
        <p:pic>
          <p:nvPicPr>
            <p:cNvPr id="53" name="Picture 33" descr="A cartoon of a car with a broken roof&#10;&#10;Description automatically generated">
              <a:extLst>
                <a:ext uri="{FF2B5EF4-FFF2-40B4-BE49-F238E27FC236}">
                  <a16:creationId xmlns:a16="http://schemas.microsoft.com/office/drawing/2014/main" id="{CA9D3F59-6809-E295-1ACE-9A471DC1A697}"/>
                </a:ext>
              </a:extLst>
            </p:cNvPr>
            <p:cNvPicPr>
              <a:picLocks noChangeAspect="1"/>
            </p:cNvPicPr>
            <p:nvPr/>
          </p:nvPicPr>
          <p:blipFill>
            <a:blip r:embed="rId19"/>
            <a:stretch>
              <a:fillRect/>
            </a:stretch>
          </p:blipFill>
          <p:spPr>
            <a:xfrm>
              <a:off x="2057696" y="4906975"/>
              <a:ext cx="764410" cy="627213"/>
            </a:xfrm>
            <a:prstGeom prst="rect">
              <a:avLst/>
            </a:prstGeom>
          </p:spPr>
        </p:pic>
        <p:pic>
          <p:nvPicPr>
            <p:cNvPr id="54" name="Picture 34">
              <a:extLst>
                <a:ext uri="{FF2B5EF4-FFF2-40B4-BE49-F238E27FC236}">
                  <a16:creationId xmlns:a16="http://schemas.microsoft.com/office/drawing/2014/main" id="{E0571179-2CC2-8747-0363-CB633E5F1825}"/>
                </a:ext>
              </a:extLst>
            </p:cNvPr>
            <p:cNvPicPr>
              <a:picLocks noChangeAspect="1"/>
            </p:cNvPicPr>
            <p:nvPr/>
          </p:nvPicPr>
          <p:blipFill>
            <a:blip r:embed="rId20"/>
            <a:stretch>
              <a:fillRect/>
            </a:stretch>
          </p:blipFill>
          <p:spPr>
            <a:xfrm rot="5400000">
              <a:off x="2018572" y="1045351"/>
              <a:ext cx="741104" cy="804321"/>
            </a:xfrm>
            <a:prstGeom prst="rect">
              <a:avLst/>
            </a:prstGeom>
          </p:spPr>
        </p:pic>
        <p:sp>
          <p:nvSpPr>
            <p:cNvPr id="55" name="TextBox 35">
              <a:extLst>
                <a:ext uri="{FF2B5EF4-FFF2-40B4-BE49-F238E27FC236}">
                  <a16:creationId xmlns:a16="http://schemas.microsoft.com/office/drawing/2014/main" id="{586AE3C6-939F-62D4-497E-DE3DCC4118C7}"/>
                </a:ext>
              </a:extLst>
            </p:cNvPr>
            <p:cNvSpPr txBox="1"/>
            <p:nvPr/>
          </p:nvSpPr>
          <p:spPr>
            <a:xfrm>
              <a:off x="2565496" y="5760465"/>
              <a:ext cx="93040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solidFill>
                    <a:schemeClr val="tx2"/>
                  </a:solidFill>
                  <a:latin typeface="Calibri"/>
                  <a:ea typeface="Calibri"/>
                  <a:cs typeface="Calibri"/>
                </a:rPr>
                <a:t>Emergency</a:t>
              </a:r>
              <a:r>
                <a:rPr lang="en-US" b="1">
                  <a:solidFill>
                    <a:schemeClr val="tx2"/>
                  </a:solidFill>
                  <a:ea typeface="+mn-lt"/>
                  <a:cs typeface="+mn-lt"/>
                </a:rPr>
                <a:t> </a:t>
              </a:r>
              <a:r>
                <a:rPr lang="en-US">
                  <a:ea typeface="+mn-lt"/>
                  <a:cs typeface="+mn-lt"/>
                </a:rPr>
                <a:t>stop switch</a:t>
              </a:r>
              <a:r>
                <a:rPr lang="en-US">
                  <a:solidFill>
                    <a:srgbClr val="000000"/>
                  </a:solidFill>
                  <a:ea typeface="+mn-lt"/>
                  <a:cs typeface="+mn-lt"/>
                </a:rPr>
                <a:t> in the controller</a:t>
              </a:r>
            </a:p>
            <a:p>
              <a:pPr marL="285750" indent="-285750">
                <a:buFont typeface="Arial"/>
                <a:buChar char="•"/>
              </a:pPr>
              <a:r>
                <a:rPr lang="en-US" b="1">
                  <a:solidFill>
                    <a:schemeClr val="tx2"/>
                  </a:solidFill>
                  <a:ea typeface="+mn-lt"/>
                  <a:cs typeface="+mn-lt"/>
                </a:rPr>
                <a:t>Switching </a:t>
              </a:r>
              <a:r>
                <a:rPr lang="en-US">
                  <a:solidFill>
                    <a:srgbClr val="000000"/>
                  </a:solidFill>
                  <a:ea typeface="+mn-lt"/>
                  <a:cs typeface="+mn-lt"/>
                </a:rPr>
                <a:t>to </a:t>
              </a:r>
              <a:r>
                <a:rPr lang="en-US" b="1">
                  <a:solidFill>
                    <a:schemeClr val="tx2"/>
                  </a:solidFill>
                  <a:ea typeface="+mn-lt"/>
                  <a:cs typeface="+mn-lt"/>
                </a:rPr>
                <a:t>manual control </a:t>
              </a:r>
              <a:r>
                <a:rPr lang="en-US">
                  <a:solidFill>
                    <a:srgbClr val="000000"/>
                  </a:solidFill>
                  <a:ea typeface="+mn-lt"/>
                  <a:cs typeface="+mn-lt"/>
                </a:rPr>
                <a:t>when the vehicle is in automatic mode</a:t>
              </a:r>
            </a:p>
          </p:txBody>
        </p:sp>
      </p:grpSp>
      <p:graphicFrame>
        <p:nvGraphicFramePr>
          <p:cNvPr id="2" name="Espace réservé du contenu 2">
            <a:extLst>
              <a:ext uri="{FF2B5EF4-FFF2-40B4-BE49-F238E27FC236}">
                <a16:creationId xmlns:a16="http://schemas.microsoft.com/office/drawing/2014/main" id="{2BE95459-5AED-C116-816C-F03147A8F16B}"/>
              </a:ext>
            </a:extLst>
          </p:cNvPr>
          <p:cNvGraphicFramePr>
            <a:graphicFrameLocks noGrp="1"/>
          </p:cNvGraphicFramePr>
          <p:nvPr>
            <p:ph idx="1"/>
            <p:extLst>
              <p:ext uri="{D42A27DB-BD31-4B8C-83A1-F6EECF244321}">
                <p14:modId xmlns:p14="http://schemas.microsoft.com/office/powerpoint/2010/main" val="1283664650"/>
              </p:ext>
            </p:extLst>
          </p:nvPr>
        </p:nvGraphicFramePr>
        <p:xfrm>
          <a:off x="2148257" y="7171217"/>
          <a:ext cx="10043375" cy="4179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extLst>
      <p:ext uri="{BB962C8B-B14F-4D97-AF65-F5344CB8AC3E}">
        <p14:creationId xmlns:p14="http://schemas.microsoft.com/office/powerpoint/2010/main" val="1254929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A749EA-20FB-8910-4C4D-71A287012004}"/>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fr-FR" sz="2800" b="1">
              <a:latin typeface="Segoe UI"/>
              <a:ea typeface="Calibri"/>
              <a:cs typeface="Calibri"/>
            </a:endParaRPr>
          </a:p>
        </p:txBody>
      </p:sp>
      <p:sp>
        <p:nvSpPr>
          <p:cNvPr id="59" name="Rectangle 58">
            <a:extLst>
              <a:ext uri="{FF2B5EF4-FFF2-40B4-BE49-F238E27FC236}">
                <a16:creationId xmlns:a16="http://schemas.microsoft.com/office/drawing/2014/main" id="{15FDF497-693A-B7C6-CB3A-50A6B5B9EA55}"/>
              </a:ext>
            </a:extLst>
          </p:cNvPr>
          <p:cNvSpPr/>
          <p:nvPr/>
        </p:nvSpPr>
        <p:spPr>
          <a:xfrm>
            <a:off x="330352" y="-2349448"/>
            <a:ext cx="1449590" cy="6499626"/>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aphicFrame>
        <p:nvGraphicFramePr>
          <p:cNvPr id="17" name="Espace réservé du contenu 2">
            <a:extLst>
              <a:ext uri="{FF2B5EF4-FFF2-40B4-BE49-F238E27FC236}">
                <a16:creationId xmlns:a16="http://schemas.microsoft.com/office/drawing/2014/main" id="{1541BD59-3690-2BDC-2E16-49D02D986432}"/>
              </a:ext>
            </a:extLst>
          </p:cNvPr>
          <p:cNvGraphicFramePr>
            <a:graphicFrameLocks noGrp="1"/>
          </p:cNvGraphicFramePr>
          <p:nvPr>
            <p:ph idx="1"/>
            <p:extLst>
              <p:ext uri="{D42A27DB-BD31-4B8C-83A1-F6EECF244321}">
                <p14:modId xmlns:p14="http://schemas.microsoft.com/office/powerpoint/2010/main" val="3089411103"/>
              </p:ext>
            </p:extLst>
          </p:nvPr>
        </p:nvGraphicFramePr>
        <p:xfrm>
          <a:off x="1898168" y="1112024"/>
          <a:ext cx="10043375" cy="4812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9FDB7919-8093-7516-7D79-C9099EE15725}"/>
              </a:ext>
            </a:extLst>
          </p:cNvPr>
          <p:cNvSpPr txBox="1">
            <a:spLocks/>
          </p:cNvSpPr>
          <p:nvPr/>
        </p:nvSpPr>
        <p:spPr>
          <a:xfrm>
            <a:off x="294807" y="167937"/>
            <a:ext cx="5787345" cy="49713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solidFill>
                <a:schemeClr val="bg1"/>
              </a:solidFill>
              <a:latin typeface="Segoe UI"/>
              <a:ea typeface="Calibri Light"/>
              <a:cs typeface="Calibri Light"/>
            </a:endParaRPr>
          </a:p>
        </p:txBody>
      </p:sp>
      <p:sp>
        <p:nvSpPr>
          <p:cNvPr id="11" name="Title 1">
            <a:extLst>
              <a:ext uri="{FF2B5EF4-FFF2-40B4-BE49-F238E27FC236}">
                <a16:creationId xmlns:a16="http://schemas.microsoft.com/office/drawing/2014/main" id="{3E7624D5-E203-76F8-029D-6D9D116F56F2}"/>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06/17</a:t>
            </a:r>
            <a:endParaRPr lang="fr-FR" sz="2400">
              <a:solidFill>
                <a:schemeClr val="bg1"/>
              </a:solidFill>
              <a:ea typeface="Calibri Light"/>
              <a:cs typeface="Calibri Light"/>
            </a:endParaRPr>
          </a:p>
        </p:txBody>
      </p:sp>
      <p:sp>
        <p:nvSpPr>
          <p:cNvPr id="13" name="Title 1">
            <a:extLst>
              <a:ext uri="{FF2B5EF4-FFF2-40B4-BE49-F238E27FC236}">
                <a16:creationId xmlns:a16="http://schemas.microsoft.com/office/drawing/2014/main" id="{DCA5AD60-DD40-0486-0B99-658C9F282270}"/>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i="1" err="1">
                <a:solidFill>
                  <a:schemeClr val="bg1"/>
                </a:solidFill>
                <a:latin typeface="Segoe UI"/>
                <a:ea typeface="Calibri Light"/>
                <a:cs typeface="Calibri Light"/>
              </a:rPr>
              <a:t>Réda</a:t>
            </a:r>
            <a:endParaRPr lang="fr-FR" sz="2000" i="1">
              <a:solidFill>
                <a:schemeClr val="bg1"/>
              </a:solidFill>
              <a:ea typeface="Calibri Light"/>
              <a:cs typeface="Calibri Light"/>
            </a:endParaRPr>
          </a:p>
        </p:txBody>
      </p:sp>
      <p:grpSp>
        <p:nvGrpSpPr>
          <p:cNvPr id="57" name="Groupe 56">
            <a:extLst>
              <a:ext uri="{FF2B5EF4-FFF2-40B4-BE49-F238E27FC236}">
                <a16:creationId xmlns:a16="http://schemas.microsoft.com/office/drawing/2014/main" id="{557CFBCF-4355-A983-89BE-DE3DB9D9B0FD}"/>
              </a:ext>
            </a:extLst>
          </p:cNvPr>
          <p:cNvGrpSpPr/>
          <p:nvPr/>
        </p:nvGrpSpPr>
        <p:grpSpPr>
          <a:xfrm>
            <a:off x="561281" y="-2186773"/>
            <a:ext cx="1013197" cy="6086498"/>
            <a:chOff x="522056"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40" name="Groupe 39">
              <a:extLst>
                <a:ext uri="{FF2B5EF4-FFF2-40B4-BE49-F238E27FC236}">
                  <a16:creationId xmlns:a16="http://schemas.microsoft.com/office/drawing/2014/main" id="{374B2D86-19E6-BA1F-FF34-1CCB5C1325CF}"/>
                </a:ext>
              </a:extLst>
            </p:cNvPr>
            <p:cNvGrpSpPr/>
            <p:nvPr/>
          </p:nvGrpSpPr>
          <p:grpSpPr>
            <a:xfrm>
              <a:off x="522056" y="958949"/>
              <a:ext cx="1013197" cy="367674"/>
              <a:chOff x="715149" y="3365658"/>
              <a:chExt cx="1573391" cy="447676"/>
            </a:xfrm>
            <a:grpFill/>
          </p:grpSpPr>
          <p:sp>
            <p:nvSpPr>
              <p:cNvPr id="50" name="Forme libre : forme 49">
                <a:extLst>
                  <a:ext uri="{FF2B5EF4-FFF2-40B4-BE49-F238E27FC236}">
                    <a16:creationId xmlns:a16="http://schemas.microsoft.com/office/drawing/2014/main" id="{767E8867-46B1-BF93-8F12-1F3BAC5924C7}"/>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51" name="Forme libre : forme 50">
                <a:extLst>
                  <a:ext uri="{FF2B5EF4-FFF2-40B4-BE49-F238E27FC236}">
                    <a16:creationId xmlns:a16="http://schemas.microsoft.com/office/drawing/2014/main" id="{35777AD0-F642-9F28-8222-B9B2660D7580}"/>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52" name="Forme libre : forme 51">
                <a:extLst>
                  <a:ext uri="{FF2B5EF4-FFF2-40B4-BE49-F238E27FC236}">
                    <a16:creationId xmlns:a16="http://schemas.microsoft.com/office/drawing/2014/main" id="{FE8BC2A5-CAB9-4E0A-98B4-858E4948836F}"/>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53" name="Graphique 8" descr="Caravane contour">
                <a:extLst>
                  <a:ext uri="{FF2B5EF4-FFF2-40B4-BE49-F238E27FC236}">
                    <a16:creationId xmlns:a16="http://schemas.microsoft.com/office/drawing/2014/main" id="{290EED52-9492-0E76-5DA3-A5EC58B9C790}"/>
                  </a:ext>
                </a:extLst>
              </p:cNvPr>
              <p:cNvGrpSpPr/>
              <p:nvPr/>
            </p:nvGrpSpPr>
            <p:grpSpPr>
              <a:xfrm>
                <a:off x="715149" y="3365658"/>
                <a:ext cx="800100" cy="447676"/>
                <a:chOff x="715149" y="3365658"/>
                <a:chExt cx="800100" cy="447676"/>
              </a:xfrm>
              <a:grpFill/>
            </p:grpSpPr>
            <p:sp>
              <p:nvSpPr>
                <p:cNvPr id="54" name="Forme libre : forme 53">
                  <a:extLst>
                    <a:ext uri="{FF2B5EF4-FFF2-40B4-BE49-F238E27FC236}">
                      <a16:creationId xmlns:a16="http://schemas.microsoft.com/office/drawing/2014/main" id="{A349F93F-06F0-3065-2DE8-6C6E57D77468}"/>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55" name="Forme libre : forme 54">
                  <a:extLst>
                    <a:ext uri="{FF2B5EF4-FFF2-40B4-BE49-F238E27FC236}">
                      <a16:creationId xmlns:a16="http://schemas.microsoft.com/office/drawing/2014/main" id="{52FA05FD-B407-BEB0-ABC9-04F42F632CDF}"/>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56" name="Forme libre : forme 55">
                  <a:extLst>
                    <a:ext uri="{FF2B5EF4-FFF2-40B4-BE49-F238E27FC236}">
                      <a16:creationId xmlns:a16="http://schemas.microsoft.com/office/drawing/2014/main" id="{2076ECC6-6BC4-A6F2-FB52-4E0B28FC655E}"/>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41" name="Graphique 40" descr="Engrenages contour">
              <a:extLst>
                <a:ext uri="{FF2B5EF4-FFF2-40B4-BE49-F238E27FC236}">
                  <a16:creationId xmlns:a16="http://schemas.microsoft.com/office/drawing/2014/main" id="{6EEB177E-8DCF-AE30-DA7E-7EC5ED8226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2677" y="1504000"/>
              <a:ext cx="751938" cy="751938"/>
            </a:xfrm>
            <a:prstGeom prst="rect">
              <a:avLst/>
            </a:prstGeom>
          </p:spPr>
        </p:pic>
        <p:pic>
          <p:nvPicPr>
            <p:cNvPr id="42" name="Graphique 41" descr="Coche avec un remplissage uni">
              <a:extLst>
                <a:ext uri="{FF2B5EF4-FFF2-40B4-BE49-F238E27FC236}">
                  <a16:creationId xmlns:a16="http://schemas.microsoft.com/office/drawing/2014/main" id="{1FFD9D91-B1FA-57EC-90C5-275024AD4E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723" y="5016986"/>
              <a:ext cx="483847" cy="483847"/>
            </a:xfrm>
            <a:prstGeom prst="rect">
              <a:avLst/>
            </a:prstGeom>
          </p:spPr>
        </p:pic>
        <p:pic>
          <p:nvPicPr>
            <p:cNvPr id="43" name="Graphique 42" descr="Liste contour">
              <a:extLst>
                <a:ext uri="{FF2B5EF4-FFF2-40B4-BE49-F238E27FC236}">
                  <a16:creationId xmlns:a16="http://schemas.microsoft.com/office/drawing/2014/main" id="{65178FD9-B74B-12D9-D6CF-D2659693431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17017" y="2448978"/>
              <a:ext cx="623259" cy="623259"/>
            </a:xfrm>
            <a:prstGeom prst="rect">
              <a:avLst/>
            </a:prstGeom>
          </p:spPr>
        </p:pic>
        <p:grpSp>
          <p:nvGrpSpPr>
            <p:cNvPr id="44" name="Groupe 43">
              <a:extLst>
                <a:ext uri="{FF2B5EF4-FFF2-40B4-BE49-F238E27FC236}">
                  <a16:creationId xmlns:a16="http://schemas.microsoft.com/office/drawing/2014/main" id="{6D8CED7A-4DCB-F795-2E14-5D51454843B4}"/>
                </a:ext>
              </a:extLst>
            </p:cNvPr>
            <p:cNvGrpSpPr/>
            <p:nvPr/>
          </p:nvGrpSpPr>
          <p:grpSpPr>
            <a:xfrm>
              <a:off x="677692" y="4072008"/>
              <a:ext cx="701921" cy="751938"/>
              <a:chOff x="5513818" y="3986324"/>
              <a:chExt cx="928909" cy="928909"/>
            </a:xfrm>
            <a:grpFill/>
          </p:grpSpPr>
          <p:pic>
            <p:nvPicPr>
              <p:cNvPr id="48" name="Graphique 47" descr="Avertissement avec un remplissage uni">
                <a:extLst>
                  <a:ext uri="{FF2B5EF4-FFF2-40B4-BE49-F238E27FC236}">
                    <a16:creationId xmlns:a16="http://schemas.microsoft.com/office/drawing/2014/main" id="{1F3FEC14-1927-43F7-CCE6-7D31EB7860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48960" y="4069822"/>
                <a:ext cx="446464" cy="446464"/>
              </a:xfrm>
              <a:prstGeom prst="rect">
                <a:avLst/>
              </a:prstGeom>
            </p:spPr>
          </p:pic>
          <p:pic>
            <p:nvPicPr>
              <p:cNvPr id="49" name="Graphique 48" descr="Loupe contour">
                <a:extLst>
                  <a:ext uri="{FF2B5EF4-FFF2-40B4-BE49-F238E27FC236}">
                    <a16:creationId xmlns:a16="http://schemas.microsoft.com/office/drawing/2014/main" id="{FD7C1863-8E1C-79B1-91D5-40534E2F74C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13818" y="3986324"/>
                <a:ext cx="928909" cy="928909"/>
              </a:xfrm>
              <a:prstGeom prst="rect">
                <a:avLst/>
              </a:prstGeom>
            </p:spPr>
          </p:pic>
        </p:grpSp>
        <p:pic>
          <p:nvPicPr>
            <p:cNvPr id="45" name="Graphique 44" descr="Badge 1 avec un remplissage uni">
              <a:extLst>
                <a:ext uri="{FF2B5EF4-FFF2-40B4-BE49-F238E27FC236}">
                  <a16:creationId xmlns:a16="http://schemas.microsoft.com/office/drawing/2014/main" id="{2B2BFB70-F308-BE6F-4A62-DA5DAF27FAA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6723" y="3330199"/>
              <a:ext cx="483847" cy="483847"/>
            </a:xfrm>
            <a:prstGeom prst="rect">
              <a:avLst/>
            </a:prstGeom>
          </p:spPr>
        </p:pic>
        <p:pic>
          <p:nvPicPr>
            <p:cNvPr id="46" name="Graphique 45" descr="Camion-benne avec un remplissage uni">
              <a:extLst>
                <a:ext uri="{FF2B5EF4-FFF2-40B4-BE49-F238E27FC236}">
                  <a16:creationId xmlns:a16="http://schemas.microsoft.com/office/drawing/2014/main" id="{0EB89B0A-BDF7-46F6-4131-B379C9BBB0F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17017" y="152448"/>
              <a:ext cx="623259" cy="623259"/>
            </a:xfrm>
            <a:prstGeom prst="rect">
              <a:avLst/>
            </a:prstGeom>
          </p:spPr>
        </p:pic>
        <p:pic>
          <p:nvPicPr>
            <p:cNvPr id="47" name="Graphique 46" descr="Point d’interrogation avec un remplissage uni">
              <a:extLst>
                <a:ext uri="{FF2B5EF4-FFF2-40B4-BE49-F238E27FC236}">
                  <a16:creationId xmlns:a16="http://schemas.microsoft.com/office/drawing/2014/main" id="{849C3ADE-DA4E-CB10-32FA-429F76C2D79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6110" y="5693873"/>
              <a:ext cx="545073" cy="545073"/>
            </a:xfrm>
            <a:prstGeom prst="rect">
              <a:avLst/>
            </a:prstGeom>
          </p:spPr>
        </p:pic>
      </p:grpSp>
      <p:sp>
        <p:nvSpPr>
          <p:cNvPr id="65" name="Triangle isocèle 64">
            <a:extLst>
              <a:ext uri="{FF2B5EF4-FFF2-40B4-BE49-F238E27FC236}">
                <a16:creationId xmlns:a16="http://schemas.microsoft.com/office/drawing/2014/main" id="{79BBAB8A-95BB-8D6C-026C-32D356BFA7E0}"/>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Triangle isocèle 66">
            <a:extLst>
              <a:ext uri="{FF2B5EF4-FFF2-40B4-BE49-F238E27FC236}">
                <a16:creationId xmlns:a16="http://schemas.microsoft.com/office/drawing/2014/main" id="{2197C94D-9E07-7BA9-489D-16240244B784}"/>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ZoneTexte 68">
            <a:extLst>
              <a:ext uri="{FF2B5EF4-FFF2-40B4-BE49-F238E27FC236}">
                <a16:creationId xmlns:a16="http://schemas.microsoft.com/office/drawing/2014/main" id="{C1FE5586-AA49-0DA4-770E-4C52502C2C3B}"/>
              </a:ext>
            </a:extLst>
          </p:cNvPr>
          <p:cNvSpPr txBox="1"/>
          <p:nvPr/>
        </p:nvSpPr>
        <p:spPr>
          <a:xfrm>
            <a:off x="2230288" y="22098"/>
            <a:ext cx="6146363"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Release vision and backlog</a:t>
            </a:r>
          </a:p>
        </p:txBody>
      </p:sp>
      <p:graphicFrame>
        <p:nvGraphicFramePr>
          <p:cNvPr id="2" name="Espace réservé du contenu 4">
            <a:extLst>
              <a:ext uri="{FF2B5EF4-FFF2-40B4-BE49-F238E27FC236}">
                <a16:creationId xmlns:a16="http://schemas.microsoft.com/office/drawing/2014/main" id="{252246BC-ADB2-5CD8-4242-9DE4C5EAC85A}"/>
              </a:ext>
            </a:extLst>
          </p:cNvPr>
          <p:cNvGraphicFramePr>
            <a:graphicFrameLocks/>
          </p:cNvGraphicFramePr>
          <p:nvPr>
            <p:extLst>
              <p:ext uri="{D42A27DB-BD31-4B8C-83A1-F6EECF244321}">
                <p14:modId xmlns:p14="http://schemas.microsoft.com/office/powerpoint/2010/main" val="3308093192"/>
              </p:ext>
            </p:extLst>
          </p:nvPr>
        </p:nvGraphicFramePr>
        <p:xfrm>
          <a:off x="2281746" y="7216084"/>
          <a:ext cx="9909886" cy="4118553"/>
        </p:xfrm>
        <a:graphic>
          <a:graphicData uri="http://schemas.openxmlformats.org/drawingml/2006/table">
            <a:tbl>
              <a:tblPr firstRow="1" bandRow="1">
                <a:effectLst>
                  <a:outerShdw blurRad="50800" dist="38100" dir="5400000" algn="t" rotWithShape="0">
                    <a:prstClr val="black">
                      <a:alpha val="40000"/>
                    </a:prstClr>
                  </a:outerShdw>
                </a:effectLst>
                <a:tableStyleId>{AF606853-7671-496A-8E4F-DF71F8EC918B}</a:tableStyleId>
              </a:tblPr>
              <a:tblGrid>
                <a:gridCol w="3405192">
                  <a:extLst>
                    <a:ext uri="{9D8B030D-6E8A-4147-A177-3AD203B41FA5}">
                      <a16:colId xmlns:a16="http://schemas.microsoft.com/office/drawing/2014/main" val="3569310337"/>
                    </a:ext>
                  </a:extLst>
                </a:gridCol>
                <a:gridCol w="3252347">
                  <a:extLst>
                    <a:ext uri="{9D8B030D-6E8A-4147-A177-3AD203B41FA5}">
                      <a16:colId xmlns:a16="http://schemas.microsoft.com/office/drawing/2014/main" val="679752106"/>
                    </a:ext>
                  </a:extLst>
                </a:gridCol>
                <a:gridCol w="3252347">
                  <a:extLst>
                    <a:ext uri="{9D8B030D-6E8A-4147-A177-3AD203B41FA5}">
                      <a16:colId xmlns:a16="http://schemas.microsoft.com/office/drawing/2014/main" val="855345326"/>
                    </a:ext>
                  </a:extLst>
                </a:gridCol>
              </a:tblGrid>
              <a:tr h="919550">
                <a:tc>
                  <a:txBody>
                    <a:bodyPr/>
                    <a:lstStyle/>
                    <a:p>
                      <a:pPr lvl="0">
                        <a:buNone/>
                      </a:pPr>
                      <a:r>
                        <a:rPr lang="fr-FR" sz="3500">
                          <a:solidFill>
                            <a:srgbClr val="038077"/>
                          </a:solidFill>
                          <a:latin typeface="Segoe UI"/>
                        </a:rPr>
                        <a:t>SPRINTS</a:t>
                      </a:r>
                    </a:p>
                  </a:txBody>
                  <a:tcPr>
                    <a:lnR w="0">
                      <a:noFill/>
                    </a:lnR>
                    <a:lnB w="0">
                      <a:noFill/>
                    </a:lnB>
                    <a:solidFill>
                      <a:srgbClr val="BDC3C7"/>
                    </a:solidFill>
                  </a:tcPr>
                </a:tc>
                <a:tc>
                  <a:txBody>
                    <a:bodyPr/>
                    <a:lstStyle/>
                    <a:p>
                      <a:endParaRPr lang="fr-FR"/>
                    </a:p>
                  </a:txBody>
                  <a:tcPr>
                    <a:lnL w="0">
                      <a:noFill/>
                    </a:lnL>
                    <a:lnR w="0">
                      <a:noFill/>
                    </a:lnR>
                    <a:lnT w="0">
                      <a:noFill/>
                    </a:lnT>
                    <a:lnB w="0">
                      <a:noFill/>
                    </a:lnB>
                    <a:solidFill>
                      <a:srgbClr val="BDC3C7"/>
                    </a:solidFill>
                  </a:tcPr>
                </a:tc>
                <a:tc>
                  <a:txBody>
                    <a:bodyPr/>
                    <a:lstStyle/>
                    <a:p>
                      <a:endParaRPr lang="fr-FR"/>
                    </a:p>
                  </a:txBody>
                  <a:tcPr>
                    <a:lnL w="0">
                      <a:noFill/>
                    </a:lnL>
                    <a:lnR w="0">
                      <a:noFill/>
                    </a:lnR>
                    <a:lnT w="0">
                      <a:noFill/>
                    </a:lnT>
                    <a:lnB w="0" cmpd="sng">
                      <a:noFill/>
                    </a:lnB>
                    <a:solidFill>
                      <a:srgbClr val="BDC3C7"/>
                    </a:solidFill>
                  </a:tcPr>
                </a:tc>
                <a:extLst>
                  <a:ext uri="{0D108BD9-81ED-4DB2-BD59-A6C34878D82A}">
                    <a16:rowId xmlns:a16="http://schemas.microsoft.com/office/drawing/2014/main" val="3258669028"/>
                  </a:ext>
                </a:extLst>
              </a:tr>
              <a:tr h="1800251">
                <a:tc>
                  <a:txBody>
                    <a:bodyPr/>
                    <a:lstStyle/>
                    <a:p>
                      <a:pPr lvl="0">
                        <a:buNone/>
                      </a:pPr>
                      <a:endParaRPr lang="fr-FR"/>
                    </a:p>
                  </a:txBody>
                  <a:tcPr>
                    <a:lnL w="0">
                      <a:noFill/>
                    </a:lnL>
                    <a:lnR w="0">
                      <a:noFill/>
                    </a:lnR>
                    <a:lnT w="0">
                      <a:noFill/>
                    </a:lnT>
                    <a:lnB w="0">
                      <a:noFill/>
                    </a:lnB>
                    <a:solidFill>
                      <a:srgbClr val="BDC3C7"/>
                    </a:solidFill>
                  </a:tcPr>
                </a:tc>
                <a:tc>
                  <a:txBody>
                    <a:bodyPr/>
                    <a:lstStyle/>
                    <a:p>
                      <a:endParaRPr lang="fr-FR"/>
                    </a:p>
                  </a:txBody>
                  <a:tcPr>
                    <a:lnL w="0">
                      <a:noFill/>
                    </a:lnL>
                    <a:lnR>
                      <a:noFill/>
                    </a:lnR>
                    <a:lnT w="0">
                      <a:noFill/>
                    </a:lnT>
                    <a:solidFill>
                      <a:srgbClr val="BDC3C7"/>
                    </a:solidFill>
                  </a:tcPr>
                </a:tc>
                <a:tc>
                  <a:txBody>
                    <a:bodyPr/>
                    <a:lstStyle/>
                    <a:p>
                      <a:endParaRPr lang="fr-FR"/>
                    </a:p>
                  </a:txBody>
                  <a:tcPr>
                    <a:lnL>
                      <a:noFill/>
                    </a:lnL>
                    <a:lnR>
                      <a:noFill/>
                    </a:lnR>
                    <a:lnT w="0" cmpd="sng">
                      <a:noFill/>
                    </a:lnT>
                    <a:lnB>
                      <a:noFill/>
                    </a:lnB>
                    <a:lnTlToBr w="12700" cmpd="sng">
                      <a:noFill/>
                      <a:prstDash val="solid"/>
                    </a:lnTlToBr>
                    <a:lnBlToTr w="12700" cmpd="sng">
                      <a:noFill/>
                      <a:prstDash val="solid"/>
                    </a:lnBlToTr>
                    <a:solidFill>
                      <a:srgbClr val="BDC3C7"/>
                    </a:solidFill>
                  </a:tcPr>
                </a:tc>
                <a:extLst>
                  <a:ext uri="{0D108BD9-81ED-4DB2-BD59-A6C34878D82A}">
                    <a16:rowId xmlns:a16="http://schemas.microsoft.com/office/drawing/2014/main" val="718000423"/>
                  </a:ext>
                </a:extLst>
              </a:tr>
              <a:tr h="1398752">
                <a:tc>
                  <a:txBody>
                    <a:bodyPr/>
                    <a:lstStyle/>
                    <a:p>
                      <a:pPr lvl="0">
                        <a:buNone/>
                      </a:pPr>
                      <a:endParaRPr lang="fr-FR"/>
                    </a:p>
                  </a:txBody>
                  <a:tcPr>
                    <a:lnT w="0">
                      <a:noFill/>
                    </a:lnT>
                    <a:solidFill>
                      <a:srgbClr val="BDC3C7"/>
                    </a:solidFill>
                  </a:tcPr>
                </a:tc>
                <a:tc>
                  <a:txBody>
                    <a:bodyPr/>
                    <a:lstStyle/>
                    <a:p>
                      <a:endParaRPr lang="fr-FR"/>
                    </a:p>
                  </a:txBody>
                  <a:tcPr>
                    <a:solidFill>
                      <a:srgbClr val="BDC3C7"/>
                    </a:solidFill>
                  </a:tcPr>
                </a:tc>
                <a:tc>
                  <a:txBody>
                    <a:bodyPr/>
                    <a:lstStyle/>
                    <a:p>
                      <a:endParaRPr lang="fr-FR"/>
                    </a:p>
                    <a:p>
                      <a:pPr lvl="0">
                        <a:buNone/>
                      </a:pPr>
                      <a:r>
                        <a:rPr lang="fr-FR" sz="2500" b="1">
                          <a:solidFill>
                            <a:srgbClr val="038077"/>
                          </a:solidFill>
                        </a:rPr>
                        <a:t>  ...GOAL!</a:t>
                      </a:r>
                      <a:endParaRPr lang="fr-FR"/>
                    </a:p>
                    <a:p>
                      <a:pPr lvl="0">
                        <a:buNone/>
                      </a:pPr>
                      <a:endParaRPr lang="fr-FR"/>
                    </a:p>
                  </a:txBody>
                  <a:tcPr>
                    <a:lnT>
                      <a:noFill/>
                    </a:lnT>
                    <a:solidFill>
                      <a:srgbClr val="BDC3C7"/>
                    </a:solidFill>
                  </a:tcPr>
                </a:tc>
                <a:extLst>
                  <a:ext uri="{0D108BD9-81ED-4DB2-BD59-A6C34878D82A}">
                    <a16:rowId xmlns:a16="http://schemas.microsoft.com/office/drawing/2014/main" val="4175035958"/>
                  </a:ext>
                </a:extLst>
              </a:tr>
            </a:tbl>
          </a:graphicData>
        </a:graphic>
      </p:graphicFrame>
      <p:sp>
        <p:nvSpPr>
          <p:cNvPr id="3" name="Rectangle 2">
            <a:extLst>
              <a:ext uri="{FF2B5EF4-FFF2-40B4-BE49-F238E27FC236}">
                <a16:creationId xmlns:a16="http://schemas.microsoft.com/office/drawing/2014/main" id="{71BEE34E-B359-6DB9-056F-5132A05BDBCE}"/>
              </a:ext>
            </a:extLst>
          </p:cNvPr>
          <p:cNvSpPr/>
          <p:nvPr/>
        </p:nvSpPr>
        <p:spPr>
          <a:xfrm>
            <a:off x="2492482" y="7980161"/>
            <a:ext cx="2748631" cy="1189253"/>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100" b="1">
              <a:solidFill>
                <a:srgbClr val="FFFFFF"/>
              </a:solidFill>
              <a:latin typeface="Segoe UI"/>
              <a:ea typeface="Calibri"/>
              <a:cs typeface="Segoe UI"/>
            </a:endParaRPr>
          </a:p>
          <a:p>
            <a:pPr algn="ctr"/>
            <a:r>
              <a:rPr lang="fr-FR" b="1" err="1">
                <a:solidFill>
                  <a:srgbClr val="FFFFFF"/>
                </a:solidFill>
                <a:latin typeface="Segoe UI"/>
                <a:ea typeface="+mn-lt"/>
                <a:cs typeface="Segoe UI"/>
              </a:rPr>
              <a:t>Familiarize</a:t>
            </a:r>
            <a:r>
              <a:rPr lang="fr-FR" b="1">
                <a:solidFill>
                  <a:srgbClr val="FFFFFF"/>
                </a:solidFill>
                <a:latin typeface="Segoe UI"/>
                <a:ea typeface="+mn-lt"/>
                <a:cs typeface="Segoe UI"/>
              </a:rPr>
              <a:t> </a:t>
            </a:r>
            <a:r>
              <a:rPr lang="fr-FR" b="1" err="1">
                <a:solidFill>
                  <a:srgbClr val="FFFFFF"/>
                </a:solidFill>
                <a:latin typeface="Segoe UI"/>
                <a:ea typeface="+mn-lt"/>
                <a:cs typeface="Segoe UI"/>
              </a:rPr>
              <a:t>oneself</a:t>
            </a:r>
            <a:r>
              <a:rPr lang="fr-FR" b="1">
                <a:solidFill>
                  <a:srgbClr val="FFFFFF"/>
                </a:solidFill>
                <a:latin typeface="Segoe UI"/>
                <a:ea typeface="+mn-lt"/>
                <a:cs typeface="Segoe UI"/>
              </a:rPr>
              <a:t> </a:t>
            </a:r>
            <a:r>
              <a:rPr lang="fr-FR" b="1" err="1">
                <a:solidFill>
                  <a:srgbClr val="FFFFFF"/>
                </a:solidFill>
                <a:latin typeface="Segoe UI"/>
                <a:ea typeface="+mn-lt"/>
                <a:cs typeface="Segoe UI"/>
              </a:rPr>
              <a:t>with</a:t>
            </a:r>
            <a:r>
              <a:rPr lang="fr-FR" b="1">
                <a:solidFill>
                  <a:srgbClr val="FFFFFF"/>
                </a:solidFill>
                <a:latin typeface="Segoe UI"/>
                <a:ea typeface="+mn-lt"/>
                <a:cs typeface="Segoe UI"/>
              </a:rPr>
              <a:t> the </a:t>
            </a:r>
            <a:r>
              <a:rPr lang="fr-FR" b="1" err="1">
                <a:solidFill>
                  <a:srgbClr val="FFFFFF"/>
                </a:solidFill>
                <a:latin typeface="Segoe UI"/>
                <a:ea typeface="+mn-lt"/>
                <a:cs typeface="Segoe UI"/>
              </a:rPr>
              <a:t>car's</a:t>
            </a:r>
            <a:r>
              <a:rPr lang="fr-FR" b="1">
                <a:solidFill>
                  <a:srgbClr val="FFFFFF"/>
                </a:solidFill>
                <a:latin typeface="Segoe UI"/>
                <a:ea typeface="+mn-lt"/>
                <a:cs typeface="Segoe UI"/>
              </a:rPr>
              <a:t> structure</a:t>
            </a:r>
            <a:endParaRPr lang="fr-FR"/>
          </a:p>
          <a:p>
            <a:pPr algn="ctr"/>
            <a:endParaRPr lang="fr-FR" sz="2100" b="1">
              <a:latin typeface="Segoe UI"/>
              <a:ea typeface="Calibri"/>
              <a:cs typeface="Calibri"/>
            </a:endParaRPr>
          </a:p>
        </p:txBody>
      </p:sp>
      <p:sp>
        <p:nvSpPr>
          <p:cNvPr id="4" name="Rectangle 3">
            <a:extLst>
              <a:ext uri="{FF2B5EF4-FFF2-40B4-BE49-F238E27FC236}">
                <a16:creationId xmlns:a16="http://schemas.microsoft.com/office/drawing/2014/main" id="{CE9E2118-9211-DE26-92F7-0C573881F92E}"/>
              </a:ext>
            </a:extLst>
          </p:cNvPr>
          <p:cNvSpPr/>
          <p:nvPr/>
        </p:nvSpPr>
        <p:spPr>
          <a:xfrm>
            <a:off x="5755134" y="7980165"/>
            <a:ext cx="2748628" cy="1189249"/>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b="1">
              <a:solidFill>
                <a:srgbClr val="FFFFFF"/>
              </a:solidFill>
              <a:latin typeface="Segoe UI"/>
              <a:ea typeface="Calibri"/>
              <a:cs typeface="Segoe UI"/>
            </a:endParaRPr>
          </a:p>
          <a:p>
            <a:pPr algn="ctr"/>
            <a:r>
              <a:rPr lang="fr-FR" b="1">
                <a:solidFill>
                  <a:srgbClr val="FFFFFF"/>
                </a:solidFill>
                <a:latin typeface="Segoe UI"/>
                <a:ea typeface="Calibri"/>
                <a:cs typeface="Segoe UI"/>
              </a:rPr>
              <a:t>Focus on the control </a:t>
            </a:r>
            <a:r>
              <a:rPr lang="fr-FR" b="1" err="1">
                <a:solidFill>
                  <a:srgbClr val="FFFFFF"/>
                </a:solidFill>
                <a:latin typeface="Segoe UI"/>
                <a:ea typeface="Calibri"/>
                <a:cs typeface="Segoe UI"/>
              </a:rPr>
              <a:t>laws</a:t>
            </a:r>
            <a:r>
              <a:rPr lang="fr-FR" b="1">
                <a:solidFill>
                  <a:srgbClr val="FFFFFF"/>
                </a:solidFill>
                <a:latin typeface="Segoe UI"/>
                <a:ea typeface="Calibri"/>
                <a:cs typeface="Segoe UI"/>
              </a:rPr>
              <a:t> of the car</a:t>
            </a:r>
            <a:endParaRPr lang="fr-FR"/>
          </a:p>
          <a:p>
            <a:pPr algn="ctr"/>
            <a:endParaRPr lang="fr-FR" sz="2100" b="1">
              <a:latin typeface="Segoe UI"/>
              <a:ea typeface="Calibri"/>
              <a:cs typeface="Calibri"/>
            </a:endParaRPr>
          </a:p>
        </p:txBody>
      </p:sp>
      <p:sp>
        <p:nvSpPr>
          <p:cNvPr id="5" name="Rectangle 4">
            <a:extLst>
              <a:ext uri="{FF2B5EF4-FFF2-40B4-BE49-F238E27FC236}">
                <a16:creationId xmlns:a16="http://schemas.microsoft.com/office/drawing/2014/main" id="{662E5C6E-4542-17DE-CAAF-5F1027EE46E5}"/>
              </a:ext>
            </a:extLst>
          </p:cNvPr>
          <p:cNvSpPr/>
          <p:nvPr/>
        </p:nvSpPr>
        <p:spPr>
          <a:xfrm>
            <a:off x="8931919" y="7980162"/>
            <a:ext cx="2748632" cy="118925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b="1">
              <a:solidFill>
                <a:srgbClr val="FFFFFF"/>
              </a:solidFill>
              <a:latin typeface="Segoe UI"/>
              <a:ea typeface="Calibri"/>
              <a:cs typeface="Segoe UI"/>
            </a:endParaRPr>
          </a:p>
          <a:p>
            <a:pPr algn="ctr"/>
            <a:r>
              <a:rPr lang="fr-FR" b="1">
                <a:solidFill>
                  <a:srgbClr val="FFFFFF"/>
                </a:solidFill>
                <a:latin typeface="Segoe UI"/>
                <a:ea typeface="Calibri"/>
                <a:cs typeface="Segoe UI"/>
              </a:rPr>
              <a:t>Obstacle </a:t>
            </a:r>
            <a:r>
              <a:rPr lang="fr-FR" b="1" err="1">
                <a:solidFill>
                  <a:srgbClr val="FFFFFF"/>
                </a:solidFill>
                <a:latin typeface="Segoe UI"/>
                <a:ea typeface="Calibri"/>
                <a:cs typeface="Segoe UI"/>
              </a:rPr>
              <a:t>detection</a:t>
            </a:r>
            <a:r>
              <a:rPr lang="fr-FR" b="1">
                <a:solidFill>
                  <a:srgbClr val="FFFFFF"/>
                </a:solidFill>
                <a:latin typeface="Segoe UI"/>
                <a:ea typeface="Calibri"/>
                <a:cs typeface="Segoe UI"/>
              </a:rPr>
              <a:t> and addition of the trailer to the system</a:t>
            </a:r>
            <a:endParaRPr lang="fr-FR">
              <a:latin typeface="Segoe UI"/>
              <a:cs typeface="Segoe UI"/>
            </a:endParaRPr>
          </a:p>
          <a:p>
            <a:pPr algn="ctr"/>
            <a:endParaRPr lang="fr-FR" sz="2100" b="1">
              <a:latin typeface="Segoe UI"/>
              <a:ea typeface="Calibri"/>
              <a:cs typeface="Calibri"/>
            </a:endParaRPr>
          </a:p>
        </p:txBody>
      </p:sp>
      <p:sp>
        <p:nvSpPr>
          <p:cNvPr id="6" name="Rectangle 5">
            <a:extLst>
              <a:ext uri="{FF2B5EF4-FFF2-40B4-BE49-F238E27FC236}">
                <a16:creationId xmlns:a16="http://schemas.microsoft.com/office/drawing/2014/main" id="{36A22893-C140-0ED9-31E5-76B6DB08ADEE}"/>
              </a:ext>
            </a:extLst>
          </p:cNvPr>
          <p:cNvSpPr/>
          <p:nvPr/>
        </p:nvSpPr>
        <p:spPr>
          <a:xfrm>
            <a:off x="2492482" y="9751005"/>
            <a:ext cx="2748632" cy="1189253"/>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100" b="1">
              <a:solidFill>
                <a:srgbClr val="FFFFFF"/>
              </a:solidFill>
              <a:latin typeface="Segoe UI"/>
              <a:ea typeface="Calibri"/>
              <a:cs typeface="Segoe UI"/>
            </a:endParaRPr>
          </a:p>
          <a:p>
            <a:pPr algn="ctr"/>
            <a:r>
              <a:rPr lang="fr-FR" b="1" err="1">
                <a:solidFill>
                  <a:srgbClr val="FFFFFF"/>
                </a:solidFill>
                <a:latin typeface="Segoe UI"/>
                <a:ea typeface="Calibri"/>
                <a:cs typeface="Segoe UI"/>
              </a:rPr>
              <a:t>Automatically</a:t>
            </a:r>
            <a:r>
              <a:rPr lang="fr-FR" b="1">
                <a:solidFill>
                  <a:srgbClr val="FFFFFF"/>
                </a:solidFill>
                <a:latin typeface="Segoe UI"/>
                <a:ea typeface="Calibri"/>
                <a:cs typeface="Segoe UI"/>
              </a:rPr>
              <a:t> </a:t>
            </a:r>
            <a:r>
              <a:rPr lang="fr-FR" b="1" err="1">
                <a:solidFill>
                  <a:srgbClr val="FFFFFF"/>
                </a:solidFill>
                <a:latin typeface="Segoe UI"/>
                <a:ea typeface="Calibri"/>
                <a:cs typeface="Segoe UI"/>
              </a:rPr>
              <a:t>park</a:t>
            </a:r>
            <a:r>
              <a:rPr lang="fr-FR" b="1">
                <a:solidFill>
                  <a:srgbClr val="FFFFFF"/>
                </a:solidFill>
                <a:latin typeface="Segoe UI"/>
                <a:ea typeface="Calibri"/>
                <a:cs typeface="Segoe UI"/>
              </a:rPr>
              <a:t> the car </a:t>
            </a:r>
            <a:r>
              <a:rPr lang="fr-FR" b="1" err="1">
                <a:solidFill>
                  <a:srgbClr val="FFFFFF"/>
                </a:solidFill>
                <a:latin typeface="Segoe UI"/>
                <a:ea typeface="Calibri"/>
                <a:cs typeface="Segoe UI"/>
              </a:rPr>
              <a:t>with</a:t>
            </a:r>
            <a:r>
              <a:rPr lang="fr-FR" b="1">
                <a:solidFill>
                  <a:srgbClr val="FFFFFF"/>
                </a:solidFill>
                <a:latin typeface="Segoe UI"/>
                <a:ea typeface="Calibri"/>
                <a:cs typeface="Segoe UI"/>
              </a:rPr>
              <a:t> the trailer</a:t>
            </a:r>
            <a:endParaRPr lang="fr-FR">
              <a:solidFill>
                <a:srgbClr val="FFFFFF"/>
              </a:solidFill>
              <a:latin typeface="Segoe UI"/>
              <a:ea typeface="Calibri"/>
              <a:cs typeface="Segoe UI"/>
            </a:endParaRPr>
          </a:p>
          <a:p>
            <a:pPr algn="ctr"/>
            <a:endParaRPr lang="fr-FR" b="1">
              <a:latin typeface="Segoe UI"/>
              <a:ea typeface="Calibri"/>
              <a:cs typeface="Segoe UI"/>
            </a:endParaRPr>
          </a:p>
          <a:p>
            <a:pPr algn="ctr"/>
            <a:endParaRPr lang="fr-FR" sz="2100" b="1">
              <a:latin typeface="Segoe UI"/>
              <a:ea typeface="Calibri"/>
              <a:cs typeface="Calibri"/>
            </a:endParaRPr>
          </a:p>
        </p:txBody>
      </p:sp>
      <p:sp>
        <p:nvSpPr>
          <p:cNvPr id="7" name="Rectangle 6">
            <a:extLst>
              <a:ext uri="{FF2B5EF4-FFF2-40B4-BE49-F238E27FC236}">
                <a16:creationId xmlns:a16="http://schemas.microsoft.com/office/drawing/2014/main" id="{3644C13D-3C3B-4014-CEC5-0CD5ABCC54B0}"/>
              </a:ext>
            </a:extLst>
          </p:cNvPr>
          <p:cNvSpPr/>
          <p:nvPr/>
        </p:nvSpPr>
        <p:spPr>
          <a:xfrm>
            <a:off x="5776598" y="9751010"/>
            <a:ext cx="2748628" cy="1189249"/>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b="1">
              <a:solidFill>
                <a:srgbClr val="FFFFFF"/>
              </a:solidFill>
              <a:latin typeface="Segoe UI"/>
              <a:ea typeface="Calibri"/>
              <a:cs typeface="Segoe UI"/>
            </a:endParaRPr>
          </a:p>
          <a:p>
            <a:pPr algn="ctr"/>
            <a:endParaRPr lang="fr-FR" b="1">
              <a:solidFill>
                <a:srgbClr val="FFFFFF"/>
              </a:solidFill>
              <a:latin typeface="Segoe UI"/>
              <a:ea typeface="Calibri"/>
              <a:cs typeface="Segoe UI"/>
            </a:endParaRPr>
          </a:p>
          <a:p>
            <a:pPr algn="ctr"/>
            <a:r>
              <a:rPr lang="fr-FR" b="1" err="1">
                <a:solidFill>
                  <a:srgbClr val="FFFFFF"/>
                </a:solidFill>
                <a:latin typeface="Segoe UI"/>
                <a:ea typeface="Calibri"/>
                <a:cs typeface="Segoe UI"/>
              </a:rPr>
              <a:t>Implement</a:t>
            </a:r>
            <a:r>
              <a:rPr lang="fr-FR" b="1">
                <a:solidFill>
                  <a:srgbClr val="FFFFFF"/>
                </a:solidFill>
                <a:latin typeface="Segoe UI"/>
                <a:ea typeface="Calibri"/>
                <a:cs typeface="Segoe UI"/>
              </a:rPr>
              <a:t> a </a:t>
            </a:r>
            <a:endParaRPr lang="fr-FR">
              <a:latin typeface="Segoe UI"/>
              <a:cs typeface="Segoe UI"/>
            </a:endParaRPr>
          </a:p>
          <a:p>
            <a:pPr algn="ctr"/>
            <a:r>
              <a:rPr lang="fr-FR" b="1">
                <a:solidFill>
                  <a:srgbClr val="FFFFFF"/>
                </a:solidFill>
                <a:latin typeface="Segoe UI"/>
                <a:ea typeface="Calibri"/>
                <a:cs typeface="Segoe UI"/>
              </a:rPr>
              <a:t>GPS </a:t>
            </a:r>
            <a:r>
              <a:rPr lang="fr-FR" b="1" err="1">
                <a:solidFill>
                  <a:srgbClr val="FFFFFF"/>
                </a:solidFill>
                <a:latin typeface="Segoe UI"/>
                <a:ea typeface="Calibri"/>
                <a:cs typeface="Segoe UI"/>
              </a:rPr>
              <a:t>function</a:t>
            </a:r>
            <a:r>
              <a:rPr lang="fr-FR" b="1">
                <a:solidFill>
                  <a:srgbClr val="FFFFFF"/>
                </a:solidFill>
                <a:latin typeface="Segoe UI"/>
                <a:ea typeface="Calibri"/>
                <a:cs typeface="Segoe UI"/>
              </a:rPr>
              <a:t> in </a:t>
            </a:r>
            <a:r>
              <a:rPr lang="fr-FR" b="1" err="1">
                <a:solidFill>
                  <a:srgbClr val="FFFFFF"/>
                </a:solidFill>
                <a:latin typeface="Segoe UI"/>
                <a:ea typeface="Calibri"/>
                <a:cs typeface="Segoe UI"/>
              </a:rPr>
              <a:t>our</a:t>
            </a:r>
            <a:r>
              <a:rPr lang="fr-FR" b="1">
                <a:solidFill>
                  <a:srgbClr val="FFFFFF"/>
                </a:solidFill>
                <a:latin typeface="Segoe UI"/>
                <a:ea typeface="Calibri"/>
                <a:cs typeface="Segoe UI"/>
              </a:rPr>
              <a:t>  final </a:t>
            </a:r>
            <a:r>
              <a:rPr lang="fr-FR" b="1" err="1">
                <a:solidFill>
                  <a:srgbClr val="FFFFFF"/>
                </a:solidFill>
                <a:latin typeface="Segoe UI"/>
                <a:ea typeface="Calibri"/>
                <a:cs typeface="Segoe UI"/>
              </a:rPr>
              <a:t>product</a:t>
            </a:r>
            <a:endParaRPr lang="fr-FR" b="1">
              <a:solidFill>
                <a:srgbClr val="FFFFFF"/>
              </a:solidFill>
              <a:latin typeface="Segoe UI"/>
              <a:ea typeface="Calibri"/>
              <a:cs typeface="Segoe UI"/>
            </a:endParaRPr>
          </a:p>
          <a:p>
            <a:pPr algn="ctr"/>
            <a:endParaRPr lang="fr-FR" b="1">
              <a:latin typeface="Segoe UI"/>
              <a:ea typeface="Calibri"/>
              <a:cs typeface="Segoe UI"/>
            </a:endParaRPr>
          </a:p>
          <a:p>
            <a:pPr algn="ctr"/>
            <a:endParaRPr lang="fr-FR" sz="2100" b="1">
              <a:latin typeface="Segoe UI"/>
              <a:ea typeface="Calibri"/>
              <a:cs typeface="Calibri"/>
            </a:endParaRPr>
          </a:p>
        </p:txBody>
      </p:sp>
      <p:pic>
        <p:nvPicPr>
          <p:cNvPr id="8" name="Image 7" descr="Une image contenant dessin, dessin humoristique, ver, art&#10;&#10;Description générée automatiquement">
            <a:extLst>
              <a:ext uri="{FF2B5EF4-FFF2-40B4-BE49-F238E27FC236}">
                <a16:creationId xmlns:a16="http://schemas.microsoft.com/office/drawing/2014/main" id="{29A84DE5-B7A7-CADB-4C0F-A9ADB28CE913}"/>
              </a:ext>
            </a:extLst>
          </p:cNvPr>
          <p:cNvPicPr>
            <a:picLocks noChangeAspect="1"/>
          </p:cNvPicPr>
          <p:nvPr/>
        </p:nvPicPr>
        <p:blipFill>
          <a:blip r:embed="rId24"/>
          <a:stretch>
            <a:fillRect/>
          </a:stretch>
        </p:blipFill>
        <p:spPr>
          <a:xfrm rot="960000">
            <a:off x="10613234" y="9761366"/>
            <a:ext cx="1211017" cy="1105169"/>
          </a:xfrm>
          <a:prstGeom prst="ellipse">
            <a:avLst/>
          </a:prstGeom>
          <a:ln w="63500" cap="rnd">
            <a:solidFill>
              <a:srgbClr val="038077"/>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Vague 9">
            <a:extLst>
              <a:ext uri="{FF2B5EF4-FFF2-40B4-BE49-F238E27FC236}">
                <a16:creationId xmlns:a16="http://schemas.microsoft.com/office/drawing/2014/main" id="{699F5B2C-9F22-EC08-011A-7A46DBA5FDB2}"/>
              </a:ext>
            </a:extLst>
          </p:cNvPr>
          <p:cNvSpPr/>
          <p:nvPr/>
        </p:nvSpPr>
        <p:spPr>
          <a:xfrm>
            <a:off x="5564280" y="7796423"/>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2</a:t>
            </a:r>
            <a:endParaRPr lang="fr-FR"/>
          </a:p>
        </p:txBody>
      </p:sp>
      <p:sp>
        <p:nvSpPr>
          <p:cNvPr id="12" name="Vague 11">
            <a:extLst>
              <a:ext uri="{FF2B5EF4-FFF2-40B4-BE49-F238E27FC236}">
                <a16:creationId xmlns:a16="http://schemas.microsoft.com/office/drawing/2014/main" id="{1E9B1EDE-BFCA-6EE7-AB28-5210FD6F4F92}"/>
              </a:ext>
            </a:extLst>
          </p:cNvPr>
          <p:cNvSpPr/>
          <p:nvPr/>
        </p:nvSpPr>
        <p:spPr>
          <a:xfrm>
            <a:off x="2301633" y="9567268"/>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4</a:t>
            </a:r>
            <a:endParaRPr lang="fr-FR"/>
          </a:p>
        </p:txBody>
      </p:sp>
      <p:sp>
        <p:nvSpPr>
          <p:cNvPr id="14" name="Vague 13">
            <a:extLst>
              <a:ext uri="{FF2B5EF4-FFF2-40B4-BE49-F238E27FC236}">
                <a16:creationId xmlns:a16="http://schemas.microsoft.com/office/drawing/2014/main" id="{72E795B6-6AF1-054D-73F0-2206283A671F}"/>
              </a:ext>
            </a:extLst>
          </p:cNvPr>
          <p:cNvSpPr/>
          <p:nvPr/>
        </p:nvSpPr>
        <p:spPr>
          <a:xfrm>
            <a:off x="8741070" y="7796422"/>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3</a:t>
            </a:r>
            <a:endParaRPr lang="fr-FR"/>
          </a:p>
        </p:txBody>
      </p:sp>
      <p:sp>
        <p:nvSpPr>
          <p:cNvPr id="16" name="Vague 15">
            <a:extLst>
              <a:ext uri="{FF2B5EF4-FFF2-40B4-BE49-F238E27FC236}">
                <a16:creationId xmlns:a16="http://schemas.microsoft.com/office/drawing/2014/main" id="{52FA7D75-C278-E3C5-6B53-A79CE9BC6694}"/>
              </a:ext>
            </a:extLst>
          </p:cNvPr>
          <p:cNvSpPr/>
          <p:nvPr/>
        </p:nvSpPr>
        <p:spPr>
          <a:xfrm>
            <a:off x="5564280" y="9567268"/>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5</a:t>
            </a:r>
            <a:endParaRPr lang="fr-FR"/>
          </a:p>
        </p:txBody>
      </p:sp>
      <p:sp>
        <p:nvSpPr>
          <p:cNvPr id="18" name="Vague 17">
            <a:extLst>
              <a:ext uri="{FF2B5EF4-FFF2-40B4-BE49-F238E27FC236}">
                <a16:creationId xmlns:a16="http://schemas.microsoft.com/office/drawing/2014/main" id="{5D594A2C-E444-76D3-7245-AADD0F23780F}"/>
              </a:ext>
            </a:extLst>
          </p:cNvPr>
          <p:cNvSpPr/>
          <p:nvPr/>
        </p:nvSpPr>
        <p:spPr>
          <a:xfrm>
            <a:off x="2301633" y="7796423"/>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1</a:t>
            </a:r>
          </a:p>
        </p:txBody>
      </p:sp>
    </p:spTree>
    <p:extLst>
      <p:ext uri="{BB962C8B-B14F-4D97-AF65-F5344CB8AC3E}">
        <p14:creationId xmlns:p14="http://schemas.microsoft.com/office/powerpoint/2010/main" val="3199295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a:extLst>
              <a:ext uri="{FF2B5EF4-FFF2-40B4-BE49-F238E27FC236}">
                <a16:creationId xmlns:a16="http://schemas.microsoft.com/office/drawing/2014/main" id="{909F0FCD-A2F0-B79C-8FC4-C2F965D68C9E}"/>
              </a:ext>
            </a:extLst>
          </p:cNvPr>
          <p:cNvGraphicFramePr>
            <a:graphicFrameLocks noGrp="1"/>
          </p:cNvGraphicFramePr>
          <p:nvPr>
            <p:ph idx="1"/>
            <p:extLst>
              <p:ext uri="{D42A27DB-BD31-4B8C-83A1-F6EECF244321}">
                <p14:modId xmlns:p14="http://schemas.microsoft.com/office/powerpoint/2010/main" val="1585034420"/>
              </p:ext>
            </p:extLst>
          </p:nvPr>
        </p:nvGraphicFramePr>
        <p:xfrm>
          <a:off x="1917310" y="1364907"/>
          <a:ext cx="9909886" cy="4118553"/>
        </p:xfrm>
        <a:graphic>
          <a:graphicData uri="http://schemas.openxmlformats.org/drawingml/2006/table">
            <a:tbl>
              <a:tblPr firstRow="1" bandRow="1">
                <a:effectLst>
                  <a:outerShdw blurRad="50800" dist="38100" dir="5400000" algn="t" rotWithShape="0">
                    <a:prstClr val="black">
                      <a:alpha val="40000"/>
                    </a:prstClr>
                  </a:outerShdw>
                </a:effectLst>
                <a:tableStyleId>{AF606853-7671-496A-8E4F-DF71F8EC918B}</a:tableStyleId>
              </a:tblPr>
              <a:tblGrid>
                <a:gridCol w="3405192">
                  <a:extLst>
                    <a:ext uri="{9D8B030D-6E8A-4147-A177-3AD203B41FA5}">
                      <a16:colId xmlns:a16="http://schemas.microsoft.com/office/drawing/2014/main" val="3569310337"/>
                    </a:ext>
                  </a:extLst>
                </a:gridCol>
                <a:gridCol w="3252347">
                  <a:extLst>
                    <a:ext uri="{9D8B030D-6E8A-4147-A177-3AD203B41FA5}">
                      <a16:colId xmlns:a16="http://schemas.microsoft.com/office/drawing/2014/main" val="679752106"/>
                    </a:ext>
                  </a:extLst>
                </a:gridCol>
                <a:gridCol w="3252347">
                  <a:extLst>
                    <a:ext uri="{9D8B030D-6E8A-4147-A177-3AD203B41FA5}">
                      <a16:colId xmlns:a16="http://schemas.microsoft.com/office/drawing/2014/main" val="855345326"/>
                    </a:ext>
                  </a:extLst>
                </a:gridCol>
              </a:tblGrid>
              <a:tr h="919550">
                <a:tc>
                  <a:txBody>
                    <a:bodyPr/>
                    <a:lstStyle/>
                    <a:p>
                      <a:pPr lvl="0">
                        <a:buNone/>
                      </a:pPr>
                      <a:r>
                        <a:rPr lang="fr-FR" sz="3500">
                          <a:solidFill>
                            <a:srgbClr val="038077"/>
                          </a:solidFill>
                          <a:latin typeface="Segoe UI"/>
                        </a:rPr>
                        <a:t>SPRINTS</a:t>
                      </a:r>
                    </a:p>
                  </a:txBody>
                  <a:tcPr>
                    <a:lnR w="0">
                      <a:noFill/>
                    </a:lnR>
                    <a:lnB w="0">
                      <a:noFill/>
                    </a:lnB>
                    <a:solidFill>
                      <a:srgbClr val="BDC3C7"/>
                    </a:solidFill>
                  </a:tcPr>
                </a:tc>
                <a:tc>
                  <a:txBody>
                    <a:bodyPr/>
                    <a:lstStyle/>
                    <a:p>
                      <a:endParaRPr lang="fr-FR"/>
                    </a:p>
                  </a:txBody>
                  <a:tcPr>
                    <a:lnL w="0">
                      <a:noFill/>
                    </a:lnL>
                    <a:lnR w="0">
                      <a:noFill/>
                    </a:lnR>
                    <a:lnT w="0">
                      <a:noFill/>
                    </a:lnT>
                    <a:lnB w="0">
                      <a:noFill/>
                    </a:lnB>
                    <a:solidFill>
                      <a:srgbClr val="BDC3C7"/>
                    </a:solidFill>
                  </a:tcPr>
                </a:tc>
                <a:tc>
                  <a:txBody>
                    <a:bodyPr/>
                    <a:lstStyle/>
                    <a:p>
                      <a:endParaRPr lang="fr-FR"/>
                    </a:p>
                  </a:txBody>
                  <a:tcPr>
                    <a:lnL w="0">
                      <a:noFill/>
                    </a:lnL>
                    <a:lnR w="0">
                      <a:noFill/>
                    </a:lnR>
                    <a:lnT w="0">
                      <a:noFill/>
                    </a:lnT>
                    <a:lnB w="0" cmpd="sng">
                      <a:noFill/>
                    </a:lnB>
                    <a:solidFill>
                      <a:srgbClr val="BDC3C7"/>
                    </a:solidFill>
                  </a:tcPr>
                </a:tc>
                <a:extLst>
                  <a:ext uri="{0D108BD9-81ED-4DB2-BD59-A6C34878D82A}">
                    <a16:rowId xmlns:a16="http://schemas.microsoft.com/office/drawing/2014/main" val="3258669028"/>
                  </a:ext>
                </a:extLst>
              </a:tr>
              <a:tr h="1800251">
                <a:tc>
                  <a:txBody>
                    <a:bodyPr/>
                    <a:lstStyle/>
                    <a:p>
                      <a:pPr lvl="0">
                        <a:buNone/>
                      </a:pPr>
                      <a:endParaRPr lang="fr-FR"/>
                    </a:p>
                  </a:txBody>
                  <a:tcPr>
                    <a:lnL w="0">
                      <a:noFill/>
                    </a:lnL>
                    <a:lnR w="0">
                      <a:noFill/>
                    </a:lnR>
                    <a:lnT w="0">
                      <a:noFill/>
                    </a:lnT>
                    <a:lnB w="0">
                      <a:noFill/>
                    </a:lnB>
                    <a:solidFill>
                      <a:srgbClr val="BDC3C7"/>
                    </a:solidFill>
                  </a:tcPr>
                </a:tc>
                <a:tc>
                  <a:txBody>
                    <a:bodyPr/>
                    <a:lstStyle/>
                    <a:p>
                      <a:endParaRPr lang="fr-FR"/>
                    </a:p>
                  </a:txBody>
                  <a:tcPr>
                    <a:lnL w="0">
                      <a:noFill/>
                    </a:lnL>
                    <a:lnR>
                      <a:noFill/>
                    </a:lnR>
                    <a:lnT w="0">
                      <a:noFill/>
                    </a:lnT>
                    <a:solidFill>
                      <a:srgbClr val="BDC3C7"/>
                    </a:solidFill>
                  </a:tcPr>
                </a:tc>
                <a:tc>
                  <a:txBody>
                    <a:bodyPr/>
                    <a:lstStyle/>
                    <a:p>
                      <a:endParaRPr lang="fr-FR"/>
                    </a:p>
                  </a:txBody>
                  <a:tcPr>
                    <a:lnL>
                      <a:noFill/>
                    </a:lnL>
                    <a:lnR>
                      <a:noFill/>
                    </a:lnR>
                    <a:lnT w="0" cmpd="sng">
                      <a:noFill/>
                    </a:lnT>
                    <a:lnB>
                      <a:noFill/>
                    </a:lnB>
                    <a:lnTlToBr w="12700" cmpd="sng">
                      <a:noFill/>
                      <a:prstDash val="solid"/>
                    </a:lnTlToBr>
                    <a:lnBlToTr w="12700" cmpd="sng">
                      <a:noFill/>
                      <a:prstDash val="solid"/>
                    </a:lnBlToTr>
                    <a:solidFill>
                      <a:srgbClr val="BDC3C7"/>
                    </a:solidFill>
                  </a:tcPr>
                </a:tc>
                <a:extLst>
                  <a:ext uri="{0D108BD9-81ED-4DB2-BD59-A6C34878D82A}">
                    <a16:rowId xmlns:a16="http://schemas.microsoft.com/office/drawing/2014/main" val="718000423"/>
                  </a:ext>
                </a:extLst>
              </a:tr>
              <a:tr h="1398752">
                <a:tc>
                  <a:txBody>
                    <a:bodyPr/>
                    <a:lstStyle/>
                    <a:p>
                      <a:pPr lvl="0">
                        <a:buNone/>
                      </a:pPr>
                      <a:endParaRPr lang="fr-FR"/>
                    </a:p>
                  </a:txBody>
                  <a:tcPr>
                    <a:lnT w="0">
                      <a:noFill/>
                    </a:lnT>
                    <a:solidFill>
                      <a:srgbClr val="BDC3C7"/>
                    </a:solidFill>
                  </a:tcPr>
                </a:tc>
                <a:tc>
                  <a:txBody>
                    <a:bodyPr/>
                    <a:lstStyle/>
                    <a:p>
                      <a:endParaRPr lang="fr-FR"/>
                    </a:p>
                  </a:txBody>
                  <a:tcPr>
                    <a:solidFill>
                      <a:srgbClr val="BDC3C7"/>
                    </a:solidFill>
                  </a:tcPr>
                </a:tc>
                <a:tc>
                  <a:txBody>
                    <a:bodyPr/>
                    <a:lstStyle/>
                    <a:p>
                      <a:endParaRPr lang="fr-FR"/>
                    </a:p>
                    <a:p>
                      <a:pPr lvl="0">
                        <a:buNone/>
                      </a:pPr>
                      <a:r>
                        <a:rPr lang="fr-FR" sz="2500" b="1">
                          <a:solidFill>
                            <a:srgbClr val="038077"/>
                          </a:solidFill>
                        </a:rPr>
                        <a:t>  ...GOAL!</a:t>
                      </a:r>
                      <a:endParaRPr lang="fr-FR"/>
                    </a:p>
                    <a:p>
                      <a:pPr lvl="0">
                        <a:buNone/>
                      </a:pPr>
                      <a:endParaRPr lang="fr-FR"/>
                    </a:p>
                  </a:txBody>
                  <a:tcPr>
                    <a:lnT>
                      <a:noFill/>
                    </a:lnT>
                    <a:solidFill>
                      <a:srgbClr val="BDC3C7"/>
                    </a:solidFill>
                  </a:tcPr>
                </a:tc>
                <a:extLst>
                  <a:ext uri="{0D108BD9-81ED-4DB2-BD59-A6C34878D82A}">
                    <a16:rowId xmlns:a16="http://schemas.microsoft.com/office/drawing/2014/main" val="4175035958"/>
                  </a:ext>
                </a:extLst>
              </a:tr>
            </a:tbl>
          </a:graphicData>
        </a:graphic>
      </p:graphicFrame>
      <p:sp>
        <p:nvSpPr>
          <p:cNvPr id="7" name="Rectangle 6">
            <a:extLst>
              <a:ext uri="{FF2B5EF4-FFF2-40B4-BE49-F238E27FC236}">
                <a16:creationId xmlns:a16="http://schemas.microsoft.com/office/drawing/2014/main" id="{FFE962A4-DC05-EAD7-77CB-CE529B83C148}"/>
              </a:ext>
            </a:extLst>
          </p:cNvPr>
          <p:cNvSpPr/>
          <p:nvPr/>
        </p:nvSpPr>
        <p:spPr>
          <a:xfrm>
            <a:off x="2128046" y="2128984"/>
            <a:ext cx="2748631" cy="1189253"/>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100" b="1">
              <a:solidFill>
                <a:srgbClr val="FFFFFF"/>
              </a:solidFill>
              <a:latin typeface="Segoe UI"/>
              <a:ea typeface="Calibri"/>
              <a:cs typeface="Segoe UI"/>
            </a:endParaRPr>
          </a:p>
          <a:p>
            <a:pPr algn="ctr"/>
            <a:r>
              <a:rPr lang="fr-FR" b="1" err="1">
                <a:solidFill>
                  <a:srgbClr val="FFFFFF"/>
                </a:solidFill>
                <a:latin typeface="Segoe UI"/>
                <a:ea typeface="+mn-lt"/>
                <a:cs typeface="Segoe UI"/>
              </a:rPr>
              <a:t>Familiarize</a:t>
            </a:r>
            <a:r>
              <a:rPr lang="fr-FR" b="1">
                <a:solidFill>
                  <a:srgbClr val="FFFFFF"/>
                </a:solidFill>
                <a:latin typeface="Segoe UI"/>
                <a:ea typeface="+mn-lt"/>
                <a:cs typeface="Segoe UI"/>
              </a:rPr>
              <a:t> </a:t>
            </a:r>
            <a:r>
              <a:rPr lang="fr-FR" b="1" err="1">
                <a:solidFill>
                  <a:srgbClr val="FFFFFF"/>
                </a:solidFill>
                <a:latin typeface="Segoe UI"/>
                <a:ea typeface="+mn-lt"/>
                <a:cs typeface="Segoe UI"/>
              </a:rPr>
              <a:t>oneself</a:t>
            </a:r>
            <a:r>
              <a:rPr lang="fr-FR" b="1">
                <a:solidFill>
                  <a:srgbClr val="FFFFFF"/>
                </a:solidFill>
                <a:latin typeface="Segoe UI"/>
                <a:ea typeface="+mn-lt"/>
                <a:cs typeface="Segoe UI"/>
              </a:rPr>
              <a:t> </a:t>
            </a:r>
            <a:r>
              <a:rPr lang="fr-FR" b="1" err="1">
                <a:solidFill>
                  <a:srgbClr val="FFFFFF"/>
                </a:solidFill>
                <a:latin typeface="Segoe UI"/>
                <a:ea typeface="+mn-lt"/>
                <a:cs typeface="Segoe UI"/>
              </a:rPr>
              <a:t>with</a:t>
            </a:r>
            <a:r>
              <a:rPr lang="fr-FR" b="1">
                <a:solidFill>
                  <a:srgbClr val="FFFFFF"/>
                </a:solidFill>
                <a:latin typeface="Segoe UI"/>
                <a:ea typeface="+mn-lt"/>
                <a:cs typeface="Segoe UI"/>
              </a:rPr>
              <a:t> the </a:t>
            </a:r>
            <a:r>
              <a:rPr lang="fr-FR" b="1" err="1">
                <a:solidFill>
                  <a:srgbClr val="FFFFFF"/>
                </a:solidFill>
                <a:latin typeface="Segoe UI"/>
                <a:ea typeface="+mn-lt"/>
                <a:cs typeface="Segoe UI"/>
              </a:rPr>
              <a:t>car's</a:t>
            </a:r>
            <a:r>
              <a:rPr lang="fr-FR" b="1">
                <a:solidFill>
                  <a:srgbClr val="FFFFFF"/>
                </a:solidFill>
                <a:latin typeface="Segoe UI"/>
                <a:ea typeface="+mn-lt"/>
                <a:cs typeface="Segoe UI"/>
              </a:rPr>
              <a:t> structure</a:t>
            </a:r>
            <a:endParaRPr lang="fr-FR"/>
          </a:p>
          <a:p>
            <a:pPr algn="ctr"/>
            <a:endParaRPr lang="fr-FR" sz="2100" b="1">
              <a:latin typeface="Segoe UI"/>
              <a:ea typeface="Calibri"/>
              <a:cs typeface="Calibri"/>
            </a:endParaRPr>
          </a:p>
        </p:txBody>
      </p:sp>
      <p:sp>
        <p:nvSpPr>
          <p:cNvPr id="9" name="Rectangle 8">
            <a:extLst>
              <a:ext uri="{FF2B5EF4-FFF2-40B4-BE49-F238E27FC236}">
                <a16:creationId xmlns:a16="http://schemas.microsoft.com/office/drawing/2014/main" id="{D6ADFAC9-9D47-FF73-6ECD-8371D2870387}"/>
              </a:ext>
            </a:extLst>
          </p:cNvPr>
          <p:cNvSpPr/>
          <p:nvPr/>
        </p:nvSpPr>
        <p:spPr>
          <a:xfrm>
            <a:off x="5390698" y="2128988"/>
            <a:ext cx="2748628" cy="1189249"/>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b="1">
              <a:solidFill>
                <a:srgbClr val="FFFFFF"/>
              </a:solidFill>
              <a:latin typeface="Segoe UI"/>
              <a:ea typeface="Calibri"/>
              <a:cs typeface="Segoe UI"/>
            </a:endParaRPr>
          </a:p>
          <a:p>
            <a:pPr algn="ctr"/>
            <a:r>
              <a:rPr lang="fr-FR" b="1">
                <a:solidFill>
                  <a:srgbClr val="FFFFFF"/>
                </a:solidFill>
                <a:latin typeface="Segoe UI"/>
                <a:ea typeface="Calibri"/>
                <a:cs typeface="Segoe UI"/>
              </a:rPr>
              <a:t>Focus on the control </a:t>
            </a:r>
            <a:r>
              <a:rPr lang="fr-FR" b="1" err="1">
                <a:solidFill>
                  <a:srgbClr val="FFFFFF"/>
                </a:solidFill>
                <a:latin typeface="Segoe UI"/>
                <a:ea typeface="Calibri"/>
                <a:cs typeface="Segoe UI"/>
              </a:rPr>
              <a:t>laws</a:t>
            </a:r>
            <a:r>
              <a:rPr lang="fr-FR" b="1">
                <a:solidFill>
                  <a:srgbClr val="FFFFFF"/>
                </a:solidFill>
                <a:latin typeface="Segoe UI"/>
                <a:ea typeface="Calibri"/>
                <a:cs typeface="Segoe UI"/>
              </a:rPr>
              <a:t> of the car</a:t>
            </a:r>
            <a:endParaRPr lang="fr-FR"/>
          </a:p>
          <a:p>
            <a:pPr algn="ctr"/>
            <a:endParaRPr lang="fr-FR" sz="2100" b="1">
              <a:latin typeface="Segoe UI"/>
              <a:ea typeface="Calibri"/>
              <a:cs typeface="Calibri"/>
            </a:endParaRPr>
          </a:p>
        </p:txBody>
      </p:sp>
      <p:sp>
        <p:nvSpPr>
          <p:cNvPr id="11" name="Rectangle 10">
            <a:extLst>
              <a:ext uri="{FF2B5EF4-FFF2-40B4-BE49-F238E27FC236}">
                <a16:creationId xmlns:a16="http://schemas.microsoft.com/office/drawing/2014/main" id="{B941B440-05F3-DB19-E9FB-53482592C80D}"/>
              </a:ext>
            </a:extLst>
          </p:cNvPr>
          <p:cNvSpPr/>
          <p:nvPr/>
        </p:nvSpPr>
        <p:spPr>
          <a:xfrm>
            <a:off x="8567483" y="2128985"/>
            <a:ext cx="2748632" cy="118925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b="1">
              <a:solidFill>
                <a:srgbClr val="FFFFFF"/>
              </a:solidFill>
              <a:latin typeface="Segoe UI"/>
              <a:ea typeface="Calibri"/>
              <a:cs typeface="Segoe UI"/>
            </a:endParaRPr>
          </a:p>
          <a:p>
            <a:pPr algn="ctr"/>
            <a:r>
              <a:rPr lang="fr-FR" b="1">
                <a:solidFill>
                  <a:srgbClr val="FFFFFF"/>
                </a:solidFill>
                <a:latin typeface="Segoe UI"/>
                <a:ea typeface="Calibri"/>
                <a:cs typeface="Segoe UI"/>
              </a:rPr>
              <a:t>Obstacle </a:t>
            </a:r>
            <a:r>
              <a:rPr lang="fr-FR" b="1" err="1">
                <a:solidFill>
                  <a:srgbClr val="FFFFFF"/>
                </a:solidFill>
                <a:latin typeface="Segoe UI"/>
                <a:ea typeface="Calibri"/>
                <a:cs typeface="Segoe UI"/>
              </a:rPr>
              <a:t>detection</a:t>
            </a:r>
            <a:r>
              <a:rPr lang="fr-FR" b="1">
                <a:solidFill>
                  <a:srgbClr val="FFFFFF"/>
                </a:solidFill>
                <a:latin typeface="Segoe UI"/>
                <a:ea typeface="Calibri"/>
                <a:cs typeface="Segoe UI"/>
              </a:rPr>
              <a:t> and addition of the trailer to the system</a:t>
            </a:r>
            <a:endParaRPr lang="fr-FR">
              <a:latin typeface="Segoe UI"/>
              <a:cs typeface="Segoe UI"/>
            </a:endParaRPr>
          </a:p>
          <a:p>
            <a:pPr algn="ctr"/>
            <a:endParaRPr lang="fr-FR" sz="2100" b="1">
              <a:latin typeface="Segoe UI"/>
              <a:ea typeface="Calibri"/>
              <a:cs typeface="Calibri"/>
            </a:endParaRPr>
          </a:p>
        </p:txBody>
      </p:sp>
      <p:sp>
        <p:nvSpPr>
          <p:cNvPr id="13" name="Rectangle 12">
            <a:extLst>
              <a:ext uri="{FF2B5EF4-FFF2-40B4-BE49-F238E27FC236}">
                <a16:creationId xmlns:a16="http://schemas.microsoft.com/office/drawing/2014/main" id="{7D7B3862-D631-0FBE-6902-45DF48CAC8A1}"/>
              </a:ext>
            </a:extLst>
          </p:cNvPr>
          <p:cNvSpPr/>
          <p:nvPr/>
        </p:nvSpPr>
        <p:spPr>
          <a:xfrm>
            <a:off x="2128046" y="3899828"/>
            <a:ext cx="2748632" cy="1189253"/>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100" b="1">
              <a:solidFill>
                <a:srgbClr val="FFFFFF"/>
              </a:solidFill>
              <a:latin typeface="Segoe UI"/>
              <a:ea typeface="Calibri"/>
              <a:cs typeface="Segoe UI"/>
            </a:endParaRPr>
          </a:p>
          <a:p>
            <a:pPr algn="ctr"/>
            <a:r>
              <a:rPr lang="fr-FR" b="1" err="1">
                <a:solidFill>
                  <a:srgbClr val="FFFFFF"/>
                </a:solidFill>
                <a:latin typeface="Segoe UI"/>
                <a:ea typeface="Calibri"/>
                <a:cs typeface="Segoe UI"/>
              </a:rPr>
              <a:t>Automatically</a:t>
            </a:r>
            <a:r>
              <a:rPr lang="fr-FR" b="1">
                <a:solidFill>
                  <a:srgbClr val="FFFFFF"/>
                </a:solidFill>
                <a:latin typeface="Segoe UI"/>
                <a:ea typeface="Calibri"/>
                <a:cs typeface="Segoe UI"/>
              </a:rPr>
              <a:t> </a:t>
            </a:r>
            <a:r>
              <a:rPr lang="fr-FR" b="1" err="1">
                <a:solidFill>
                  <a:srgbClr val="FFFFFF"/>
                </a:solidFill>
                <a:latin typeface="Segoe UI"/>
                <a:ea typeface="Calibri"/>
                <a:cs typeface="Segoe UI"/>
              </a:rPr>
              <a:t>park</a:t>
            </a:r>
            <a:r>
              <a:rPr lang="fr-FR" b="1">
                <a:solidFill>
                  <a:srgbClr val="FFFFFF"/>
                </a:solidFill>
                <a:latin typeface="Segoe UI"/>
                <a:ea typeface="Calibri"/>
                <a:cs typeface="Segoe UI"/>
              </a:rPr>
              <a:t> the car </a:t>
            </a:r>
            <a:r>
              <a:rPr lang="fr-FR" b="1" err="1">
                <a:solidFill>
                  <a:srgbClr val="FFFFFF"/>
                </a:solidFill>
                <a:latin typeface="Segoe UI"/>
                <a:ea typeface="Calibri"/>
                <a:cs typeface="Segoe UI"/>
              </a:rPr>
              <a:t>with</a:t>
            </a:r>
            <a:r>
              <a:rPr lang="fr-FR" b="1">
                <a:solidFill>
                  <a:srgbClr val="FFFFFF"/>
                </a:solidFill>
                <a:latin typeface="Segoe UI"/>
                <a:ea typeface="Calibri"/>
                <a:cs typeface="Segoe UI"/>
              </a:rPr>
              <a:t> the trailer</a:t>
            </a:r>
            <a:endParaRPr lang="fr-FR">
              <a:solidFill>
                <a:srgbClr val="FFFFFF"/>
              </a:solidFill>
              <a:latin typeface="Segoe UI"/>
              <a:ea typeface="Calibri"/>
              <a:cs typeface="Segoe UI"/>
            </a:endParaRPr>
          </a:p>
          <a:p>
            <a:pPr algn="ctr"/>
            <a:endParaRPr lang="fr-FR" b="1">
              <a:latin typeface="Segoe UI"/>
              <a:ea typeface="Calibri"/>
              <a:cs typeface="Segoe UI"/>
            </a:endParaRPr>
          </a:p>
          <a:p>
            <a:pPr algn="ctr"/>
            <a:endParaRPr lang="fr-FR" sz="2100" b="1">
              <a:latin typeface="Segoe UI"/>
              <a:ea typeface="Calibri"/>
              <a:cs typeface="Calibri"/>
            </a:endParaRPr>
          </a:p>
        </p:txBody>
      </p:sp>
      <p:sp>
        <p:nvSpPr>
          <p:cNvPr id="14" name="Rectangle 13">
            <a:extLst>
              <a:ext uri="{FF2B5EF4-FFF2-40B4-BE49-F238E27FC236}">
                <a16:creationId xmlns:a16="http://schemas.microsoft.com/office/drawing/2014/main" id="{CF436BAA-3877-B619-AF60-655768353DF9}"/>
              </a:ext>
            </a:extLst>
          </p:cNvPr>
          <p:cNvSpPr/>
          <p:nvPr/>
        </p:nvSpPr>
        <p:spPr>
          <a:xfrm>
            <a:off x="5412162" y="3899833"/>
            <a:ext cx="2748628" cy="1189249"/>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b="1">
              <a:solidFill>
                <a:srgbClr val="FFFFFF"/>
              </a:solidFill>
              <a:latin typeface="Segoe UI"/>
              <a:ea typeface="Calibri"/>
              <a:cs typeface="Segoe UI"/>
            </a:endParaRPr>
          </a:p>
          <a:p>
            <a:pPr algn="ctr"/>
            <a:endParaRPr lang="fr-FR" b="1">
              <a:solidFill>
                <a:srgbClr val="FFFFFF"/>
              </a:solidFill>
              <a:latin typeface="Segoe UI"/>
              <a:ea typeface="Calibri"/>
              <a:cs typeface="Segoe UI"/>
            </a:endParaRPr>
          </a:p>
          <a:p>
            <a:pPr algn="ctr"/>
            <a:r>
              <a:rPr lang="fr-FR" b="1" err="1">
                <a:solidFill>
                  <a:srgbClr val="FFFFFF"/>
                </a:solidFill>
                <a:latin typeface="Segoe UI"/>
                <a:ea typeface="Calibri"/>
                <a:cs typeface="Segoe UI"/>
              </a:rPr>
              <a:t>Implement</a:t>
            </a:r>
            <a:r>
              <a:rPr lang="fr-FR" b="1">
                <a:solidFill>
                  <a:srgbClr val="FFFFFF"/>
                </a:solidFill>
                <a:latin typeface="Segoe UI"/>
                <a:ea typeface="Calibri"/>
                <a:cs typeface="Segoe UI"/>
              </a:rPr>
              <a:t> a </a:t>
            </a:r>
            <a:endParaRPr lang="fr-FR">
              <a:latin typeface="Segoe UI"/>
              <a:cs typeface="Segoe UI"/>
            </a:endParaRPr>
          </a:p>
          <a:p>
            <a:pPr algn="ctr"/>
            <a:r>
              <a:rPr lang="fr-FR" b="1">
                <a:solidFill>
                  <a:srgbClr val="FFFFFF"/>
                </a:solidFill>
                <a:latin typeface="Segoe UI"/>
                <a:ea typeface="Calibri"/>
                <a:cs typeface="Segoe UI"/>
              </a:rPr>
              <a:t>GPS </a:t>
            </a:r>
            <a:r>
              <a:rPr lang="fr-FR" b="1" err="1">
                <a:solidFill>
                  <a:srgbClr val="FFFFFF"/>
                </a:solidFill>
                <a:latin typeface="Segoe UI"/>
                <a:ea typeface="Calibri"/>
                <a:cs typeface="Segoe UI"/>
              </a:rPr>
              <a:t>function</a:t>
            </a:r>
            <a:r>
              <a:rPr lang="fr-FR" b="1">
                <a:solidFill>
                  <a:srgbClr val="FFFFFF"/>
                </a:solidFill>
                <a:latin typeface="Segoe UI"/>
                <a:ea typeface="Calibri"/>
                <a:cs typeface="Segoe UI"/>
              </a:rPr>
              <a:t> in </a:t>
            </a:r>
            <a:r>
              <a:rPr lang="fr-FR" b="1" err="1">
                <a:solidFill>
                  <a:srgbClr val="FFFFFF"/>
                </a:solidFill>
                <a:latin typeface="Segoe UI"/>
                <a:ea typeface="Calibri"/>
                <a:cs typeface="Segoe UI"/>
              </a:rPr>
              <a:t>our</a:t>
            </a:r>
            <a:r>
              <a:rPr lang="fr-FR" b="1">
                <a:solidFill>
                  <a:srgbClr val="FFFFFF"/>
                </a:solidFill>
                <a:latin typeface="Segoe UI"/>
                <a:ea typeface="Calibri"/>
                <a:cs typeface="Segoe UI"/>
              </a:rPr>
              <a:t>  final </a:t>
            </a:r>
            <a:r>
              <a:rPr lang="fr-FR" b="1" err="1">
                <a:solidFill>
                  <a:srgbClr val="FFFFFF"/>
                </a:solidFill>
                <a:latin typeface="Segoe UI"/>
                <a:ea typeface="Calibri"/>
                <a:cs typeface="Segoe UI"/>
              </a:rPr>
              <a:t>product</a:t>
            </a:r>
            <a:endParaRPr lang="fr-FR" b="1">
              <a:solidFill>
                <a:srgbClr val="FFFFFF"/>
              </a:solidFill>
              <a:latin typeface="Segoe UI"/>
              <a:ea typeface="Calibri"/>
              <a:cs typeface="Segoe UI"/>
            </a:endParaRPr>
          </a:p>
          <a:p>
            <a:pPr algn="ctr"/>
            <a:endParaRPr lang="fr-FR" b="1">
              <a:latin typeface="Segoe UI"/>
              <a:ea typeface="Calibri"/>
              <a:cs typeface="Segoe UI"/>
            </a:endParaRPr>
          </a:p>
          <a:p>
            <a:pPr algn="ctr"/>
            <a:endParaRPr lang="fr-FR" sz="2100" b="1">
              <a:latin typeface="Segoe UI"/>
              <a:ea typeface="Calibri"/>
              <a:cs typeface="Calibri"/>
            </a:endParaRPr>
          </a:p>
        </p:txBody>
      </p:sp>
      <p:pic>
        <p:nvPicPr>
          <p:cNvPr id="4" name="Image 3" descr="Une image contenant dessin, dessin humoristique, ver, art&#10;&#10;Description générée automatiquement">
            <a:extLst>
              <a:ext uri="{FF2B5EF4-FFF2-40B4-BE49-F238E27FC236}">
                <a16:creationId xmlns:a16="http://schemas.microsoft.com/office/drawing/2014/main" id="{7E5E5B3D-10D3-DCFC-7798-274916DBD3CF}"/>
              </a:ext>
            </a:extLst>
          </p:cNvPr>
          <p:cNvPicPr>
            <a:picLocks noChangeAspect="1"/>
          </p:cNvPicPr>
          <p:nvPr/>
        </p:nvPicPr>
        <p:blipFill>
          <a:blip r:embed="rId3"/>
          <a:stretch>
            <a:fillRect/>
          </a:stretch>
        </p:blipFill>
        <p:spPr>
          <a:xfrm rot="960000">
            <a:off x="10248798" y="3910189"/>
            <a:ext cx="1211017" cy="1105169"/>
          </a:xfrm>
          <a:prstGeom prst="ellipse">
            <a:avLst/>
          </a:prstGeom>
          <a:ln w="63500" cap="rnd">
            <a:solidFill>
              <a:srgbClr val="038077"/>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2E622A99-37B9-8DB7-8895-340961AC4756}"/>
              </a:ext>
            </a:extLst>
          </p:cNvPr>
          <p:cNvSpPr/>
          <p:nvPr/>
        </p:nvSpPr>
        <p:spPr>
          <a:xfrm>
            <a:off x="1789" y="-4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fr-FR" sz="2800" b="1">
              <a:latin typeface="Segoe UI"/>
              <a:ea typeface="Calibri"/>
              <a:cs typeface="Calibri"/>
            </a:endParaRPr>
          </a:p>
        </p:txBody>
      </p:sp>
      <p:sp>
        <p:nvSpPr>
          <p:cNvPr id="15" name="ZoneTexte 14">
            <a:extLst>
              <a:ext uri="{FF2B5EF4-FFF2-40B4-BE49-F238E27FC236}">
                <a16:creationId xmlns:a16="http://schemas.microsoft.com/office/drawing/2014/main" id="{ACD49FEA-B6E0-E366-4114-570B2F63B4E4}"/>
              </a:ext>
            </a:extLst>
          </p:cNvPr>
          <p:cNvSpPr txBox="1"/>
          <p:nvPr/>
        </p:nvSpPr>
        <p:spPr>
          <a:xfrm>
            <a:off x="9809407" y="620332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i="1">
              <a:solidFill>
                <a:schemeClr val="bg1"/>
              </a:solidFill>
              <a:latin typeface="Segoe UI"/>
              <a:ea typeface="Calibri"/>
              <a:cs typeface="Segoe UI"/>
            </a:endParaRPr>
          </a:p>
        </p:txBody>
      </p:sp>
      <p:sp>
        <p:nvSpPr>
          <p:cNvPr id="22" name="Title 1">
            <a:extLst>
              <a:ext uri="{FF2B5EF4-FFF2-40B4-BE49-F238E27FC236}">
                <a16:creationId xmlns:a16="http://schemas.microsoft.com/office/drawing/2014/main" id="{6DEC6656-5768-0EAE-AF31-77150605169F}"/>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solidFill>
                  <a:schemeClr val="bg1"/>
                </a:solidFill>
                <a:latin typeface="Segoe UI"/>
                <a:ea typeface="Calibri Light"/>
                <a:cs typeface="Calibri Light"/>
              </a:rPr>
              <a:t>07/17</a:t>
            </a:r>
            <a:endParaRPr lang="fr-FR" sz="2400">
              <a:solidFill>
                <a:schemeClr val="bg1"/>
              </a:solidFill>
              <a:ea typeface="Calibri Light"/>
              <a:cs typeface="Calibri Light"/>
            </a:endParaRPr>
          </a:p>
        </p:txBody>
      </p:sp>
      <p:sp>
        <p:nvSpPr>
          <p:cNvPr id="27" name="Vague 26">
            <a:extLst>
              <a:ext uri="{FF2B5EF4-FFF2-40B4-BE49-F238E27FC236}">
                <a16:creationId xmlns:a16="http://schemas.microsoft.com/office/drawing/2014/main" id="{BD130E94-682A-862A-2285-3352D1526EFA}"/>
              </a:ext>
            </a:extLst>
          </p:cNvPr>
          <p:cNvSpPr/>
          <p:nvPr/>
        </p:nvSpPr>
        <p:spPr>
          <a:xfrm>
            <a:off x="1314718" y="2621387"/>
            <a:ext cx="386365" cy="364900"/>
          </a:xfrm>
          <a:prstGeom prst="wave">
            <a:avLst/>
          </a:prstGeom>
          <a:solidFill>
            <a:srgbClr val="038077"/>
          </a:solidFill>
          <a:ln>
            <a:solidFill>
              <a:srgbClr val="0380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ea typeface="Calibri"/>
                <a:cs typeface="Calibri"/>
              </a:rPr>
              <a:t>1</a:t>
            </a:r>
            <a:endParaRPr lang="fr-FR"/>
          </a:p>
        </p:txBody>
      </p:sp>
      <p:sp>
        <p:nvSpPr>
          <p:cNvPr id="26" name="Title 1">
            <a:extLst>
              <a:ext uri="{FF2B5EF4-FFF2-40B4-BE49-F238E27FC236}">
                <a16:creationId xmlns:a16="http://schemas.microsoft.com/office/drawing/2014/main" id="{6B0DFA96-9700-CB4C-5A51-648659FCFCE8}"/>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sz="2000" i="1">
                <a:solidFill>
                  <a:schemeClr val="bg1"/>
                </a:solidFill>
                <a:ea typeface="Calibri Light"/>
                <a:cs typeface="Calibri Light"/>
              </a:rPr>
              <a:t>Réda</a:t>
            </a:r>
          </a:p>
        </p:txBody>
      </p:sp>
      <p:sp>
        <p:nvSpPr>
          <p:cNvPr id="30" name="Vague 29">
            <a:extLst>
              <a:ext uri="{FF2B5EF4-FFF2-40B4-BE49-F238E27FC236}">
                <a16:creationId xmlns:a16="http://schemas.microsoft.com/office/drawing/2014/main" id="{F9005A15-9B50-7A53-B676-2D0A98C9C1E8}"/>
              </a:ext>
            </a:extLst>
          </p:cNvPr>
          <p:cNvSpPr/>
          <p:nvPr/>
        </p:nvSpPr>
        <p:spPr>
          <a:xfrm>
            <a:off x="5199844" y="1945246"/>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2</a:t>
            </a:r>
            <a:endParaRPr lang="fr-FR"/>
          </a:p>
        </p:txBody>
      </p:sp>
      <p:sp>
        <p:nvSpPr>
          <p:cNvPr id="31" name="Vague 30">
            <a:extLst>
              <a:ext uri="{FF2B5EF4-FFF2-40B4-BE49-F238E27FC236}">
                <a16:creationId xmlns:a16="http://schemas.microsoft.com/office/drawing/2014/main" id="{4E3B9883-85AD-F694-210C-6D128E6DD635}"/>
              </a:ext>
            </a:extLst>
          </p:cNvPr>
          <p:cNvSpPr/>
          <p:nvPr/>
        </p:nvSpPr>
        <p:spPr>
          <a:xfrm>
            <a:off x="1937197" y="3716091"/>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4</a:t>
            </a:r>
            <a:endParaRPr lang="fr-FR"/>
          </a:p>
        </p:txBody>
      </p:sp>
      <p:sp>
        <p:nvSpPr>
          <p:cNvPr id="32" name="Vague 31">
            <a:extLst>
              <a:ext uri="{FF2B5EF4-FFF2-40B4-BE49-F238E27FC236}">
                <a16:creationId xmlns:a16="http://schemas.microsoft.com/office/drawing/2014/main" id="{D79EDCAF-AF00-307B-EF57-7C26B98F2B8D}"/>
              </a:ext>
            </a:extLst>
          </p:cNvPr>
          <p:cNvSpPr/>
          <p:nvPr/>
        </p:nvSpPr>
        <p:spPr>
          <a:xfrm>
            <a:off x="8376634" y="1945245"/>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3</a:t>
            </a:r>
            <a:endParaRPr lang="fr-FR"/>
          </a:p>
        </p:txBody>
      </p:sp>
      <p:sp>
        <p:nvSpPr>
          <p:cNvPr id="33" name="Vague 32">
            <a:extLst>
              <a:ext uri="{FF2B5EF4-FFF2-40B4-BE49-F238E27FC236}">
                <a16:creationId xmlns:a16="http://schemas.microsoft.com/office/drawing/2014/main" id="{330CFF35-83D4-334F-52D5-A0648A1C92F9}"/>
              </a:ext>
            </a:extLst>
          </p:cNvPr>
          <p:cNvSpPr/>
          <p:nvPr/>
        </p:nvSpPr>
        <p:spPr>
          <a:xfrm>
            <a:off x="5199844" y="3716091"/>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5</a:t>
            </a:r>
            <a:endParaRPr lang="fr-FR"/>
          </a:p>
        </p:txBody>
      </p:sp>
      <p:sp>
        <p:nvSpPr>
          <p:cNvPr id="37" name="Title 1">
            <a:extLst>
              <a:ext uri="{FF2B5EF4-FFF2-40B4-BE49-F238E27FC236}">
                <a16:creationId xmlns:a16="http://schemas.microsoft.com/office/drawing/2014/main" id="{DDDCFC80-8079-3505-51A8-F54543F1F527}"/>
              </a:ext>
            </a:extLst>
          </p:cNvPr>
          <p:cNvSpPr txBox="1">
            <a:spLocks/>
          </p:cNvSpPr>
          <p:nvPr/>
        </p:nvSpPr>
        <p:spPr>
          <a:xfrm>
            <a:off x="294807" y="167937"/>
            <a:ext cx="5787345" cy="49713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solidFill>
                <a:schemeClr val="bg1"/>
              </a:solidFill>
              <a:latin typeface="Segoe UI"/>
              <a:ea typeface="Calibri Light"/>
              <a:cs typeface="Calibri Light"/>
            </a:endParaRPr>
          </a:p>
        </p:txBody>
      </p:sp>
      <p:sp>
        <p:nvSpPr>
          <p:cNvPr id="41" name="Rectangle 40">
            <a:extLst>
              <a:ext uri="{FF2B5EF4-FFF2-40B4-BE49-F238E27FC236}">
                <a16:creationId xmlns:a16="http://schemas.microsoft.com/office/drawing/2014/main" id="{DE1B6304-FCD6-D8C5-399D-D5BB66BE541A}"/>
              </a:ext>
            </a:extLst>
          </p:cNvPr>
          <p:cNvSpPr/>
          <p:nvPr/>
        </p:nvSpPr>
        <p:spPr>
          <a:xfrm>
            <a:off x="330352" y="-2349448"/>
            <a:ext cx="1449590" cy="6499626"/>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4200"/>
          </a:p>
        </p:txBody>
      </p:sp>
      <p:grpSp>
        <p:nvGrpSpPr>
          <p:cNvPr id="60" name="Groupe 59">
            <a:extLst>
              <a:ext uri="{FF2B5EF4-FFF2-40B4-BE49-F238E27FC236}">
                <a16:creationId xmlns:a16="http://schemas.microsoft.com/office/drawing/2014/main" id="{92F3B6E2-8DA0-0512-6858-766B4C6D7CE3}"/>
              </a:ext>
            </a:extLst>
          </p:cNvPr>
          <p:cNvGrpSpPr/>
          <p:nvPr/>
        </p:nvGrpSpPr>
        <p:grpSpPr>
          <a:xfrm>
            <a:off x="561281" y="-2186773"/>
            <a:ext cx="1013197" cy="6086498"/>
            <a:chOff x="522056"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43" name="Groupe 42">
              <a:extLst>
                <a:ext uri="{FF2B5EF4-FFF2-40B4-BE49-F238E27FC236}">
                  <a16:creationId xmlns:a16="http://schemas.microsoft.com/office/drawing/2014/main" id="{F4AE2744-215D-4101-F7A5-8EA877E12528}"/>
                </a:ext>
              </a:extLst>
            </p:cNvPr>
            <p:cNvGrpSpPr/>
            <p:nvPr/>
          </p:nvGrpSpPr>
          <p:grpSpPr>
            <a:xfrm>
              <a:off x="522056" y="958949"/>
              <a:ext cx="1013197" cy="367674"/>
              <a:chOff x="715149" y="3365658"/>
              <a:chExt cx="1573391" cy="447676"/>
            </a:xfrm>
            <a:grpFill/>
          </p:grpSpPr>
          <p:sp>
            <p:nvSpPr>
              <p:cNvPr id="53" name="Forme libre : forme 52">
                <a:extLst>
                  <a:ext uri="{FF2B5EF4-FFF2-40B4-BE49-F238E27FC236}">
                    <a16:creationId xmlns:a16="http://schemas.microsoft.com/office/drawing/2014/main" id="{A9B37604-D004-6156-743C-3D13A317D6E3}"/>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54" name="Forme libre : forme 53">
                <a:extLst>
                  <a:ext uri="{FF2B5EF4-FFF2-40B4-BE49-F238E27FC236}">
                    <a16:creationId xmlns:a16="http://schemas.microsoft.com/office/drawing/2014/main" id="{DB81E374-795E-7056-F87F-E4C5919AC3A2}"/>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fr-FR" sz="4200"/>
              </a:p>
            </p:txBody>
          </p:sp>
          <p:sp>
            <p:nvSpPr>
              <p:cNvPr id="55" name="Forme libre : forme 54">
                <a:extLst>
                  <a:ext uri="{FF2B5EF4-FFF2-40B4-BE49-F238E27FC236}">
                    <a16:creationId xmlns:a16="http://schemas.microsoft.com/office/drawing/2014/main" id="{64AFAC61-5C1E-8F69-1ACD-4D88566BE5F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fr-FR" sz="4200"/>
              </a:p>
            </p:txBody>
          </p:sp>
          <p:grpSp>
            <p:nvGrpSpPr>
              <p:cNvPr id="56" name="Graphique 8" descr="Caravane contour">
                <a:extLst>
                  <a:ext uri="{FF2B5EF4-FFF2-40B4-BE49-F238E27FC236}">
                    <a16:creationId xmlns:a16="http://schemas.microsoft.com/office/drawing/2014/main" id="{64FF064C-D353-B3E3-E5E3-8DFF615ADEF5}"/>
                  </a:ext>
                </a:extLst>
              </p:cNvPr>
              <p:cNvGrpSpPr/>
              <p:nvPr/>
            </p:nvGrpSpPr>
            <p:grpSpPr>
              <a:xfrm>
                <a:off x="715149" y="3365658"/>
                <a:ext cx="800100" cy="447676"/>
                <a:chOff x="715149" y="3365658"/>
                <a:chExt cx="800100" cy="447676"/>
              </a:xfrm>
              <a:grpFill/>
            </p:grpSpPr>
            <p:sp>
              <p:nvSpPr>
                <p:cNvPr id="57" name="Forme libre : forme 56">
                  <a:extLst>
                    <a:ext uri="{FF2B5EF4-FFF2-40B4-BE49-F238E27FC236}">
                      <a16:creationId xmlns:a16="http://schemas.microsoft.com/office/drawing/2014/main" id="{5EBBF939-4A23-41B9-C75C-DB03FB245C65}"/>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fr-FR" sz="4200"/>
                </a:p>
              </p:txBody>
            </p:sp>
            <p:sp>
              <p:nvSpPr>
                <p:cNvPr id="58" name="Forme libre : forme 57">
                  <a:extLst>
                    <a:ext uri="{FF2B5EF4-FFF2-40B4-BE49-F238E27FC236}">
                      <a16:creationId xmlns:a16="http://schemas.microsoft.com/office/drawing/2014/main" id="{B8330E03-CA03-2504-58A9-E97150302256}"/>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fr-FR" sz="4200"/>
                </a:p>
              </p:txBody>
            </p:sp>
            <p:sp>
              <p:nvSpPr>
                <p:cNvPr id="59" name="Forme libre : forme 58">
                  <a:extLst>
                    <a:ext uri="{FF2B5EF4-FFF2-40B4-BE49-F238E27FC236}">
                      <a16:creationId xmlns:a16="http://schemas.microsoft.com/office/drawing/2014/main" id="{C1441119-102B-1C54-C9A6-537132FDBD7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fr-FR" sz="4200"/>
                </a:p>
              </p:txBody>
            </p:sp>
          </p:grpSp>
        </p:grpSp>
        <p:pic>
          <p:nvPicPr>
            <p:cNvPr id="44" name="Graphique 43" descr="Engrenages contour">
              <a:extLst>
                <a:ext uri="{FF2B5EF4-FFF2-40B4-BE49-F238E27FC236}">
                  <a16:creationId xmlns:a16="http://schemas.microsoft.com/office/drawing/2014/main" id="{335875AF-AF06-8A3C-F435-B93ABB7517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2677" y="1504000"/>
              <a:ext cx="751938" cy="751938"/>
            </a:xfrm>
            <a:prstGeom prst="rect">
              <a:avLst/>
            </a:prstGeom>
          </p:spPr>
        </p:pic>
        <p:pic>
          <p:nvPicPr>
            <p:cNvPr id="45" name="Graphique 44" descr="Coche avec un remplissage uni">
              <a:extLst>
                <a:ext uri="{FF2B5EF4-FFF2-40B4-BE49-F238E27FC236}">
                  <a16:creationId xmlns:a16="http://schemas.microsoft.com/office/drawing/2014/main" id="{01862601-9A9A-37CB-217B-555F5A208F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723" y="5016986"/>
              <a:ext cx="483847" cy="483847"/>
            </a:xfrm>
            <a:prstGeom prst="rect">
              <a:avLst/>
            </a:prstGeom>
          </p:spPr>
        </p:pic>
        <p:pic>
          <p:nvPicPr>
            <p:cNvPr id="46" name="Graphique 45" descr="Liste contour">
              <a:extLst>
                <a:ext uri="{FF2B5EF4-FFF2-40B4-BE49-F238E27FC236}">
                  <a16:creationId xmlns:a16="http://schemas.microsoft.com/office/drawing/2014/main" id="{6EA20AA4-9668-1FD6-2C1A-43162A55BC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7017" y="2448978"/>
              <a:ext cx="623259" cy="623259"/>
            </a:xfrm>
            <a:prstGeom prst="rect">
              <a:avLst/>
            </a:prstGeom>
          </p:spPr>
        </p:pic>
        <p:grpSp>
          <p:nvGrpSpPr>
            <p:cNvPr id="47" name="Groupe 46">
              <a:extLst>
                <a:ext uri="{FF2B5EF4-FFF2-40B4-BE49-F238E27FC236}">
                  <a16:creationId xmlns:a16="http://schemas.microsoft.com/office/drawing/2014/main" id="{13B1B8E0-8042-B50B-902B-F9F9AC680108}"/>
                </a:ext>
              </a:extLst>
            </p:cNvPr>
            <p:cNvGrpSpPr/>
            <p:nvPr/>
          </p:nvGrpSpPr>
          <p:grpSpPr>
            <a:xfrm>
              <a:off x="677692" y="4072008"/>
              <a:ext cx="701921" cy="751938"/>
              <a:chOff x="5513818" y="3986324"/>
              <a:chExt cx="928909" cy="928909"/>
            </a:xfrm>
            <a:grpFill/>
          </p:grpSpPr>
          <p:pic>
            <p:nvPicPr>
              <p:cNvPr id="51" name="Graphique 50" descr="Avertissement avec un remplissage uni">
                <a:extLst>
                  <a:ext uri="{FF2B5EF4-FFF2-40B4-BE49-F238E27FC236}">
                    <a16:creationId xmlns:a16="http://schemas.microsoft.com/office/drawing/2014/main" id="{9D45646F-6322-6B02-16C2-556F78B7CC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48960" y="4069822"/>
                <a:ext cx="446464" cy="446464"/>
              </a:xfrm>
              <a:prstGeom prst="rect">
                <a:avLst/>
              </a:prstGeom>
            </p:spPr>
          </p:pic>
          <p:pic>
            <p:nvPicPr>
              <p:cNvPr id="52" name="Graphique 51" descr="Loupe contour">
                <a:extLst>
                  <a:ext uri="{FF2B5EF4-FFF2-40B4-BE49-F238E27FC236}">
                    <a16:creationId xmlns:a16="http://schemas.microsoft.com/office/drawing/2014/main" id="{BDF5CF58-3ED8-E685-481D-D819FA29D1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13818" y="3986324"/>
                <a:ext cx="928909" cy="928909"/>
              </a:xfrm>
              <a:prstGeom prst="rect">
                <a:avLst/>
              </a:prstGeom>
            </p:spPr>
          </p:pic>
        </p:grpSp>
        <p:pic>
          <p:nvPicPr>
            <p:cNvPr id="48" name="Graphique 47" descr="Badge 1 avec un remplissage uni">
              <a:extLst>
                <a:ext uri="{FF2B5EF4-FFF2-40B4-BE49-F238E27FC236}">
                  <a16:creationId xmlns:a16="http://schemas.microsoft.com/office/drawing/2014/main" id="{1A033FE9-82C1-8F4E-34D4-28ACDEE0D7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86723" y="3330199"/>
              <a:ext cx="483847" cy="483847"/>
            </a:xfrm>
            <a:prstGeom prst="rect">
              <a:avLst/>
            </a:prstGeom>
          </p:spPr>
        </p:pic>
        <p:pic>
          <p:nvPicPr>
            <p:cNvPr id="49" name="Graphique 48" descr="Camion-benne avec un remplissage uni">
              <a:extLst>
                <a:ext uri="{FF2B5EF4-FFF2-40B4-BE49-F238E27FC236}">
                  <a16:creationId xmlns:a16="http://schemas.microsoft.com/office/drawing/2014/main" id="{FA28035C-16A8-D746-C4A7-A174735AB41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7017" y="152448"/>
              <a:ext cx="623259" cy="623259"/>
            </a:xfrm>
            <a:prstGeom prst="rect">
              <a:avLst/>
            </a:prstGeom>
          </p:spPr>
        </p:pic>
        <p:pic>
          <p:nvPicPr>
            <p:cNvPr id="50" name="Graphique 49" descr="Point d’interrogation avec un remplissage uni">
              <a:extLst>
                <a:ext uri="{FF2B5EF4-FFF2-40B4-BE49-F238E27FC236}">
                  <a16:creationId xmlns:a16="http://schemas.microsoft.com/office/drawing/2014/main" id="{3E972800-97A5-5945-944C-00E4085D297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56110" y="5693873"/>
              <a:ext cx="545073" cy="545073"/>
            </a:xfrm>
            <a:prstGeom prst="rect">
              <a:avLst/>
            </a:prstGeom>
          </p:spPr>
        </p:pic>
      </p:grpSp>
      <p:sp>
        <p:nvSpPr>
          <p:cNvPr id="62" name="Triangle isocèle 61">
            <a:extLst>
              <a:ext uri="{FF2B5EF4-FFF2-40B4-BE49-F238E27FC236}">
                <a16:creationId xmlns:a16="http://schemas.microsoft.com/office/drawing/2014/main" id="{16D2DAA9-D320-36F7-4A96-4DAC81910829}"/>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riangle isocèle 63">
            <a:extLst>
              <a:ext uri="{FF2B5EF4-FFF2-40B4-BE49-F238E27FC236}">
                <a16:creationId xmlns:a16="http://schemas.microsoft.com/office/drawing/2014/main" id="{BE69581A-2B3B-4251-0402-80190A969D07}"/>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5">
            <a:extLst>
              <a:ext uri="{FF2B5EF4-FFF2-40B4-BE49-F238E27FC236}">
                <a16:creationId xmlns:a16="http://schemas.microsoft.com/office/drawing/2014/main" id="{770BA39D-8CE0-73D0-5CF0-493C031AF9FF}"/>
              </a:ext>
            </a:extLst>
          </p:cNvPr>
          <p:cNvSpPr txBox="1"/>
          <p:nvPr/>
        </p:nvSpPr>
        <p:spPr>
          <a:xfrm>
            <a:off x="2230288" y="22098"/>
            <a:ext cx="6146363"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fr-FR" sz="4200" b="1">
                <a:solidFill>
                  <a:schemeClr val="bg1"/>
                </a:solidFill>
              </a:rPr>
              <a:t>Release vision and backlog</a:t>
            </a:r>
          </a:p>
        </p:txBody>
      </p:sp>
      <p:sp>
        <p:nvSpPr>
          <p:cNvPr id="67" name="Vague 66">
            <a:extLst>
              <a:ext uri="{FF2B5EF4-FFF2-40B4-BE49-F238E27FC236}">
                <a16:creationId xmlns:a16="http://schemas.microsoft.com/office/drawing/2014/main" id="{07577065-CA35-248C-3168-E4ACAAB7D763}"/>
              </a:ext>
            </a:extLst>
          </p:cNvPr>
          <p:cNvSpPr/>
          <p:nvPr/>
        </p:nvSpPr>
        <p:spPr>
          <a:xfrm>
            <a:off x="1937197" y="1945246"/>
            <a:ext cx="386365" cy="364900"/>
          </a:xfrm>
          <a:prstGeom prst="wave">
            <a:avLst/>
          </a:prstGeom>
          <a:solidFill>
            <a:srgbClr val="038077"/>
          </a:solidFill>
          <a:ln>
            <a:solidFill>
              <a:srgbClr val="03807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ea typeface="Calibri"/>
                <a:cs typeface="Calibri"/>
              </a:rPr>
              <a:t>1</a:t>
            </a:r>
          </a:p>
        </p:txBody>
      </p:sp>
    </p:spTree>
    <p:extLst>
      <p:ext uri="{BB962C8B-B14F-4D97-AF65-F5344CB8AC3E}">
        <p14:creationId xmlns:p14="http://schemas.microsoft.com/office/powerpoint/2010/main" val="3838691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CFD6D66-463B-64BF-DC25-57E703DC83FE}"/>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en-GB"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30352" y="-2349448"/>
            <a:ext cx="1449590" cy="6499626"/>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61280" y="-2186773"/>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GB"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GB"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en-GB"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en-GB"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en-GB"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en-GB"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DE167C17-5B63-0AAD-D5BF-ABC6303CF338}"/>
              </a:ext>
            </a:extLst>
          </p:cNvPr>
          <p:cNvSpPr txBox="1"/>
          <p:nvPr/>
        </p:nvSpPr>
        <p:spPr>
          <a:xfrm>
            <a:off x="2230288" y="-2283842"/>
            <a:ext cx="1885773" cy="738664"/>
          </a:xfrm>
          <a:prstGeom prst="rect">
            <a:avLst/>
          </a:prstGeom>
          <a:noFill/>
        </p:spPr>
        <p:txBody>
          <a:bodyPr wrap="none" rtlCol="0">
            <a:spAutoFit/>
          </a:bodyPr>
          <a:lstStyle/>
          <a:p>
            <a:r>
              <a:rPr lang="en-GB" sz="4200">
                <a:solidFill>
                  <a:schemeClr val="bg1"/>
                </a:solidFill>
              </a:rPr>
              <a:t>Context</a:t>
            </a:r>
          </a:p>
        </p:txBody>
      </p:sp>
      <p:sp>
        <p:nvSpPr>
          <p:cNvPr id="5" name="ZoneTexte 4">
            <a:extLst>
              <a:ext uri="{FF2B5EF4-FFF2-40B4-BE49-F238E27FC236}">
                <a16:creationId xmlns:a16="http://schemas.microsoft.com/office/drawing/2014/main" id="{37B69707-5291-2664-2BB3-AF4A2E6C9ACD}"/>
              </a:ext>
            </a:extLst>
          </p:cNvPr>
          <p:cNvSpPr txBox="1"/>
          <p:nvPr/>
        </p:nvSpPr>
        <p:spPr>
          <a:xfrm>
            <a:off x="2230288" y="-1575224"/>
            <a:ext cx="4477701" cy="738664"/>
          </a:xfrm>
          <a:prstGeom prst="rect">
            <a:avLst/>
          </a:prstGeom>
          <a:noFill/>
        </p:spPr>
        <p:txBody>
          <a:bodyPr wrap="none" rtlCol="0">
            <a:spAutoFit/>
          </a:bodyPr>
          <a:lstStyle/>
          <a:p>
            <a:r>
              <a:rPr lang="en-GB" sz="4200">
                <a:solidFill>
                  <a:schemeClr val="bg1"/>
                </a:solidFill>
              </a:rPr>
              <a:t>Product description</a:t>
            </a:r>
          </a:p>
        </p:txBody>
      </p:sp>
      <p:sp>
        <p:nvSpPr>
          <p:cNvPr id="7" name="ZoneTexte 6">
            <a:extLst>
              <a:ext uri="{FF2B5EF4-FFF2-40B4-BE49-F238E27FC236}">
                <a16:creationId xmlns:a16="http://schemas.microsoft.com/office/drawing/2014/main" id="{3CD26851-D66B-8E1A-8516-E4F37B48A83D}"/>
              </a:ext>
            </a:extLst>
          </p:cNvPr>
          <p:cNvSpPr txBox="1"/>
          <p:nvPr/>
        </p:nvSpPr>
        <p:spPr>
          <a:xfrm>
            <a:off x="2230288" y="-840406"/>
            <a:ext cx="3227294" cy="738664"/>
          </a:xfrm>
          <a:prstGeom prst="rect">
            <a:avLst/>
          </a:prstGeom>
          <a:noFill/>
        </p:spPr>
        <p:txBody>
          <a:bodyPr wrap="none" rtlCol="0">
            <a:spAutoFit/>
          </a:bodyPr>
          <a:lstStyle/>
          <a:p>
            <a:r>
              <a:rPr lang="en-GB" sz="4200">
                <a:solidFill>
                  <a:schemeClr val="bg1"/>
                </a:solidFill>
              </a:rPr>
              <a:t>Main features</a:t>
            </a:r>
          </a:p>
        </p:txBody>
      </p:sp>
      <p:sp>
        <p:nvSpPr>
          <p:cNvPr id="9" name="ZoneTexte 8">
            <a:extLst>
              <a:ext uri="{FF2B5EF4-FFF2-40B4-BE49-F238E27FC236}">
                <a16:creationId xmlns:a16="http://schemas.microsoft.com/office/drawing/2014/main" id="{261B2085-D748-A7FF-BC32-3BEED2E12935}"/>
              </a:ext>
            </a:extLst>
          </p:cNvPr>
          <p:cNvSpPr txBox="1">
            <a:spLocks noGrp="1" noRot="1" noMove="1" noResize="1" noEditPoints="1" noAdjustHandles="1" noChangeArrowheads="1" noChangeShapeType="1"/>
          </p:cNvSpPr>
          <p:nvPr/>
        </p:nvSpPr>
        <p:spPr>
          <a:xfrm>
            <a:off x="2244925" y="885530"/>
            <a:ext cx="1880451" cy="738664"/>
          </a:xfrm>
          <a:prstGeom prst="rect">
            <a:avLst/>
          </a:prstGeom>
          <a:noFill/>
        </p:spPr>
        <p:txBody>
          <a:bodyPr wrap="none" rtlCol="0">
            <a:spAutoFit/>
          </a:bodyPr>
          <a:lstStyle/>
          <a:p>
            <a:r>
              <a:rPr lang="en-GB" sz="4200">
                <a:solidFill>
                  <a:schemeClr val="bg1"/>
                </a:solidFill>
              </a:rPr>
              <a:t>Sprint 1</a:t>
            </a:r>
          </a:p>
        </p:txBody>
      </p:sp>
      <p:sp>
        <p:nvSpPr>
          <p:cNvPr id="26" name="ZoneTexte 25">
            <a:extLst>
              <a:ext uri="{FF2B5EF4-FFF2-40B4-BE49-F238E27FC236}">
                <a16:creationId xmlns:a16="http://schemas.microsoft.com/office/drawing/2014/main" id="{401A2EC6-F3D7-2843-ABB3-602FCE1C9889}"/>
              </a:ext>
            </a:extLst>
          </p:cNvPr>
          <p:cNvSpPr txBox="1"/>
          <p:nvPr/>
        </p:nvSpPr>
        <p:spPr>
          <a:xfrm>
            <a:off x="2230288" y="22098"/>
            <a:ext cx="6146363"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en-GB" sz="4200" b="1">
                <a:solidFill>
                  <a:schemeClr val="bg1"/>
                </a:solidFill>
              </a:rPr>
              <a:t>Release vision and backlog</a:t>
            </a:r>
          </a:p>
        </p:txBody>
      </p:sp>
      <p:sp>
        <p:nvSpPr>
          <p:cNvPr id="31" name="Title 1">
            <a:extLst>
              <a:ext uri="{FF2B5EF4-FFF2-40B4-BE49-F238E27FC236}">
                <a16:creationId xmlns:a16="http://schemas.microsoft.com/office/drawing/2014/main" id="{67D3C9CF-571C-E2C6-2DC5-06D38C8B0159}"/>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a:solidFill>
                  <a:schemeClr val="bg1"/>
                </a:solidFill>
                <a:latin typeface="Segoe UI"/>
                <a:ea typeface="Calibri Light"/>
                <a:cs typeface="Calibri Light"/>
              </a:rPr>
              <a:t>08/17</a:t>
            </a:r>
            <a:endParaRPr lang="en-GB"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D943C9F7-7B11-E121-58A4-82C82B9AABA3}"/>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GB" sz="2000" i="1">
                <a:solidFill>
                  <a:schemeClr val="bg1"/>
                </a:solidFill>
                <a:latin typeface="Segoe UI"/>
                <a:ea typeface="Calibri Light"/>
                <a:cs typeface="Calibri Light"/>
              </a:rPr>
              <a:t>Emilie</a:t>
            </a:r>
            <a:endParaRPr lang="en-GB"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6A328153-50AB-4845-B083-D25C714491C6}"/>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riangle isocèle 33">
            <a:extLst>
              <a:ext uri="{FF2B5EF4-FFF2-40B4-BE49-F238E27FC236}">
                <a16:creationId xmlns:a16="http://schemas.microsoft.com/office/drawing/2014/main" id="{417B5EC5-9850-A7F7-213C-69E3795C50DD}"/>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ZoneTexte 37">
            <a:extLst>
              <a:ext uri="{FF2B5EF4-FFF2-40B4-BE49-F238E27FC236}">
                <a16:creationId xmlns:a16="http://schemas.microsoft.com/office/drawing/2014/main" id="{57C701BE-D275-F823-F227-2B22D1A64B10}"/>
              </a:ext>
            </a:extLst>
          </p:cNvPr>
          <p:cNvSpPr txBox="1"/>
          <p:nvPr/>
        </p:nvSpPr>
        <p:spPr>
          <a:xfrm>
            <a:off x="2031569" y="861684"/>
            <a:ext cx="10039350" cy="369332"/>
          </a:xfrm>
          <a:prstGeom prst="rect">
            <a:avLst/>
          </a:prstGeom>
          <a:noFill/>
        </p:spPr>
        <p:txBody>
          <a:bodyPr wrap="square">
            <a:spAutoFit/>
          </a:bodyPr>
          <a:lstStyle/>
          <a:p>
            <a:r>
              <a:rPr lang="en-GB"/>
              <a:t>	Sprint 1			       Sprint 2	       	              Sprint 3</a:t>
            </a:r>
          </a:p>
        </p:txBody>
      </p:sp>
      <p:sp>
        <p:nvSpPr>
          <p:cNvPr id="39" name="Flèche : droite 38">
            <a:extLst>
              <a:ext uri="{FF2B5EF4-FFF2-40B4-BE49-F238E27FC236}">
                <a16:creationId xmlns:a16="http://schemas.microsoft.com/office/drawing/2014/main" id="{7454EF27-8DC6-84C8-5873-D39DE3A8941B}"/>
              </a:ext>
            </a:extLst>
          </p:cNvPr>
          <p:cNvSpPr/>
          <p:nvPr/>
        </p:nvSpPr>
        <p:spPr>
          <a:xfrm rot="16200000">
            <a:off x="30282" y="3944171"/>
            <a:ext cx="5472000" cy="180000"/>
          </a:xfrm>
          <a:prstGeom prst="rightArrow">
            <a:avLst/>
          </a:prstGeom>
          <a:solidFill>
            <a:srgbClr val="BDC3C7"/>
          </a:solidFill>
          <a:ln>
            <a:solidFill>
              <a:srgbClr val="BDC3C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9" name="Groupe 68">
            <a:extLst>
              <a:ext uri="{FF2B5EF4-FFF2-40B4-BE49-F238E27FC236}">
                <a16:creationId xmlns:a16="http://schemas.microsoft.com/office/drawing/2014/main" id="{21F527FE-85EC-5FCC-7EB2-F7095C858F04}"/>
              </a:ext>
            </a:extLst>
          </p:cNvPr>
          <p:cNvGrpSpPr/>
          <p:nvPr/>
        </p:nvGrpSpPr>
        <p:grpSpPr>
          <a:xfrm>
            <a:off x="2983341" y="1240057"/>
            <a:ext cx="9115440" cy="5543673"/>
            <a:chOff x="2983341" y="1240057"/>
            <a:chExt cx="9115440" cy="5543673"/>
          </a:xfrm>
        </p:grpSpPr>
        <p:grpSp>
          <p:nvGrpSpPr>
            <p:cNvPr id="40" name="Groupe 39">
              <a:extLst>
                <a:ext uri="{FF2B5EF4-FFF2-40B4-BE49-F238E27FC236}">
                  <a16:creationId xmlns:a16="http://schemas.microsoft.com/office/drawing/2014/main" id="{B9C134B3-1108-CF72-383E-09F962A720E0}"/>
                </a:ext>
              </a:extLst>
            </p:cNvPr>
            <p:cNvGrpSpPr/>
            <p:nvPr/>
          </p:nvGrpSpPr>
          <p:grpSpPr>
            <a:xfrm>
              <a:off x="2983341" y="1240057"/>
              <a:ext cx="2880000" cy="1544326"/>
              <a:chOff x="791845" y="1121192"/>
              <a:chExt cx="1920000" cy="1544326"/>
            </a:xfrm>
            <a:solidFill>
              <a:srgbClr val="038077"/>
            </a:solidFill>
            <a:effectLst>
              <a:outerShdw blurRad="50800" dist="38100" dir="2700000" algn="tl" rotWithShape="0">
                <a:prstClr val="black">
                  <a:alpha val="40000"/>
                </a:prstClr>
              </a:outerShdw>
            </a:effectLst>
          </p:grpSpPr>
          <p:sp>
            <p:nvSpPr>
              <p:cNvPr id="41" name="Rectangle : coins arrondis 40">
                <a:extLst>
                  <a:ext uri="{FF2B5EF4-FFF2-40B4-BE49-F238E27FC236}">
                    <a16:creationId xmlns:a16="http://schemas.microsoft.com/office/drawing/2014/main" id="{9A31DBC1-1099-D2AD-DB79-7624E6BD1537}"/>
                  </a:ext>
                </a:extLst>
              </p:cNvPr>
              <p:cNvSpPr/>
              <p:nvPr/>
            </p:nvSpPr>
            <p:spPr>
              <a:xfrm>
                <a:off x="791845" y="1121192"/>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i="0" u="none" strike="noStrike">
                    <a:solidFill>
                      <a:schemeClr val="bg1"/>
                    </a:solidFill>
                    <a:effectLst/>
                  </a:rPr>
                  <a:t>Moving forward with a fixed speed</a:t>
                </a:r>
              </a:p>
            </p:txBody>
          </p:sp>
          <p:sp>
            <p:nvSpPr>
              <p:cNvPr id="42" name="Rectangle : coins arrondis 41">
                <a:extLst>
                  <a:ext uri="{FF2B5EF4-FFF2-40B4-BE49-F238E27FC236}">
                    <a16:creationId xmlns:a16="http://schemas.microsoft.com/office/drawing/2014/main" id="{0CCC5926-5F4A-EA49-F6A1-C29C02C638D7}"/>
                  </a:ext>
                </a:extLst>
              </p:cNvPr>
              <p:cNvSpPr/>
              <p:nvPr/>
            </p:nvSpPr>
            <p:spPr>
              <a:xfrm>
                <a:off x="791845" y="1945518"/>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Get an emergency button in the controller</a:t>
                </a:r>
                <a:endParaRPr lang="en-GB" sz="1600" b="1">
                  <a:solidFill>
                    <a:schemeClr val="bg1"/>
                  </a:solidFill>
                  <a:effectLst/>
                </a:endParaRPr>
              </a:p>
            </p:txBody>
          </p:sp>
        </p:grpSp>
        <p:grpSp>
          <p:nvGrpSpPr>
            <p:cNvPr id="43" name="Groupe 42">
              <a:extLst>
                <a:ext uri="{FF2B5EF4-FFF2-40B4-BE49-F238E27FC236}">
                  <a16:creationId xmlns:a16="http://schemas.microsoft.com/office/drawing/2014/main" id="{76B5C8AD-9D67-DAE8-3F91-8203BFFE4C40}"/>
                </a:ext>
              </a:extLst>
            </p:cNvPr>
            <p:cNvGrpSpPr/>
            <p:nvPr/>
          </p:nvGrpSpPr>
          <p:grpSpPr>
            <a:xfrm>
              <a:off x="2983341" y="3038751"/>
              <a:ext cx="2880000" cy="1537772"/>
              <a:chOff x="791845" y="2400917"/>
              <a:chExt cx="1920000" cy="1537772"/>
            </a:xfrm>
            <a:solidFill>
              <a:srgbClr val="05A79B"/>
            </a:solidFill>
            <a:effectLst>
              <a:outerShdw blurRad="50800" dist="38100" dir="2700000" algn="tl" rotWithShape="0">
                <a:prstClr val="black">
                  <a:alpha val="40000"/>
                </a:prstClr>
              </a:outerShdw>
            </a:effectLst>
          </p:grpSpPr>
          <p:sp>
            <p:nvSpPr>
              <p:cNvPr id="44" name="Rectangle : coins arrondis 43">
                <a:extLst>
                  <a:ext uri="{FF2B5EF4-FFF2-40B4-BE49-F238E27FC236}">
                    <a16:creationId xmlns:a16="http://schemas.microsoft.com/office/drawing/2014/main" id="{4B26E80C-0411-32DB-AAEB-4BA96351BA2E}"/>
                  </a:ext>
                </a:extLst>
              </p:cNvPr>
              <p:cNvSpPr/>
              <p:nvPr/>
            </p:nvSpPr>
            <p:spPr>
              <a:xfrm>
                <a:off x="791845" y="2400917"/>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cs typeface="Arial" panose="020B0604020202020204" pitchFamily="34" charset="0"/>
                  </a:rPr>
                  <a:t>Understand the pre-existing code</a:t>
                </a:r>
              </a:p>
            </p:txBody>
          </p:sp>
          <p:sp>
            <p:nvSpPr>
              <p:cNvPr id="45" name="Rectangle : coins arrondis 44">
                <a:extLst>
                  <a:ext uri="{FF2B5EF4-FFF2-40B4-BE49-F238E27FC236}">
                    <a16:creationId xmlns:a16="http://schemas.microsoft.com/office/drawing/2014/main" id="{32BC1ACA-9B6E-9E0B-9953-F113CB13CE48}"/>
                  </a:ext>
                </a:extLst>
              </p:cNvPr>
              <p:cNvSpPr/>
              <p:nvPr/>
            </p:nvSpPr>
            <p:spPr>
              <a:xfrm>
                <a:off x="791845" y="3218689"/>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Centralizing the code on ROS 2</a:t>
                </a:r>
                <a:endParaRPr lang="en-GB" sz="20200" b="1">
                  <a:solidFill>
                    <a:schemeClr val="bg1"/>
                  </a:solidFill>
                  <a:effectLst/>
                </a:endParaRPr>
              </a:p>
            </p:txBody>
          </p:sp>
        </p:grpSp>
        <p:sp>
          <p:nvSpPr>
            <p:cNvPr id="46" name="Rectangle 45">
              <a:extLst>
                <a:ext uri="{FF2B5EF4-FFF2-40B4-BE49-F238E27FC236}">
                  <a16:creationId xmlns:a16="http://schemas.microsoft.com/office/drawing/2014/main" id="{F3C7D39F-425A-299B-C2BD-0A317E81498B}"/>
                </a:ext>
              </a:extLst>
            </p:cNvPr>
            <p:cNvSpPr/>
            <p:nvPr/>
          </p:nvSpPr>
          <p:spPr>
            <a:xfrm>
              <a:off x="2983341" y="4924990"/>
              <a:ext cx="2880000" cy="720000"/>
            </a:xfrm>
            <a:prstGeom prst="rect">
              <a:avLst/>
            </a:prstGeom>
            <a:solidFill>
              <a:srgbClr val="05CBBD"/>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Get values from sensors</a:t>
              </a:r>
              <a:endParaRPr lang="en-GB" sz="20200" b="1">
                <a:solidFill>
                  <a:schemeClr val="bg1"/>
                </a:solidFill>
                <a:effectLst/>
              </a:endParaRPr>
            </a:p>
          </p:txBody>
        </p:sp>
        <p:sp>
          <p:nvSpPr>
            <p:cNvPr id="47" name="Rectangle 46">
              <a:extLst>
                <a:ext uri="{FF2B5EF4-FFF2-40B4-BE49-F238E27FC236}">
                  <a16:creationId xmlns:a16="http://schemas.microsoft.com/office/drawing/2014/main" id="{1B4A5041-5DC1-47F2-88E1-480DD37EA97F}"/>
                </a:ext>
              </a:extLst>
            </p:cNvPr>
            <p:cNvSpPr/>
            <p:nvPr/>
          </p:nvSpPr>
          <p:spPr>
            <a:xfrm>
              <a:off x="2983341" y="6063730"/>
              <a:ext cx="2880000" cy="720000"/>
            </a:xfrm>
            <a:prstGeom prst="rect">
              <a:avLst/>
            </a:prstGeom>
            <a:solidFill>
              <a:srgbClr val="05DDCE"/>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Looking for existing trailers control loops</a:t>
              </a:r>
              <a:endParaRPr lang="en-GB" sz="20200" b="1">
                <a:solidFill>
                  <a:schemeClr val="bg1"/>
                </a:solidFill>
                <a:effectLst/>
              </a:endParaRPr>
            </a:p>
          </p:txBody>
        </p:sp>
        <p:cxnSp>
          <p:nvCxnSpPr>
            <p:cNvPr id="48" name="Connecteur droit 47">
              <a:extLst>
                <a:ext uri="{FF2B5EF4-FFF2-40B4-BE49-F238E27FC236}">
                  <a16:creationId xmlns:a16="http://schemas.microsoft.com/office/drawing/2014/main" id="{9AAE6448-D0D1-42D0-B604-B56B7BDA1473}"/>
                </a:ext>
              </a:extLst>
            </p:cNvPr>
            <p:cNvCxnSpPr>
              <a:cxnSpLocks/>
            </p:cNvCxnSpPr>
            <p:nvPr/>
          </p:nvCxnSpPr>
          <p:spPr>
            <a:xfrm flipV="1">
              <a:off x="3047787" y="2915939"/>
              <a:ext cx="9000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3598D7F1-7515-D21F-75D3-DB2586D68726}"/>
                </a:ext>
              </a:extLst>
            </p:cNvPr>
            <p:cNvCxnSpPr>
              <a:cxnSpLocks/>
            </p:cNvCxnSpPr>
            <p:nvPr/>
          </p:nvCxnSpPr>
          <p:spPr>
            <a:xfrm flipV="1">
              <a:off x="3021008" y="4707968"/>
              <a:ext cx="9000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608E6CB0-FD72-4271-D1BD-DA82F4D790A9}"/>
                </a:ext>
              </a:extLst>
            </p:cNvPr>
            <p:cNvCxnSpPr>
              <a:cxnSpLocks/>
            </p:cNvCxnSpPr>
            <p:nvPr/>
          </p:nvCxnSpPr>
          <p:spPr>
            <a:xfrm flipV="1">
              <a:off x="3047787" y="5862011"/>
              <a:ext cx="9000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grpSp>
          <p:nvGrpSpPr>
            <p:cNvPr id="51" name="Groupe 50">
              <a:extLst>
                <a:ext uri="{FF2B5EF4-FFF2-40B4-BE49-F238E27FC236}">
                  <a16:creationId xmlns:a16="http://schemas.microsoft.com/office/drawing/2014/main" id="{4E6B93CC-B780-F893-A3FD-23EC1C2DD58A}"/>
                </a:ext>
              </a:extLst>
            </p:cNvPr>
            <p:cNvGrpSpPr/>
            <p:nvPr/>
          </p:nvGrpSpPr>
          <p:grpSpPr>
            <a:xfrm>
              <a:off x="6097891" y="1241417"/>
              <a:ext cx="2880000" cy="1544331"/>
              <a:chOff x="791845" y="1121187"/>
              <a:chExt cx="1920000" cy="1544331"/>
            </a:xfrm>
            <a:solidFill>
              <a:srgbClr val="038077"/>
            </a:solidFill>
            <a:effectLst>
              <a:outerShdw blurRad="50800" dist="38100" dir="2700000" algn="tl" rotWithShape="0">
                <a:prstClr val="black">
                  <a:alpha val="40000"/>
                </a:prstClr>
              </a:outerShdw>
            </a:effectLst>
          </p:grpSpPr>
          <p:sp>
            <p:nvSpPr>
              <p:cNvPr id="52" name="Rectangle : coins arrondis 51">
                <a:extLst>
                  <a:ext uri="{FF2B5EF4-FFF2-40B4-BE49-F238E27FC236}">
                    <a16:creationId xmlns:a16="http://schemas.microsoft.com/office/drawing/2014/main" id="{A06D97BB-179D-6D97-C921-342B2B2C41F8}"/>
                  </a:ext>
                </a:extLst>
              </p:cNvPr>
              <p:cNvSpPr/>
              <p:nvPr/>
            </p:nvSpPr>
            <p:spPr>
              <a:xfrm>
                <a:off x="791845" y="1121187"/>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GB" sz="1600" b="1" i="0" u="none" strike="noStrike">
                    <a:solidFill>
                      <a:schemeClr val="bg1"/>
                    </a:solidFill>
                    <a:effectLst/>
                  </a:rPr>
                  <a:t>Make a model of the car in Matlab/Simulink</a:t>
                </a:r>
                <a:endParaRPr lang="en-GB" sz="1600" b="1">
                  <a:solidFill>
                    <a:schemeClr val="bg1"/>
                  </a:solidFill>
                  <a:effectLst/>
                </a:endParaRPr>
              </a:p>
            </p:txBody>
          </p:sp>
          <p:sp>
            <p:nvSpPr>
              <p:cNvPr id="53" name="Rectangle : coins arrondis 52">
                <a:extLst>
                  <a:ext uri="{FF2B5EF4-FFF2-40B4-BE49-F238E27FC236}">
                    <a16:creationId xmlns:a16="http://schemas.microsoft.com/office/drawing/2014/main" id="{846CEBEC-8CB6-2AA5-2053-8D17D1D2DC8E}"/>
                  </a:ext>
                </a:extLst>
              </p:cNvPr>
              <p:cNvSpPr/>
              <p:nvPr/>
            </p:nvSpPr>
            <p:spPr>
              <a:xfrm>
                <a:off x="791845" y="1945518"/>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Implement basic controls to controller</a:t>
                </a:r>
                <a:endParaRPr lang="en-GB" sz="20200" b="1">
                  <a:solidFill>
                    <a:schemeClr val="bg1"/>
                  </a:solidFill>
                  <a:effectLst/>
                </a:endParaRPr>
              </a:p>
            </p:txBody>
          </p:sp>
        </p:grpSp>
        <p:grpSp>
          <p:nvGrpSpPr>
            <p:cNvPr id="54" name="Groupe 53">
              <a:extLst>
                <a:ext uri="{FF2B5EF4-FFF2-40B4-BE49-F238E27FC236}">
                  <a16:creationId xmlns:a16="http://schemas.microsoft.com/office/drawing/2014/main" id="{8AB17E78-4F4A-4AF0-1449-8647E5F14769}"/>
                </a:ext>
              </a:extLst>
            </p:cNvPr>
            <p:cNvGrpSpPr/>
            <p:nvPr/>
          </p:nvGrpSpPr>
          <p:grpSpPr>
            <a:xfrm>
              <a:off x="6097891" y="3038750"/>
              <a:ext cx="2880000" cy="1537773"/>
              <a:chOff x="791845" y="2400916"/>
              <a:chExt cx="1920000" cy="1537773"/>
            </a:xfrm>
            <a:solidFill>
              <a:srgbClr val="05A79B"/>
            </a:solidFill>
            <a:effectLst>
              <a:outerShdw blurRad="50800" dist="38100" dir="2700000" algn="tl" rotWithShape="0">
                <a:prstClr val="black">
                  <a:alpha val="40000"/>
                </a:prstClr>
              </a:outerShdw>
            </a:effectLst>
          </p:grpSpPr>
          <p:sp>
            <p:nvSpPr>
              <p:cNvPr id="55" name="Rectangle : coins arrondis 54">
                <a:extLst>
                  <a:ext uri="{FF2B5EF4-FFF2-40B4-BE49-F238E27FC236}">
                    <a16:creationId xmlns:a16="http://schemas.microsoft.com/office/drawing/2014/main" id="{5538E384-A266-9F2B-E0D6-7734DCB26CFF}"/>
                  </a:ext>
                </a:extLst>
              </p:cNvPr>
              <p:cNvSpPr/>
              <p:nvPr/>
            </p:nvSpPr>
            <p:spPr>
              <a:xfrm>
                <a:off x="791845" y="2400916"/>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Car adapt its speed to a manually or automatically</a:t>
                </a:r>
                <a:endParaRPr lang="en-GB" sz="1600" b="1" i="0" u="none" strike="noStrike">
                  <a:solidFill>
                    <a:schemeClr val="bg1"/>
                  </a:solidFill>
                  <a:effectLst/>
                  <a:cs typeface="Arial" panose="020B0604020202020204" pitchFamily="34" charset="0"/>
                </a:endParaRPr>
              </a:p>
            </p:txBody>
          </p:sp>
          <p:sp>
            <p:nvSpPr>
              <p:cNvPr id="56" name="Rectangle : coins arrondis 55">
                <a:extLst>
                  <a:ext uri="{FF2B5EF4-FFF2-40B4-BE49-F238E27FC236}">
                    <a16:creationId xmlns:a16="http://schemas.microsoft.com/office/drawing/2014/main" id="{42C62BB5-6434-2479-38BE-39CCAEE65492}"/>
                  </a:ext>
                </a:extLst>
              </p:cNvPr>
              <p:cNvSpPr/>
              <p:nvPr/>
            </p:nvSpPr>
            <p:spPr>
              <a:xfrm>
                <a:off x="791845" y="3218689"/>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Implement all the control laws in Matlab </a:t>
                </a:r>
                <a:endParaRPr lang="en-GB" sz="20200" b="1">
                  <a:solidFill>
                    <a:schemeClr val="bg1"/>
                  </a:solidFill>
                  <a:effectLst/>
                </a:endParaRPr>
              </a:p>
            </p:txBody>
          </p:sp>
        </p:grpSp>
        <p:sp>
          <p:nvSpPr>
            <p:cNvPr id="57" name="Rectangle 56">
              <a:extLst>
                <a:ext uri="{FF2B5EF4-FFF2-40B4-BE49-F238E27FC236}">
                  <a16:creationId xmlns:a16="http://schemas.microsoft.com/office/drawing/2014/main" id="{B0850827-8B66-A751-1F1E-A7CC1FD040C0}"/>
                </a:ext>
              </a:extLst>
            </p:cNvPr>
            <p:cNvSpPr/>
            <p:nvPr/>
          </p:nvSpPr>
          <p:spPr>
            <a:xfrm>
              <a:off x="6097891" y="4924990"/>
              <a:ext cx="2880000" cy="720000"/>
            </a:xfrm>
            <a:prstGeom prst="rect">
              <a:avLst/>
            </a:prstGeom>
            <a:solidFill>
              <a:srgbClr val="05CBBD"/>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Car take curves following the sensor value</a:t>
              </a:r>
              <a:endParaRPr lang="en-GB" sz="20200" b="1">
                <a:solidFill>
                  <a:schemeClr val="bg1"/>
                </a:solidFill>
                <a:effectLst/>
              </a:endParaRPr>
            </a:p>
          </p:txBody>
        </p:sp>
        <p:grpSp>
          <p:nvGrpSpPr>
            <p:cNvPr id="58" name="Groupe 57">
              <a:extLst>
                <a:ext uri="{FF2B5EF4-FFF2-40B4-BE49-F238E27FC236}">
                  <a16:creationId xmlns:a16="http://schemas.microsoft.com/office/drawing/2014/main" id="{9956DABD-26A8-5FB4-3640-5162788B4CF8}"/>
                </a:ext>
              </a:extLst>
            </p:cNvPr>
            <p:cNvGrpSpPr/>
            <p:nvPr/>
          </p:nvGrpSpPr>
          <p:grpSpPr>
            <a:xfrm>
              <a:off x="9218781" y="1254641"/>
              <a:ext cx="2880000" cy="1534166"/>
              <a:chOff x="791845" y="1131352"/>
              <a:chExt cx="1920000" cy="1534166"/>
            </a:xfrm>
            <a:solidFill>
              <a:srgbClr val="038077"/>
            </a:solidFill>
            <a:effectLst>
              <a:outerShdw blurRad="50800" dist="38100" dir="2700000" algn="tl" rotWithShape="0">
                <a:prstClr val="black">
                  <a:alpha val="40000"/>
                </a:prstClr>
              </a:outerShdw>
            </a:effectLst>
          </p:grpSpPr>
          <p:sp>
            <p:nvSpPr>
              <p:cNvPr id="59" name="Rectangle : coins arrondis 58">
                <a:extLst>
                  <a:ext uri="{FF2B5EF4-FFF2-40B4-BE49-F238E27FC236}">
                    <a16:creationId xmlns:a16="http://schemas.microsoft.com/office/drawing/2014/main" id="{6A54C159-B7D4-5DA0-799C-1D338BC78B49}"/>
                  </a:ext>
                </a:extLst>
              </p:cNvPr>
              <p:cNvSpPr/>
              <p:nvPr/>
            </p:nvSpPr>
            <p:spPr>
              <a:xfrm>
                <a:off x="791845" y="1131352"/>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GB" sz="1600" b="1" i="0" u="none" strike="noStrike">
                    <a:solidFill>
                      <a:schemeClr val="bg1"/>
                    </a:solidFill>
                    <a:effectLst/>
                  </a:rPr>
                  <a:t>Car can detect obstacles</a:t>
                </a:r>
                <a:endParaRPr lang="en-GB" sz="1600" b="1">
                  <a:solidFill>
                    <a:schemeClr val="bg1"/>
                  </a:solidFill>
                  <a:effectLst/>
                </a:endParaRPr>
              </a:p>
            </p:txBody>
          </p:sp>
          <p:sp>
            <p:nvSpPr>
              <p:cNvPr id="60" name="Rectangle : coins arrondis 59">
                <a:extLst>
                  <a:ext uri="{FF2B5EF4-FFF2-40B4-BE49-F238E27FC236}">
                    <a16:creationId xmlns:a16="http://schemas.microsoft.com/office/drawing/2014/main" id="{39E7B156-54A4-CCF9-42CA-488B94654DA9}"/>
                  </a:ext>
                </a:extLst>
              </p:cNvPr>
              <p:cNvSpPr/>
              <p:nvPr/>
            </p:nvSpPr>
            <p:spPr>
              <a:xfrm>
                <a:off x="791845" y="1945518"/>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Ride a straight reverse gear during at least 10 meters</a:t>
                </a:r>
                <a:endParaRPr lang="en-GB" sz="20200" b="1">
                  <a:solidFill>
                    <a:schemeClr val="bg1"/>
                  </a:solidFill>
                  <a:effectLst/>
                </a:endParaRPr>
              </a:p>
            </p:txBody>
          </p:sp>
        </p:grpSp>
        <p:grpSp>
          <p:nvGrpSpPr>
            <p:cNvPr id="61" name="Groupe 60">
              <a:extLst>
                <a:ext uri="{FF2B5EF4-FFF2-40B4-BE49-F238E27FC236}">
                  <a16:creationId xmlns:a16="http://schemas.microsoft.com/office/drawing/2014/main" id="{CC80E047-D0C8-5BE2-349B-1C50B185806D}"/>
                </a:ext>
              </a:extLst>
            </p:cNvPr>
            <p:cNvGrpSpPr/>
            <p:nvPr/>
          </p:nvGrpSpPr>
          <p:grpSpPr>
            <a:xfrm>
              <a:off x="9212441" y="3042207"/>
              <a:ext cx="2880000" cy="1537775"/>
              <a:chOff x="791845" y="2400914"/>
              <a:chExt cx="1920000" cy="1537775"/>
            </a:xfrm>
            <a:solidFill>
              <a:srgbClr val="05A79B"/>
            </a:solidFill>
            <a:effectLst>
              <a:outerShdw blurRad="50800" dist="38100" dir="2700000" algn="tl" rotWithShape="0">
                <a:prstClr val="black">
                  <a:alpha val="40000"/>
                </a:prstClr>
              </a:outerShdw>
            </a:effectLst>
          </p:grpSpPr>
          <p:sp>
            <p:nvSpPr>
              <p:cNvPr id="62" name="Rectangle : coins arrondis 61">
                <a:extLst>
                  <a:ext uri="{FF2B5EF4-FFF2-40B4-BE49-F238E27FC236}">
                    <a16:creationId xmlns:a16="http://schemas.microsoft.com/office/drawing/2014/main" id="{12C2651A-97BE-2307-16A8-2DAE67534EFD}"/>
                  </a:ext>
                </a:extLst>
              </p:cNvPr>
              <p:cNvSpPr/>
              <p:nvPr/>
            </p:nvSpPr>
            <p:spPr>
              <a:xfrm>
                <a:off x="791845" y="2400914"/>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Trailer can detect obstacles</a:t>
                </a:r>
                <a:endParaRPr lang="en-GB" sz="1600" b="1" i="0" u="none" strike="noStrike">
                  <a:solidFill>
                    <a:schemeClr val="bg1"/>
                  </a:solidFill>
                  <a:effectLst/>
                  <a:cs typeface="Arial" panose="020B0604020202020204" pitchFamily="34" charset="0"/>
                </a:endParaRPr>
              </a:p>
            </p:txBody>
          </p:sp>
          <p:sp>
            <p:nvSpPr>
              <p:cNvPr id="63" name="Rectangle : coins arrondis 62">
                <a:extLst>
                  <a:ext uri="{FF2B5EF4-FFF2-40B4-BE49-F238E27FC236}">
                    <a16:creationId xmlns:a16="http://schemas.microsoft.com/office/drawing/2014/main" id="{E46FAAE6-3C0D-0BC8-7B1B-A8BD984211E6}"/>
                  </a:ext>
                </a:extLst>
              </p:cNvPr>
              <p:cNvSpPr/>
              <p:nvPr/>
            </p:nvSpPr>
            <p:spPr>
              <a:xfrm>
                <a:off x="791845" y="3218689"/>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Get back the controller manually when the car is in automatic mode   </a:t>
                </a:r>
                <a:endParaRPr lang="en-GB" sz="20200" b="1">
                  <a:solidFill>
                    <a:schemeClr val="bg1"/>
                  </a:solidFill>
                  <a:effectLst/>
                </a:endParaRPr>
              </a:p>
            </p:txBody>
          </p:sp>
        </p:grpSp>
      </p:grpSp>
      <p:sp>
        <p:nvSpPr>
          <p:cNvPr id="66" name="ZoneTexte 65">
            <a:extLst>
              <a:ext uri="{FF2B5EF4-FFF2-40B4-BE49-F238E27FC236}">
                <a16:creationId xmlns:a16="http://schemas.microsoft.com/office/drawing/2014/main" id="{721376EE-1861-3467-E1FD-C49DED53F35F}"/>
              </a:ext>
            </a:extLst>
          </p:cNvPr>
          <p:cNvSpPr txBox="1"/>
          <p:nvPr/>
        </p:nvSpPr>
        <p:spPr>
          <a:xfrm>
            <a:off x="1767900" y="1312296"/>
            <a:ext cx="908306" cy="646331"/>
          </a:xfrm>
          <a:prstGeom prst="rect">
            <a:avLst/>
          </a:prstGeom>
          <a:noFill/>
        </p:spPr>
        <p:txBody>
          <a:bodyPr wrap="square" rtlCol="0">
            <a:spAutoFit/>
          </a:bodyPr>
          <a:lstStyle/>
          <a:p>
            <a:pPr algn="ctr"/>
            <a:r>
              <a:rPr lang="en-GB"/>
              <a:t>High priority</a:t>
            </a:r>
          </a:p>
        </p:txBody>
      </p:sp>
      <p:sp>
        <p:nvSpPr>
          <p:cNvPr id="67" name="ZoneTexte 66">
            <a:extLst>
              <a:ext uri="{FF2B5EF4-FFF2-40B4-BE49-F238E27FC236}">
                <a16:creationId xmlns:a16="http://schemas.microsoft.com/office/drawing/2014/main" id="{20C129BB-3771-2B58-54B0-74E24BB2F686}"/>
              </a:ext>
            </a:extLst>
          </p:cNvPr>
          <p:cNvSpPr txBox="1"/>
          <p:nvPr/>
        </p:nvSpPr>
        <p:spPr>
          <a:xfrm>
            <a:off x="1767900" y="6063730"/>
            <a:ext cx="908306" cy="646331"/>
          </a:xfrm>
          <a:prstGeom prst="rect">
            <a:avLst/>
          </a:prstGeom>
          <a:noFill/>
        </p:spPr>
        <p:txBody>
          <a:bodyPr wrap="square" rtlCol="0">
            <a:spAutoFit/>
          </a:bodyPr>
          <a:lstStyle/>
          <a:p>
            <a:pPr algn="ctr"/>
            <a:r>
              <a:rPr lang="en-GB"/>
              <a:t>Low priority</a:t>
            </a:r>
          </a:p>
        </p:txBody>
      </p:sp>
      <p:grpSp>
        <p:nvGrpSpPr>
          <p:cNvPr id="70" name="Groupe 69">
            <a:extLst>
              <a:ext uri="{FF2B5EF4-FFF2-40B4-BE49-F238E27FC236}">
                <a16:creationId xmlns:a16="http://schemas.microsoft.com/office/drawing/2014/main" id="{3934C1BE-6B6D-B6DA-9E54-F3D2494B9F94}"/>
              </a:ext>
            </a:extLst>
          </p:cNvPr>
          <p:cNvGrpSpPr/>
          <p:nvPr/>
        </p:nvGrpSpPr>
        <p:grpSpPr>
          <a:xfrm>
            <a:off x="2981444" y="7202470"/>
            <a:ext cx="5992659" cy="5522301"/>
            <a:chOff x="2983341" y="1240057"/>
            <a:chExt cx="5992659" cy="5522301"/>
          </a:xfrm>
        </p:grpSpPr>
        <p:sp>
          <p:nvSpPr>
            <p:cNvPr id="71" name="Rectangle 70">
              <a:extLst>
                <a:ext uri="{FF2B5EF4-FFF2-40B4-BE49-F238E27FC236}">
                  <a16:creationId xmlns:a16="http://schemas.microsoft.com/office/drawing/2014/main" id="{A0F4BEF3-C98A-06C9-92B7-E2DB7F1F637E}"/>
                </a:ext>
              </a:extLst>
            </p:cNvPr>
            <p:cNvSpPr/>
            <p:nvPr/>
          </p:nvSpPr>
          <p:spPr>
            <a:xfrm>
              <a:off x="2983341" y="6042358"/>
              <a:ext cx="2880000" cy="720000"/>
            </a:xfrm>
            <a:prstGeom prst="rect">
              <a:avLst/>
            </a:prstGeom>
            <a:solidFill>
              <a:srgbClr val="05DDCE"/>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Car can avoid obstacles</a:t>
              </a:r>
              <a:endParaRPr lang="en-GB" sz="16800" b="1">
                <a:solidFill>
                  <a:schemeClr val="bg1"/>
                </a:solidFill>
                <a:effectLst/>
              </a:endParaRPr>
            </a:p>
          </p:txBody>
        </p:sp>
        <p:sp>
          <p:nvSpPr>
            <p:cNvPr id="72" name="Rectangle : coins arrondis 51">
              <a:extLst>
                <a:ext uri="{FF2B5EF4-FFF2-40B4-BE49-F238E27FC236}">
                  <a16:creationId xmlns:a16="http://schemas.microsoft.com/office/drawing/2014/main" id="{E5BE142F-6BD4-7718-C9E5-06EF43400EB8}"/>
                </a:ext>
              </a:extLst>
            </p:cNvPr>
            <p:cNvSpPr/>
            <p:nvPr/>
          </p:nvSpPr>
          <p:spPr>
            <a:xfrm>
              <a:off x="6096000" y="6042358"/>
              <a:ext cx="2880000" cy="720000"/>
            </a:xfrm>
            <a:prstGeom prst="rect">
              <a:avLst/>
            </a:prstGeom>
            <a:solidFill>
              <a:srgbClr val="05DDCE"/>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Detect traffic signs and adapt the </a:t>
              </a:r>
              <a:r>
                <a:rPr lang="en-GB" sz="1600" b="1" i="0" u="none" strike="noStrike" err="1">
                  <a:solidFill>
                    <a:schemeClr val="bg1"/>
                  </a:solidFill>
                  <a:effectLst/>
                </a:rPr>
                <a:t>behavior</a:t>
              </a:r>
              <a:r>
                <a:rPr lang="en-GB" sz="1600" b="1" i="0" u="none" strike="noStrike">
                  <a:solidFill>
                    <a:schemeClr val="bg1"/>
                  </a:solidFill>
                  <a:effectLst/>
                </a:rPr>
                <a:t> of the car to it</a:t>
              </a:r>
              <a:endParaRPr lang="en-GB" sz="1400" b="1" i="0" u="none" strike="noStrike">
                <a:solidFill>
                  <a:schemeClr val="bg1"/>
                </a:solidFill>
                <a:effectLst/>
                <a:cs typeface="Arial" panose="020B0604020202020204" pitchFamily="34" charset="0"/>
              </a:endParaRPr>
            </a:p>
          </p:txBody>
        </p:sp>
        <p:grpSp>
          <p:nvGrpSpPr>
            <p:cNvPr id="73" name="Groupe 72">
              <a:extLst>
                <a:ext uri="{FF2B5EF4-FFF2-40B4-BE49-F238E27FC236}">
                  <a16:creationId xmlns:a16="http://schemas.microsoft.com/office/drawing/2014/main" id="{D04AAB46-E1A9-31E3-F60D-4F6DA5A760FE}"/>
                </a:ext>
              </a:extLst>
            </p:cNvPr>
            <p:cNvGrpSpPr/>
            <p:nvPr/>
          </p:nvGrpSpPr>
          <p:grpSpPr>
            <a:xfrm>
              <a:off x="2983341" y="1240057"/>
              <a:ext cx="5992659" cy="4606516"/>
              <a:chOff x="2983341" y="1240057"/>
              <a:chExt cx="5992659" cy="4606516"/>
            </a:xfrm>
          </p:grpSpPr>
          <p:grpSp>
            <p:nvGrpSpPr>
              <p:cNvPr id="74" name="Groupe 73">
                <a:extLst>
                  <a:ext uri="{FF2B5EF4-FFF2-40B4-BE49-F238E27FC236}">
                    <a16:creationId xmlns:a16="http://schemas.microsoft.com/office/drawing/2014/main" id="{3749F4C4-AD00-6661-0843-5E4C2E26416E}"/>
                  </a:ext>
                </a:extLst>
              </p:cNvPr>
              <p:cNvGrpSpPr/>
              <p:nvPr/>
            </p:nvGrpSpPr>
            <p:grpSpPr>
              <a:xfrm>
                <a:off x="2983341" y="1240057"/>
                <a:ext cx="2880000" cy="1544326"/>
                <a:chOff x="791845" y="1070392"/>
                <a:chExt cx="1920000" cy="1544326"/>
              </a:xfrm>
              <a:solidFill>
                <a:srgbClr val="038077"/>
              </a:solidFill>
              <a:effectLst>
                <a:outerShdw blurRad="50800" dist="38100" dir="2700000" algn="tl" rotWithShape="0">
                  <a:prstClr val="black">
                    <a:alpha val="40000"/>
                  </a:prstClr>
                </a:outerShdw>
              </a:effectLst>
            </p:grpSpPr>
            <p:sp>
              <p:nvSpPr>
                <p:cNvPr id="84" name="Rectangle : coins arrondis 40">
                  <a:extLst>
                    <a:ext uri="{FF2B5EF4-FFF2-40B4-BE49-F238E27FC236}">
                      <a16:creationId xmlns:a16="http://schemas.microsoft.com/office/drawing/2014/main" id="{15CC77E5-A4D7-656B-5BF8-E9E367D71D7D}"/>
                    </a:ext>
                  </a:extLst>
                </p:cNvPr>
                <p:cNvSpPr/>
                <p:nvPr/>
              </p:nvSpPr>
              <p:spPr>
                <a:xfrm>
                  <a:off x="791845" y="1070392"/>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Ride a reverse gear with a 90 degrees angle and no constraint</a:t>
                  </a:r>
                  <a:endParaRPr lang="en-GB" sz="1400" b="1" i="0" u="none" strike="noStrike">
                    <a:solidFill>
                      <a:schemeClr val="bg1"/>
                    </a:solidFill>
                    <a:effectLst/>
                    <a:cs typeface="Arial" panose="020B0604020202020204" pitchFamily="34" charset="0"/>
                  </a:endParaRPr>
                </a:p>
              </p:txBody>
            </p:sp>
            <p:sp>
              <p:nvSpPr>
                <p:cNvPr id="85" name="Rectangle : coins arrondis 41">
                  <a:extLst>
                    <a:ext uri="{FF2B5EF4-FFF2-40B4-BE49-F238E27FC236}">
                      <a16:creationId xmlns:a16="http://schemas.microsoft.com/office/drawing/2014/main" id="{B2F0A5EF-299B-377B-4E64-454769870A35}"/>
                    </a:ext>
                  </a:extLst>
                </p:cNvPr>
                <p:cNvSpPr/>
                <p:nvPr/>
              </p:nvSpPr>
              <p:spPr>
                <a:xfrm>
                  <a:off x="791845" y="1894718"/>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Make an interface to give error information to user</a:t>
                  </a:r>
                </a:p>
              </p:txBody>
            </p:sp>
          </p:grpSp>
          <p:sp>
            <p:nvSpPr>
              <p:cNvPr id="75" name="Rectangle 74">
                <a:extLst>
                  <a:ext uri="{FF2B5EF4-FFF2-40B4-BE49-F238E27FC236}">
                    <a16:creationId xmlns:a16="http://schemas.microsoft.com/office/drawing/2014/main" id="{7D937210-8323-83B5-CEB7-454BD02F2075}"/>
                  </a:ext>
                </a:extLst>
              </p:cNvPr>
              <p:cNvSpPr/>
              <p:nvPr/>
            </p:nvSpPr>
            <p:spPr>
              <a:xfrm>
                <a:off x="2983341" y="3399177"/>
                <a:ext cx="2880000" cy="720000"/>
              </a:xfrm>
              <a:prstGeom prst="rect">
                <a:avLst/>
              </a:prstGeom>
              <a:solidFill>
                <a:srgbClr val="05A79B"/>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Be able to detect the parking slot and park automatically </a:t>
                </a:r>
                <a:endParaRPr lang="en-GB" sz="16800" b="1">
                  <a:solidFill>
                    <a:schemeClr val="bg1"/>
                  </a:solidFill>
                  <a:effectLst/>
                </a:endParaRPr>
              </a:p>
            </p:txBody>
          </p:sp>
          <p:sp>
            <p:nvSpPr>
              <p:cNvPr id="76" name="Rectangle 75">
                <a:extLst>
                  <a:ext uri="{FF2B5EF4-FFF2-40B4-BE49-F238E27FC236}">
                    <a16:creationId xmlns:a16="http://schemas.microsoft.com/office/drawing/2014/main" id="{F77ED7CF-1FA2-016F-F23B-2D61BE58E675}"/>
                  </a:ext>
                </a:extLst>
              </p:cNvPr>
              <p:cNvSpPr/>
              <p:nvPr/>
            </p:nvSpPr>
            <p:spPr>
              <a:xfrm>
                <a:off x="2983341" y="4909417"/>
                <a:ext cx="2880000" cy="720000"/>
              </a:xfrm>
              <a:prstGeom prst="rect">
                <a:avLst/>
              </a:prstGeom>
              <a:solidFill>
                <a:srgbClr val="05CBBD"/>
              </a:solidFill>
              <a:ln w="19050">
                <a:solidFill>
                  <a:srgbClr val="05BBAE"/>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Car can stop itself when there is an obstacle</a:t>
                </a:r>
                <a:endParaRPr lang="en-GB" sz="14000" b="1">
                  <a:solidFill>
                    <a:schemeClr val="bg1"/>
                  </a:solidFill>
                  <a:effectLst/>
                </a:endParaRPr>
              </a:p>
            </p:txBody>
          </p:sp>
          <p:cxnSp>
            <p:nvCxnSpPr>
              <p:cNvPr id="77" name="Connecteur droit 76">
                <a:extLst>
                  <a:ext uri="{FF2B5EF4-FFF2-40B4-BE49-F238E27FC236}">
                    <a16:creationId xmlns:a16="http://schemas.microsoft.com/office/drawing/2014/main" id="{79533AA5-8DC5-F3F4-F762-760F2C7A9280}"/>
                  </a:ext>
                </a:extLst>
              </p:cNvPr>
              <p:cNvCxnSpPr>
                <a:cxnSpLocks/>
              </p:cNvCxnSpPr>
              <p:nvPr/>
            </p:nvCxnSpPr>
            <p:spPr>
              <a:xfrm flipV="1">
                <a:off x="3047787" y="2919688"/>
                <a:ext cx="5832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892210E5-7D22-4A28-81B9-41B0A038B9ED}"/>
                  </a:ext>
                </a:extLst>
              </p:cNvPr>
              <p:cNvCxnSpPr>
                <a:cxnSpLocks/>
              </p:cNvCxnSpPr>
              <p:nvPr/>
            </p:nvCxnSpPr>
            <p:spPr>
              <a:xfrm flipV="1">
                <a:off x="3047787" y="4713631"/>
                <a:ext cx="5832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C6DA6D03-F49F-0047-A442-95C5F3C91D05}"/>
                  </a:ext>
                </a:extLst>
              </p:cNvPr>
              <p:cNvCxnSpPr>
                <a:cxnSpLocks/>
              </p:cNvCxnSpPr>
              <p:nvPr/>
            </p:nvCxnSpPr>
            <p:spPr>
              <a:xfrm flipV="1">
                <a:off x="3047787" y="5846573"/>
                <a:ext cx="5832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sp>
            <p:nvSpPr>
              <p:cNvPr id="80" name="Rectangle : coins arrondis 52">
                <a:extLst>
                  <a:ext uri="{FF2B5EF4-FFF2-40B4-BE49-F238E27FC236}">
                    <a16:creationId xmlns:a16="http://schemas.microsoft.com/office/drawing/2014/main" id="{6BBCFA8B-3C8B-0185-0722-FECDD218E106}"/>
                  </a:ext>
                </a:extLst>
              </p:cNvPr>
              <p:cNvSpPr/>
              <p:nvPr/>
            </p:nvSpPr>
            <p:spPr>
              <a:xfrm>
                <a:off x="6096000" y="4909417"/>
                <a:ext cx="2880000" cy="720000"/>
              </a:xfrm>
              <a:prstGeom prst="rect">
                <a:avLst/>
              </a:prstGeom>
              <a:solidFill>
                <a:srgbClr val="05CBBD"/>
              </a:solidFill>
              <a:ln w="19050">
                <a:solidFill>
                  <a:srgbClr val="05BBAE"/>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Ride a reverse gear with a 90 degrees angle and a constraint</a:t>
                </a:r>
                <a:endParaRPr lang="en-GB" sz="16800" b="1">
                  <a:solidFill>
                    <a:schemeClr val="bg1"/>
                  </a:solidFill>
                  <a:effectLst/>
                </a:endParaRPr>
              </a:p>
            </p:txBody>
          </p:sp>
          <p:grpSp>
            <p:nvGrpSpPr>
              <p:cNvPr id="81" name="Groupe 80">
                <a:extLst>
                  <a:ext uri="{FF2B5EF4-FFF2-40B4-BE49-F238E27FC236}">
                    <a16:creationId xmlns:a16="http://schemas.microsoft.com/office/drawing/2014/main" id="{C936469A-83C8-18C9-0544-D2ED83CAD3FF}"/>
                  </a:ext>
                </a:extLst>
              </p:cNvPr>
              <p:cNvGrpSpPr/>
              <p:nvPr/>
            </p:nvGrpSpPr>
            <p:grpSpPr>
              <a:xfrm>
                <a:off x="6096000" y="3041090"/>
                <a:ext cx="2880000" cy="1547933"/>
                <a:chOff x="791845" y="2360276"/>
                <a:chExt cx="1920000" cy="1547933"/>
              </a:xfrm>
              <a:solidFill>
                <a:srgbClr val="05A79B"/>
              </a:solidFill>
              <a:effectLst>
                <a:outerShdw blurRad="50800" dist="38100" dir="2700000" algn="tl" rotWithShape="0">
                  <a:prstClr val="black">
                    <a:alpha val="40000"/>
                  </a:prstClr>
                </a:outerShdw>
              </a:effectLst>
            </p:grpSpPr>
            <p:sp>
              <p:nvSpPr>
                <p:cNvPr id="82" name="Rectangle : coins arrondis 54">
                  <a:extLst>
                    <a:ext uri="{FF2B5EF4-FFF2-40B4-BE49-F238E27FC236}">
                      <a16:creationId xmlns:a16="http://schemas.microsoft.com/office/drawing/2014/main" id="{48A5C741-7289-EEB3-4CC4-6D6751D0C8DE}"/>
                    </a:ext>
                  </a:extLst>
                </p:cNvPr>
                <p:cNvSpPr/>
                <p:nvPr/>
              </p:nvSpPr>
              <p:spPr>
                <a:xfrm>
                  <a:off x="791845" y="2360276"/>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GB" sz="1600" b="1" i="0" u="none" strike="noStrike">
                      <a:solidFill>
                        <a:schemeClr val="bg1"/>
                      </a:solidFill>
                      <a:effectLst/>
                    </a:rPr>
                    <a:t>Go to point A to point B autonomously using GPS</a:t>
                  </a:r>
                  <a:endParaRPr lang="en-GB" sz="1400" b="1">
                    <a:solidFill>
                      <a:schemeClr val="bg1"/>
                    </a:solidFill>
                    <a:effectLst/>
                  </a:endParaRPr>
                </a:p>
              </p:txBody>
            </p:sp>
            <p:sp>
              <p:nvSpPr>
                <p:cNvPr id="83" name="Rectangle : coins arrondis 55">
                  <a:extLst>
                    <a:ext uri="{FF2B5EF4-FFF2-40B4-BE49-F238E27FC236}">
                      <a16:creationId xmlns:a16="http://schemas.microsoft.com/office/drawing/2014/main" id="{4E310509-9E0B-A1BB-D4BF-E57FCA73EC0B}"/>
                    </a:ext>
                  </a:extLst>
                </p:cNvPr>
                <p:cNvSpPr/>
                <p:nvPr/>
              </p:nvSpPr>
              <p:spPr>
                <a:xfrm>
                  <a:off x="791845" y="3188209"/>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Make an application to get the planned trajectory in top view</a:t>
                  </a:r>
                  <a:endParaRPr lang="en-GB" sz="16800" b="1">
                    <a:solidFill>
                      <a:schemeClr val="bg1"/>
                    </a:solidFill>
                    <a:effectLst/>
                  </a:endParaRPr>
                </a:p>
              </p:txBody>
            </p:sp>
          </p:grpSp>
        </p:grpSp>
      </p:grpSp>
    </p:spTree>
    <p:extLst>
      <p:ext uri="{BB962C8B-B14F-4D97-AF65-F5344CB8AC3E}">
        <p14:creationId xmlns:p14="http://schemas.microsoft.com/office/powerpoint/2010/main" val="914141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CFD6D66-463B-64BF-DC25-57E703DC83FE}"/>
              </a:ext>
            </a:extLst>
          </p:cNvPr>
          <p:cNvSpPr/>
          <p:nvPr/>
        </p:nvSpPr>
        <p:spPr>
          <a:xfrm>
            <a:off x="1789" y="5866"/>
            <a:ext cx="12192204" cy="759132"/>
          </a:xfrm>
          <a:prstGeom prst="rect">
            <a:avLst/>
          </a:prstGeom>
          <a:solidFill>
            <a:srgbClr val="05BBAE"/>
          </a:solidFill>
          <a:ln>
            <a:solidFill>
              <a:srgbClr val="05BBAE"/>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en-GB" sz="2800" b="1">
              <a:latin typeface="Segoe UI"/>
              <a:ea typeface="Calibri"/>
              <a:cs typeface="Calibri"/>
            </a:endParaRPr>
          </a:p>
        </p:txBody>
      </p:sp>
      <p:sp>
        <p:nvSpPr>
          <p:cNvPr id="6" name="Rectangle 5">
            <a:extLst>
              <a:ext uri="{FF2B5EF4-FFF2-40B4-BE49-F238E27FC236}">
                <a16:creationId xmlns:a16="http://schemas.microsoft.com/office/drawing/2014/main" id="{967809E6-22B1-C330-C422-4347E118037A}"/>
              </a:ext>
            </a:extLst>
          </p:cNvPr>
          <p:cNvSpPr/>
          <p:nvPr/>
        </p:nvSpPr>
        <p:spPr>
          <a:xfrm>
            <a:off x="330352" y="-2349448"/>
            <a:ext cx="1449590" cy="6513233"/>
          </a:xfrm>
          <a:prstGeom prst="rect">
            <a:avLst/>
          </a:prstGeom>
          <a:solidFill>
            <a:srgbClr val="05BBA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200"/>
          </a:p>
        </p:txBody>
      </p:sp>
      <p:grpSp>
        <p:nvGrpSpPr>
          <p:cNvPr id="4" name="Groupe 3">
            <a:extLst>
              <a:ext uri="{FF2B5EF4-FFF2-40B4-BE49-F238E27FC236}">
                <a16:creationId xmlns:a16="http://schemas.microsoft.com/office/drawing/2014/main" id="{58F5E056-C660-DDDF-0986-3A7306E5797F}"/>
              </a:ext>
            </a:extLst>
          </p:cNvPr>
          <p:cNvGrpSpPr/>
          <p:nvPr/>
        </p:nvGrpSpPr>
        <p:grpSpPr>
          <a:xfrm>
            <a:off x="561280" y="-2186773"/>
            <a:ext cx="1013197" cy="6086498"/>
            <a:chOff x="522055" y="152448"/>
            <a:chExt cx="1013197" cy="6086498"/>
          </a:xfrm>
          <a:solidFill>
            <a:schemeClr val="bg2"/>
          </a:solidFill>
          <a:effectLst>
            <a:glow rad="63500">
              <a:schemeClr val="accent3">
                <a:satMod val="175000"/>
                <a:alpha val="40000"/>
              </a:schemeClr>
            </a:glow>
            <a:outerShdw blurRad="50800" dist="38100" dir="5400000" algn="t" rotWithShape="0">
              <a:prstClr val="black">
                <a:alpha val="40000"/>
              </a:prstClr>
            </a:outerShdw>
          </a:effectLst>
        </p:grpSpPr>
        <p:grpSp>
          <p:nvGrpSpPr>
            <p:cNvPr id="22" name="Groupe 21">
              <a:extLst>
                <a:ext uri="{FF2B5EF4-FFF2-40B4-BE49-F238E27FC236}">
                  <a16:creationId xmlns:a16="http://schemas.microsoft.com/office/drawing/2014/main" id="{27DAC11C-99CD-1D10-05F3-910CE5000A41}"/>
                </a:ext>
              </a:extLst>
            </p:cNvPr>
            <p:cNvGrpSpPr/>
            <p:nvPr/>
          </p:nvGrpSpPr>
          <p:grpSpPr>
            <a:xfrm>
              <a:off x="522055" y="958949"/>
              <a:ext cx="1013197" cy="367674"/>
              <a:chOff x="715149" y="3365658"/>
              <a:chExt cx="1573391" cy="447676"/>
            </a:xfrm>
            <a:grpFill/>
          </p:grpSpPr>
          <p:sp>
            <p:nvSpPr>
              <p:cNvPr id="8" name="Forme libre : forme 7">
                <a:extLst>
                  <a:ext uri="{FF2B5EF4-FFF2-40B4-BE49-F238E27FC236}">
                    <a16:creationId xmlns:a16="http://schemas.microsoft.com/office/drawing/2014/main" id="{CC6ADA48-2DEE-F4BE-03B2-D0A8B0EBEF49}"/>
                  </a:ext>
                </a:extLst>
              </p:cNvPr>
              <p:cNvSpPr/>
              <p:nvPr/>
            </p:nvSpPr>
            <p:spPr>
              <a:xfrm>
                <a:off x="15646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GB" sz="4200"/>
              </a:p>
            </p:txBody>
          </p:sp>
          <p:sp>
            <p:nvSpPr>
              <p:cNvPr id="10" name="Forme libre : forme 9">
                <a:extLst>
                  <a:ext uri="{FF2B5EF4-FFF2-40B4-BE49-F238E27FC236}">
                    <a16:creationId xmlns:a16="http://schemas.microsoft.com/office/drawing/2014/main" id="{DD3AFA94-D5DA-CB1C-0F12-A46F9415DA17}"/>
                  </a:ext>
                </a:extLst>
              </p:cNvPr>
              <p:cNvSpPr/>
              <p:nvPr/>
            </p:nvSpPr>
            <p:spPr>
              <a:xfrm>
                <a:off x="2021840" y="3641884"/>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GB" sz="4200"/>
              </a:p>
            </p:txBody>
          </p:sp>
          <p:sp>
            <p:nvSpPr>
              <p:cNvPr id="12" name="Forme libre : forme 11">
                <a:extLst>
                  <a:ext uri="{FF2B5EF4-FFF2-40B4-BE49-F238E27FC236}">
                    <a16:creationId xmlns:a16="http://schemas.microsoft.com/office/drawing/2014/main" id="{AEDEC35E-3F95-2398-08F8-538F59BD7242}"/>
                  </a:ext>
                </a:extLst>
              </p:cNvPr>
              <p:cNvSpPr/>
              <p:nvPr/>
            </p:nvSpPr>
            <p:spPr>
              <a:xfrm>
                <a:off x="1450340" y="3375184"/>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grpFill/>
              <a:ln w="9525" cap="flat">
                <a:noFill/>
                <a:prstDash val="solid"/>
                <a:miter/>
              </a:ln>
            </p:spPr>
            <p:txBody>
              <a:bodyPr rtlCol="0" anchor="ctr"/>
              <a:lstStyle/>
              <a:p>
                <a:endParaRPr lang="en-GB" sz="4200"/>
              </a:p>
            </p:txBody>
          </p:sp>
          <p:grpSp>
            <p:nvGrpSpPr>
              <p:cNvPr id="14" name="Graphique 8" descr="Caravane contour">
                <a:extLst>
                  <a:ext uri="{FF2B5EF4-FFF2-40B4-BE49-F238E27FC236}">
                    <a16:creationId xmlns:a16="http://schemas.microsoft.com/office/drawing/2014/main" id="{8FA0CDD9-CCC6-B719-0665-36F5AC7B2F33}"/>
                  </a:ext>
                </a:extLst>
              </p:cNvPr>
              <p:cNvGrpSpPr/>
              <p:nvPr/>
            </p:nvGrpSpPr>
            <p:grpSpPr>
              <a:xfrm>
                <a:off x="715149" y="3365658"/>
                <a:ext cx="800100" cy="447676"/>
                <a:chOff x="715149" y="3365658"/>
                <a:chExt cx="800100" cy="447676"/>
              </a:xfrm>
              <a:grpFill/>
            </p:grpSpPr>
            <p:sp>
              <p:nvSpPr>
                <p:cNvPr id="16" name="Forme libre : forme 15">
                  <a:extLst>
                    <a:ext uri="{FF2B5EF4-FFF2-40B4-BE49-F238E27FC236}">
                      <a16:creationId xmlns:a16="http://schemas.microsoft.com/office/drawing/2014/main" id="{AE7B05A2-4C00-5896-1550-560936BA2C7C}"/>
                    </a:ext>
                  </a:extLst>
                </p:cNvPr>
                <p:cNvSpPr/>
                <p:nvPr/>
              </p:nvSpPr>
              <p:spPr>
                <a:xfrm>
                  <a:off x="1124725" y="3451384"/>
                  <a:ext cx="161925" cy="114300"/>
                </a:xfrm>
                <a:custGeom>
                  <a:avLst/>
                  <a:gdLst>
                    <a:gd name="connsiteX0" fmla="*/ 0 w 161925"/>
                    <a:gd name="connsiteY0" fmla="*/ 0 h 114300"/>
                    <a:gd name="connsiteX1" fmla="*/ 0 w 161925"/>
                    <a:gd name="connsiteY1" fmla="*/ 114300 h 114300"/>
                    <a:gd name="connsiteX2" fmla="*/ 161925 w 161925"/>
                    <a:gd name="connsiteY2" fmla="*/ 114300 h 114300"/>
                    <a:gd name="connsiteX3" fmla="*/ 161925 w 161925"/>
                    <a:gd name="connsiteY3" fmla="*/ 0 h 114300"/>
                    <a:gd name="connsiteX4" fmla="*/ 142875 w 161925"/>
                    <a:gd name="connsiteY4" fmla="*/ 95250 h 114300"/>
                    <a:gd name="connsiteX5" fmla="*/ 19050 w 161925"/>
                    <a:gd name="connsiteY5" fmla="*/ 95250 h 114300"/>
                    <a:gd name="connsiteX6" fmla="*/ 19050 w 161925"/>
                    <a:gd name="connsiteY6" fmla="*/ 19050 h 114300"/>
                    <a:gd name="connsiteX7" fmla="*/ 142875 w 161925"/>
                    <a:gd name="connsiteY7"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14300">
                      <a:moveTo>
                        <a:pt x="0" y="0"/>
                      </a:moveTo>
                      <a:lnTo>
                        <a:pt x="0" y="114300"/>
                      </a:lnTo>
                      <a:lnTo>
                        <a:pt x="161925" y="114300"/>
                      </a:lnTo>
                      <a:lnTo>
                        <a:pt x="161925" y="0"/>
                      </a:lnTo>
                      <a:close/>
                      <a:moveTo>
                        <a:pt x="142875" y="95250"/>
                      </a:moveTo>
                      <a:lnTo>
                        <a:pt x="19050" y="95250"/>
                      </a:lnTo>
                      <a:lnTo>
                        <a:pt x="19050" y="19050"/>
                      </a:lnTo>
                      <a:lnTo>
                        <a:pt x="142875" y="19050"/>
                      </a:lnTo>
                      <a:close/>
                    </a:path>
                  </a:pathLst>
                </a:custGeom>
                <a:grpFill/>
                <a:ln w="9525" cap="flat">
                  <a:noFill/>
                  <a:prstDash val="solid"/>
                  <a:miter/>
                </a:ln>
              </p:spPr>
              <p:txBody>
                <a:bodyPr rtlCol="0" anchor="ctr"/>
                <a:lstStyle/>
                <a:p>
                  <a:endParaRPr lang="en-GB" sz="4200"/>
                </a:p>
              </p:txBody>
            </p:sp>
            <p:sp>
              <p:nvSpPr>
                <p:cNvPr id="18" name="Forme libre : forme 17">
                  <a:extLst>
                    <a:ext uri="{FF2B5EF4-FFF2-40B4-BE49-F238E27FC236}">
                      <a16:creationId xmlns:a16="http://schemas.microsoft.com/office/drawing/2014/main" id="{56866BD2-9040-F708-DA08-5506D151E337}"/>
                    </a:ext>
                  </a:extLst>
                </p:cNvPr>
                <p:cNvSpPr/>
                <p:nvPr/>
              </p:nvSpPr>
              <p:spPr>
                <a:xfrm>
                  <a:off x="924700" y="3660934"/>
                  <a:ext cx="152400" cy="152400"/>
                </a:xfrm>
                <a:custGeom>
                  <a:avLst/>
                  <a:gdLst>
                    <a:gd name="connsiteX0" fmla="*/ 76200 w 152400"/>
                    <a:gd name="connsiteY0" fmla="*/ 0 h 152400"/>
                    <a:gd name="connsiteX1" fmla="*/ 0 w 152400"/>
                    <a:gd name="connsiteY1" fmla="*/ 76200 h 152400"/>
                    <a:gd name="connsiteX2" fmla="*/ 76200 w 152400"/>
                    <a:gd name="connsiteY2" fmla="*/ 152400 h 152400"/>
                    <a:gd name="connsiteX3" fmla="*/ 152400 w 152400"/>
                    <a:gd name="connsiteY3" fmla="*/ 76200 h 152400"/>
                    <a:gd name="connsiteX4" fmla="*/ 76200 w 152400"/>
                    <a:gd name="connsiteY4" fmla="*/ 0 h 152400"/>
                    <a:gd name="connsiteX5" fmla="*/ 76200 w 152400"/>
                    <a:gd name="connsiteY5" fmla="*/ 133350 h 152400"/>
                    <a:gd name="connsiteX6" fmla="*/ 19050 w 152400"/>
                    <a:gd name="connsiteY6" fmla="*/ 76200 h 152400"/>
                    <a:gd name="connsiteX7" fmla="*/ 76200 w 152400"/>
                    <a:gd name="connsiteY7" fmla="*/ 19050 h 152400"/>
                    <a:gd name="connsiteX8" fmla="*/ 133350 w 152400"/>
                    <a:gd name="connsiteY8" fmla="*/ 76200 h 152400"/>
                    <a:gd name="connsiteX9" fmla="*/ 76200 w 152400"/>
                    <a:gd name="connsiteY9" fmla="*/ 1333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0"/>
                      </a:moveTo>
                      <a:cubicBezTo>
                        <a:pt x="34116" y="0"/>
                        <a:pt x="0" y="34116"/>
                        <a:pt x="0" y="76200"/>
                      </a:cubicBezTo>
                      <a:cubicBezTo>
                        <a:pt x="0" y="118284"/>
                        <a:pt x="34116" y="152400"/>
                        <a:pt x="76200" y="152400"/>
                      </a:cubicBezTo>
                      <a:cubicBezTo>
                        <a:pt x="118284" y="152400"/>
                        <a:pt x="152400" y="118284"/>
                        <a:pt x="152400" y="76200"/>
                      </a:cubicBezTo>
                      <a:cubicBezTo>
                        <a:pt x="152348" y="34138"/>
                        <a:pt x="118262" y="52"/>
                        <a:pt x="76200" y="0"/>
                      </a:cubicBezTo>
                      <a:close/>
                      <a:moveTo>
                        <a:pt x="76200" y="133350"/>
                      </a:moveTo>
                      <a:cubicBezTo>
                        <a:pt x="44637" y="133350"/>
                        <a:pt x="19050" y="107763"/>
                        <a:pt x="19050" y="76200"/>
                      </a:cubicBezTo>
                      <a:cubicBezTo>
                        <a:pt x="19050" y="44637"/>
                        <a:pt x="44637" y="19050"/>
                        <a:pt x="76200" y="19050"/>
                      </a:cubicBezTo>
                      <a:cubicBezTo>
                        <a:pt x="107763" y="19050"/>
                        <a:pt x="133350" y="44637"/>
                        <a:pt x="133350" y="76200"/>
                      </a:cubicBezTo>
                      <a:cubicBezTo>
                        <a:pt x="133313" y="107748"/>
                        <a:pt x="107748" y="133313"/>
                        <a:pt x="76200" y="133350"/>
                      </a:cubicBezTo>
                      <a:close/>
                    </a:path>
                  </a:pathLst>
                </a:custGeom>
                <a:grpFill/>
                <a:ln w="9525" cap="flat">
                  <a:noFill/>
                  <a:prstDash val="solid"/>
                  <a:miter/>
                </a:ln>
              </p:spPr>
              <p:txBody>
                <a:bodyPr rtlCol="0" anchor="ctr"/>
                <a:lstStyle/>
                <a:p>
                  <a:endParaRPr lang="en-GB" sz="4200"/>
                </a:p>
              </p:txBody>
            </p:sp>
            <p:sp>
              <p:nvSpPr>
                <p:cNvPr id="20" name="Forme libre : forme 19">
                  <a:extLst>
                    <a:ext uri="{FF2B5EF4-FFF2-40B4-BE49-F238E27FC236}">
                      <a16:creationId xmlns:a16="http://schemas.microsoft.com/office/drawing/2014/main" id="{DA74518F-3354-5A62-9503-6D7EE143EF53}"/>
                    </a:ext>
                  </a:extLst>
                </p:cNvPr>
                <p:cNvSpPr/>
                <p:nvPr/>
              </p:nvSpPr>
              <p:spPr>
                <a:xfrm>
                  <a:off x="715149" y="3365658"/>
                  <a:ext cx="800100" cy="447675"/>
                </a:xfrm>
                <a:custGeom>
                  <a:avLst/>
                  <a:gdLst>
                    <a:gd name="connsiteX0" fmla="*/ 704851 w 800100"/>
                    <a:gd name="connsiteY0" fmla="*/ 381001 h 447675"/>
                    <a:gd name="connsiteX1" fmla="*/ 704851 w 800100"/>
                    <a:gd name="connsiteY1" fmla="*/ 447676 h 447675"/>
                    <a:gd name="connsiteX2" fmla="*/ 723901 w 800100"/>
                    <a:gd name="connsiteY2" fmla="*/ 447676 h 447675"/>
                    <a:gd name="connsiteX3" fmla="*/ 723901 w 800100"/>
                    <a:gd name="connsiteY3" fmla="*/ 381001 h 447675"/>
                    <a:gd name="connsiteX4" fmla="*/ 800101 w 800100"/>
                    <a:gd name="connsiteY4" fmla="*/ 381001 h 447675"/>
                    <a:gd name="connsiteX5" fmla="*/ 800101 w 800100"/>
                    <a:gd name="connsiteY5" fmla="*/ 361951 h 447675"/>
                    <a:gd name="connsiteX6" fmla="*/ 647701 w 800100"/>
                    <a:gd name="connsiteY6" fmla="*/ 361951 h 447675"/>
                    <a:gd name="connsiteX7" fmla="*/ 647701 w 800100"/>
                    <a:gd name="connsiteY7" fmla="*/ 38101 h 447675"/>
                    <a:gd name="connsiteX8" fmla="*/ 609601 w 800100"/>
                    <a:gd name="connsiteY8" fmla="*/ 1 h 447675"/>
                    <a:gd name="connsiteX9" fmla="*/ 228601 w 800100"/>
                    <a:gd name="connsiteY9" fmla="*/ 1 h 447675"/>
                    <a:gd name="connsiteX10" fmla="*/ 1 w 800100"/>
                    <a:gd name="connsiteY10" fmla="*/ 227495 h 447675"/>
                    <a:gd name="connsiteX11" fmla="*/ 1 w 800100"/>
                    <a:gd name="connsiteY11" fmla="*/ 228601 h 447675"/>
                    <a:gd name="connsiteX12" fmla="*/ 1 w 800100"/>
                    <a:gd name="connsiteY12" fmla="*/ 381001 h 447675"/>
                    <a:gd name="connsiteX13" fmla="*/ 181452 w 800100"/>
                    <a:gd name="connsiteY13" fmla="*/ 381001 h 447675"/>
                    <a:gd name="connsiteX14" fmla="*/ 180976 w 800100"/>
                    <a:gd name="connsiteY14" fmla="*/ 371476 h 447675"/>
                    <a:gd name="connsiteX15" fmla="*/ 181452 w 800100"/>
                    <a:gd name="connsiteY15" fmla="*/ 361951 h 447675"/>
                    <a:gd name="connsiteX16" fmla="*/ 19051 w 800100"/>
                    <a:gd name="connsiteY16" fmla="*/ 361951 h 447675"/>
                    <a:gd name="connsiteX17" fmla="*/ 19051 w 800100"/>
                    <a:gd name="connsiteY17" fmla="*/ 228601 h 447675"/>
                    <a:gd name="connsiteX18" fmla="*/ 228601 w 800100"/>
                    <a:gd name="connsiteY18" fmla="*/ 19051 h 447675"/>
                    <a:gd name="connsiteX19" fmla="*/ 609601 w 800100"/>
                    <a:gd name="connsiteY19" fmla="*/ 19051 h 447675"/>
                    <a:gd name="connsiteX20" fmla="*/ 628651 w 800100"/>
                    <a:gd name="connsiteY20" fmla="*/ 38101 h 447675"/>
                    <a:gd name="connsiteX21" fmla="*/ 628651 w 800100"/>
                    <a:gd name="connsiteY21" fmla="*/ 361951 h 447675"/>
                    <a:gd name="connsiteX22" fmla="*/ 390040 w 800100"/>
                    <a:gd name="connsiteY22" fmla="*/ 361951 h 447675"/>
                    <a:gd name="connsiteX23" fmla="*/ 390526 w 800100"/>
                    <a:gd name="connsiteY23" fmla="*/ 371476 h 447675"/>
                    <a:gd name="connsiteX24" fmla="*/ 390040 w 800100"/>
                    <a:gd name="connsiteY24" fmla="*/ 38100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0100" h="447675">
                      <a:moveTo>
                        <a:pt x="704851" y="381001"/>
                      </a:moveTo>
                      <a:lnTo>
                        <a:pt x="704851" y="447676"/>
                      </a:lnTo>
                      <a:lnTo>
                        <a:pt x="723901" y="447676"/>
                      </a:lnTo>
                      <a:lnTo>
                        <a:pt x="723901" y="381001"/>
                      </a:lnTo>
                      <a:lnTo>
                        <a:pt x="800101" y="381001"/>
                      </a:lnTo>
                      <a:lnTo>
                        <a:pt x="800101" y="361951"/>
                      </a:lnTo>
                      <a:lnTo>
                        <a:pt x="647701" y="361951"/>
                      </a:lnTo>
                      <a:lnTo>
                        <a:pt x="647701" y="38101"/>
                      </a:lnTo>
                      <a:cubicBezTo>
                        <a:pt x="647638" y="17085"/>
                        <a:pt x="630617" y="64"/>
                        <a:pt x="609601" y="1"/>
                      </a:cubicBezTo>
                      <a:lnTo>
                        <a:pt x="228601" y="1"/>
                      </a:lnTo>
                      <a:cubicBezTo>
                        <a:pt x="102653" y="-305"/>
                        <a:pt x="306" y="101548"/>
                        <a:pt x="1" y="227495"/>
                      </a:cubicBezTo>
                      <a:cubicBezTo>
                        <a:pt x="0" y="227863"/>
                        <a:pt x="0" y="228232"/>
                        <a:pt x="1" y="228601"/>
                      </a:cubicBezTo>
                      <a:lnTo>
                        <a:pt x="1" y="381001"/>
                      </a:lnTo>
                      <a:lnTo>
                        <a:pt x="181452" y="381001"/>
                      </a:lnTo>
                      <a:cubicBezTo>
                        <a:pt x="181166" y="377867"/>
                        <a:pt x="180976" y="374705"/>
                        <a:pt x="180976" y="371476"/>
                      </a:cubicBezTo>
                      <a:cubicBezTo>
                        <a:pt x="180976" y="368247"/>
                        <a:pt x="181166" y="365084"/>
                        <a:pt x="181452" y="361951"/>
                      </a:cubicBezTo>
                      <a:lnTo>
                        <a:pt x="19051" y="361951"/>
                      </a:lnTo>
                      <a:lnTo>
                        <a:pt x="19051" y="228601"/>
                      </a:lnTo>
                      <a:cubicBezTo>
                        <a:pt x="19182" y="112923"/>
                        <a:pt x="112923" y="19182"/>
                        <a:pt x="228601" y="19051"/>
                      </a:cubicBezTo>
                      <a:lnTo>
                        <a:pt x="609601" y="19051"/>
                      </a:lnTo>
                      <a:cubicBezTo>
                        <a:pt x="620122" y="19051"/>
                        <a:pt x="628651" y="27579"/>
                        <a:pt x="628651" y="38101"/>
                      </a:cubicBezTo>
                      <a:lnTo>
                        <a:pt x="628651" y="361951"/>
                      </a:lnTo>
                      <a:lnTo>
                        <a:pt x="390040" y="361951"/>
                      </a:lnTo>
                      <a:cubicBezTo>
                        <a:pt x="390326" y="365103"/>
                        <a:pt x="390526" y="368275"/>
                        <a:pt x="390526" y="371476"/>
                      </a:cubicBezTo>
                      <a:cubicBezTo>
                        <a:pt x="390526" y="374676"/>
                        <a:pt x="390326" y="377848"/>
                        <a:pt x="390040" y="381001"/>
                      </a:cubicBezTo>
                      <a:close/>
                    </a:path>
                  </a:pathLst>
                </a:custGeom>
                <a:grpFill/>
                <a:ln w="9525" cap="flat">
                  <a:noFill/>
                  <a:prstDash val="solid"/>
                  <a:miter/>
                </a:ln>
              </p:spPr>
              <p:txBody>
                <a:bodyPr rtlCol="0" anchor="ctr"/>
                <a:lstStyle/>
                <a:p>
                  <a:endParaRPr lang="en-GB" sz="4200"/>
                </a:p>
              </p:txBody>
            </p:sp>
          </p:grpSp>
        </p:grpSp>
        <p:pic>
          <p:nvPicPr>
            <p:cNvPr id="11" name="Graphique 10" descr="Engrenages contour">
              <a:extLst>
                <a:ext uri="{FF2B5EF4-FFF2-40B4-BE49-F238E27FC236}">
                  <a16:creationId xmlns:a16="http://schemas.microsoft.com/office/drawing/2014/main" id="{002A8E61-C284-EB39-7A56-5A9A8F6C3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77" y="1504000"/>
              <a:ext cx="751938" cy="751938"/>
            </a:xfrm>
            <a:prstGeom prst="rect">
              <a:avLst/>
            </a:prstGeom>
          </p:spPr>
        </p:pic>
        <p:pic>
          <p:nvPicPr>
            <p:cNvPr id="13" name="Graphique 12" descr="Coche avec un remplissage uni">
              <a:extLst>
                <a:ext uri="{FF2B5EF4-FFF2-40B4-BE49-F238E27FC236}">
                  <a16:creationId xmlns:a16="http://schemas.microsoft.com/office/drawing/2014/main" id="{2BE26EF2-78CF-4D7E-B942-37469831A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23" y="5016986"/>
              <a:ext cx="483847" cy="483847"/>
            </a:xfrm>
            <a:prstGeom prst="rect">
              <a:avLst/>
            </a:prstGeom>
          </p:spPr>
        </p:pic>
        <p:pic>
          <p:nvPicPr>
            <p:cNvPr id="15" name="Graphique 14" descr="Liste contour">
              <a:extLst>
                <a:ext uri="{FF2B5EF4-FFF2-40B4-BE49-F238E27FC236}">
                  <a16:creationId xmlns:a16="http://schemas.microsoft.com/office/drawing/2014/main" id="{FFD01946-07D2-9661-18A3-97839EFD67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017" y="2448978"/>
              <a:ext cx="623259" cy="623259"/>
            </a:xfrm>
            <a:prstGeom prst="rect">
              <a:avLst/>
            </a:prstGeom>
          </p:spPr>
        </p:pic>
        <p:grpSp>
          <p:nvGrpSpPr>
            <p:cNvPr id="29" name="Groupe 28">
              <a:extLst>
                <a:ext uri="{FF2B5EF4-FFF2-40B4-BE49-F238E27FC236}">
                  <a16:creationId xmlns:a16="http://schemas.microsoft.com/office/drawing/2014/main" id="{25BE4EEC-DFBE-BEF4-CF2B-AE880FE7DE37}"/>
                </a:ext>
              </a:extLst>
            </p:cNvPr>
            <p:cNvGrpSpPr/>
            <p:nvPr/>
          </p:nvGrpSpPr>
          <p:grpSpPr>
            <a:xfrm>
              <a:off x="677692" y="4072008"/>
              <a:ext cx="701921" cy="751938"/>
              <a:chOff x="5513818" y="3986324"/>
              <a:chExt cx="928909" cy="928909"/>
            </a:xfrm>
            <a:grpFill/>
          </p:grpSpPr>
          <p:pic>
            <p:nvPicPr>
              <p:cNvPr id="17" name="Graphique 16" descr="Avertissement avec un remplissage uni">
                <a:extLst>
                  <a:ext uri="{FF2B5EF4-FFF2-40B4-BE49-F238E27FC236}">
                    <a16:creationId xmlns:a16="http://schemas.microsoft.com/office/drawing/2014/main" id="{9289EA2C-9C07-23E4-7DD8-9798B941E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8960" y="4069822"/>
                <a:ext cx="446464" cy="446464"/>
              </a:xfrm>
              <a:prstGeom prst="rect">
                <a:avLst/>
              </a:prstGeom>
            </p:spPr>
          </p:pic>
          <p:pic>
            <p:nvPicPr>
              <p:cNvPr id="19" name="Graphique 18" descr="Loupe contour">
                <a:extLst>
                  <a:ext uri="{FF2B5EF4-FFF2-40B4-BE49-F238E27FC236}">
                    <a16:creationId xmlns:a16="http://schemas.microsoft.com/office/drawing/2014/main" id="{8C0718AF-C643-3E5B-7767-BDF19E9F2F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3818" y="3986324"/>
                <a:ext cx="928909" cy="928909"/>
              </a:xfrm>
              <a:prstGeom prst="rect">
                <a:avLst/>
              </a:prstGeom>
            </p:spPr>
          </p:pic>
        </p:grpSp>
        <p:pic>
          <p:nvPicPr>
            <p:cNvPr id="21" name="Graphique 20" descr="Badge 1 avec un remplissage uni">
              <a:extLst>
                <a:ext uri="{FF2B5EF4-FFF2-40B4-BE49-F238E27FC236}">
                  <a16:creationId xmlns:a16="http://schemas.microsoft.com/office/drawing/2014/main" id="{73DFAF84-B12C-2CBD-EA16-19302D6ACF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723" y="3330199"/>
              <a:ext cx="483847" cy="483847"/>
            </a:xfrm>
            <a:prstGeom prst="rect">
              <a:avLst/>
            </a:prstGeom>
          </p:spPr>
        </p:pic>
        <p:pic>
          <p:nvPicPr>
            <p:cNvPr id="23" name="Graphique 22" descr="Camion-benne avec un remplissage uni">
              <a:extLst>
                <a:ext uri="{FF2B5EF4-FFF2-40B4-BE49-F238E27FC236}">
                  <a16:creationId xmlns:a16="http://schemas.microsoft.com/office/drawing/2014/main" id="{07532701-67E3-15B0-F4A5-2D98ECF79C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017" y="152448"/>
              <a:ext cx="623259" cy="623259"/>
            </a:xfrm>
            <a:prstGeom prst="rect">
              <a:avLst/>
            </a:prstGeom>
          </p:spPr>
        </p:pic>
        <p:pic>
          <p:nvPicPr>
            <p:cNvPr id="3" name="Graphique 2" descr="Point d’interrogation avec un remplissage uni">
              <a:extLst>
                <a:ext uri="{FF2B5EF4-FFF2-40B4-BE49-F238E27FC236}">
                  <a16:creationId xmlns:a16="http://schemas.microsoft.com/office/drawing/2014/main" id="{0DE72925-4A66-6517-B1B6-D84FA48D8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110" y="5693873"/>
              <a:ext cx="545073" cy="545073"/>
            </a:xfrm>
            <a:prstGeom prst="rect">
              <a:avLst/>
            </a:prstGeom>
          </p:spPr>
        </p:pic>
      </p:grpSp>
      <p:sp>
        <p:nvSpPr>
          <p:cNvPr id="2" name="ZoneTexte 1">
            <a:extLst>
              <a:ext uri="{FF2B5EF4-FFF2-40B4-BE49-F238E27FC236}">
                <a16:creationId xmlns:a16="http://schemas.microsoft.com/office/drawing/2014/main" id="{DE167C17-5B63-0AAD-D5BF-ABC6303CF338}"/>
              </a:ext>
            </a:extLst>
          </p:cNvPr>
          <p:cNvSpPr txBox="1"/>
          <p:nvPr/>
        </p:nvSpPr>
        <p:spPr>
          <a:xfrm>
            <a:off x="2230288" y="-2283842"/>
            <a:ext cx="1885773" cy="738664"/>
          </a:xfrm>
          <a:prstGeom prst="rect">
            <a:avLst/>
          </a:prstGeom>
          <a:noFill/>
        </p:spPr>
        <p:txBody>
          <a:bodyPr wrap="none" rtlCol="0">
            <a:spAutoFit/>
          </a:bodyPr>
          <a:lstStyle/>
          <a:p>
            <a:r>
              <a:rPr lang="en-GB" sz="4200">
                <a:solidFill>
                  <a:schemeClr val="bg1"/>
                </a:solidFill>
              </a:rPr>
              <a:t>Context</a:t>
            </a:r>
          </a:p>
        </p:txBody>
      </p:sp>
      <p:sp>
        <p:nvSpPr>
          <p:cNvPr id="5" name="ZoneTexte 4">
            <a:extLst>
              <a:ext uri="{FF2B5EF4-FFF2-40B4-BE49-F238E27FC236}">
                <a16:creationId xmlns:a16="http://schemas.microsoft.com/office/drawing/2014/main" id="{37B69707-5291-2664-2BB3-AF4A2E6C9ACD}"/>
              </a:ext>
            </a:extLst>
          </p:cNvPr>
          <p:cNvSpPr txBox="1"/>
          <p:nvPr/>
        </p:nvSpPr>
        <p:spPr>
          <a:xfrm>
            <a:off x="2230288" y="-1575224"/>
            <a:ext cx="4477701" cy="738664"/>
          </a:xfrm>
          <a:prstGeom prst="rect">
            <a:avLst/>
          </a:prstGeom>
          <a:noFill/>
        </p:spPr>
        <p:txBody>
          <a:bodyPr wrap="none" rtlCol="0">
            <a:spAutoFit/>
          </a:bodyPr>
          <a:lstStyle/>
          <a:p>
            <a:r>
              <a:rPr lang="en-GB" sz="4200">
                <a:solidFill>
                  <a:schemeClr val="bg1"/>
                </a:solidFill>
              </a:rPr>
              <a:t>Product description</a:t>
            </a:r>
          </a:p>
        </p:txBody>
      </p:sp>
      <p:sp>
        <p:nvSpPr>
          <p:cNvPr id="7" name="ZoneTexte 6">
            <a:extLst>
              <a:ext uri="{FF2B5EF4-FFF2-40B4-BE49-F238E27FC236}">
                <a16:creationId xmlns:a16="http://schemas.microsoft.com/office/drawing/2014/main" id="{3CD26851-D66B-8E1A-8516-E4F37B48A83D}"/>
              </a:ext>
            </a:extLst>
          </p:cNvPr>
          <p:cNvSpPr txBox="1"/>
          <p:nvPr/>
        </p:nvSpPr>
        <p:spPr>
          <a:xfrm>
            <a:off x="2230288" y="-840406"/>
            <a:ext cx="3227294" cy="738664"/>
          </a:xfrm>
          <a:prstGeom prst="rect">
            <a:avLst/>
          </a:prstGeom>
          <a:noFill/>
        </p:spPr>
        <p:txBody>
          <a:bodyPr wrap="none" rtlCol="0">
            <a:spAutoFit/>
          </a:bodyPr>
          <a:lstStyle/>
          <a:p>
            <a:r>
              <a:rPr lang="en-GB" sz="4200">
                <a:solidFill>
                  <a:schemeClr val="bg1"/>
                </a:solidFill>
              </a:rPr>
              <a:t>Main features</a:t>
            </a:r>
          </a:p>
        </p:txBody>
      </p:sp>
      <p:sp>
        <p:nvSpPr>
          <p:cNvPr id="9" name="ZoneTexte 8">
            <a:extLst>
              <a:ext uri="{FF2B5EF4-FFF2-40B4-BE49-F238E27FC236}">
                <a16:creationId xmlns:a16="http://schemas.microsoft.com/office/drawing/2014/main" id="{261B2085-D748-A7FF-BC32-3BEED2E12935}"/>
              </a:ext>
            </a:extLst>
          </p:cNvPr>
          <p:cNvSpPr txBox="1">
            <a:spLocks noGrp="1" noRot="1" noMove="1" noResize="1" noEditPoints="1" noAdjustHandles="1" noChangeArrowheads="1" noChangeShapeType="1"/>
          </p:cNvSpPr>
          <p:nvPr/>
        </p:nvSpPr>
        <p:spPr>
          <a:xfrm>
            <a:off x="2244925" y="885530"/>
            <a:ext cx="1880451" cy="738664"/>
          </a:xfrm>
          <a:prstGeom prst="rect">
            <a:avLst/>
          </a:prstGeom>
          <a:noFill/>
        </p:spPr>
        <p:txBody>
          <a:bodyPr wrap="none" rtlCol="0">
            <a:spAutoFit/>
          </a:bodyPr>
          <a:lstStyle/>
          <a:p>
            <a:r>
              <a:rPr lang="en-GB" sz="4200">
                <a:solidFill>
                  <a:schemeClr val="bg1"/>
                </a:solidFill>
              </a:rPr>
              <a:t>Sprint 1</a:t>
            </a:r>
          </a:p>
        </p:txBody>
      </p:sp>
      <p:sp>
        <p:nvSpPr>
          <p:cNvPr id="26" name="ZoneTexte 25">
            <a:extLst>
              <a:ext uri="{FF2B5EF4-FFF2-40B4-BE49-F238E27FC236}">
                <a16:creationId xmlns:a16="http://schemas.microsoft.com/office/drawing/2014/main" id="{401A2EC6-F3D7-2843-ABB3-602FCE1C9889}"/>
              </a:ext>
            </a:extLst>
          </p:cNvPr>
          <p:cNvSpPr txBox="1"/>
          <p:nvPr/>
        </p:nvSpPr>
        <p:spPr>
          <a:xfrm>
            <a:off x="2230288" y="22098"/>
            <a:ext cx="6146363"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en-GB" sz="4200" b="1">
                <a:solidFill>
                  <a:schemeClr val="bg1"/>
                </a:solidFill>
              </a:rPr>
              <a:t>Release vision and backlog</a:t>
            </a:r>
          </a:p>
        </p:txBody>
      </p:sp>
      <p:sp>
        <p:nvSpPr>
          <p:cNvPr id="31" name="Title 1">
            <a:extLst>
              <a:ext uri="{FF2B5EF4-FFF2-40B4-BE49-F238E27FC236}">
                <a16:creationId xmlns:a16="http://schemas.microsoft.com/office/drawing/2014/main" id="{67D3C9CF-571C-E2C6-2DC5-06D38C8B0159}"/>
              </a:ext>
            </a:extLst>
          </p:cNvPr>
          <p:cNvSpPr txBox="1">
            <a:spLocks/>
          </p:cNvSpPr>
          <p:nvPr/>
        </p:nvSpPr>
        <p:spPr>
          <a:xfrm>
            <a:off x="11064407" y="127501"/>
            <a:ext cx="1127225" cy="523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a:solidFill>
                  <a:schemeClr val="bg1"/>
                </a:solidFill>
                <a:latin typeface="Segoe UI"/>
                <a:ea typeface="Calibri Light"/>
                <a:cs typeface="Calibri Light"/>
              </a:rPr>
              <a:t>09/17</a:t>
            </a:r>
            <a:endParaRPr lang="en-GB" sz="2400">
              <a:solidFill>
                <a:schemeClr val="bg1"/>
              </a:solidFill>
              <a:ea typeface="Calibri Light"/>
              <a:cs typeface="Calibri Light"/>
            </a:endParaRPr>
          </a:p>
        </p:txBody>
      </p:sp>
      <p:sp>
        <p:nvSpPr>
          <p:cNvPr id="32" name="Title 1">
            <a:extLst>
              <a:ext uri="{FF2B5EF4-FFF2-40B4-BE49-F238E27FC236}">
                <a16:creationId xmlns:a16="http://schemas.microsoft.com/office/drawing/2014/main" id="{D943C9F7-7B11-E121-58A4-82C82B9AABA3}"/>
              </a:ext>
            </a:extLst>
          </p:cNvPr>
          <p:cNvSpPr txBox="1">
            <a:spLocks/>
          </p:cNvSpPr>
          <p:nvPr/>
        </p:nvSpPr>
        <p:spPr>
          <a:xfrm>
            <a:off x="8132900" y="162684"/>
            <a:ext cx="2686795" cy="516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GB" sz="2000" i="1">
                <a:solidFill>
                  <a:schemeClr val="bg1"/>
                </a:solidFill>
                <a:latin typeface="Segoe UI"/>
                <a:ea typeface="Calibri Light"/>
                <a:cs typeface="Calibri Light"/>
              </a:rPr>
              <a:t>Emilie</a:t>
            </a:r>
            <a:endParaRPr lang="en-GB" sz="2000" i="1">
              <a:solidFill>
                <a:schemeClr val="bg1"/>
              </a:solidFill>
              <a:ea typeface="Calibri Light"/>
              <a:cs typeface="Calibri Light"/>
            </a:endParaRPr>
          </a:p>
        </p:txBody>
      </p:sp>
      <p:sp>
        <p:nvSpPr>
          <p:cNvPr id="33" name="Triangle isocèle 32">
            <a:extLst>
              <a:ext uri="{FF2B5EF4-FFF2-40B4-BE49-F238E27FC236}">
                <a16:creationId xmlns:a16="http://schemas.microsoft.com/office/drawing/2014/main" id="{6A328153-50AB-4845-B083-D25C714491C6}"/>
              </a:ext>
            </a:extLst>
          </p:cNvPr>
          <p:cNvSpPr/>
          <p:nvPr/>
        </p:nvSpPr>
        <p:spPr>
          <a:xfrm rot="16200000">
            <a:off x="1689367"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riangle isocèle 33">
            <a:extLst>
              <a:ext uri="{FF2B5EF4-FFF2-40B4-BE49-F238E27FC236}">
                <a16:creationId xmlns:a16="http://schemas.microsoft.com/office/drawing/2014/main" id="{417B5EC5-9850-A7F7-213C-69E3795C50DD}"/>
              </a:ext>
            </a:extLst>
          </p:cNvPr>
          <p:cNvSpPr/>
          <p:nvPr/>
        </p:nvSpPr>
        <p:spPr>
          <a:xfrm rot="5400000">
            <a:off x="205808" y="208256"/>
            <a:ext cx="232591" cy="218520"/>
          </a:xfrm>
          <a:prstGeom prst="triangle">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ZoneTexte 37">
            <a:extLst>
              <a:ext uri="{FF2B5EF4-FFF2-40B4-BE49-F238E27FC236}">
                <a16:creationId xmlns:a16="http://schemas.microsoft.com/office/drawing/2014/main" id="{57C701BE-D275-F823-F227-2B22D1A64B10}"/>
              </a:ext>
            </a:extLst>
          </p:cNvPr>
          <p:cNvSpPr txBox="1"/>
          <p:nvPr/>
        </p:nvSpPr>
        <p:spPr>
          <a:xfrm>
            <a:off x="2031569" y="861684"/>
            <a:ext cx="10039350" cy="369332"/>
          </a:xfrm>
          <a:prstGeom prst="rect">
            <a:avLst/>
          </a:prstGeom>
          <a:noFill/>
        </p:spPr>
        <p:txBody>
          <a:bodyPr wrap="square">
            <a:spAutoFit/>
          </a:bodyPr>
          <a:lstStyle/>
          <a:p>
            <a:r>
              <a:rPr lang="en-GB"/>
              <a:t>	Sprint 4			       Sprint 5	       	 </a:t>
            </a:r>
          </a:p>
        </p:txBody>
      </p:sp>
      <p:sp>
        <p:nvSpPr>
          <p:cNvPr id="39" name="Flèche : droite 38">
            <a:extLst>
              <a:ext uri="{FF2B5EF4-FFF2-40B4-BE49-F238E27FC236}">
                <a16:creationId xmlns:a16="http://schemas.microsoft.com/office/drawing/2014/main" id="{7454EF27-8DC6-84C8-5873-D39DE3A8941B}"/>
              </a:ext>
            </a:extLst>
          </p:cNvPr>
          <p:cNvSpPr/>
          <p:nvPr/>
        </p:nvSpPr>
        <p:spPr>
          <a:xfrm rot="16200000">
            <a:off x="30282" y="3944171"/>
            <a:ext cx="5472000" cy="180000"/>
          </a:xfrm>
          <a:prstGeom prst="rightArrow">
            <a:avLst/>
          </a:prstGeom>
          <a:solidFill>
            <a:srgbClr val="BDC3C7"/>
          </a:solidFill>
          <a:ln>
            <a:solidFill>
              <a:srgbClr val="BDC3C7"/>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8" name="Groupe 77">
            <a:extLst>
              <a:ext uri="{FF2B5EF4-FFF2-40B4-BE49-F238E27FC236}">
                <a16:creationId xmlns:a16="http://schemas.microsoft.com/office/drawing/2014/main" id="{6EAF2CDC-1E79-CB3B-5D80-6DB6EB327188}"/>
              </a:ext>
            </a:extLst>
          </p:cNvPr>
          <p:cNvGrpSpPr/>
          <p:nvPr/>
        </p:nvGrpSpPr>
        <p:grpSpPr>
          <a:xfrm>
            <a:off x="2983341" y="1240057"/>
            <a:ext cx="5992659" cy="5522301"/>
            <a:chOff x="2983341" y="1240057"/>
            <a:chExt cx="5992659" cy="5522301"/>
          </a:xfrm>
        </p:grpSpPr>
        <p:sp>
          <p:nvSpPr>
            <p:cNvPr id="47" name="Rectangle 46">
              <a:extLst>
                <a:ext uri="{FF2B5EF4-FFF2-40B4-BE49-F238E27FC236}">
                  <a16:creationId xmlns:a16="http://schemas.microsoft.com/office/drawing/2014/main" id="{1B4A5041-5DC1-47F2-88E1-480DD37EA97F}"/>
                </a:ext>
              </a:extLst>
            </p:cNvPr>
            <p:cNvSpPr/>
            <p:nvPr/>
          </p:nvSpPr>
          <p:spPr>
            <a:xfrm>
              <a:off x="2983341" y="6042358"/>
              <a:ext cx="2880000" cy="720000"/>
            </a:xfrm>
            <a:prstGeom prst="rect">
              <a:avLst/>
            </a:prstGeom>
            <a:solidFill>
              <a:srgbClr val="05DDCE"/>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Car can avoid obstacles</a:t>
              </a:r>
              <a:endParaRPr lang="en-GB" sz="16800" b="1">
                <a:solidFill>
                  <a:schemeClr val="bg1"/>
                </a:solidFill>
                <a:effectLst/>
              </a:endParaRPr>
            </a:p>
          </p:txBody>
        </p:sp>
        <p:sp>
          <p:nvSpPr>
            <p:cNvPr id="52" name="Rectangle : coins arrondis 51">
              <a:extLst>
                <a:ext uri="{FF2B5EF4-FFF2-40B4-BE49-F238E27FC236}">
                  <a16:creationId xmlns:a16="http://schemas.microsoft.com/office/drawing/2014/main" id="{A06D97BB-179D-6D97-C921-342B2B2C41F8}"/>
                </a:ext>
              </a:extLst>
            </p:cNvPr>
            <p:cNvSpPr/>
            <p:nvPr/>
          </p:nvSpPr>
          <p:spPr>
            <a:xfrm>
              <a:off x="6096000" y="6042358"/>
              <a:ext cx="2880000" cy="720000"/>
            </a:xfrm>
            <a:prstGeom prst="rect">
              <a:avLst/>
            </a:prstGeom>
            <a:solidFill>
              <a:srgbClr val="05DDCE"/>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Detect traffic signs and adapt the behaviour of the car to it</a:t>
              </a:r>
              <a:endParaRPr lang="en-GB" sz="1400" b="1" i="0" u="none" strike="noStrike">
                <a:solidFill>
                  <a:schemeClr val="bg1"/>
                </a:solidFill>
                <a:effectLst/>
                <a:cs typeface="Arial" panose="020B0604020202020204" pitchFamily="34" charset="0"/>
              </a:endParaRPr>
            </a:p>
          </p:txBody>
        </p:sp>
        <p:grpSp>
          <p:nvGrpSpPr>
            <p:cNvPr id="77" name="Groupe 76">
              <a:extLst>
                <a:ext uri="{FF2B5EF4-FFF2-40B4-BE49-F238E27FC236}">
                  <a16:creationId xmlns:a16="http://schemas.microsoft.com/office/drawing/2014/main" id="{8AC58AB7-CA12-28F3-D351-B7992A97F564}"/>
                </a:ext>
              </a:extLst>
            </p:cNvPr>
            <p:cNvGrpSpPr/>
            <p:nvPr/>
          </p:nvGrpSpPr>
          <p:grpSpPr>
            <a:xfrm>
              <a:off x="2983341" y="1240057"/>
              <a:ext cx="5992659" cy="4606516"/>
              <a:chOff x="2983341" y="1240057"/>
              <a:chExt cx="5992659" cy="4606516"/>
            </a:xfrm>
          </p:grpSpPr>
          <p:grpSp>
            <p:nvGrpSpPr>
              <p:cNvPr id="40" name="Groupe 39">
                <a:extLst>
                  <a:ext uri="{FF2B5EF4-FFF2-40B4-BE49-F238E27FC236}">
                    <a16:creationId xmlns:a16="http://schemas.microsoft.com/office/drawing/2014/main" id="{B9C134B3-1108-CF72-383E-09F962A720E0}"/>
                  </a:ext>
                </a:extLst>
              </p:cNvPr>
              <p:cNvGrpSpPr/>
              <p:nvPr/>
            </p:nvGrpSpPr>
            <p:grpSpPr>
              <a:xfrm>
                <a:off x="2983341" y="1240057"/>
                <a:ext cx="2880000" cy="1544326"/>
                <a:chOff x="791845" y="1070392"/>
                <a:chExt cx="1920000" cy="1544326"/>
              </a:xfrm>
              <a:solidFill>
                <a:srgbClr val="038077"/>
              </a:solidFill>
              <a:effectLst>
                <a:outerShdw blurRad="50800" dist="38100" dir="2700000" algn="tl" rotWithShape="0">
                  <a:prstClr val="black">
                    <a:alpha val="40000"/>
                  </a:prstClr>
                </a:outerShdw>
              </a:effectLst>
            </p:grpSpPr>
            <p:sp>
              <p:nvSpPr>
                <p:cNvPr id="41" name="Rectangle : coins arrondis 40">
                  <a:extLst>
                    <a:ext uri="{FF2B5EF4-FFF2-40B4-BE49-F238E27FC236}">
                      <a16:creationId xmlns:a16="http://schemas.microsoft.com/office/drawing/2014/main" id="{9A31DBC1-1099-D2AD-DB79-7624E6BD1537}"/>
                    </a:ext>
                  </a:extLst>
                </p:cNvPr>
                <p:cNvSpPr/>
                <p:nvPr/>
              </p:nvSpPr>
              <p:spPr>
                <a:xfrm>
                  <a:off x="791845" y="1070392"/>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Ride a reverse gear with a 90 degrees angle and no constraint</a:t>
                  </a:r>
                  <a:endParaRPr lang="en-GB" sz="1400" b="1" i="0" u="none" strike="noStrike">
                    <a:solidFill>
                      <a:schemeClr val="bg1"/>
                    </a:solidFill>
                    <a:effectLst/>
                    <a:cs typeface="Arial" panose="020B0604020202020204" pitchFamily="34" charset="0"/>
                  </a:endParaRPr>
                </a:p>
              </p:txBody>
            </p:sp>
            <p:sp>
              <p:nvSpPr>
                <p:cNvPr id="42" name="Rectangle : coins arrondis 41">
                  <a:extLst>
                    <a:ext uri="{FF2B5EF4-FFF2-40B4-BE49-F238E27FC236}">
                      <a16:creationId xmlns:a16="http://schemas.microsoft.com/office/drawing/2014/main" id="{0CCC5926-5F4A-EA49-F6A1-C29C02C638D7}"/>
                    </a:ext>
                  </a:extLst>
                </p:cNvPr>
                <p:cNvSpPr/>
                <p:nvPr/>
              </p:nvSpPr>
              <p:spPr>
                <a:xfrm>
                  <a:off x="791845" y="1894718"/>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Make an interface to give error information to user</a:t>
                  </a:r>
                </a:p>
              </p:txBody>
            </p:sp>
          </p:grpSp>
          <p:sp>
            <p:nvSpPr>
              <p:cNvPr id="44" name="Rectangle 43">
                <a:extLst>
                  <a:ext uri="{FF2B5EF4-FFF2-40B4-BE49-F238E27FC236}">
                    <a16:creationId xmlns:a16="http://schemas.microsoft.com/office/drawing/2014/main" id="{4B26E80C-0411-32DB-AAEB-4BA96351BA2E}"/>
                  </a:ext>
                </a:extLst>
              </p:cNvPr>
              <p:cNvSpPr/>
              <p:nvPr/>
            </p:nvSpPr>
            <p:spPr>
              <a:xfrm>
                <a:off x="2983341" y="3399177"/>
                <a:ext cx="2880000" cy="720000"/>
              </a:xfrm>
              <a:prstGeom prst="rect">
                <a:avLst/>
              </a:prstGeom>
              <a:solidFill>
                <a:srgbClr val="05A79B"/>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Be able to detect the parking slot and park automatically </a:t>
                </a:r>
                <a:endParaRPr lang="en-GB" sz="16800" b="1">
                  <a:solidFill>
                    <a:schemeClr val="bg1"/>
                  </a:solidFill>
                  <a:effectLst/>
                </a:endParaRPr>
              </a:p>
            </p:txBody>
          </p:sp>
          <p:sp>
            <p:nvSpPr>
              <p:cNvPr id="46" name="Rectangle 45">
                <a:extLst>
                  <a:ext uri="{FF2B5EF4-FFF2-40B4-BE49-F238E27FC236}">
                    <a16:creationId xmlns:a16="http://schemas.microsoft.com/office/drawing/2014/main" id="{F3C7D39F-425A-299B-C2BD-0A317E81498B}"/>
                  </a:ext>
                </a:extLst>
              </p:cNvPr>
              <p:cNvSpPr/>
              <p:nvPr/>
            </p:nvSpPr>
            <p:spPr>
              <a:xfrm>
                <a:off x="2983341" y="4909417"/>
                <a:ext cx="2880000" cy="720000"/>
              </a:xfrm>
              <a:prstGeom prst="rect">
                <a:avLst/>
              </a:prstGeom>
              <a:solidFill>
                <a:srgbClr val="05CBBD"/>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Car can stop itself when there is an obstacle</a:t>
                </a:r>
                <a:endParaRPr lang="en-GB" sz="14000" b="1">
                  <a:solidFill>
                    <a:schemeClr val="bg1"/>
                  </a:solidFill>
                  <a:effectLst/>
                </a:endParaRPr>
              </a:p>
            </p:txBody>
          </p:sp>
          <p:cxnSp>
            <p:nvCxnSpPr>
              <p:cNvPr id="48" name="Connecteur droit 47">
                <a:extLst>
                  <a:ext uri="{FF2B5EF4-FFF2-40B4-BE49-F238E27FC236}">
                    <a16:creationId xmlns:a16="http://schemas.microsoft.com/office/drawing/2014/main" id="{9AAE6448-D0D1-42D0-B604-B56B7BDA1473}"/>
                  </a:ext>
                </a:extLst>
              </p:cNvPr>
              <p:cNvCxnSpPr>
                <a:cxnSpLocks/>
              </p:cNvCxnSpPr>
              <p:nvPr/>
            </p:nvCxnSpPr>
            <p:spPr>
              <a:xfrm flipV="1">
                <a:off x="3047787" y="2919688"/>
                <a:ext cx="5832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3598D7F1-7515-D21F-75D3-DB2586D68726}"/>
                  </a:ext>
                </a:extLst>
              </p:cNvPr>
              <p:cNvCxnSpPr>
                <a:cxnSpLocks/>
              </p:cNvCxnSpPr>
              <p:nvPr/>
            </p:nvCxnSpPr>
            <p:spPr>
              <a:xfrm flipV="1">
                <a:off x="3047787" y="4713631"/>
                <a:ext cx="5832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608E6CB0-FD72-4271-D1BD-DA82F4D790A9}"/>
                  </a:ext>
                </a:extLst>
              </p:cNvPr>
              <p:cNvCxnSpPr>
                <a:cxnSpLocks/>
              </p:cNvCxnSpPr>
              <p:nvPr/>
            </p:nvCxnSpPr>
            <p:spPr>
              <a:xfrm flipV="1">
                <a:off x="3047787" y="5846573"/>
                <a:ext cx="5832000" cy="0"/>
              </a:xfrm>
              <a:prstGeom prst="line">
                <a:avLst/>
              </a:prstGeom>
              <a:ln w="19050">
                <a:solidFill>
                  <a:srgbClr val="BDC3C7"/>
                </a:solidFill>
                <a:prstDash val="dash"/>
              </a:ln>
            </p:spPr>
            <p:style>
              <a:lnRef idx="1">
                <a:schemeClr val="accent1"/>
              </a:lnRef>
              <a:fillRef idx="0">
                <a:schemeClr val="accent1"/>
              </a:fillRef>
              <a:effectRef idx="0">
                <a:schemeClr val="accent1"/>
              </a:effectRef>
              <a:fontRef idx="minor">
                <a:schemeClr val="tx1"/>
              </a:fontRef>
            </p:style>
          </p:cxnSp>
          <p:sp>
            <p:nvSpPr>
              <p:cNvPr id="53" name="Rectangle : coins arrondis 52">
                <a:extLst>
                  <a:ext uri="{FF2B5EF4-FFF2-40B4-BE49-F238E27FC236}">
                    <a16:creationId xmlns:a16="http://schemas.microsoft.com/office/drawing/2014/main" id="{846CEBEC-8CB6-2AA5-2053-8D17D1D2DC8E}"/>
                  </a:ext>
                </a:extLst>
              </p:cNvPr>
              <p:cNvSpPr/>
              <p:nvPr/>
            </p:nvSpPr>
            <p:spPr>
              <a:xfrm>
                <a:off x="6096000" y="4909417"/>
                <a:ext cx="2880000" cy="720000"/>
              </a:xfrm>
              <a:prstGeom prst="rect">
                <a:avLst/>
              </a:prstGeom>
              <a:solidFill>
                <a:srgbClr val="05CBBD"/>
              </a:solidFill>
              <a:ln w="190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Ride a reverse gear with a 90 degrees angle and a constraint</a:t>
                </a:r>
                <a:endParaRPr lang="en-GB" sz="16800" b="1">
                  <a:solidFill>
                    <a:schemeClr val="bg1"/>
                  </a:solidFill>
                  <a:effectLst/>
                </a:endParaRPr>
              </a:p>
            </p:txBody>
          </p:sp>
          <p:grpSp>
            <p:nvGrpSpPr>
              <p:cNvPr id="54" name="Groupe 53">
                <a:extLst>
                  <a:ext uri="{FF2B5EF4-FFF2-40B4-BE49-F238E27FC236}">
                    <a16:creationId xmlns:a16="http://schemas.microsoft.com/office/drawing/2014/main" id="{8AB17E78-4F4A-4AF0-1449-8647E5F14769}"/>
                  </a:ext>
                </a:extLst>
              </p:cNvPr>
              <p:cNvGrpSpPr/>
              <p:nvPr/>
            </p:nvGrpSpPr>
            <p:grpSpPr>
              <a:xfrm>
                <a:off x="6096000" y="3041090"/>
                <a:ext cx="2880000" cy="1547933"/>
                <a:chOff x="791845" y="2360276"/>
                <a:chExt cx="1920000" cy="1547933"/>
              </a:xfrm>
              <a:solidFill>
                <a:srgbClr val="05A79B"/>
              </a:solidFill>
              <a:effectLst>
                <a:outerShdw blurRad="50800" dist="38100" dir="2700000" algn="tl" rotWithShape="0">
                  <a:prstClr val="black">
                    <a:alpha val="40000"/>
                  </a:prstClr>
                </a:outerShdw>
              </a:effectLst>
            </p:grpSpPr>
            <p:sp>
              <p:nvSpPr>
                <p:cNvPr id="55" name="Rectangle : coins arrondis 54">
                  <a:extLst>
                    <a:ext uri="{FF2B5EF4-FFF2-40B4-BE49-F238E27FC236}">
                      <a16:creationId xmlns:a16="http://schemas.microsoft.com/office/drawing/2014/main" id="{5538E384-A266-9F2B-E0D6-7734DCB26CFF}"/>
                    </a:ext>
                  </a:extLst>
                </p:cNvPr>
                <p:cNvSpPr/>
                <p:nvPr/>
              </p:nvSpPr>
              <p:spPr>
                <a:xfrm>
                  <a:off x="791845" y="2360276"/>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GB" sz="1600" b="1" i="0" u="none" strike="noStrike">
                      <a:solidFill>
                        <a:schemeClr val="bg1"/>
                      </a:solidFill>
                      <a:effectLst/>
                    </a:rPr>
                    <a:t>Go to point A to point B autonomously using GPS</a:t>
                  </a:r>
                  <a:endParaRPr lang="en-GB" sz="1400" b="1">
                    <a:solidFill>
                      <a:schemeClr val="bg1"/>
                    </a:solidFill>
                    <a:effectLst/>
                  </a:endParaRPr>
                </a:p>
              </p:txBody>
            </p:sp>
            <p:sp>
              <p:nvSpPr>
                <p:cNvPr id="56" name="Rectangle : coins arrondis 55">
                  <a:extLst>
                    <a:ext uri="{FF2B5EF4-FFF2-40B4-BE49-F238E27FC236}">
                      <a16:creationId xmlns:a16="http://schemas.microsoft.com/office/drawing/2014/main" id="{42C62BB5-6434-2479-38BE-39CCAEE65492}"/>
                    </a:ext>
                  </a:extLst>
                </p:cNvPr>
                <p:cNvSpPr/>
                <p:nvPr/>
              </p:nvSpPr>
              <p:spPr>
                <a:xfrm>
                  <a:off x="791845" y="3188209"/>
                  <a:ext cx="1920000" cy="720000"/>
                </a:xfrm>
                <a:prstGeom prst="rect">
                  <a:avLst/>
                </a:prstGeom>
                <a:grp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i="0" u="none" strike="noStrike">
                      <a:solidFill>
                        <a:schemeClr val="bg1"/>
                      </a:solidFill>
                      <a:effectLst/>
                    </a:rPr>
                    <a:t>Make an application to get the planned trajectory in top view</a:t>
                  </a:r>
                  <a:endParaRPr lang="en-GB" sz="16800" b="1">
                    <a:solidFill>
                      <a:schemeClr val="bg1"/>
                    </a:solidFill>
                    <a:effectLst/>
                  </a:endParaRPr>
                </a:p>
              </p:txBody>
            </p:sp>
          </p:grpSp>
        </p:grpSp>
      </p:grpSp>
      <p:sp>
        <p:nvSpPr>
          <p:cNvPr id="66" name="ZoneTexte 65">
            <a:extLst>
              <a:ext uri="{FF2B5EF4-FFF2-40B4-BE49-F238E27FC236}">
                <a16:creationId xmlns:a16="http://schemas.microsoft.com/office/drawing/2014/main" id="{721376EE-1861-3467-E1FD-C49DED53F35F}"/>
              </a:ext>
            </a:extLst>
          </p:cNvPr>
          <p:cNvSpPr txBox="1"/>
          <p:nvPr/>
        </p:nvSpPr>
        <p:spPr>
          <a:xfrm>
            <a:off x="1767900" y="1312296"/>
            <a:ext cx="908306" cy="646331"/>
          </a:xfrm>
          <a:prstGeom prst="rect">
            <a:avLst/>
          </a:prstGeom>
          <a:noFill/>
        </p:spPr>
        <p:txBody>
          <a:bodyPr wrap="square" rtlCol="0">
            <a:spAutoFit/>
          </a:bodyPr>
          <a:lstStyle/>
          <a:p>
            <a:pPr algn="ctr"/>
            <a:r>
              <a:rPr lang="en-GB"/>
              <a:t>High priority</a:t>
            </a:r>
          </a:p>
        </p:txBody>
      </p:sp>
      <p:sp>
        <p:nvSpPr>
          <p:cNvPr id="67" name="ZoneTexte 66">
            <a:extLst>
              <a:ext uri="{FF2B5EF4-FFF2-40B4-BE49-F238E27FC236}">
                <a16:creationId xmlns:a16="http://schemas.microsoft.com/office/drawing/2014/main" id="{20C129BB-3771-2B58-54B0-74E24BB2F686}"/>
              </a:ext>
            </a:extLst>
          </p:cNvPr>
          <p:cNvSpPr txBox="1"/>
          <p:nvPr/>
        </p:nvSpPr>
        <p:spPr>
          <a:xfrm>
            <a:off x="1767900" y="6063730"/>
            <a:ext cx="908306" cy="646331"/>
          </a:xfrm>
          <a:prstGeom prst="rect">
            <a:avLst/>
          </a:prstGeom>
          <a:noFill/>
        </p:spPr>
        <p:txBody>
          <a:bodyPr wrap="square" rtlCol="0">
            <a:spAutoFit/>
          </a:bodyPr>
          <a:lstStyle/>
          <a:p>
            <a:pPr algn="ctr"/>
            <a:r>
              <a:rPr lang="en-GB"/>
              <a:t>Low priority</a:t>
            </a:r>
          </a:p>
        </p:txBody>
      </p:sp>
    </p:spTree>
    <p:extLst>
      <p:ext uri="{BB962C8B-B14F-4D97-AF65-F5344CB8AC3E}">
        <p14:creationId xmlns:p14="http://schemas.microsoft.com/office/powerpoint/2010/main" val="4027706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A98ADE5ECFCB479C7A9F7D9269980E" ma:contentTypeVersion="7" ma:contentTypeDescription="Crée un document." ma:contentTypeScope="" ma:versionID="ba0380bd4cbae769b733e27ca2b0837d">
  <xsd:schema xmlns:xsd="http://www.w3.org/2001/XMLSchema" xmlns:xs="http://www.w3.org/2001/XMLSchema" xmlns:p="http://schemas.microsoft.com/office/2006/metadata/properties" xmlns:ns3="2d5db2c1-4077-4d45-b386-26277b747ff9" xmlns:ns4="b2e8c270-a97a-4ddb-b3d6-897a58525bd4" targetNamespace="http://schemas.microsoft.com/office/2006/metadata/properties" ma:root="true" ma:fieldsID="f7dfec567d535faf5ba6d49055deead1" ns3:_="" ns4:_="">
    <xsd:import namespace="2d5db2c1-4077-4d45-b386-26277b747ff9"/>
    <xsd:import namespace="b2e8c270-a97a-4ddb-b3d6-897a58525bd4"/>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5db2c1-4077-4d45-b386-26277b747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e8c270-a97a-4ddb-b3d6-897a58525bd4"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element name="SharingHintHash" ma:index="13"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d5db2c1-4077-4d45-b386-26277b747ff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7725B9-40DE-423A-960C-F5CC1704D438}">
  <ds:schemaRefs>
    <ds:schemaRef ds:uri="2d5db2c1-4077-4d45-b386-26277b747ff9"/>
    <ds:schemaRef ds:uri="b2e8c270-a97a-4ddb-b3d6-897a58525b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F4E9C1-E818-45A7-9D61-35285DE5CAA6}">
  <ds:schemaRefs>
    <ds:schemaRef ds:uri="http://schemas.microsoft.com/office/2006/metadata/properties"/>
    <ds:schemaRef ds:uri="http://schemas.microsoft.com/office/2006/documentManagement/type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b2e8c270-a97a-4ddb-b3d6-897a58525bd4"/>
    <ds:schemaRef ds:uri="2d5db2c1-4077-4d45-b386-26277b747ff9"/>
    <ds:schemaRef ds:uri="http://purl.org/dc/terms/"/>
  </ds:schemaRefs>
</ds:datastoreItem>
</file>

<file path=customXml/itemProps3.xml><?xml version="1.0" encoding="utf-8"?>
<ds:datastoreItem xmlns:ds="http://schemas.openxmlformats.org/officeDocument/2006/customXml" ds:itemID="{AE478433-CC3D-487C-89A7-8E0B66EC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2044</Words>
  <Application>Microsoft Office PowerPoint</Application>
  <PresentationFormat>Grand écran</PresentationFormat>
  <Paragraphs>411</Paragraphs>
  <Slides>17</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Arial,Sans-Serif</vt:lpstr>
      <vt:lpstr>Calibri</vt:lpstr>
      <vt:lpstr>Calibri Light</vt:lpstr>
      <vt:lpstr>Segoe UI</vt:lpstr>
      <vt:lpstr>Wingdings</vt:lpstr>
      <vt:lpstr>Thème Office</vt:lpstr>
      <vt:lpstr>TrailerMate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Malaurie</dc:creator>
  <cp:lastModifiedBy>Sarah Bobillot</cp:lastModifiedBy>
  <cp:revision>2</cp:revision>
  <dcterms:created xsi:type="dcterms:W3CDTF">2023-11-04T18:50:29Z</dcterms:created>
  <dcterms:modified xsi:type="dcterms:W3CDTF">2024-01-29T15:09:20Z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0x01010009A98ADE5ECFCB479C7A9F7D9269980E</vt:lpwstr>
  </property>
</Properties>
</file>