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7" r:id="rId2"/>
    <p:sldMasterId id="2147483707" r:id="rId3"/>
  </p:sldMasterIdLst>
  <p:notesMasterIdLst>
    <p:notesMasterId r:id="rId28"/>
  </p:notesMasterIdLst>
  <p:handoutMasterIdLst>
    <p:handoutMasterId r:id="rId29"/>
  </p:handoutMasterIdLst>
  <p:sldIdLst>
    <p:sldId id="256" r:id="rId4"/>
    <p:sldId id="508" r:id="rId5"/>
    <p:sldId id="543" r:id="rId6"/>
    <p:sldId id="534" r:id="rId7"/>
    <p:sldId id="334" r:id="rId8"/>
    <p:sldId id="535" r:id="rId9"/>
    <p:sldId id="536" r:id="rId10"/>
    <p:sldId id="511" r:id="rId11"/>
    <p:sldId id="537" r:id="rId12"/>
    <p:sldId id="510" r:id="rId13"/>
    <p:sldId id="524" r:id="rId14"/>
    <p:sldId id="512" r:id="rId15"/>
    <p:sldId id="539" r:id="rId16"/>
    <p:sldId id="538" r:id="rId17"/>
    <p:sldId id="525" r:id="rId18"/>
    <p:sldId id="541" r:id="rId19"/>
    <p:sldId id="540" r:id="rId20"/>
    <p:sldId id="529" r:id="rId21"/>
    <p:sldId id="530" r:id="rId22"/>
    <p:sldId id="531" r:id="rId23"/>
    <p:sldId id="532" r:id="rId24"/>
    <p:sldId id="542" r:id="rId25"/>
    <p:sldId id="533" r:id="rId26"/>
    <p:sldId id="503" r:id="rId27"/>
  </p:sldIdLst>
  <p:sldSz cx="12192000" cy="6858000"/>
  <p:notesSz cx="7099300" cy="102346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4A99"/>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 styleId="{073A0DAA-6AF3-43AB-8588-CEC1D06C72B9}"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7E7E7"/>
          </a:solidFill>
        </a:fill>
      </a:tcStyle>
    </a:wholeTbl>
    <a:band1H>
      <a:tcStyle>
        <a:tcBdr/>
        <a:fill>
          <a:solidFill>
            <a:srgbClr val="CBCBCB"/>
          </a:solidFill>
        </a:fill>
      </a:tcStyle>
    </a:band1H>
    <a:band2H>
      <a:tcStyle>
        <a:tcBdr/>
      </a:tcStyle>
    </a:band2H>
    <a:band1V>
      <a:tcStyle>
        <a:tcBdr/>
        <a:fill>
          <a:solidFill>
            <a:srgbClr val="CBCBCB"/>
          </a:solidFill>
        </a:fill>
      </a:tcStyle>
    </a:band1V>
    <a:band2V>
      <a:tcStyle>
        <a:tcBdr/>
      </a:tcStyle>
    </a:band2V>
    <a:lastCol>
      <a:tcTxStyle b="on">
        <a:font>
          <a:latin typeface="+mn-lt"/>
          <a:ea typeface="+mn-ea"/>
          <a:cs typeface="+mn-cs"/>
        </a:font>
        <a:srgbClr val="FFFFFF"/>
      </a:tcTxStyle>
      <a:tcStyle>
        <a:tcBdr/>
        <a:fill>
          <a:solidFill>
            <a:srgbClr val="000000"/>
          </a:solidFill>
        </a:fill>
      </a:tcStyle>
    </a:lastCol>
    <a:firstCol>
      <a:tcTxStyle b="on">
        <a:font>
          <a:latin typeface="+mn-lt"/>
          <a:ea typeface="+mn-ea"/>
          <a:cs typeface="+mn-cs"/>
        </a:font>
        <a:srgbClr val="FFFFFF"/>
      </a:tcTxStyle>
      <a:tcStyle>
        <a:tcBdr/>
        <a:fill>
          <a:solidFill>
            <a:srgbClr val="000000"/>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000000"/>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000000"/>
          </a:solidFill>
        </a:fill>
      </a:tcStyle>
    </a:firstRow>
  </a:tblStyle>
  <a:tblStyle styleId="{7DF18680-E054-41AD-8BC1-D1AEF772440D}"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BF5"/>
          </a:solidFill>
        </a:fill>
      </a:tcStyle>
    </a:wholeTbl>
    <a:band1H>
      <a:tcStyle>
        <a:tcBdr/>
        <a:fill>
          <a:solidFill>
            <a:srgbClr val="CFD5EA"/>
          </a:solidFill>
        </a:fill>
      </a:tcStyle>
    </a:band1H>
    <a:band2H>
      <a:tcStyle>
        <a:tcBdr/>
      </a:tcStyle>
    </a:band2H>
    <a:band1V>
      <a:tcStyle>
        <a:tcBdr/>
        <a:fill>
          <a:solidFill>
            <a:srgbClr val="CFD5EA"/>
          </a:solidFill>
        </a:fill>
      </a:tcStyle>
    </a:band1V>
    <a:band2V>
      <a:tcStyle>
        <a:tcBdr/>
      </a:tcStyle>
    </a:band2V>
    <a:lastCol>
      <a:tcTxStyle b="on">
        <a:font>
          <a:latin typeface="+mn-lt"/>
          <a:ea typeface="+mn-ea"/>
          <a:cs typeface="+mn-cs"/>
        </a:font>
        <a:srgbClr val="FFFFFF"/>
      </a:tcTxStyle>
      <a:tcStyle>
        <a:tcBdr/>
        <a:fill>
          <a:solidFill>
            <a:srgbClr val="4472C4"/>
          </a:solidFill>
        </a:fill>
      </a:tcStyle>
    </a:lastCol>
    <a:firstCol>
      <a:tcTxStyle b="on">
        <a:font>
          <a:latin typeface="+mn-lt"/>
          <a:ea typeface="+mn-ea"/>
          <a:cs typeface="+mn-cs"/>
        </a:font>
        <a:srgbClr val="FFFFFF"/>
      </a:tcTxStyle>
      <a:tcStyle>
        <a:tcBdr/>
        <a:fill>
          <a:solidFill>
            <a:srgbClr val="4472C4"/>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472C4"/>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472C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85230" autoAdjust="0"/>
  </p:normalViewPr>
  <p:slideViewPr>
    <p:cSldViewPr snapToGrid="0">
      <p:cViewPr varScale="1">
        <p:scale>
          <a:sx n="92" d="100"/>
          <a:sy n="92" d="100"/>
        </p:scale>
        <p:origin x="259" y="77"/>
      </p:cViewPr>
      <p:guideLst/>
    </p:cSldViewPr>
  </p:slid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fael Socas Gutierrez" userId="03516148-c5da-4a32-b5ef-92f57f4c475d" providerId="ADAL" clId="{08CB22EC-82CD-46D4-8A36-984FEF844BF3}"/>
    <pc:docChg chg="custSel addSld modSld">
      <pc:chgData name="Rafael Socas Gutierrez" userId="03516148-c5da-4a32-b5ef-92f57f4c475d" providerId="ADAL" clId="{08CB22EC-82CD-46D4-8A36-984FEF844BF3}" dt="2023-12-03T19:08:39.759" v="313" actId="20577"/>
      <pc:docMkLst>
        <pc:docMk/>
      </pc:docMkLst>
      <pc:sldChg chg="delSp modSp mod">
        <pc:chgData name="Rafael Socas Gutierrez" userId="03516148-c5da-4a32-b5ef-92f57f4c475d" providerId="ADAL" clId="{08CB22EC-82CD-46D4-8A36-984FEF844BF3}" dt="2023-12-03T18:58:37.355" v="293" actId="1076"/>
        <pc:sldMkLst>
          <pc:docMk/>
          <pc:sldMk cId="4172657337" sldId="508"/>
        </pc:sldMkLst>
        <pc:spChg chg="mod">
          <ac:chgData name="Rafael Socas Gutierrez" userId="03516148-c5da-4a32-b5ef-92f57f4c475d" providerId="ADAL" clId="{08CB22EC-82CD-46D4-8A36-984FEF844BF3}" dt="2023-12-03T18:55:55.628" v="194" actId="1036"/>
          <ac:spMkLst>
            <pc:docMk/>
            <pc:sldMk cId="4172657337" sldId="508"/>
            <ac:spMk id="2" creationId="{A4C9C152-DB20-3C6E-C479-D77DF7206361}"/>
          </ac:spMkLst>
        </pc:spChg>
        <pc:spChg chg="del">
          <ac:chgData name="Rafael Socas Gutierrez" userId="03516148-c5da-4a32-b5ef-92f57f4c475d" providerId="ADAL" clId="{08CB22EC-82CD-46D4-8A36-984FEF844BF3}" dt="2023-12-03T18:54:29.448" v="51" actId="478"/>
          <ac:spMkLst>
            <pc:docMk/>
            <pc:sldMk cId="4172657337" sldId="508"/>
            <ac:spMk id="6" creationId="{E2B3A53F-8FA8-AE75-EC62-E038A3957D88}"/>
          </ac:spMkLst>
        </pc:spChg>
        <pc:spChg chg="del">
          <ac:chgData name="Rafael Socas Gutierrez" userId="03516148-c5da-4a32-b5ef-92f57f4c475d" providerId="ADAL" clId="{08CB22EC-82CD-46D4-8A36-984FEF844BF3}" dt="2023-12-03T18:54:28.150" v="50" actId="478"/>
          <ac:spMkLst>
            <pc:docMk/>
            <pc:sldMk cId="4172657337" sldId="508"/>
            <ac:spMk id="13" creationId="{00000000-0000-0000-0000-000000000000}"/>
          </ac:spMkLst>
        </pc:spChg>
        <pc:graphicFrameChg chg="mod modGraphic">
          <ac:chgData name="Rafael Socas Gutierrez" userId="03516148-c5da-4a32-b5ef-92f57f4c475d" providerId="ADAL" clId="{08CB22EC-82CD-46D4-8A36-984FEF844BF3}" dt="2023-12-03T18:58:37.355" v="293" actId="1076"/>
          <ac:graphicFrameMkLst>
            <pc:docMk/>
            <pc:sldMk cId="4172657337" sldId="508"/>
            <ac:graphicFrameMk id="3" creationId="{00000000-0000-0000-0000-000000000000}"/>
          </ac:graphicFrameMkLst>
        </pc:graphicFrameChg>
      </pc:sldChg>
      <pc:sldChg chg="modSp mod">
        <pc:chgData name="Rafael Socas Gutierrez" userId="03516148-c5da-4a32-b5ef-92f57f4c475d" providerId="ADAL" clId="{08CB22EC-82CD-46D4-8A36-984FEF844BF3}" dt="2023-12-03T18:57:38.639" v="280" actId="6549"/>
        <pc:sldMkLst>
          <pc:docMk/>
          <pc:sldMk cId="2573975698" sldId="524"/>
        </pc:sldMkLst>
        <pc:spChg chg="mod">
          <ac:chgData name="Rafael Socas Gutierrez" userId="03516148-c5da-4a32-b5ef-92f57f4c475d" providerId="ADAL" clId="{08CB22EC-82CD-46D4-8A36-984FEF844BF3}" dt="2023-12-03T18:57:38.639" v="280" actId="6549"/>
          <ac:spMkLst>
            <pc:docMk/>
            <pc:sldMk cId="2573975698" sldId="524"/>
            <ac:spMk id="6" creationId="{4C20B9B0-C785-9616-9E9E-B19B5F2A741F}"/>
          </ac:spMkLst>
        </pc:spChg>
      </pc:sldChg>
      <pc:sldChg chg="modSp mod">
        <pc:chgData name="Rafael Socas Gutierrez" userId="03516148-c5da-4a32-b5ef-92f57f4c475d" providerId="ADAL" clId="{08CB22EC-82CD-46D4-8A36-984FEF844BF3}" dt="2023-12-03T19:07:40.547" v="311" actId="3064"/>
        <pc:sldMkLst>
          <pc:docMk/>
          <pc:sldMk cId="966374550" sldId="540"/>
        </pc:sldMkLst>
        <pc:spChg chg="mod">
          <ac:chgData name="Rafael Socas Gutierrez" userId="03516148-c5da-4a32-b5ef-92f57f4c475d" providerId="ADAL" clId="{08CB22EC-82CD-46D4-8A36-984FEF844BF3}" dt="2023-12-03T19:07:40.547" v="311" actId="3064"/>
          <ac:spMkLst>
            <pc:docMk/>
            <pc:sldMk cId="966374550" sldId="540"/>
            <ac:spMk id="9" creationId="{571868F3-C8BE-8B83-A734-AAD6D5C00B5B}"/>
          </ac:spMkLst>
        </pc:spChg>
      </pc:sldChg>
      <pc:sldChg chg="addSp delSp modSp add mod">
        <pc:chgData name="Rafael Socas Gutierrez" userId="03516148-c5da-4a32-b5ef-92f57f4c475d" providerId="ADAL" clId="{08CB22EC-82CD-46D4-8A36-984FEF844BF3}" dt="2023-12-03T19:08:39.759" v="313" actId="20577"/>
        <pc:sldMkLst>
          <pc:docMk/>
          <pc:sldMk cId="1836056319" sldId="543"/>
        </pc:sldMkLst>
        <pc:spChg chg="del">
          <ac:chgData name="Rafael Socas Gutierrez" userId="03516148-c5da-4a32-b5ef-92f57f4c475d" providerId="ADAL" clId="{08CB22EC-82CD-46D4-8A36-984FEF844BF3}" dt="2023-12-03T18:54:10.871" v="2" actId="478"/>
          <ac:spMkLst>
            <pc:docMk/>
            <pc:sldMk cId="1836056319" sldId="543"/>
            <ac:spMk id="2" creationId="{A4C9C152-DB20-3C6E-C479-D77DF7206361}"/>
          </ac:spMkLst>
        </pc:spChg>
        <pc:spChg chg="mod">
          <ac:chgData name="Rafael Socas Gutierrez" userId="03516148-c5da-4a32-b5ef-92f57f4c475d" providerId="ADAL" clId="{08CB22EC-82CD-46D4-8A36-984FEF844BF3}" dt="2023-12-03T18:54:20.934" v="49" actId="1035"/>
          <ac:spMkLst>
            <pc:docMk/>
            <pc:sldMk cId="1836056319" sldId="543"/>
            <ac:spMk id="6" creationId="{E2B3A53F-8FA8-AE75-EC62-E038A3957D88}"/>
          </ac:spMkLst>
        </pc:spChg>
        <pc:spChg chg="add mod">
          <ac:chgData name="Rafael Socas Gutierrez" userId="03516148-c5da-4a32-b5ef-92f57f4c475d" providerId="ADAL" clId="{08CB22EC-82CD-46D4-8A36-984FEF844BF3}" dt="2023-12-03T19:07:14.295" v="304" actId="3064"/>
          <ac:spMkLst>
            <pc:docMk/>
            <pc:sldMk cId="1836056319" sldId="543"/>
            <ac:spMk id="7" creationId="{581BFAA7-9D5A-86A9-6E25-0AC7DD603355}"/>
          </ac:spMkLst>
        </pc:spChg>
        <pc:spChg chg="mod">
          <ac:chgData name="Rafael Socas Gutierrez" userId="03516148-c5da-4a32-b5ef-92f57f4c475d" providerId="ADAL" clId="{08CB22EC-82CD-46D4-8A36-984FEF844BF3}" dt="2023-12-03T19:08:39.759" v="313" actId="20577"/>
          <ac:spMkLst>
            <pc:docMk/>
            <pc:sldMk cId="1836056319" sldId="543"/>
            <ac:spMk id="13" creationId="{00000000-0000-0000-0000-000000000000}"/>
          </ac:spMkLst>
        </pc:spChg>
        <pc:graphicFrameChg chg="del">
          <ac:chgData name="Rafael Socas Gutierrez" userId="03516148-c5da-4a32-b5ef-92f57f4c475d" providerId="ADAL" clId="{08CB22EC-82CD-46D4-8A36-984FEF844BF3}" dt="2023-12-03T18:54:09.696" v="1" actId="478"/>
          <ac:graphicFrameMkLst>
            <pc:docMk/>
            <pc:sldMk cId="1836056319" sldId="543"/>
            <ac:graphicFrameMk id="3" creationId="{00000000-0000-0000-0000-000000000000}"/>
          </ac:graphicFrameMkLst>
        </pc:graphicFrameChg>
      </pc:sldChg>
    </pc:docChg>
  </pc:docChgLst>
  <pc:docChgLst>
    <pc:chgData name="Rafael Socas Gutierrez" userId="S::rafael.socas@u-tad.com::03516148-c5da-4a32-b5ef-92f57f4c475d" providerId="AD" clId="Web-{B3E82FA1-A4E3-59FA-DF95-62AB121B7DD3}"/>
    <pc:docChg chg="modSld">
      <pc:chgData name="Rafael Socas Gutierrez" userId="S::rafael.socas@u-tad.com::03516148-c5da-4a32-b5ef-92f57f4c475d" providerId="AD" clId="Web-{B3E82FA1-A4E3-59FA-DF95-62AB121B7DD3}" dt="2023-11-16T07:52:08.643" v="19" actId="1076"/>
      <pc:docMkLst>
        <pc:docMk/>
      </pc:docMkLst>
      <pc:sldChg chg="addSp">
        <pc:chgData name="Rafael Socas Gutierrez" userId="S::rafael.socas@u-tad.com::03516148-c5da-4a32-b5ef-92f57f4c475d" providerId="AD" clId="Web-{B3E82FA1-A4E3-59FA-DF95-62AB121B7DD3}" dt="2023-11-16T07:49:52.029" v="0"/>
        <pc:sldMkLst>
          <pc:docMk/>
          <pc:sldMk cId="2844977540" sldId="334"/>
        </pc:sldMkLst>
        <pc:grpChg chg="add">
          <ac:chgData name="Rafael Socas Gutierrez" userId="S::rafael.socas@u-tad.com::03516148-c5da-4a32-b5ef-92f57f4c475d" providerId="AD" clId="Web-{B3E82FA1-A4E3-59FA-DF95-62AB121B7DD3}" dt="2023-11-16T07:49:52.029" v="0"/>
          <ac:grpSpMkLst>
            <pc:docMk/>
            <pc:sldMk cId="2844977540" sldId="334"/>
            <ac:grpSpMk id="2" creationId="{50D3C0C5-3C71-426F-20E9-653B84209FBB}"/>
          </ac:grpSpMkLst>
        </pc:grpChg>
      </pc:sldChg>
      <pc:sldChg chg="addSp delSp modSp">
        <pc:chgData name="Rafael Socas Gutierrez" userId="S::rafael.socas@u-tad.com::03516148-c5da-4a32-b5ef-92f57f4c475d" providerId="AD" clId="Web-{B3E82FA1-A4E3-59FA-DF95-62AB121B7DD3}" dt="2023-11-16T07:52:08.643" v="19" actId="1076"/>
        <pc:sldMkLst>
          <pc:docMk/>
          <pc:sldMk cId="36480689" sldId="515"/>
        </pc:sldMkLst>
        <pc:spChg chg="mod">
          <ac:chgData name="Rafael Socas Gutierrez" userId="S::rafael.socas@u-tad.com::03516148-c5da-4a32-b5ef-92f57f4c475d" providerId="AD" clId="Web-{B3E82FA1-A4E3-59FA-DF95-62AB121B7DD3}" dt="2023-11-16T07:50:56.625" v="10" actId="1076"/>
          <ac:spMkLst>
            <pc:docMk/>
            <pc:sldMk cId="36480689" sldId="515"/>
            <ac:spMk id="2" creationId="{8FE71356-1A0B-AADD-FC98-558220BA3EAC}"/>
          </ac:spMkLst>
        </pc:spChg>
        <pc:grpChg chg="add mod">
          <ac:chgData name="Rafael Socas Gutierrez" userId="S::rafael.socas@u-tad.com::03516148-c5da-4a32-b5ef-92f57f4c475d" providerId="AD" clId="Web-{B3E82FA1-A4E3-59FA-DF95-62AB121B7DD3}" dt="2023-11-16T07:52:08.643" v="19" actId="1076"/>
          <ac:grpSpMkLst>
            <pc:docMk/>
            <pc:sldMk cId="36480689" sldId="515"/>
            <ac:grpSpMk id="13" creationId="{3B922C69-1D31-F1F1-D883-0D5111EE07CB}"/>
          </ac:grpSpMkLst>
        </pc:grpChg>
        <pc:picChg chg="add del mod">
          <ac:chgData name="Rafael Socas Gutierrez" userId="S::rafael.socas@u-tad.com::03516148-c5da-4a32-b5ef-92f57f4c475d" providerId="AD" clId="Web-{B3E82FA1-A4E3-59FA-DF95-62AB121B7DD3}" dt="2023-11-16T07:51:41.064" v="15"/>
          <ac:picMkLst>
            <pc:docMk/>
            <pc:sldMk cId="36480689" sldId="515"/>
            <ac:picMk id="8" creationId="{32AA02B3-49A2-E378-07AA-3393B2171FD4}"/>
          </ac:picMkLst>
        </pc:picChg>
      </pc:sldChg>
    </pc:docChg>
  </pc:docChgLst>
  <pc:docChgLst>
    <pc:chgData name="Rafael Socas Gutierrez" userId="03516148-c5da-4a32-b5ef-92f57f4c475d" providerId="ADAL" clId="{7C82AC04-A3A6-404C-B3A3-13C30C8EF98F}"/>
    <pc:docChg chg="modSld">
      <pc:chgData name="Rafael Socas Gutierrez" userId="03516148-c5da-4a32-b5ef-92f57f4c475d" providerId="ADAL" clId="{7C82AC04-A3A6-404C-B3A3-13C30C8EF98F}" dt="2023-11-16T07:53:57.713" v="111" actId="1036"/>
      <pc:docMkLst>
        <pc:docMk/>
      </pc:docMkLst>
      <pc:sldChg chg="modSp mod">
        <pc:chgData name="Rafael Socas Gutierrez" userId="03516148-c5da-4a32-b5ef-92f57f4c475d" providerId="ADAL" clId="{7C82AC04-A3A6-404C-B3A3-13C30C8EF98F}" dt="2023-11-16T07:53:57.713" v="111" actId="1036"/>
        <pc:sldMkLst>
          <pc:docMk/>
          <pc:sldMk cId="36480689" sldId="515"/>
        </pc:sldMkLst>
        <pc:spChg chg="mod">
          <ac:chgData name="Rafael Socas Gutierrez" userId="03516148-c5da-4a32-b5ef-92f57f4c475d" providerId="ADAL" clId="{7C82AC04-A3A6-404C-B3A3-13C30C8EF98F}" dt="2023-11-16T07:53:57.713" v="111" actId="1036"/>
          <ac:spMkLst>
            <pc:docMk/>
            <pc:sldMk cId="36480689" sldId="515"/>
            <ac:spMk id="2" creationId="{8FE71356-1A0B-AADD-FC98-558220BA3EAC}"/>
          </ac:spMkLst>
        </pc:spChg>
        <pc:spChg chg="mod">
          <ac:chgData name="Rafael Socas Gutierrez" userId="03516148-c5da-4a32-b5ef-92f57f4c475d" providerId="ADAL" clId="{7C82AC04-A3A6-404C-B3A3-13C30C8EF98F}" dt="2023-11-16T07:52:53.149" v="49" actId="1037"/>
          <ac:spMkLst>
            <pc:docMk/>
            <pc:sldMk cId="36480689" sldId="515"/>
            <ac:spMk id="11" creationId="{0741899A-50C2-90D4-418E-2F7FE552B341}"/>
          </ac:spMkLst>
        </pc:spChg>
        <pc:spChg chg="mod">
          <ac:chgData name="Rafael Socas Gutierrez" userId="03516148-c5da-4a32-b5ef-92f57f4c475d" providerId="ADAL" clId="{7C82AC04-A3A6-404C-B3A3-13C30C8EF98F}" dt="2023-11-16T07:52:58.293" v="64" actId="1037"/>
          <ac:spMkLst>
            <pc:docMk/>
            <pc:sldMk cId="36480689" sldId="515"/>
            <ac:spMk id="12" creationId="{261BEC1D-12DD-563C-754F-7EF48C63FEB1}"/>
          </ac:spMkLst>
        </pc:spChg>
        <pc:grpChg chg="mod">
          <ac:chgData name="Rafael Socas Gutierrez" userId="03516148-c5da-4a32-b5ef-92f57f4c475d" providerId="ADAL" clId="{7C82AC04-A3A6-404C-B3A3-13C30C8EF98F}" dt="2023-11-16T07:52:46.193" v="5" actId="1076"/>
          <ac:grpSpMkLst>
            <pc:docMk/>
            <pc:sldMk cId="36480689" sldId="515"/>
            <ac:grpSpMk id="13" creationId="{3B922C69-1D31-F1F1-D883-0D5111EE07CB}"/>
          </ac:grpSpMkLst>
        </pc:grpChg>
      </pc:sldChg>
    </pc:docChg>
  </pc:docChgLst>
  <pc:docChgLst>
    <pc:chgData name="Rafael Socas Gutierrez" userId="03516148-c5da-4a32-b5ef-92f57f4c475d" providerId="ADAL" clId="{F65EEAD9-CBBC-427E-BB69-FE2B0DD88BF5}"/>
    <pc:docChg chg="modSld">
      <pc:chgData name="Rafael Socas Gutierrez" userId="03516148-c5da-4a32-b5ef-92f57f4c475d" providerId="ADAL" clId="{F65EEAD9-CBBC-427E-BB69-FE2B0DD88BF5}" dt="2024-01-27T11:11:54.611" v="22" actId="20577"/>
      <pc:docMkLst>
        <pc:docMk/>
      </pc:docMkLst>
      <pc:sldChg chg="modSp mod">
        <pc:chgData name="Rafael Socas Gutierrez" userId="03516148-c5da-4a32-b5ef-92f57f4c475d" providerId="ADAL" clId="{F65EEAD9-CBBC-427E-BB69-FE2B0DD88BF5}" dt="2024-01-27T11:11:54.611" v="22" actId="20577"/>
        <pc:sldMkLst>
          <pc:docMk/>
          <pc:sldMk cId="1836056319" sldId="543"/>
        </pc:sldMkLst>
        <pc:spChg chg="mod">
          <ac:chgData name="Rafael Socas Gutierrez" userId="03516148-c5da-4a32-b5ef-92f57f4c475d" providerId="ADAL" clId="{F65EEAD9-CBBC-427E-BB69-FE2B0DD88BF5}" dt="2024-01-27T11:11:54.611" v="22" actId="20577"/>
          <ac:spMkLst>
            <pc:docMk/>
            <pc:sldMk cId="1836056319" sldId="543"/>
            <ac:spMk id="13" creationId="{00000000-0000-0000-0000-000000000000}"/>
          </ac:spMkLst>
        </pc:spChg>
      </pc:sldChg>
    </pc:docChg>
  </pc:docChgLst>
  <pc:docChgLst>
    <pc:chgData name="Rafael Socas Gutierrez" userId="03516148-c5da-4a32-b5ef-92f57f4c475d" providerId="ADAL" clId="{BA44AA85-FCC0-4F24-898B-9BC96B2D8C99}"/>
    <pc:docChg chg="modSld">
      <pc:chgData name="Rafael Socas Gutierrez" userId="03516148-c5da-4a32-b5ef-92f57f4c475d" providerId="ADAL" clId="{BA44AA85-FCC0-4F24-898B-9BC96B2D8C99}" dt="2023-12-05T16:37:36.803" v="31" actId="20577"/>
      <pc:docMkLst>
        <pc:docMk/>
      </pc:docMkLst>
      <pc:sldChg chg="modSp mod">
        <pc:chgData name="Rafael Socas Gutierrez" userId="03516148-c5da-4a32-b5ef-92f57f4c475d" providerId="ADAL" clId="{BA44AA85-FCC0-4F24-898B-9BC96B2D8C99}" dt="2023-12-05T16:37:36.803" v="31" actId="20577"/>
        <pc:sldMkLst>
          <pc:docMk/>
          <pc:sldMk cId="4172657337" sldId="508"/>
        </pc:sldMkLst>
        <pc:graphicFrameChg chg="modGraphic">
          <ac:chgData name="Rafael Socas Gutierrez" userId="03516148-c5da-4a32-b5ef-92f57f4c475d" providerId="ADAL" clId="{BA44AA85-FCC0-4F24-898B-9BC96B2D8C99}" dt="2023-12-05T16:37:36.803" v="31" actId="20577"/>
          <ac:graphicFrameMkLst>
            <pc:docMk/>
            <pc:sldMk cId="4172657337" sldId="508"/>
            <ac:graphicFrameMk id="3" creationId="{00000000-0000-0000-0000-000000000000}"/>
          </ac:graphicFrameMkLst>
        </pc:graphicFrameChg>
      </pc:sldChg>
      <pc:sldChg chg="modSp mod">
        <pc:chgData name="Rafael Socas Gutierrez" userId="03516148-c5da-4a32-b5ef-92f57f4c475d" providerId="ADAL" clId="{BA44AA85-FCC0-4F24-898B-9BC96B2D8C99}" dt="2023-12-05T15:20:24.614" v="27" actId="20577"/>
        <pc:sldMkLst>
          <pc:docMk/>
          <pc:sldMk cId="250951258" sldId="537"/>
        </pc:sldMkLst>
        <pc:spChg chg="mod">
          <ac:chgData name="Rafael Socas Gutierrez" userId="03516148-c5da-4a32-b5ef-92f57f4c475d" providerId="ADAL" clId="{BA44AA85-FCC0-4F24-898B-9BC96B2D8C99}" dt="2023-12-05T15:20:24.614" v="27" actId="20577"/>
          <ac:spMkLst>
            <pc:docMk/>
            <pc:sldMk cId="250951258" sldId="537"/>
            <ac:spMk id="2" creationId="{8FE71356-1A0B-AADD-FC98-558220BA3EA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Marcador de encabezado 1"/>
          <p:cNvSpPr txBox="1">
            <a:spLocks noGrp="1"/>
          </p:cNvSpPr>
          <p:nvPr>
            <p:ph type="hdr" sz="quarter"/>
          </p:nvPr>
        </p:nvSpPr>
        <p:spPr>
          <a:xfrm>
            <a:off x="0" y="1"/>
            <a:ext cx="3076363" cy="513511"/>
          </a:xfrm>
          <a:prstGeom prst="rect">
            <a:avLst/>
          </a:prstGeom>
          <a:noFill/>
          <a:ln>
            <a:noFill/>
          </a:ln>
        </p:spPr>
        <p:txBody>
          <a:bodyPr vert="horz" wrap="square" lIns="99048" tIns="49524" rIns="99048" bIns="49524" anchor="t" anchorCtr="0" compatLnSpc="1">
            <a:noAutofit/>
          </a:bodyPr>
          <a:lstStyle/>
          <a:p>
            <a:pPr defTabSz="990478">
              <a:defRPr sz="1800" b="0" i="0" u="none" strike="noStrike" kern="0" cap="none" spc="0" baseline="0">
                <a:solidFill>
                  <a:srgbClr val="000000"/>
                </a:solidFill>
                <a:uFillTx/>
              </a:defRPr>
            </a:pPr>
            <a:endParaRPr lang="es-ES" sz="1300">
              <a:solidFill>
                <a:srgbClr val="000000"/>
              </a:solidFill>
              <a:latin typeface="Calibri"/>
            </a:endParaRPr>
          </a:p>
        </p:txBody>
      </p:sp>
      <p:sp>
        <p:nvSpPr>
          <p:cNvPr id="3" name="Marcador de fecha 2"/>
          <p:cNvSpPr txBox="1">
            <a:spLocks noGrp="1"/>
          </p:cNvSpPr>
          <p:nvPr>
            <p:ph type="dt" sz="quarter" idx="1"/>
          </p:nvPr>
        </p:nvSpPr>
        <p:spPr>
          <a:xfrm>
            <a:off x="4021289" y="1"/>
            <a:ext cx="3076363" cy="513511"/>
          </a:xfrm>
          <a:prstGeom prst="rect">
            <a:avLst/>
          </a:prstGeom>
          <a:noFill/>
          <a:ln>
            <a:noFill/>
          </a:ln>
        </p:spPr>
        <p:txBody>
          <a:bodyPr vert="horz" wrap="square" lIns="99048" tIns="49524" rIns="99048" bIns="49524" anchor="t" anchorCtr="0" compatLnSpc="1">
            <a:noAutofit/>
          </a:bodyPr>
          <a:lstStyle/>
          <a:p>
            <a:pPr algn="r" defTabSz="990478">
              <a:defRPr sz="1800" b="0" i="0" u="none" strike="noStrike" kern="0" cap="none" spc="0" baseline="0">
                <a:solidFill>
                  <a:srgbClr val="000000"/>
                </a:solidFill>
                <a:uFillTx/>
              </a:defRPr>
            </a:pPr>
            <a:fld id="{F500E8F8-E0F6-45A4-8C99-4DBAF453223B}" type="datetime1">
              <a:rPr lang="es-ES" sz="1300">
                <a:solidFill>
                  <a:srgbClr val="000000"/>
                </a:solidFill>
                <a:latin typeface="Calibri"/>
              </a:rPr>
              <a:pPr algn="r" defTabSz="990478">
                <a:defRPr sz="1800" b="0" i="0" u="none" strike="noStrike" kern="0" cap="none" spc="0" baseline="0">
                  <a:solidFill>
                    <a:srgbClr val="000000"/>
                  </a:solidFill>
                  <a:uFillTx/>
                </a:defRPr>
              </a:pPr>
              <a:t>27/01/2024</a:t>
            </a:fld>
            <a:endParaRPr lang="es-ES" sz="1300">
              <a:solidFill>
                <a:srgbClr val="000000"/>
              </a:solidFill>
              <a:latin typeface="Calibri"/>
            </a:endParaRPr>
          </a:p>
        </p:txBody>
      </p:sp>
      <p:sp>
        <p:nvSpPr>
          <p:cNvPr id="4" name="Marcador de pie de página 3"/>
          <p:cNvSpPr txBox="1">
            <a:spLocks noGrp="1"/>
          </p:cNvSpPr>
          <p:nvPr>
            <p:ph type="ftr" sz="quarter" idx="2"/>
          </p:nvPr>
        </p:nvSpPr>
        <p:spPr>
          <a:xfrm>
            <a:off x="0" y="9721101"/>
            <a:ext cx="3076363" cy="513511"/>
          </a:xfrm>
          <a:prstGeom prst="rect">
            <a:avLst/>
          </a:prstGeom>
          <a:noFill/>
          <a:ln>
            <a:noFill/>
          </a:ln>
        </p:spPr>
        <p:txBody>
          <a:bodyPr vert="horz" wrap="square" lIns="99048" tIns="49524" rIns="99048" bIns="49524" anchor="b" anchorCtr="0" compatLnSpc="1">
            <a:noAutofit/>
          </a:bodyPr>
          <a:lstStyle/>
          <a:p>
            <a:pPr defTabSz="990478">
              <a:defRPr sz="1800" b="0" i="0" u="none" strike="noStrike" kern="0" cap="none" spc="0" baseline="0">
                <a:solidFill>
                  <a:srgbClr val="000000"/>
                </a:solidFill>
                <a:uFillTx/>
              </a:defRPr>
            </a:pPr>
            <a:endParaRPr lang="es-ES" sz="1300">
              <a:solidFill>
                <a:srgbClr val="000000"/>
              </a:solidFill>
              <a:latin typeface="Calibri"/>
            </a:endParaRPr>
          </a:p>
        </p:txBody>
      </p:sp>
      <p:sp>
        <p:nvSpPr>
          <p:cNvPr id="5" name="Marcador de número de diapositiva 4"/>
          <p:cNvSpPr txBox="1">
            <a:spLocks noGrp="1"/>
          </p:cNvSpPr>
          <p:nvPr>
            <p:ph type="sldNum" sz="quarter" idx="3"/>
          </p:nvPr>
        </p:nvSpPr>
        <p:spPr>
          <a:xfrm>
            <a:off x="4021289" y="9721101"/>
            <a:ext cx="3076363" cy="513511"/>
          </a:xfrm>
          <a:prstGeom prst="rect">
            <a:avLst/>
          </a:prstGeom>
          <a:noFill/>
          <a:ln>
            <a:noFill/>
          </a:ln>
        </p:spPr>
        <p:txBody>
          <a:bodyPr vert="horz" wrap="square" lIns="99048" tIns="49524" rIns="99048" bIns="49524" anchor="b" anchorCtr="0" compatLnSpc="1">
            <a:noAutofit/>
          </a:bodyPr>
          <a:lstStyle/>
          <a:p>
            <a:pPr algn="r" defTabSz="990478">
              <a:defRPr sz="1800" b="0" i="0" u="none" strike="noStrike" kern="0" cap="none" spc="0" baseline="0">
                <a:solidFill>
                  <a:srgbClr val="000000"/>
                </a:solidFill>
                <a:uFillTx/>
              </a:defRPr>
            </a:pPr>
            <a:fld id="{286B9AD7-B728-4EAC-8551-A5381D453DCC}" type="slidenum">
              <a:pPr algn="r" defTabSz="990478">
                <a:defRPr sz="1800" b="0" i="0" u="none" strike="noStrike" kern="0" cap="none" spc="0" baseline="0">
                  <a:solidFill>
                    <a:srgbClr val="000000"/>
                  </a:solidFill>
                  <a:uFillTx/>
                </a:defRPr>
              </a:pPr>
              <a:t>‹#›</a:t>
            </a:fld>
            <a:endParaRPr lang="es-ES" sz="1300">
              <a:solidFill>
                <a:srgbClr val="000000"/>
              </a:solidFill>
              <a:latin typeface="Calibri"/>
            </a:endParaRPr>
          </a:p>
        </p:txBody>
      </p:sp>
    </p:spTree>
    <p:extLst>
      <p:ext uri="{BB962C8B-B14F-4D97-AF65-F5344CB8AC3E}">
        <p14:creationId xmlns:p14="http://schemas.microsoft.com/office/powerpoint/2010/main" val="30469212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Marcador de encabezado 1"/>
          <p:cNvSpPr txBox="1">
            <a:spLocks noGrp="1"/>
          </p:cNvSpPr>
          <p:nvPr>
            <p:ph type="hdr" sz="quarter"/>
          </p:nvPr>
        </p:nvSpPr>
        <p:spPr>
          <a:xfrm>
            <a:off x="0" y="1"/>
            <a:ext cx="3076363" cy="513511"/>
          </a:xfrm>
          <a:prstGeom prst="rect">
            <a:avLst/>
          </a:prstGeom>
          <a:noFill/>
          <a:ln>
            <a:noFill/>
          </a:ln>
        </p:spPr>
        <p:txBody>
          <a:bodyPr vert="horz" wrap="square" lIns="99048" tIns="49524" rIns="99048" bIns="49524" anchor="t" anchorCtr="0" compatLnSpc="1">
            <a:noAutofit/>
          </a:bodyPr>
          <a:lstStyle>
            <a:lvl1pPr marL="0" marR="0" lvl="0" indent="0" algn="l" defTabSz="990478" rtl="0" fontAlgn="auto" hangingPunct="1">
              <a:lnSpc>
                <a:spcPct val="100000"/>
              </a:lnSpc>
              <a:spcBef>
                <a:spcPts val="0"/>
              </a:spcBef>
              <a:spcAft>
                <a:spcPts val="0"/>
              </a:spcAft>
              <a:buNone/>
              <a:tabLst/>
              <a:defRPr lang="es-ES" sz="1300" b="0" i="0" u="none" strike="noStrike" kern="1200" cap="none" spc="0" baseline="0">
                <a:solidFill>
                  <a:srgbClr val="000000"/>
                </a:solidFill>
                <a:uFillTx/>
                <a:latin typeface="Calibri"/>
              </a:defRPr>
            </a:lvl1pPr>
          </a:lstStyle>
          <a:p>
            <a:pPr lvl="0"/>
            <a:endParaRPr lang="es-ES"/>
          </a:p>
        </p:txBody>
      </p:sp>
      <p:sp>
        <p:nvSpPr>
          <p:cNvPr id="3" name="Marcador de fecha 2"/>
          <p:cNvSpPr txBox="1">
            <a:spLocks noGrp="1"/>
          </p:cNvSpPr>
          <p:nvPr>
            <p:ph type="dt" idx="1"/>
          </p:nvPr>
        </p:nvSpPr>
        <p:spPr>
          <a:xfrm>
            <a:off x="4021289" y="1"/>
            <a:ext cx="3076363" cy="513511"/>
          </a:xfrm>
          <a:prstGeom prst="rect">
            <a:avLst/>
          </a:prstGeom>
          <a:noFill/>
          <a:ln>
            <a:noFill/>
          </a:ln>
        </p:spPr>
        <p:txBody>
          <a:bodyPr vert="horz" wrap="square" lIns="99048" tIns="49524" rIns="99048" bIns="49524" anchor="t" anchorCtr="0" compatLnSpc="1">
            <a:noAutofit/>
          </a:bodyPr>
          <a:lstStyle>
            <a:lvl1pPr marL="0" marR="0" lvl="0" indent="0" algn="r" defTabSz="990478" rtl="0" fontAlgn="auto" hangingPunct="1">
              <a:lnSpc>
                <a:spcPct val="100000"/>
              </a:lnSpc>
              <a:spcBef>
                <a:spcPts val="0"/>
              </a:spcBef>
              <a:spcAft>
                <a:spcPts val="0"/>
              </a:spcAft>
              <a:buNone/>
              <a:tabLst/>
              <a:defRPr lang="es-ES" sz="1300" b="0" i="0" u="none" strike="noStrike" kern="1200" cap="none" spc="0" baseline="0">
                <a:solidFill>
                  <a:srgbClr val="000000"/>
                </a:solidFill>
                <a:uFillTx/>
                <a:latin typeface="Calibri"/>
              </a:defRPr>
            </a:lvl1pPr>
          </a:lstStyle>
          <a:p>
            <a:pPr lvl="0"/>
            <a:fld id="{071077A5-7116-4908-9541-B3C2785044B6}" type="datetime1">
              <a:rPr lang="es-ES"/>
              <a:pPr lvl="0"/>
              <a:t>27/01/2024</a:t>
            </a:fld>
            <a:endParaRPr lang="es-ES"/>
          </a:p>
        </p:txBody>
      </p:sp>
      <p:sp>
        <p:nvSpPr>
          <p:cNvPr id="4" name="Marcador de imagen de diapositiva 3"/>
          <p:cNvSpPr>
            <a:spLocks noGrp="1" noRot="1" noChangeAspect="1"/>
          </p:cNvSpPr>
          <p:nvPr>
            <p:ph type="sldImg" idx="2"/>
          </p:nvPr>
        </p:nvSpPr>
        <p:spPr>
          <a:xfrm>
            <a:off x="479425" y="1279525"/>
            <a:ext cx="6140450" cy="3454400"/>
          </a:xfrm>
          <a:prstGeom prst="rect">
            <a:avLst/>
          </a:prstGeom>
          <a:noFill/>
          <a:ln w="12701">
            <a:solidFill>
              <a:srgbClr val="000000"/>
            </a:solidFill>
            <a:prstDash val="solid"/>
          </a:ln>
        </p:spPr>
      </p:sp>
      <p:sp>
        <p:nvSpPr>
          <p:cNvPr id="5" name="Marcador de notas 4"/>
          <p:cNvSpPr txBox="1">
            <a:spLocks noGrp="1"/>
          </p:cNvSpPr>
          <p:nvPr>
            <p:ph type="body" sz="quarter" idx="3"/>
          </p:nvPr>
        </p:nvSpPr>
        <p:spPr>
          <a:xfrm>
            <a:off x="709930" y="4925406"/>
            <a:ext cx="5679440" cy="4029879"/>
          </a:xfrm>
          <a:prstGeom prst="rect">
            <a:avLst/>
          </a:prstGeom>
          <a:noFill/>
          <a:ln>
            <a:noFill/>
          </a:ln>
        </p:spPr>
        <p:txBody>
          <a:bodyPr vert="horz" wrap="square" lIns="99048" tIns="49524" rIns="99048" bIns="49524" anchor="t" anchorCtr="0" compatLnSpc="1">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txBox="1">
            <a:spLocks noGrp="1"/>
          </p:cNvSpPr>
          <p:nvPr>
            <p:ph type="ftr" sz="quarter" idx="4"/>
          </p:nvPr>
        </p:nvSpPr>
        <p:spPr>
          <a:xfrm>
            <a:off x="0" y="9721101"/>
            <a:ext cx="3076363" cy="513511"/>
          </a:xfrm>
          <a:prstGeom prst="rect">
            <a:avLst/>
          </a:prstGeom>
          <a:noFill/>
          <a:ln>
            <a:noFill/>
          </a:ln>
        </p:spPr>
        <p:txBody>
          <a:bodyPr vert="horz" wrap="square" lIns="99048" tIns="49524" rIns="99048" bIns="49524" anchor="b" anchorCtr="0" compatLnSpc="1">
            <a:noAutofit/>
          </a:bodyPr>
          <a:lstStyle>
            <a:lvl1pPr marL="0" marR="0" lvl="0" indent="0" algn="l" defTabSz="990478" rtl="0" fontAlgn="auto" hangingPunct="1">
              <a:lnSpc>
                <a:spcPct val="100000"/>
              </a:lnSpc>
              <a:spcBef>
                <a:spcPts val="0"/>
              </a:spcBef>
              <a:spcAft>
                <a:spcPts val="0"/>
              </a:spcAft>
              <a:buNone/>
              <a:tabLst/>
              <a:defRPr lang="es-ES" sz="1300" b="0" i="0" u="none" strike="noStrike" kern="1200" cap="none" spc="0" baseline="0">
                <a:solidFill>
                  <a:srgbClr val="000000"/>
                </a:solidFill>
                <a:uFillTx/>
                <a:latin typeface="Calibri"/>
              </a:defRPr>
            </a:lvl1pPr>
          </a:lstStyle>
          <a:p>
            <a:pPr lvl="0"/>
            <a:endParaRPr lang="es-ES"/>
          </a:p>
        </p:txBody>
      </p:sp>
      <p:sp>
        <p:nvSpPr>
          <p:cNvPr id="7" name="Marcador de número de diapositiva 6"/>
          <p:cNvSpPr txBox="1">
            <a:spLocks noGrp="1"/>
          </p:cNvSpPr>
          <p:nvPr>
            <p:ph type="sldNum" sz="quarter" idx="5"/>
          </p:nvPr>
        </p:nvSpPr>
        <p:spPr>
          <a:xfrm>
            <a:off x="4021289" y="9721101"/>
            <a:ext cx="3076363" cy="513511"/>
          </a:xfrm>
          <a:prstGeom prst="rect">
            <a:avLst/>
          </a:prstGeom>
          <a:noFill/>
          <a:ln>
            <a:noFill/>
          </a:ln>
        </p:spPr>
        <p:txBody>
          <a:bodyPr vert="horz" wrap="square" lIns="99048" tIns="49524" rIns="99048" bIns="49524" anchor="b" anchorCtr="0" compatLnSpc="1">
            <a:noAutofit/>
          </a:bodyPr>
          <a:lstStyle>
            <a:lvl1pPr marL="0" marR="0" lvl="0" indent="0" algn="r" defTabSz="990478" rtl="0" fontAlgn="auto" hangingPunct="1">
              <a:lnSpc>
                <a:spcPct val="100000"/>
              </a:lnSpc>
              <a:spcBef>
                <a:spcPts val="0"/>
              </a:spcBef>
              <a:spcAft>
                <a:spcPts val="0"/>
              </a:spcAft>
              <a:buNone/>
              <a:tabLst/>
              <a:defRPr lang="es-ES" sz="1300" b="0" i="0" u="none" strike="noStrike" kern="1200" cap="none" spc="0" baseline="0">
                <a:solidFill>
                  <a:srgbClr val="000000"/>
                </a:solidFill>
                <a:uFillTx/>
                <a:latin typeface="Calibri"/>
              </a:defRPr>
            </a:lvl1pPr>
          </a:lstStyle>
          <a:p>
            <a:pPr lvl="0"/>
            <a:fld id="{E469E9B4-6C27-4DAA-A2F6-D7FF958B4261}" type="slidenum">
              <a:t>‹#›</a:t>
            </a:fld>
            <a:endParaRPr lang="es-ES"/>
          </a:p>
        </p:txBody>
      </p:sp>
    </p:spTree>
    <p:extLst>
      <p:ext uri="{BB962C8B-B14F-4D97-AF65-F5344CB8AC3E}">
        <p14:creationId xmlns:p14="http://schemas.microsoft.com/office/powerpoint/2010/main" val="2292689483"/>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3341517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738284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1742473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3065400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1773432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3946099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3892994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439939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19999994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30205975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2759075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4141579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1626957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2324548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10377433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517834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3454233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1530528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383628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1447228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207033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3318577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738284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6_Diapositiva de título">
    <p:spTree>
      <p:nvGrpSpPr>
        <p:cNvPr id="1" name=""/>
        <p:cNvGrpSpPr/>
        <p:nvPr/>
      </p:nvGrpSpPr>
      <p:grpSpPr>
        <a:xfrm>
          <a:off x="0" y="0"/>
          <a:ext cx="0" cy="0"/>
          <a:chOff x="0" y="0"/>
          <a:chExt cx="0" cy="0"/>
        </a:xfrm>
      </p:grpSpPr>
      <p:sp>
        <p:nvSpPr>
          <p:cNvPr id="2" name="CuadroTexto 1"/>
          <p:cNvSpPr txBox="1"/>
          <p:nvPr/>
        </p:nvSpPr>
        <p:spPr>
          <a:xfrm>
            <a:off x="11354534" y="6516215"/>
            <a:ext cx="736850" cy="307777"/>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850609B-4798-4289-85F6-7FC3ACB8B5C6}" type="slidenum">
              <a:rPr sz="1400" b="0">
                <a:latin typeface="Tahoma" panose="020B0604030504040204" pitchFamily="34" charset="0"/>
                <a:ea typeface="Tahoma" panose="020B0604030504040204" pitchFamily="34" charset="0"/>
                <a:cs typeface="Tahoma" panose="020B0604030504040204" pitchFamily="34" charset="0"/>
              </a:rPr>
              <a:t>‹#›</a:t>
            </a:fld>
            <a:endParaRPr lang="es-ES" sz="1050" b="0" i="0" u="none" strike="noStrike" kern="1200" cap="none" spc="0" baseline="0" dirty="0">
              <a:solidFill>
                <a:srgbClr val="000000"/>
              </a:solidFill>
              <a:uFillTx/>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8887243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4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4858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5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5762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6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70305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7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45210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8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88055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9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5081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0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698687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1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57876005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2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1450002"/>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3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0907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3_Diapositiva de título">
    <p:spTree>
      <p:nvGrpSpPr>
        <p:cNvPr id="1" name=""/>
        <p:cNvGrpSpPr/>
        <p:nvPr/>
      </p:nvGrpSpPr>
      <p:grpSpPr>
        <a:xfrm>
          <a:off x="0" y="0"/>
          <a:ext cx="0" cy="0"/>
          <a:chOff x="0" y="0"/>
          <a:chExt cx="0" cy="0"/>
        </a:xfrm>
      </p:grpSpPr>
      <p:sp>
        <p:nvSpPr>
          <p:cNvPr id="2" name="CuadroTexto 1"/>
          <p:cNvSpPr txBox="1"/>
          <p:nvPr/>
        </p:nvSpPr>
        <p:spPr>
          <a:xfrm>
            <a:off x="11354534" y="6516215"/>
            <a:ext cx="736850" cy="276999"/>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80E006F-2186-4B66-BB1E-7F44D0F27CBE}" type="slidenum">
              <a:t>‹#›</a:t>
            </a:fld>
            <a:endParaRPr lang="es-ES" sz="1200" b="0" i="0" u="none" strike="noStrike" kern="1200" cap="none" spc="0" baseline="0">
              <a:solidFill>
                <a:srgbClr val="FFFFFF"/>
              </a:solidFill>
              <a:uFillTx/>
              <a:latin typeface="Rockwell Nova" pitchFamily="18"/>
            </a:endParaRPr>
          </a:p>
        </p:txBody>
      </p:sp>
    </p:spTree>
    <p:extLst>
      <p:ext uri="{BB962C8B-B14F-4D97-AF65-F5344CB8AC3E}">
        <p14:creationId xmlns:p14="http://schemas.microsoft.com/office/powerpoint/2010/main" val="2589791109"/>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4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6245555"/>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5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81476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6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69732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7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50522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8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821252"/>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9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6196543"/>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0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755919"/>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1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22266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2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8818170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6_Diapositiva de título">
    <p:spTree>
      <p:nvGrpSpPr>
        <p:cNvPr id="1" name=""/>
        <p:cNvGrpSpPr/>
        <p:nvPr/>
      </p:nvGrpSpPr>
      <p:grpSpPr>
        <a:xfrm>
          <a:off x="0" y="0"/>
          <a:ext cx="0" cy="0"/>
          <a:chOff x="0" y="0"/>
          <a:chExt cx="0" cy="0"/>
        </a:xfrm>
      </p:grpSpPr>
      <p:sp>
        <p:nvSpPr>
          <p:cNvPr id="2" name="CuadroTexto 1"/>
          <p:cNvSpPr txBox="1"/>
          <p:nvPr/>
        </p:nvSpPr>
        <p:spPr>
          <a:xfrm>
            <a:off x="11354534" y="6516215"/>
            <a:ext cx="736850" cy="307777"/>
          </a:xfrm>
          <a:prstGeom prst="rect">
            <a:avLst/>
          </a:prstGeom>
          <a:noFill/>
          <a:ln cap="flat">
            <a:noFill/>
          </a:ln>
        </p:spPr>
        <p:txBody>
          <a:bodyPr vert="horz" wrap="square" lIns="91440" tIns="45720" rIns="91440" bIns="45720" anchor="t" anchorCtr="1" compatLnSpc="1">
            <a:spAutoFit/>
          </a:bodyPr>
          <a:lstStyle/>
          <a:p>
            <a:pPr algn="ctr">
              <a:defRPr sz="1800" b="0" i="0" u="none" strike="noStrike" kern="0" cap="none" spc="0" baseline="0">
                <a:solidFill>
                  <a:srgbClr val="000000"/>
                </a:solidFill>
                <a:uFillTx/>
              </a:defRPr>
            </a:pPr>
            <a:fld id="{B850609B-4798-4289-85F6-7FC3ACB8B5C6}" type="slidenum">
              <a:rPr sz="1400" kern="0">
                <a:solidFill>
                  <a:srgbClr val="000000"/>
                </a:solidFill>
                <a:latin typeface="Tahoma" panose="020B0604030504040204" pitchFamily="34" charset="0"/>
                <a:ea typeface="Tahoma" panose="020B0604030504040204" pitchFamily="34" charset="0"/>
                <a:cs typeface="Tahoma" panose="020B0604030504040204" pitchFamily="34" charset="0"/>
              </a:rPr>
              <a:pPr algn="ctr">
                <a:defRPr sz="1800" b="0" i="0" u="none" strike="noStrike" kern="0" cap="none" spc="0" baseline="0">
                  <a:solidFill>
                    <a:srgbClr val="000000"/>
                  </a:solidFill>
                  <a:uFillTx/>
                </a:defRPr>
              </a:pPr>
              <a:t>‹#›</a:t>
            </a:fld>
            <a:endParaRPr lang="es-ES" sz="105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7447691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7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90817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3_Diapositiva de título">
    <p:spTree>
      <p:nvGrpSpPr>
        <p:cNvPr id="1" name=""/>
        <p:cNvGrpSpPr/>
        <p:nvPr/>
      </p:nvGrpSpPr>
      <p:grpSpPr>
        <a:xfrm>
          <a:off x="0" y="0"/>
          <a:ext cx="0" cy="0"/>
          <a:chOff x="0" y="0"/>
          <a:chExt cx="0" cy="0"/>
        </a:xfrm>
      </p:grpSpPr>
      <p:sp>
        <p:nvSpPr>
          <p:cNvPr id="2" name="CuadroTexto 1"/>
          <p:cNvSpPr txBox="1"/>
          <p:nvPr/>
        </p:nvSpPr>
        <p:spPr>
          <a:xfrm>
            <a:off x="11354534" y="6516215"/>
            <a:ext cx="736850" cy="276999"/>
          </a:xfrm>
          <a:prstGeom prst="rect">
            <a:avLst/>
          </a:prstGeom>
          <a:noFill/>
          <a:ln cap="flat">
            <a:noFill/>
          </a:ln>
        </p:spPr>
        <p:txBody>
          <a:bodyPr vert="horz" wrap="square" lIns="91440" tIns="45720" rIns="91440" bIns="45720" anchor="t" anchorCtr="1" compatLnSpc="1">
            <a:spAutoFit/>
          </a:bodyPr>
          <a:lstStyle/>
          <a:p>
            <a:pPr algn="ctr">
              <a:defRPr sz="1800" b="0" i="0" u="none" strike="noStrike" kern="0" cap="none" spc="0" baseline="0">
                <a:solidFill>
                  <a:srgbClr val="000000"/>
                </a:solidFill>
                <a:uFillTx/>
              </a:defRPr>
            </a:pPr>
            <a:fld id="{F80E006F-2186-4B66-BB1E-7F44D0F27CBE}" type="slidenum">
              <a:rPr kern="0">
                <a:solidFill>
                  <a:srgbClr val="000000"/>
                </a:solidFill>
              </a:rPr>
              <a:pPr algn="ctr">
                <a:defRPr sz="1800" b="0" i="0" u="none" strike="noStrike" kern="0" cap="none" spc="0" baseline="0">
                  <a:solidFill>
                    <a:srgbClr val="000000"/>
                  </a:solidFill>
                  <a:uFillTx/>
                </a:defRPr>
              </a:pPr>
              <a:t>‹#›</a:t>
            </a:fld>
            <a:endParaRPr lang="es-ES" sz="1200">
              <a:solidFill>
                <a:srgbClr val="FFFFFF"/>
              </a:solidFill>
              <a:latin typeface="Rockwell Nova" pitchFamily="18"/>
            </a:endParaRPr>
          </a:p>
        </p:txBody>
      </p:sp>
    </p:spTree>
    <p:extLst>
      <p:ext uri="{BB962C8B-B14F-4D97-AF65-F5344CB8AC3E}">
        <p14:creationId xmlns:p14="http://schemas.microsoft.com/office/powerpoint/2010/main" val="3214517346"/>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7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36210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8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2780105"/>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9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59923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0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97710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1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86659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2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41949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3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73403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4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03576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5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9207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8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3937809"/>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6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4031124"/>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7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530385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18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6023196"/>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9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94753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20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2883660"/>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21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6663231"/>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22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0044673"/>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23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9469108"/>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24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913690"/>
      </p:ext>
    </p:extLst>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25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6397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9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596942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26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29926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27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501425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28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9030313"/>
      </p:ext>
    </p:extLst>
  </p:cSld>
  <p:clrMapOvr>
    <a:masterClrMapping/>
  </p:clrMapOvr>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29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927557315"/>
      </p:ext>
    </p:extLst>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30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908712"/>
      </p:ext>
    </p:extLst>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31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67508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32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57735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7C79BB-B75D-41EA-BF22-9364F45281D1}"/>
              </a:ext>
            </a:extLst>
          </p:cNvPr>
          <p:cNvSpPr>
            <a:spLocks noGrp="1"/>
          </p:cNvSpPr>
          <p:nvPr>
            <p:ph type="title"/>
          </p:nvPr>
        </p:nvSpPr>
        <p:spPr>
          <a:xfrm>
            <a:off x="1027386" y="2887607"/>
            <a:ext cx="10515600" cy="1325563"/>
          </a:xfrm>
          <a:prstGeom prst="rect">
            <a:avLst/>
          </a:prstGeom>
        </p:spPr>
        <p:txBody>
          <a:bodyPr/>
          <a:lstStyle>
            <a:lvl1pPr>
              <a:defRPr>
                <a:solidFill>
                  <a:schemeClr val="bg1"/>
                </a:solidFill>
              </a:defRPr>
            </a:lvl1pPr>
          </a:lstStyle>
          <a:p>
            <a:r>
              <a:rPr lang="es-ES" dirty="0"/>
              <a:t>Haga clic para modificar el estilo de título del patrón</a:t>
            </a:r>
          </a:p>
        </p:txBody>
      </p:sp>
    </p:spTree>
    <p:extLst>
      <p:ext uri="{BB962C8B-B14F-4D97-AF65-F5344CB8AC3E}">
        <p14:creationId xmlns:p14="http://schemas.microsoft.com/office/powerpoint/2010/main" val="2292427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0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7435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1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9264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2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0225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3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6380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29" Type="http://schemas.openxmlformats.org/officeDocument/2006/relationships/theme" Target="../theme/theme2.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28" Type="http://schemas.openxmlformats.org/officeDocument/2006/relationships/slideLayout" Target="../slideLayouts/slideLayout56.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slideLayout" Target="../slideLayouts/slideLayout55.xml"/><Relationship Id="rId30"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Marcador de fecha 3"/>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s-ES" sz="1200" b="0" i="0" u="none" strike="noStrike" kern="1200" cap="none" spc="0" baseline="0">
                <a:solidFill>
                  <a:srgbClr val="898989"/>
                </a:solidFill>
                <a:uFillTx/>
                <a:latin typeface="Calibri"/>
              </a:defRPr>
            </a:lvl1pPr>
          </a:lstStyle>
          <a:p>
            <a:pPr lvl="0"/>
            <a:endParaRPr lang="es-ES"/>
          </a:p>
        </p:txBody>
      </p:sp>
      <p:sp>
        <p:nvSpPr>
          <p:cNvPr id="3" name="Marcador de pie de página 4"/>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s-ES" sz="1200" b="0" i="0" u="none" strike="noStrike" kern="1200" cap="none" spc="0" baseline="0">
                <a:solidFill>
                  <a:srgbClr val="898989"/>
                </a:solidFill>
                <a:uFillTx/>
                <a:latin typeface="Calibri"/>
              </a:defRPr>
            </a:lvl1pPr>
          </a:lstStyle>
          <a:p>
            <a:pPr lvl="0"/>
            <a:endParaRPr lang="es-ES"/>
          </a:p>
        </p:txBody>
      </p:sp>
      <p:sp>
        <p:nvSpPr>
          <p:cNvPr id="4" name="Marcador de número de diapositiva 5"/>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s-ES" sz="1200" b="0" i="0" u="none" strike="noStrike" kern="1200" cap="none" spc="0" baseline="0">
                <a:solidFill>
                  <a:srgbClr val="898989"/>
                </a:solidFill>
                <a:uFillTx/>
                <a:latin typeface="Calibri"/>
              </a:defRPr>
            </a:lvl1pPr>
          </a:lstStyle>
          <a:p>
            <a:pPr lvl="0"/>
            <a:fld id="{BEADE01C-44CD-4E36-8FEA-27AEEA1B3B81}" type="slidenum">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Marcador de número de diapositiva 5"/>
          <p:cNvSpPr txBox="1">
            <a:spLocks noGrp="1"/>
          </p:cNvSpPr>
          <p:nvPr>
            <p:ph type="sldNum" sz="quarter" idx="4"/>
          </p:nvPr>
        </p:nvSpPr>
        <p:spPr>
          <a:xfrm>
            <a:off x="5562600" y="6409922"/>
            <a:ext cx="5334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s-ES" sz="1200" b="0" i="0" u="none" strike="noStrike" kern="1200" cap="none" spc="0" baseline="0">
                <a:solidFill>
                  <a:srgbClr val="898989"/>
                </a:solidFill>
                <a:uFillTx/>
                <a:latin typeface="Calibri"/>
              </a:defRPr>
            </a:lvl1pPr>
          </a:lstStyle>
          <a:p>
            <a:fld id="{BEADE01C-44CD-4E36-8FEA-27AEEA1B3B81}" type="slidenum">
              <a:rPr/>
              <a:pPr/>
              <a:t>‹#›</a:t>
            </a:fld>
            <a:endParaRPr/>
          </a:p>
        </p:txBody>
      </p:sp>
      <p:sp>
        <p:nvSpPr>
          <p:cNvPr id="5" name="Rectángulo 85">
            <a:extLst>
              <a:ext uri="{FF2B5EF4-FFF2-40B4-BE49-F238E27FC236}">
                <a16:creationId xmlns:a16="http://schemas.microsoft.com/office/drawing/2014/main" id="{F5AB6F57-DC45-4B04-ADA1-6B039020F4A4}"/>
              </a:ext>
            </a:extLst>
          </p:cNvPr>
          <p:cNvSpPr/>
          <p:nvPr userDrawn="1"/>
        </p:nvSpPr>
        <p:spPr>
          <a:xfrm rot="10799991">
            <a:off x="3" y="13895"/>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dirty="0">
              <a:solidFill>
                <a:srgbClr val="10CF9B"/>
              </a:solidFill>
              <a:latin typeface="Tahoma" panose="020B0604030504040204" pitchFamily="34" charset="0"/>
              <a:ea typeface="Tahoma" panose="020B0604030504040204" pitchFamily="34" charset="0"/>
              <a:cs typeface="Tahoma" panose="020B0604030504040204" pitchFamily="34" charset="0"/>
            </a:endParaRPr>
          </a:p>
        </p:txBody>
      </p:sp>
      <p:pic>
        <p:nvPicPr>
          <p:cNvPr id="7" name="Imagen 6">
            <a:extLst>
              <a:ext uri="{FF2B5EF4-FFF2-40B4-BE49-F238E27FC236}">
                <a16:creationId xmlns:a16="http://schemas.microsoft.com/office/drawing/2014/main" id="{DD773A7F-C624-4F16-AB45-EEB3E5C9FC84}"/>
              </a:ext>
            </a:extLst>
          </p:cNvPr>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a:off x="10473556" y="108971"/>
            <a:ext cx="1639887" cy="428287"/>
          </a:xfrm>
          <a:prstGeom prst="rect">
            <a:avLst/>
          </a:prstGeom>
        </p:spPr>
      </p:pic>
    </p:spTree>
    <p:extLst>
      <p:ext uri="{BB962C8B-B14F-4D97-AF65-F5344CB8AC3E}">
        <p14:creationId xmlns:p14="http://schemas.microsoft.com/office/powerpoint/2010/main" val="233174961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 id="2147483703" r:id="rId26"/>
    <p:sldLayoutId id="2147483704" r:id="rId27"/>
    <p:sldLayoutId id="2147483705" r:id="rId2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4A99"/>
        </a:solidFill>
        <a:effectLst/>
      </p:bgPr>
    </p:bg>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A76C868C-2BB8-48A4-8C86-0366749321F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46507" y="264117"/>
            <a:ext cx="2325137" cy="607252"/>
          </a:xfrm>
          <a:prstGeom prst="rect">
            <a:avLst/>
          </a:prstGeom>
        </p:spPr>
      </p:pic>
    </p:spTree>
    <p:extLst>
      <p:ext uri="{BB962C8B-B14F-4D97-AF65-F5344CB8AC3E}">
        <p14:creationId xmlns:p14="http://schemas.microsoft.com/office/powerpoint/2010/main" val="2541446986"/>
      </p:ext>
    </p:extLst>
  </p:cSld>
  <p:clrMap bg1="lt1" tx1="dk1" bg2="lt2" tx2="dk2" accent1="accent1" accent2="accent2" accent3="accent3" accent4="accent4" accent5="accent5" accent6="accent6" hlink="hlink" folHlink="folHlink"/>
  <p:sldLayoutIdLst>
    <p:sldLayoutId id="214748370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hyperlink" Target="https://docs.sonarsource.com/sonarqube/latest/try-out-sonarqube/" TargetMode="Externa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localhost:9000/" TargetMode="External"/><Relationship Id="rId5" Type="http://schemas.openxmlformats.org/officeDocument/2006/relationships/image" Target="../media/image10.png"/><Relationship Id="rId4" Type="http://schemas.openxmlformats.org/officeDocument/2006/relationships/hyperlink" Target="https://docs.sonarsource.com/sonarqube/10.3/analyzing-source-code/scanners/sonarscanner/"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s://www.youtube.com/watch?v=pKDo23VfH6U"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docs.sonarsource.com/sonarqube/latest/user-guide/concept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www.youtube.com/watch?v=pKDo23VfH6U" TargetMode="Externa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www.youtube.com/watch?v=pKDo23VfH6U" TargetMode="Externa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code.visualstudio.com/docs/python/python-tutorial"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3" name="Rectángulo 3"/>
          <p:cNvSpPr/>
          <p:nvPr/>
        </p:nvSpPr>
        <p:spPr>
          <a:xfrm rot="5400013">
            <a:off x="-182028" y="164252"/>
            <a:ext cx="6858000" cy="6529551"/>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ndParaRPr>
          </a:p>
        </p:txBody>
      </p:sp>
      <p:sp>
        <p:nvSpPr>
          <p:cNvPr id="2" name="CuadroTexto 7">
            <a:extLst>
              <a:ext uri="{FF2B5EF4-FFF2-40B4-BE49-F238E27FC236}">
                <a16:creationId xmlns:a16="http://schemas.microsoft.com/office/drawing/2014/main" id="{D9DEC5F1-6B0A-74DB-02BD-85190CC915F4}"/>
              </a:ext>
            </a:extLst>
          </p:cNvPr>
          <p:cNvSpPr txBox="1"/>
          <p:nvPr/>
        </p:nvSpPr>
        <p:spPr>
          <a:xfrm>
            <a:off x="-17817" y="291778"/>
            <a:ext cx="6529563" cy="861774"/>
          </a:xfrm>
          <a:prstGeom prst="rect">
            <a:avLst/>
          </a:prstGeom>
          <a:noFill/>
          <a:ln cap="flat">
            <a:noFill/>
          </a:ln>
          <a:effectLst/>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600" b="0" i="0" u="none" strike="noStrike" kern="1200" cap="none" spc="0" baseline="0" dirty="0">
                <a:solidFill>
                  <a:srgbClr val="FFFFFF"/>
                </a:solidFill>
                <a:uFillTx/>
                <a:ea typeface="Tahoma" panose="020B0604030504040204" pitchFamily="34" charset="0"/>
                <a:cs typeface="Tahoma" panose="020B0604030504040204" pitchFamily="34" charset="0"/>
              </a:rPr>
              <a:t>Grado en Ingeniería del Software</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600" dirty="0">
                <a:solidFill>
                  <a:srgbClr val="FFFFFF"/>
                </a:solidFill>
                <a:ea typeface="Tahoma" panose="020B0604030504040204" pitchFamily="34" charset="0"/>
                <a:cs typeface="Tahoma" panose="020B0604030504040204" pitchFamily="34" charset="0"/>
              </a:rPr>
              <a:t>Doble Grado en Matemática Computacional e Ingeniería del Software</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600" b="0" i="0" u="none" strike="noStrike" kern="1200" cap="none" spc="0" baseline="0" dirty="0">
                <a:solidFill>
                  <a:srgbClr val="FFFFFF"/>
                </a:solidFill>
                <a:uFillTx/>
                <a:ea typeface="Tahoma" panose="020B0604030504040204" pitchFamily="34" charset="0"/>
                <a:cs typeface="Tahoma" panose="020B0604030504040204" pitchFamily="34" charset="0"/>
              </a:rPr>
              <a:t>Doble Grado en Física Computacional e Ingeniería de Software</a:t>
            </a:r>
          </a:p>
        </p:txBody>
      </p:sp>
      <p:sp>
        <p:nvSpPr>
          <p:cNvPr id="4" name="CuadroTexto 4"/>
          <p:cNvSpPr txBox="1"/>
          <p:nvPr/>
        </p:nvSpPr>
        <p:spPr>
          <a:xfrm>
            <a:off x="-17816" y="3694792"/>
            <a:ext cx="6529563" cy="1754326"/>
          </a:xfrm>
          <a:prstGeom prst="rect">
            <a:avLst/>
          </a:prstGeom>
          <a:noFill/>
          <a:ln cap="flat">
            <a:noFill/>
          </a:ln>
          <a:effectLst/>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600" b="0" i="0" u="none" strike="noStrike" kern="1200" cap="none" spc="0" dirty="0">
                <a:solidFill>
                  <a:srgbClr val="FFFFFF"/>
                </a:solidFill>
                <a:uFillTx/>
                <a:ea typeface="Tahoma" panose="020B0604030504040204" pitchFamily="34" charset="0"/>
                <a:cs typeface="Tahoma" panose="020B0604030504040204" pitchFamily="34" charset="0"/>
              </a:rPr>
              <a:t>Práctica</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600" dirty="0">
                <a:solidFill>
                  <a:srgbClr val="FFFFFF"/>
                </a:solidFill>
                <a:ea typeface="Tahoma" panose="020B0604030504040204" pitchFamily="34" charset="0"/>
                <a:cs typeface="Tahoma" panose="020B0604030504040204" pitchFamily="34" charset="0"/>
              </a:rPr>
              <a:t>Análisis de Software con</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600" dirty="0">
                <a:solidFill>
                  <a:srgbClr val="FFFFFF"/>
                </a:solidFill>
                <a:ea typeface="Tahoma" panose="020B0604030504040204" pitchFamily="34" charset="0"/>
                <a:cs typeface="Tahoma" panose="020B0604030504040204" pitchFamily="34" charset="0"/>
              </a:rPr>
              <a:t>Sonarqube</a:t>
            </a:r>
          </a:p>
        </p:txBody>
      </p:sp>
      <p:sp>
        <p:nvSpPr>
          <p:cNvPr id="5" name="CuadroTexto 6"/>
          <p:cNvSpPr txBox="1"/>
          <p:nvPr/>
        </p:nvSpPr>
        <p:spPr>
          <a:xfrm>
            <a:off x="3688645" y="6254090"/>
            <a:ext cx="2601157" cy="369332"/>
          </a:xfrm>
          <a:prstGeom prst="rect">
            <a:avLst/>
          </a:prstGeom>
          <a:noFill/>
          <a:ln cap="flat">
            <a:noFill/>
          </a:ln>
          <a:effectLst/>
        </p:spPr>
        <p:txBody>
          <a:bodyPr vert="horz" wrap="square" lIns="91440" tIns="45720" rIns="91440" bIns="45720" anchor="t"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kern="0" dirty="0">
                <a:solidFill>
                  <a:srgbClr val="FFFFFF"/>
                </a:solidFill>
                <a:ea typeface="Tahoma" panose="020B0604030504040204" pitchFamily="34" charset="0"/>
                <a:cs typeface="Tahoma" panose="020B0604030504040204" pitchFamily="34" charset="0"/>
              </a:rPr>
              <a:t>Curso 2023/24</a:t>
            </a:r>
            <a:endParaRPr lang="es-ES" sz="11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
        <p:nvSpPr>
          <p:cNvPr id="7" name="CuadroTexto 8"/>
          <p:cNvSpPr txBox="1"/>
          <p:nvPr/>
        </p:nvSpPr>
        <p:spPr>
          <a:xfrm>
            <a:off x="190845" y="6008528"/>
            <a:ext cx="5593966" cy="646331"/>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b="0" i="0" u="none" strike="noStrike" kern="1200" cap="none" spc="0" baseline="0" dirty="0">
                <a:solidFill>
                  <a:srgbClr val="FFFFFF"/>
                </a:solidFill>
                <a:uFillTx/>
                <a:ea typeface="Tahoma" panose="020B0604030504040204" pitchFamily="34" charset="0"/>
                <a:cs typeface="Tahoma" panose="020B0604030504040204" pitchFamily="34" charset="0"/>
              </a:rPr>
              <a:t>Alonso Álvarez García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b="0" i="0" u="none" strike="noStrike" kern="1200" cap="none" spc="0" baseline="0" dirty="0">
                <a:solidFill>
                  <a:srgbClr val="FFFFFF"/>
                </a:solidFill>
                <a:uFillTx/>
                <a:ea typeface="Tahoma" panose="020B0604030504040204" pitchFamily="34" charset="0"/>
                <a:cs typeface="Tahoma" panose="020B0604030504040204" pitchFamily="34" charset="0"/>
              </a:rPr>
              <a:t>Rafael Socas Gutiérrez</a:t>
            </a:r>
            <a:endParaRPr lang="es-ES" sz="11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503" y="2343338"/>
            <a:ext cx="2771775" cy="723900"/>
          </a:xfrm>
          <a:prstGeom prst="rect">
            <a:avLst/>
          </a:prstGeom>
        </p:spPr>
      </p:pic>
      <p:sp>
        <p:nvSpPr>
          <p:cNvPr id="10" name="CuadroTexto 4"/>
          <p:cNvSpPr txBox="1"/>
          <p:nvPr/>
        </p:nvSpPr>
        <p:spPr>
          <a:xfrm>
            <a:off x="-17816" y="1229872"/>
            <a:ext cx="6529563" cy="646331"/>
          </a:xfrm>
          <a:prstGeom prst="rect">
            <a:avLst/>
          </a:prstGeom>
          <a:noFill/>
          <a:ln cap="flat">
            <a:noFill/>
          </a:ln>
          <a:effectLst/>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600" b="0" i="0" u="none" strike="noStrike" kern="1200" cap="none" spc="0" dirty="0">
                <a:solidFill>
                  <a:srgbClr val="FFFFFF"/>
                </a:solidFill>
                <a:uFillTx/>
                <a:ea typeface="Tahoma" panose="020B0604030504040204" pitchFamily="34" charset="0"/>
                <a:cs typeface="Tahoma" panose="020B0604030504040204" pitchFamily="34" charset="0"/>
              </a:rPr>
              <a:t>Verificación de Software</a:t>
            </a:r>
            <a:endParaRPr lang="es-ES" sz="3600" dirty="0">
              <a:solidFill>
                <a:srgbClr val="FFFFFF"/>
              </a:solidFill>
              <a:ea typeface="Tahoma" panose="020B0604030504040204" pitchFamily="34" charset="0"/>
              <a:cs typeface="Tahoma" panose="020B0604030504040204" pitchFamily="34" charset="0"/>
            </a:endParaRPr>
          </a:p>
        </p:txBody>
      </p:sp>
      <p:pic>
        <p:nvPicPr>
          <p:cNvPr id="29" name="Picture 28" descr="A group of people working on a computer&#10;&#10;Description automatically generated">
            <a:extLst>
              <a:ext uri="{FF2B5EF4-FFF2-40B4-BE49-F238E27FC236}">
                <a16:creationId xmlns:a16="http://schemas.microsoft.com/office/drawing/2014/main" id="{E01F43E5-BCBD-EB5C-805F-016482B714C5}"/>
              </a:ext>
            </a:extLst>
          </p:cNvPr>
          <p:cNvPicPr>
            <a:picLocks noChangeAspect="1"/>
          </p:cNvPicPr>
          <p:nvPr/>
        </p:nvPicPr>
        <p:blipFill rotWithShape="1">
          <a:blip r:embed="rId4">
            <a:extLst>
              <a:ext uri="{28A0092B-C50C-407E-A947-70E740481C1C}">
                <a14:useLocalDpi xmlns:a14="http://schemas.microsoft.com/office/drawing/2010/main" val="0"/>
              </a:ext>
            </a:extLst>
          </a:blip>
          <a:srcRect l="16902" r="31326"/>
          <a:stretch/>
        </p:blipFill>
        <p:spPr>
          <a:xfrm>
            <a:off x="6511746" y="-15"/>
            <a:ext cx="5680254"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3" name="Rectangle: Rounded Corners 2">
            <a:extLst>
              <a:ext uri="{FF2B5EF4-FFF2-40B4-BE49-F238E27FC236}">
                <a16:creationId xmlns:a16="http://schemas.microsoft.com/office/drawing/2014/main" id="{1A1A78EC-54BF-D5F9-FDA7-0659EF191850}"/>
              </a:ext>
            </a:extLst>
          </p:cNvPr>
          <p:cNvSpPr/>
          <p:nvPr/>
        </p:nvSpPr>
        <p:spPr>
          <a:xfrm>
            <a:off x="403122" y="1124521"/>
            <a:ext cx="10343535" cy="566628"/>
          </a:xfrm>
          <a:prstGeom prst="roundRect">
            <a:avLst/>
          </a:pr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0" tIns="45720" rIns="0" bIns="45720" anchor="ctr" anchorCtr="0" compatLnSpc="1">
            <a:noAutofit/>
          </a:bodyPr>
          <a:lstStyle/>
          <a:p>
            <a:r>
              <a:rPr lang="es-ES" sz="2400" b="1" kern="0" dirty="0">
                <a:solidFill>
                  <a:srgbClr val="FFFFFF"/>
                </a:solidFill>
                <a:ea typeface="Tahoma" panose="020B0604030504040204" pitchFamily="34" charset="0"/>
                <a:cs typeface="Tahoma" panose="020B0604030504040204" pitchFamily="34" charset="0"/>
              </a:rPr>
              <a:t>  Tarea 1: preparación del entorno (2/3)</a:t>
            </a:r>
            <a:endParaRPr lang="en-GB" sz="2400" b="1" kern="0" dirty="0">
              <a:solidFill>
                <a:srgbClr val="FFFFFF"/>
              </a:solidFill>
              <a:ea typeface="Tahoma" panose="020B0604030504040204" pitchFamily="34" charset="0"/>
              <a:cs typeface="Tahoma" panose="020B0604030504040204" pitchFamily="34" charset="0"/>
            </a:endParaRPr>
          </a:p>
        </p:txBody>
      </p:sp>
      <p:pic>
        <p:nvPicPr>
          <p:cNvPr id="9" name="Picture 8">
            <a:extLst>
              <a:ext uri="{FF2B5EF4-FFF2-40B4-BE49-F238E27FC236}">
                <a16:creationId xmlns:a16="http://schemas.microsoft.com/office/drawing/2014/main" id="{7534C76C-88F9-5A49-F559-898C84F26DB3}"/>
              </a:ext>
            </a:extLst>
          </p:cNvPr>
          <p:cNvPicPr>
            <a:picLocks noChangeAspect="1"/>
          </p:cNvPicPr>
          <p:nvPr/>
        </p:nvPicPr>
        <p:blipFill>
          <a:blip r:embed="rId4"/>
          <a:stretch>
            <a:fillRect/>
          </a:stretch>
        </p:blipFill>
        <p:spPr>
          <a:xfrm>
            <a:off x="4116019" y="2563379"/>
            <a:ext cx="6357537" cy="4021876"/>
          </a:xfrm>
          <a:prstGeom prst="rect">
            <a:avLst/>
          </a:prstGeom>
        </p:spPr>
      </p:pic>
      <p:sp>
        <p:nvSpPr>
          <p:cNvPr id="11" name="TextBox 10">
            <a:extLst>
              <a:ext uri="{FF2B5EF4-FFF2-40B4-BE49-F238E27FC236}">
                <a16:creationId xmlns:a16="http://schemas.microsoft.com/office/drawing/2014/main" id="{B3849058-7386-D343-5783-2C87EDCCD29E}"/>
              </a:ext>
            </a:extLst>
          </p:cNvPr>
          <p:cNvSpPr txBox="1"/>
          <p:nvPr/>
        </p:nvSpPr>
        <p:spPr>
          <a:xfrm>
            <a:off x="4002567" y="2011435"/>
            <a:ext cx="7530335" cy="369332"/>
          </a:xfrm>
          <a:prstGeom prst="rect">
            <a:avLst/>
          </a:prstGeom>
          <a:noFill/>
        </p:spPr>
        <p:txBody>
          <a:bodyPr wrap="square">
            <a:spAutoFit/>
          </a:bodyPr>
          <a:lstStyle/>
          <a:p>
            <a:r>
              <a:rPr lang="en-GB" dirty="0">
                <a:hlinkClick r:id="rId5"/>
              </a:rPr>
              <a:t>https://docs.sonarsource.com/sonarqube/latest/try-out-sonarqube/</a:t>
            </a:r>
            <a:r>
              <a:rPr lang="en-GB" dirty="0"/>
              <a:t> </a:t>
            </a:r>
          </a:p>
        </p:txBody>
      </p:sp>
      <p:sp>
        <p:nvSpPr>
          <p:cNvPr id="13" name="TextBox 12">
            <a:extLst>
              <a:ext uri="{FF2B5EF4-FFF2-40B4-BE49-F238E27FC236}">
                <a16:creationId xmlns:a16="http://schemas.microsoft.com/office/drawing/2014/main" id="{514520B1-9DFD-7746-292B-02B8DBDBB939}"/>
              </a:ext>
            </a:extLst>
          </p:cNvPr>
          <p:cNvSpPr txBox="1"/>
          <p:nvPr/>
        </p:nvSpPr>
        <p:spPr>
          <a:xfrm>
            <a:off x="403122" y="1917048"/>
            <a:ext cx="3237853" cy="646331"/>
          </a:xfrm>
          <a:prstGeom prst="rect">
            <a:avLst/>
          </a:prstGeom>
          <a:noFill/>
        </p:spPr>
        <p:txBody>
          <a:bodyPr wrap="square">
            <a:spAutoFit/>
          </a:bodyPr>
          <a:lstStyle/>
          <a:p>
            <a:pPr algn="just"/>
            <a:r>
              <a:rPr lang="es-ES" sz="1800" dirty="0"/>
              <a:t>Instalar el entorno </a:t>
            </a:r>
            <a:r>
              <a:rPr lang="es-ES" dirty="0">
                <a:solidFill>
                  <a:srgbClr val="0000FF"/>
                </a:solidFill>
                <a:latin typeface="Lucida Console" panose="020B0609040504020204" pitchFamily="49" charset="0"/>
                <a:cs typeface="Arial" panose="020B0604020202020204" pitchFamily="34" charset="0"/>
              </a:rPr>
              <a:t>Sonarqube </a:t>
            </a:r>
            <a:r>
              <a:rPr lang="es-ES" sz="1800" dirty="0"/>
              <a:t>siguiendo el siguiente tutorial</a:t>
            </a:r>
            <a:endParaRPr lang="es-ES" sz="1800" dirty="0">
              <a:solidFill>
                <a:schemeClr val="tx1">
                  <a:lumMod val="50000"/>
                  <a:lumOff val="50000"/>
                </a:schemeClr>
              </a:solidFill>
              <a:latin typeface="Lucida Console" panose="020B0609040504020204" pitchFamily="49" charset="0"/>
              <a:cs typeface="Arial" panose="020B0604020202020204" pitchFamily="34" charset="0"/>
            </a:endParaRPr>
          </a:p>
        </p:txBody>
      </p:sp>
      <p:sp>
        <p:nvSpPr>
          <p:cNvPr id="2" name="TextBox 1">
            <a:extLst>
              <a:ext uri="{FF2B5EF4-FFF2-40B4-BE49-F238E27FC236}">
                <a16:creationId xmlns:a16="http://schemas.microsoft.com/office/drawing/2014/main" id="{1A8AFF8C-1B5F-9A73-AFD1-C007BA2075CE}"/>
              </a:ext>
            </a:extLst>
          </p:cNvPr>
          <p:cNvSpPr txBox="1"/>
          <p:nvPr/>
        </p:nvSpPr>
        <p:spPr>
          <a:xfrm>
            <a:off x="403122" y="3094293"/>
            <a:ext cx="3237853" cy="2862322"/>
          </a:xfrm>
          <a:prstGeom prst="rect">
            <a:avLst/>
          </a:prstGeom>
          <a:noFill/>
        </p:spPr>
        <p:txBody>
          <a:bodyPr wrap="square">
            <a:spAutoFit/>
          </a:bodyPr>
          <a:lstStyle/>
          <a:p>
            <a:pPr algn="just"/>
            <a:r>
              <a:rPr lang="es-ES" sz="1800" dirty="0"/>
              <a:t>Importante:</a:t>
            </a:r>
          </a:p>
          <a:p>
            <a:pPr marL="285750" indent="-285750" algn="just">
              <a:buFont typeface="Arial" panose="020B0604020202020204" pitchFamily="34" charset="0"/>
              <a:buChar char="•"/>
            </a:pPr>
            <a:r>
              <a:rPr lang="es-ES" dirty="0"/>
              <a:t>Instalar  </a:t>
            </a:r>
            <a:r>
              <a:rPr lang="es-ES" dirty="0">
                <a:solidFill>
                  <a:srgbClr val="0000FF"/>
                </a:solidFill>
                <a:latin typeface="Lucida Console" panose="020B0609040504020204" pitchFamily="49" charset="0"/>
                <a:cs typeface="Arial" panose="020B0604020202020204" pitchFamily="34" charset="0"/>
              </a:rPr>
              <a:t>Java 17	</a:t>
            </a:r>
          </a:p>
          <a:p>
            <a:pPr marL="285750" indent="-285750" algn="just">
              <a:buFont typeface="Arial" panose="020B0604020202020204" pitchFamily="34" charset="0"/>
              <a:buChar char="•"/>
            </a:pPr>
            <a:r>
              <a:rPr lang="es-ES" dirty="0"/>
              <a:t>Reiniciar el portátil tras la instalación</a:t>
            </a:r>
          </a:p>
          <a:p>
            <a:pPr marL="285750" indent="-285750" algn="just">
              <a:buFont typeface="Arial" panose="020B0604020202020204" pitchFamily="34" charset="0"/>
              <a:buChar char="•"/>
            </a:pPr>
            <a:r>
              <a:rPr lang="es-ES" dirty="0"/>
              <a:t>Incluir en la variable de entorno de Windows PATH la ruta de los /</a:t>
            </a:r>
            <a:r>
              <a:rPr lang="es-ES" dirty="0" err="1"/>
              <a:t>bin</a:t>
            </a:r>
            <a:r>
              <a:rPr lang="es-ES" dirty="0"/>
              <a:t> de </a:t>
            </a:r>
            <a:r>
              <a:rPr lang="es-ES" dirty="0" err="1"/>
              <a:t>sonarque</a:t>
            </a:r>
            <a:r>
              <a:rPr lang="es-ES" dirty="0"/>
              <a:t>. </a:t>
            </a:r>
            <a:r>
              <a:rPr lang="es-ES" dirty="0" err="1"/>
              <a:t>P.e</a:t>
            </a:r>
            <a:r>
              <a:rPr lang="es-ES" dirty="0"/>
              <a:t> ejemplo si se ha descargado en C:\ la ruta es </a:t>
            </a:r>
            <a:r>
              <a:rPr lang="es-ES" b="1" dirty="0"/>
              <a:t>C:\sonarque\bin</a:t>
            </a:r>
          </a:p>
        </p:txBody>
      </p:sp>
      <p:sp>
        <p:nvSpPr>
          <p:cNvPr id="6" name="CuadroTexto 86">
            <a:extLst>
              <a:ext uri="{FF2B5EF4-FFF2-40B4-BE49-F238E27FC236}">
                <a16:creationId xmlns:a16="http://schemas.microsoft.com/office/drawing/2014/main" id="{CEA7683B-CE0D-C501-2A09-95D7783D698F}"/>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Análisis de Software con Sonarqube </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4601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36357DD0-3E7D-DB5B-EADA-D59CE68E0CEB}"/>
              </a:ext>
            </a:extLst>
          </p:cNvPr>
          <p:cNvSpPr/>
          <p:nvPr/>
        </p:nvSpPr>
        <p:spPr>
          <a:xfrm>
            <a:off x="1255222" y="6029434"/>
            <a:ext cx="8653549" cy="482300"/>
          </a:xfrm>
          <a:prstGeom prst="roundRect">
            <a:avLst/>
          </a:pr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0" tIns="45720" rIns="0" bIns="45720" anchor="ctr" anchorCtr="0" compatLnSpc="1">
            <a:noAutofit/>
          </a:bodyPr>
          <a:lstStyle/>
          <a:p>
            <a:r>
              <a:rPr lang="es-ES" sz="2400" b="1" kern="0" dirty="0">
                <a:solidFill>
                  <a:srgbClr val="FFFFFF"/>
                </a:solidFill>
                <a:ea typeface="Tahoma" panose="020B0604030504040204" pitchFamily="34" charset="0"/>
                <a:cs typeface="Tahoma" panose="020B0604030504040204" pitchFamily="34" charset="0"/>
              </a:rPr>
              <a:t>  </a:t>
            </a:r>
            <a:endParaRPr lang="en-GB" sz="2400" b="1" kern="0" dirty="0">
              <a:solidFill>
                <a:srgbClr val="FFFFFF"/>
              </a:solidFill>
              <a:ea typeface="Tahoma" panose="020B0604030504040204" pitchFamily="34" charset="0"/>
              <a:cs typeface="Tahoma" panose="020B0604030504040204" pitchFamily="34" charset="0"/>
            </a:endParaRPr>
          </a:p>
        </p:txBody>
      </p:sp>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3" name="Rectangle: Rounded Corners 2">
            <a:extLst>
              <a:ext uri="{FF2B5EF4-FFF2-40B4-BE49-F238E27FC236}">
                <a16:creationId xmlns:a16="http://schemas.microsoft.com/office/drawing/2014/main" id="{1A1A78EC-54BF-D5F9-FDA7-0659EF191850}"/>
              </a:ext>
            </a:extLst>
          </p:cNvPr>
          <p:cNvSpPr/>
          <p:nvPr/>
        </p:nvSpPr>
        <p:spPr>
          <a:xfrm>
            <a:off x="403122" y="1124521"/>
            <a:ext cx="10343535" cy="566628"/>
          </a:xfrm>
          <a:prstGeom prst="roundRect">
            <a:avLst/>
          </a:pr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0" tIns="45720" rIns="0" bIns="45720" anchor="ctr" anchorCtr="0" compatLnSpc="1">
            <a:noAutofit/>
          </a:bodyPr>
          <a:lstStyle/>
          <a:p>
            <a:r>
              <a:rPr lang="es-ES" sz="2400" b="1" kern="0" dirty="0">
                <a:solidFill>
                  <a:srgbClr val="FFFFFF"/>
                </a:solidFill>
                <a:ea typeface="Tahoma" panose="020B0604030504040204" pitchFamily="34" charset="0"/>
                <a:cs typeface="Tahoma" panose="020B0604030504040204" pitchFamily="34" charset="0"/>
              </a:rPr>
              <a:t>  Tarea 1: preparación del entorno (3/3)</a:t>
            </a:r>
            <a:endParaRPr lang="en-GB" sz="2400" b="1" kern="0" dirty="0">
              <a:solidFill>
                <a:srgbClr val="FFFFFF"/>
              </a:solidFill>
              <a:ea typeface="Tahoma" panose="020B0604030504040204" pitchFamily="34" charset="0"/>
              <a:cs typeface="Tahoma" panose="020B0604030504040204" pitchFamily="34" charset="0"/>
            </a:endParaRPr>
          </a:p>
        </p:txBody>
      </p:sp>
      <p:sp>
        <p:nvSpPr>
          <p:cNvPr id="6" name="Oval 5">
            <a:extLst>
              <a:ext uri="{FF2B5EF4-FFF2-40B4-BE49-F238E27FC236}">
                <a16:creationId xmlns:a16="http://schemas.microsoft.com/office/drawing/2014/main" id="{4C20B9B0-C785-9616-9E9E-B19B5F2A741F}"/>
              </a:ext>
            </a:extLst>
          </p:cNvPr>
          <p:cNvSpPr>
            <a:spLocks noChangeAspect="1"/>
          </p:cNvSpPr>
          <p:nvPr/>
        </p:nvSpPr>
        <p:spPr>
          <a:xfrm>
            <a:off x="10852878" y="939835"/>
            <a:ext cx="936000" cy="936000"/>
          </a:xfrm>
          <a:prstGeom prst="ellipse">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algn="ctr"/>
            <a:r>
              <a:rPr lang="es-ES" sz="2400" b="1" dirty="0">
                <a:solidFill>
                  <a:srgbClr val="FFFFFF"/>
                </a:solidFill>
                <a:ea typeface="Tahoma" panose="020B0604030504040204" pitchFamily="34" charset="0"/>
                <a:cs typeface="Tahoma" panose="020B0604030504040204" pitchFamily="34" charset="0"/>
              </a:rPr>
              <a:t>1 </a:t>
            </a:r>
            <a:r>
              <a:rPr lang="es-ES" sz="1400" b="1" dirty="0">
                <a:solidFill>
                  <a:srgbClr val="FFFFFF"/>
                </a:solidFill>
                <a:ea typeface="Tahoma" panose="020B0604030504040204" pitchFamily="34" charset="0"/>
                <a:cs typeface="Tahoma" panose="020B0604030504040204" pitchFamily="34" charset="0"/>
              </a:rPr>
              <a:t>Punto</a:t>
            </a:r>
            <a:endParaRPr lang="en-GB" sz="1400" b="1" dirty="0">
              <a:solidFill>
                <a:srgbClr val="FFFFFF"/>
              </a:solidFill>
              <a:ea typeface="Tahoma" panose="020B0604030504040204" pitchFamily="34" charset="0"/>
              <a:cs typeface="Tahoma" panose="020B0604030504040204" pitchFamily="34" charset="0"/>
            </a:endParaRPr>
          </a:p>
        </p:txBody>
      </p:sp>
      <p:sp>
        <p:nvSpPr>
          <p:cNvPr id="13" name="TextBox 12">
            <a:extLst>
              <a:ext uri="{FF2B5EF4-FFF2-40B4-BE49-F238E27FC236}">
                <a16:creationId xmlns:a16="http://schemas.microsoft.com/office/drawing/2014/main" id="{514520B1-9DFD-7746-292B-02B8DBDBB939}"/>
              </a:ext>
            </a:extLst>
          </p:cNvPr>
          <p:cNvSpPr txBox="1"/>
          <p:nvPr/>
        </p:nvSpPr>
        <p:spPr>
          <a:xfrm>
            <a:off x="403122" y="1917048"/>
            <a:ext cx="3237853" cy="646331"/>
          </a:xfrm>
          <a:prstGeom prst="rect">
            <a:avLst/>
          </a:prstGeom>
          <a:noFill/>
        </p:spPr>
        <p:txBody>
          <a:bodyPr wrap="square">
            <a:spAutoFit/>
          </a:bodyPr>
          <a:lstStyle/>
          <a:p>
            <a:pPr algn="just"/>
            <a:r>
              <a:rPr lang="es-ES" sz="1800" dirty="0"/>
              <a:t>Instalar el entorno </a:t>
            </a:r>
            <a:r>
              <a:rPr lang="es-ES" dirty="0">
                <a:solidFill>
                  <a:srgbClr val="0000FF"/>
                </a:solidFill>
                <a:latin typeface="Lucida Console" panose="020B0609040504020204" pitchFamily="49" charset="0"/>
                <a:cs typeface="Arial" panose="020B0604020202020204" pitchFamily="34" charset="0"/>
              </a:rPr>
              <a:t>Sonarqube </a:t>
            </a:r>
            <a:r>
              <a:rPr lang="es-ES" sz="1800" dirty="0"/>
              <a:t>siguiendo el siguiente tutorial</a:t>
            </a:r>
            <a:endParaRPr lang="es-ES" sz="1800" dirty="0">
              <a:solidFill>
                <a:schemeClr val="tx1">
                  <a:lumMod val="50000"/>
                  <a:lumOff val="50000"/>
                </a:schemeClr>
              </a:solidFill>
              <a:latin typeface="Lucida Console" panose="020B0609040504020204" pitchFamily="49" charset="0"/>
              <a:cs typeface="Arial" panose="020B0604020202020204" pitchFamily="34" charset="0"/>
            </a:endParaRPr>
          </a:p>
        </p:txBody>
      </p:sp>
      <p:sp>
        <p:nvSpPr>
          <p:cNvPr id="2" name="TextBox 1">
            <a:extLst>
              <a:ext uri="{FF2B5EF4-FFF2-40B4-BE49-F238E27FC236}">
                <a16:creationId xmlns:a16="http://schemas.microsoft.com/office/drawing/2014/main" id="{1A8AFF8C-1B5F-9A73-AFD1-C007BA2075CE}"/>
              </a:ext>
            </a:extLst>
          </p:cNvPr>
          <p:cNvSpPr txBox="1"/>
          <p:nvPr/>
        </p:nvSpPr>
        <p:spPr>
          <a:xfrm>
            <a:off x="403122" y="3094293"/>
            <a:ext cx="3237853" cy="2585323"/>
          </a:xfrm>
          <a:prstGeom prst="rect">
            <a:avLst/>
          </a:prstGeom>
          <a:noFill/>
        </p:spPr>
        <p:txBody>
          <a:bodyPr wrap="square">
            <a:spAutoFit/>
          </a:bodyPr>
          <a:lstStyle/>
          <a:p>
            <a:pPr algn="just"/>
            <a:r>
              <a:rPr lang="es-ES" sz="1800" dirty="0"/>
              <a:t>Importante:</a:t>
            </a:r>
          </a:p>
          <a:p>
            <a:pPr marL="285750" indent="-285750" algn="just">
              <a:buFont typeface="Arial" panose="020B0604020202020204" pitchFamily="34" charset="0"/>
              <a:buChar char="•"/>
            </a:pPr>
            <a:r>
              <a:rPr lang="es-ES" dirty="0"/>
              <a:t>Descargar </a:t>
            </a:r>
            <a:r>
              <a:rPr lang="es-ES" dirty="0" err="1"/>
              <a:t>sonarqube</a:t>
            </a:r>
            <a:r>
              <a:rPr lang="es-ES" dirty="0"/>
              <a:t>-scanner</a:t>
            </a:r>
          </a:p>
          <a:p>
            <a:pPr marL="285750" indent="-285750" algn="just">
              <a:buFont typeface="Arial" panose="020B0604020202020204" pitchFamily="34" charset="0"/>
              <a:buChar char="•"/>
            </a:pPr>
            <a:r>
              <a:rPr lang="es-ES" dirty="0"/>
              <a:t>Incluir en la variable de entorno de Windows PATH la ruta de los /</a:t>
            </a:r>
            <a:r>
              <a:rPr lang="es-ES" dirty="0" err="1"/>
              <a:t>bin</a:t>
            </a:r>
            <a:r>
              <a:rPr lang="es-ES" dirty="0"/>
              <a:t> de </a:t>
            </a:r>
            <a:r>
              <a:rPr lang="es-ES" dirty="0" err="1"/>
              <a:t>sonarque</a:t>
            </a:r>
            <a:r>
              <a:rPr lang="es-ES" dirty="0"/>
              <a:t>-scanner. </a:t>
            </a:r>
            <a:r>
              <a:rPr lang="es-ES" dirty="0" err="1"/>
              <a:t>P.e</a:t>
            </a:r>
            <a:r>
              <a:rPr lang="es-ES" dirty="0"/>
              <a:t> ejemplo si se ha descargado en C:\ la ruta es </a:t>
            </a:r>
            <a:r>
              <a:rPr lang="es-ES" b="1" dirty="0"/>
              <a:t>C:\sonarque-scanner\bin</a:t>
            </a:r>
          </a:p>
          <a:p>
            <a:pPr marL="285750" indent="-285750" algn="just">
              <a:buFont typeface="Arial" panose="020B0604020202020204" pitchFamily="34" charset="0"/>
              <a:buChar char="•"/>
            </a:pPr>
            <a:endParaRPr lang="es-ES" dirty="0"/>
          </a:p>
        </p:txBody>
      </p:sp>
      <p:sp>
        <p:nvSpPr>
          <p:cNvPr id="8" name="TextBox 7">
            <a:extLst>
              <a:ext uri="{FF2B5EF4-FFF2-40B4-BE49-F238E27FC236}">
                <a16:creationId xmlns:a16="http://schemas.microsoft.com/office/drawing/2014/main" id="{6DEB5F9F-1A6F-8FDC-2F9B-34D95E974A7C}"/>
              </a:ext>
            </a:extLst>
          </p:cNvPr>
          <p:cNvSpPr txBox="1"/>
          <p:nvPr/>
        </p:nvSpPr>
        <p:spPr>
          <a:xfrm>
            <a:off x="4162599" y="2064503"/>
            <a:ext cx="6130636" cy="646331"/>
          </a:xfrm>
          <a:prstGeom prst="rect">
            <a:avLst/>
          </a:prstGeom>
          <a:noFill/>
        </p:spPr>
        <p:txBody>
          <a:bodyPr wrap="square">
            <a:spAutoFit/>
          </a:bodyPr>
          <a:lstStyle/>
          <a:p>
            <a:r>
              <a:rPr lang="en-GB" dirty="0">
                <a:hlinkClick r:id="rId4"/>
              </a:rPr>
              <a:t>https://docs.sonarsource.com/sonarqube/10.3/analyzing-source-code/scanners/sonarscanner/</a:t>
            </a:r>
            <a:r>
              <a:rPr lang="en-GB" dirty="0"/>
              <a:t> </a:t>
            </a:r>
          </a:p>
        </p:txBody>
      </p:sp>
      <p:pic>
        <p:nvPicPr>
          <p:cNvPr id="10" name="Picture 9">
            <a:extLst>
              <a:ext uri="{FF2B5EF4-FFF2-40B4-BE49-F238E27FC236}">
                <a16:creationId xmlns:a16="http://schemas.microsoft.com/office/drawing/2014/main" id="{2C5CC76C-19B5-6E9A-B14A-5709E7423E46}"/>
              </a:ext>
            </a:extLst>
          </p:cNvPr>
          <p:cNvPicPr>
            <a:picLocks noChangeAspect="1"/>
          </p:cNvPicPr>
          <p:nvPr/>
        </p:nvPicPr>
        <p:blipFill>
          <a:blip r:embed="rId5"/>
          <a:stretch>
            <a:fillRect/>
          </a:stretch>
        </p:blipFill>
        <p:spPr>
          <a:xfrm>
            <a:off x="4379599" y="2845192"/>
            <a:ext cx="6941279" cy="3184242"/>
          </a:xfrm>
          <a:prstGeom prst="rect">
            <a:avLst/>
          </a:prstGeom>
        </p:spPr>
      </p:pic>
      <p:sp>
        <p:nvSpPr>
          <p:cNvPr id="11" name="TextBox 10">
            <a:extLst>
              <a:ext uri="{FF2B5EF4-FFF2-40B4-BE49-F238E27FC236}">
                <a16:creationId xmlns:a16="http://schemas.microsoft.com/office/drawing/2014/main" id="{8A82371F-C3F9-8547-4016-626536A34819}"/>
              </a:ext>
            </a:extLst>
          </p:cNvPr>
          <p:cNvSpPr txBox="1"/>
          <p:nvPr/>
        </p:nvSpPr>
        <p:spPr>
          <a:xfrm>
            <a:off x="1607094" y="6063687"/>
            <a:ext cx="8301677" cy="369332"/>
          </a:xfrm>
          <a:prstGeom prst="rect">
            <a:avLst/>
          </a:prstGeom>
          <a:noFill/>
        </p:spPr>
        <p:txBody>
          <a:bodyPr wrap="square">
            <a:spAutoFit/>
          </a:bodyPr>
          <a:lstStyle/>
          <a:p>
            <a:r>
              <a:rPr lang="en-GB" dirty="0" err="1">
                <a:solidFill>
                  <a:schemeClr val="bg1"/>
                </a:solidFill>
              </a:rPr>
              <a:t>Finalmente</a:t>
            </a:r>
            <a:r>
              <a:rPr lang="en-GB" dirty="0">
                <a:solidFill>
                  <a:schemeClr val="bg1"/>
                </a:solidFill>
              </a:rPr>
              <a:t>, </a:t>
            </a:r>
            <a:r>
              <a:rPr lang="en-GB" dirty="0" err="1">
                <a:solidFill>
                  <a:schemeClr val="bg1"/>
                </a:solidFill>
              </a:rPr>
              <a:t>abrir</a:t>
            </a:r>
            <a:r>
              <a:rPr lang="en-GB" dirty="0">
                <a:solidFill>
                  <a:schemeClr val="bg1"/>
                </a:solidFill>
              </a:rPr>
              <a:t> </a:t>
            </a:r>
            <a:r>
              <a:rPr lang="en-GB" dirty="0" err="1">
                <a:solidFill>
                  <a:schemeClr val="bg1"/>
                </a:solidFill>
              </a:rPr>
              <a:t>el</a:t>
            </a:r>
            <a:r>
              <a:rPr lang="en-GB" dirty="0">
                <a:solidFill>
                  <a:schemeClr val="bg1"/>
                </a:solidFill>
              </a:rPr>
              <a:t> </a:t>
            </a:r>
            <a:r>
              <a:rPr lang="en-GB" dirty="0" err="1">
                <a:solidFill>
                  <a:schemeClr val="bg1"/>
                </a:solidFill>
              </a:rPr>
              <a:t>navegador</a:t>
            </a:r>
            <a:r>
              <a:rPr lang="en-GB" dirty="0">
                <a:solidFill>
                  <a:schemeClr val="bg1"/>
                </a:solidFill>
              </a:rPr>
              <a:t> WEB y </a:t>
            </a:r>
            <a:r>
              <a:rPr lang="en-GB" dirty="0">
                <a:solidFill>
                  <a:srgbClr val="0000FF"/>
                </a:solidFill>
                <a:hlinkClick r:id="rId6">
                  <a:extLst>
                    <a:ext uri="{A12FA001-AC4F-418D-AE19-62706E023703}">
                      <ahyp:hlinkClr xmlns:ahyp="http://schemas.microsoft.com/office/drawing/2018/hyperlinkcolor" val="tx"/>
                    </a:ext>
                  </a:extLst>
                </a:hlinkClick>
              </a:rPr>
              <a:t>http://localhost:9000</a:t>
            </a:r>
            <a:r>
              <a:rPr lang="en-GB" dirty="0">
                <a:solidFill>
                  <a:srgbClr val="0000FF"/>
                </a:solidFill>
              </a:rPr>
              <a:t> </a:t>
            </a:r>
            <a:r>
              <a:rPr lang="en-GB" dirty="0">
                <a:solidFill>
                  <a:schemeClr val="bg1"/>
                </a:solidFill>
              </a:rPr>
              <a:t>para </a:t>
            </a:r>
            <a:r>
              <a:rPr lang="en-GB" dirty="0" err="1">
                <a:solidFill>
                  <a:schemeClr val="bg1"/>
                </a:solidFill>
              </a:rPr>
              <a:t>entrar</a:t>
            </a:r>
            <a:r>
              <a:rPr lang="en-GB" dirty="0">
                <a:solidFill>
                  <a:schemeClr val="bg1"/>
                </a:solidFill>
              </a:rPr>
              <a:t> </a:t>
            </a:r>
            <a:r>
              <a:rPr lang="en-GB" dirty="0" err="1">
                <a:solidFill>
                  <a:schemeClr val="bg1"/>
                </a:solidFill>
              </a:rPr>
              <a:t>en</a:t>
            </a:r>
            <a:r>
              <a:rPr lang="en-GB" dirty="0">
                <a:solidFill>
                  <a:schemeClr val="bg1"/>
                </a:solidFill>
              </a:rPr>
              <a:t> </a:t>
            </a:r>
            <a:r>
              <a:rPr lang="en-GB" dirty="0" err="1">
                <a:solidFill>
                  <a:schemeClr val="bg1"/>
                </a:solidFill>
              </a:rPr>
              <a:t>sonarqube</a:t>
            </a:r>
            <a:endParaRPr lang="en-GB" dirty="0">
              <a:solidFill>
                <a:schemeClr val="bg1"/>
              </a:solidFill>
            </a:endParaRPr>
          </a:p>
        </p:txBody>
      </p:sp>
      <p:sp>
        <p:nvSpPr>
          <p:cNvPr id="7" name="CuadroTexto 86">
            <a:extLst>
              <a:ext uri="{FF2B5EF4-FFF2-40B4-BE49-F238E27FC236}">
                <a16:creationId xmlns:a16="http://schemas.microsoft.com/office/drawing/2014/main" id="{F9F3BE58-4781-0AC9-D684-1134607AE8C1}"/>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Análisis de Software con Sonarqube </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73975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5" name="CuadroTexto 86">
            <a:extLst>
              <a:ext uri="{FF2B5EF4-FFF2-40B4-BE49-F238E27FC236}">
                <a16:creationId xmlns:a16="http://schemas.microsoft.com/office/drawing/2014/main" id="{44F8DBB8-A3B3-26F3-5206-7726E87AFDB6}"/>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Análisis de Software con Sonarqube </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62209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3" name="CuadroTexto 86">
            <a:extLst>
              <a:ext uri="{FF2B5EF4-FFF2-40B4-BE49-F238E27FC236}">
                <a16:creationId xmlns:a16="http://schemas.microsoft.com/office/drawing/2014/main" id="{44571397-6729-4037-53AC-AF2DA8B3CBBC}"/>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Análisis de Software con Sonarqube </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36481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pic>
        <p:nvPicPr>
          <p:cNvPr id="21" name="Picture 20">
            <a:extLst>
              <a:ext uri="{FF2B5EF4-FFF2-40B4-BE49-F238E27FC236}">
                <a16:creationId xmlns:a16="http://schemas.microsoft.com/office/drawing/2014/main" id="{94CCECAA-ADEB-EBA8-3D4E-BA18829BD4E3}"/>
              </a:ext>
            </a:extLst>
          </p:cNvPr>
          <p:cNvPicPr>
            <a:picLocks noChangeAspect="1"/>
          </p:cNvPicPr>
          <p:nvPr/>
        </p:nvPicPr>
        <p:blipFill rotWithShape="1">
          <a:blip r:embed="rId4"/>
          <a:srcRect r="44428"/>
          <a:stretch/>
        </p:blipFill>
        <p:spPr>
          <a:xfrm>
            <a:off x="477211" y="1995689"/>
            <a:ext cx="5321692" cy="3721669"/>
          </a:xfrm>
          <a:prstGeom prst="rect">
            <a:avLst/>
          </a:prstGeom>
        </p:spPr>
      </p:pic>
      <p:sp>
        <p:nvSpPr>
          <p:cNvPr id="5" name="Rectangle: Rounded Corners 4">
            <a:extLst>
              <a:ext uri="{FF2B5EF4-FFF2-40B4-BE49-F238E27FC236}">
                <a16:creationId xmlns:a16="http://schemas.microsoft.com/office/drawing/2014/main" id="{EE05C4F8-1F5F-BB2A-69ED-E94F1AD033A4}"/>
              </a:ext>
            </a:extLst>
          </p:cNvPr>
          <p:cNvSpPr/>
          <p:nvPr/>
        </p:nvSpPr>
        <p:spPr>
          <a:xfrm>
            <a:off x="403122" y="1124521"/>
            <a:ext cx="11608769" cy="566628"/>
          </a:xfrm>
          <a:prstGeom prst="roundRect">
            <a:avLst/>
          </a:pr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0" tIns="45720" rIns="0" bIns="45720" anchor="ctr" anchorCtr="0" compatLnSpc="1">
            <a:noAutofit/>
          </a:bodyPr>
          <a:lstStyle/>
          <a:p>
            <a:r>
              <a:rPr lang="es-ES" sz="2400" b="1" kern="0" dirty="0">
                <a:solidFill>
                  <a:srgbClr val="FFFFFF"/>
                </a:solidFill>
                <a:ea typeface="Tahoma" panose="020B0604030504040204" pitchFamily="34" charset="0"/>
                <a:cs typeface="Tahoma" panose="020B0604030504040204" pitchFamily="34" charset="0"/>
              </a:rPr>
              <a:t>  Código a analizar y depurar</a:t>
            </a:r>
            <a:endParaRPr lang="en-GB" sz="2400" b="1" kern="0" dirty="0">
              <a:solidFill>
                <a:srgbClr val="FFFFFF"/>
              </a:solidFill>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C72C14F7-EA15-EC61-3B23-07527051335E}"/>
              </a:ext>
            </a:extLst>
          </p:cNvPr>
          <p:cNvSpPr txBox="1"/>
          <p:nvPr/>
        </p:nvSpPr>
        <p:spPr>
          <a:xfrm>
            <a:off x="6095540" y="1953000"/>
            <a:ext cx="5891915" cy="4278094"/>
          </a:xfrm>
          <a:prstGeom prst="rect">
            <a:avLst/>
          </a:prstGeom>
          <a:noFill/>
        </p:spPr>
        <p:txBody>
          <a:bodyPr wrap="square">
            <a:spAutoFit/>
          </a:bodyPr>
          <a:lstStyle/>
          <a:p>
            <a:pPr algn="just"/>
            <a:r>
              <a:rPr lang="es-ES" sz="1600" dirty="0"/>
              <a:t>Se entrega un código Python a depurar </a:t>
            </a:r>
            <a:r>
              <a:rPr lang="es-ES" dirty="0">
                <a:solidFill>
                  <a:srgbClr val="0000FF"/>
                </a:solidFill>
                <a:latin typeface="Lucida Console" panose="020B0609040504020204" pitchFamily="49" charset="0"/>
              </a:rPr>
              <a:t>main_inicial.py</a:t>
            </a:r>
            <a:endParaRPr lang="es-ES" sz="1600" dirty="0">
              <a:solidFill>
                <a:srgbClr val="0000FF"/>
              </a:solidFill>
              <a:latin typeface="Lucida Console" panose="020B0609040504020204" pitchFamily="49" charset="0"/>
            </a:endParaRPr>
          </a:p>
          <a:p>
            <a:pPr algn="just"/>
            <a:endParaRPr lang="es-ES" sz="1600" dirty="0"/>
          </a:p>
          <a:p>
            <a:pPr algn="just"/>
            <a:r>
              <a:rPr lang="es-ES" sz="1600" dirty="0"/>
              <a:t>Se trata de una aplicación con entorno gráfico que solicita la frecuencia de una señal senoidal, cuadrada y triangular. Posteriormente el tiempo que se quiere representar. Una vez introducidos los datos, se presentan las tres señales temporales y su respectivas transformadas de Fourier.</a:t>
            </a:r>
          </a:p>
          <a:p>
            <a:pPr algn="just"/>
            <a:endParaRPr lang="es-ES" sz="1600" dirty="0"/>
          </a:p>
          <a:p>
            <a:pPr algn="just"/>
            <a:endParaRPr lang="es-ES" sz="1600" dirty="0"/>
          </a:p>
          <a:p>
            <a:pPr algn="just"/>
            <a:endParaRPr lang="es-ES" sz="1600" dirty="0"/>
          </a:p>
          <a:p>
            <a:pPr algn="just"/>
            <a:endParaRPr lang="es-ES" sz="1600" dirty="0"/>
          </a:p>
          <a:p>
            <a:pPr algn="just"/>
            <a:endParaRPr lang="es-ES" sz="1600" dirty="0"/>
          </a:p>
          <a:p>
            <a:pPr algn="just"/>
            <a:endParaRPr lang="es-ES" sz="1600" dirty="0"/>
          </a:p>
          <a:p>
            <a:pPr algn="just"/>
            <a:endParaRPr lang="es-ES" sz="1600" dirty="0"/>
          </a:p>
          <a:p>
            <a:pPr algn="just"/>
            <a:endParaRPr lang="es-ES" sz="1600" dirty="0"/>
          </a:p>
          <a:p>
            <a:pPr algn="just"/>
            <a:r>
              <a:rPr lang="es-ES" sz="1600" dirty="0"/>
              <a:t>Este código, tras incluir los datos, </a:t>
            </a:r>
            <a:r>
              <a:rPr lang="es-ES" sz="1600" b="1" dirty="0"/>
              <a:t>falla</a:t>
            </a:r>
            <a:r>
              <a:rPr lang="es-ES" sz="1600" dirty="0"/>
              <a:t>. Además, </a:t>
            </a:r>
            <a:r>
              <a:rPr lang="es-ES" sz="1600" b="1" dirty="0"/>
              <a:t>contiene </a:t>
            </a:r>
            <a:r>
              <a:rPr lang="es-ES" sz="1600" b="1" i="1" dirty="0"/>
              <a:t>bugs</a:t>
            </a:r>
            <a:r>
              <a:rPr lang="es-ES" sz="1600" b="1" dirty="0"/>
              <a:t> y </a:t>
            </a:r>
            <a:r>
              <a:rPr lang="es-ES" sz="1600" b="1" i="1" dirty="0" err="1"/>
              <a:t>code</a:t>
            </a:r>
            <a:r>
              <a:rPr lang="es-ES" sz="1600" b="1" i="1" dirty="0"/>
              <a:t> </a:t>
            </a:r>
            <a:r>
              <a:rPr lang="es-ES" sz="1600" b="1" i="1" dirty="0" err="1"/>
              <a:t>smells</a:t>
            </a:r>
            <a:r>
              <a:rPr lang="es-ES" sz="1600" b="1" i="1" dirty="0"/>
              <a:t> </a:t>
            </a:r>
            <a:r>
              <a:rPr lang="es-ES" sz="1600" b="1" dirty="0"/>
              <a:t>que se tiene que depurar en esta práctica</a:t>
            </a:r>
            <a:r>
              <a:rPr lang="es-ES" sz="1600" dirty="0"/>
              <a:t>.</a:t>
            </a:r>
          </a:p>
        </p:txBody>
      </p:sp>
      <p:pic>
        <p:nvPicPr>
          <p:cNvPr id="7" name="Picture 6">
            <a:extLst>
              <a:ext uri="{FF2B5EF4-FFF2-40B4-BE49-F238E27FC236}">
                <a16:creationId xmlns:a16="http://schemas.microsoft.com/office/drawing/2014/main" id="{819693E2-4F00-AFE6-2477-13C50ABF6A39}"/>
              </a:ext>
            </a:extLst>
          </p:cNvPr>
          <p:cNvPicPr>
            <a:picLocks noChangeAspect="1"/>
          </p:cNvPicPr>
          <p:nvPr/>
        </p:nvPicPr>
        <p:blipFill>
          <a:blip r:embed="rId5"/>
          <a:stretch>
            <a:fillRect/>
          </a:stretch>
        </p:blipFill>
        <p:spPr>
          <a:xfrm>
            <a:off x="6222333" y="3847106"/>
            <a:ext cx="2499577" cy="1554615"/>
          </a:xfrm>
          <a:prstGeom prst="rect">
            <a:avLst/>
          </a:prstGeom>
        </p:spPr>
      </p:pic>
      <p:pic>
        <p:nvPicPr>
          <p:cNvPr id="8" name="Picture 7">
            <a:extLst>
              <a:ext uri="{FF2B5EF4-FFF2-40B4-BE49-F238E27FC236}">
                <a16:creationId xmlns:a16="http://schemas.microsoft.com/office/drawing/2014/main" id="{D75C8BE5-1D00-ECF0-2849-DCCEF426C2D8}"/>
              </a:ext>
            </a:extLst>
          </p:cNvPr>
          <p:cNvPicPr>
            <a:picLocks noChangeAspect="1"/>
          </p:cNvPicPr>
          <p:nvPr/>
        </p:nvPicPr>
        <p:blipFill>
          <a:blip r:embed="rId6"/>
          <a:stretch>
            <a:fillRect/>
          </a:stretch>
        </p:blipFill>
        <p:spPr>
          <a:xfrm>
            <a:off x="9413531" y="3847106"/>
            <a:ext cx="1882303" cy="1097375"/>
          </a:xfrm>
          <a:prstGeom prst="rect">
            <a:avLst/>
          </a:prstGeom>
        </p:spPr>
      </p:pic>
      <p:sp>
        <p:nvSpPr>
          <p:cNvPr id="2" name="CuadroTexto 86">
            <a:extLst>
              <a:ext uri="{FF2B5EF4-FFF2-40B4-BE49-F238E27FC236}">
                <a16:creationId xmlns:a16="http://schemas.microsoft.com/office/drawing/2014/main" id="{D838990C-58B5-A71D-2FBD-2F8176C37347}"/>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Análisis de Software con Sonarqube </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15859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4390148-7623-4FEC-1EED-DB924CADD317}"/>
              </a:ext>
            </a:extLst>
          </p:cNvPr>
          <p:cNvPicPr>
            <a:picLocks noChangeAspect="1"/>
          </p:cNvPicPr>
          <p:nvPr/>
        </p:nvPicPr>
        <p:blipFill>
          <a:blip r:embed="rId3"/>
          <a:stretch>
            <a:fillRect/>
          </a:stretch>
        </p:blipFill>
        <p:spPr>
          <a:xfrm>
            <a:off x="746499" y="2821736"/>
            <a:ext cx="10253263" cy="3386944"/>
          </a:xfrm>
          <a:prstGeom prst="rect">
            <a:avLst/>
          </a:prstGeom>
        </p:spPr>
      </p:pic>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9" name="Rectangle: Rounded Corners 8">
            <a:extLst>
              <a:ext uri="{FF2B5EF4-FFF2-40B4-BE49-F238E27FC236}">
                <a16:creationId xmlns:a16="http://schemas.microsoft.com/office/drawing/2014/main" id="{BF15964D-1B75-796D-B138-A0B2F39118C9}"/>
              </a:ext>
            </a:extLst>
          </p:cNvPr>
          <p:cNvSpPr/>
          <p:nvPr/>
        </p:nvSpPr>
        <p:spPr>
          <a:xfrm>
            <a:off x="403122" y="1124521"/>
            <a:ext cx="10343535" cy="566628"/>
          </a:xfrm>
          <a:prstGeom prst="roundRect">
            <a:avLst/>
          </a:pr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0" tIns="45720" rIns="0" bIns="45720" anchor="ctr" anchorCtr="0" compatLnSpc="1">
            <a:noAutofit/>
          </a:bodyPr>
          <a:lstStyle/>
          <a:p>
            <a:r>
              <a:rPr lang="es-ES" sz="2400" b="1" kern="0" dirty="0">
                <a:solidFill>
                  <a:srgbClr val="FFFFFF"/>
                </a:solidFill>
                <a:ea typeface="Tahoma" panose="020B0604030504040204" pitchFamily="34" charset="0"/>
                <a:cs typeface="Tahoma" panose="020B0604030504040204" pitchFamily="34" charset="0"/>
              </a:rPr>
              <a:t>  Tarea 2: arranque el Sonarqube, haga el primer análisis y muestre los resultados</a:t>
            </a:r>
            <a:endParaRPr lang="en-GB" sz="2400" b="1" kern="0" dirty="0">
              <a:solidFill>
                <a:srgbClr val="FFFFFF"/>
              </a:solidFill>
              <a:ea typeface="Tahoma" panose="020B0604030504040204" pitchFamily="34" charset="0"/>
              <a:cs typeface="Tahoma" panose="020B0604030504040204" pitchFamily="34" charset="0"/>
            </a:endParaRPr>
          </a:p>
        </p:txBody>
      </p:sp>
      <p:sp>
        <p:nvSpPr>
          <p:cNvPr id="10" name="Oval 9">
            <a:extLst>
              <a:ext uri="{FF2B5EF4-FFF2-40B4-BE49-F238E27FC236}">
                <a16:creationId xmlns:a16="http://schemas.microsoft.com/office/drawing/2014/main" id="{4F610151-67AE-8A2A-F18F-65CD655C011B}"/>
              </a:ext>
            </a:extLst>
          </p:cNvPr>
          <p:cNvSpPr>
            <a:spLocks noChangeAspect="1"/>
          </p:cNvSpPr>
          <p:nvPr/>
        </p:nvSpPr>
        <p:spPr>
          <a:xfrm>
            <a:off x="10852878" y="939835"/>
            <a:ext cx="936000" cy="936000"/>
          </a:xfrm>
          <a:prstGeom prst="ellipse">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algn="ctr"/>
            <a:r>
              <a:rPr lang="es-ES" sz="2400" b="1" dirty="0">
                <a:solidFill>
                  <a:srgbClr val="FFFFFF"/>
                </a:solidFill>
                <a:ea typeface="Tahoma" panose="020B0604030504040204" pitchFamily="34" charset="0"/>
                <a:cs typeface="Tahoma" panose="020B0604030504040204" pitchFamily="34" charset="0"/>
              </a:rPr>
              <a:t>1 </a:t>
            </a:r>
            <a:r>
              <a:rPr lang="es-ES" sz="1400" b="1" dirty="0">
                <a:solidFill>
                  <a:srgbClr val="FFFFFF"/>
                </a:solidFill>
                <a:ea typeface="Tahoma" panose="020B0604030504040204" pitchFamily="34" charset="0"/>
                <a:cs typeface="Tahoma" panose="020B0604030504040204" pitchFamily="34" charset="0"/>
              </a:rPr>
              <a:t>Punto</a:t>
            </a:r>
            <a:endParaRPr lang="en-GB" sz="1400" b="1" dirty="0">
              <a:solidFill>
                <a:srgbClr val="FFFFFF"/>
              </a:solidFill>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4694280C-9DC3-9709-2297-45EDB89E4E7A}"/>
              </a:ext>
            </a:extLst>
          </p:cNvPr>
          <p:cNvSpPr txBox="1"/>
          <p:nvPr/>
        </p:nvSpPr>
        <p:spPr>
          <a:xfrm>
            <a:off x="403122" y="1875835"/>
            <a:ext cx="10343535" cy="646331"/>
          </a:xfrm>
          <a:prstGeom prst="rect">
            <a:avLst/>
          </a:prstGeom>
          <a:noFill/>
        </p:spPr>
        <p:txBody>
          <a:bodyPr wrap="square">
            <a:spAutoFit/>
          </a:bodyPr>
          <a:lstStyle/>
          <a:p>
            <a:pPr algn="just"/>
            <a:r>
              <a:rPr lang="es-ES" dirty="0"/>
              <a:t>Debería salir algo similar a la siguiente imagen. Aunque lo ideal es analizar todos los errores, en esta práctica </a:t>
            </a:r>
            <a:r>
              <a:rPr lang="es-ES" b="1" dirty="0">
                <a:solidFill>
                  <a:srgbClr val="0000FF"/>
                </a:solidFill>
              </a:rPr>
              <a:t>SOLO</a:t>
            </a:r>
            <a:r>
              <a:rPr lang="es-ES" dirty="0"/>
              <a:t> debe centrarse en fichero </a:t>
            </a:r>
            <a:r>
              <a:rPr lang="es-ES" dirty="0">
                <a:solidFill>
                  <a:srgbClr val="0000FF"/>
                </a:solidFill>
                <a:latin typeface="Lucida Console" panose="020B0609040504020204" pitchFamily="49" charset="0"/>
              </a:rPr>
              <a:t>main_inial.py </a:t>
            </a:r>
            <a:r>
              <a:rPr lang="es-ES" dirty="0"/>
              <a:t>que tiene 8 bugs y 2 </a:t>
            </a:r>
            <a:r>
              <a:rPr lang="es-ES" dirty="0" err="1"/>
              <a:t>code</a:t>
            </a:r>
            <a:r>
              <a:rPr lang="es-ES" dirty="0"/>
              <a:t> </a:t>
            </a:r>
            <a:r>
              <a:rPr lang="es-ES" dirty="0" err="1"/>
              <a:t>smells</a:t>
            </a:r>
            <a:endParaRPr lang="es-ES" dirty="0"/>
          </a:p>
        </p:txBody>
      </p:sp>
      <p:sp>
        <p:nvSpPr>
          <p:cNvPr id="2" name="CuadroTexto 86">
            <a:extLst>
              <a:ext uri="{FF2B5EF4-FFF2-40B4-BE49-F238E27FC236}">
                <a16:creationId xmlns:a16="http://schemas.microsoft.com/office/drawing/2014/main" id="{BA4F39AC-888A-B16C-3993-779AD4B4F408}"/>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Análisis de Software con Sonarqube </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91657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6" name="CuadroTexto 86">
            <a:extLst>
              <a:ext uri="{FF2B5EF4-FFF2-40B4-BE49-F238E27FC236}">
                <a16:creationId xmlns:a16="http://schemas.microsoft.com/office/drawing/2014/main" id="{7B517B60-C389-3DD8-A9D3-E722AA1B9513}"/>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Análisis de Software con Sonarqube </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37893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7" name="Rectangle: Rounded Corners 6">
            <a:extLst>
              <a:ext uri="{FF2B5EF4-FFF2-40B4-BE49-F238E27FC236}">
                <a16:creationId xmlns:a16="http://schemas.microsoft.com/office/drawing/2014/main" id="{D8BCDB6A-C69E-F141-3CF9-679EDB114E08}"/>
              </a:ext>
            </a:extLst>
          </p:cNvPr>
          <p:cNvSpPr/>
          <p:nvPr/>
        </p:nvSpPr>
        <p:spPr>
          <a:xfrm>
            <a:off x="403122" y="1124521"/>
            <a:ext cx="10343535" cy="566628"/>
          </a:xfrm>
          <a:prstGeom prst="roundRect">
            <a:avLst/>
          </a:pr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0" tIns="45720" rIns="0" bIns="45720" anchor="ctr" anchorCtr="0" compatLnSpc="1">
            <a:noAutofit/>
          </a:bodyPr>
          <a:lstStyle/>
          <a:p>
            <a:r>
              <a:rPr lang="es-ES" sz="2400" b="1" kern="0" dirty="0">
                <a:solidFill>
                  <a:srgbClr val="FFFFFF"/>
                </a:solidFill>
                <a:ea typeface="Tahoma" panose="020B0604030504040204" pitchFamily="34" charset="0"/>
                <a:cs typeface="Tahoma" panose="020B0604030504040204" pitchFamily="34" charset="0"/>
              </a:rPr>
              <a:t>  Tarea 3: fase de depuración</a:t>
            </a:r>
            <a:endParaRPr lang="en-GB" sz="2400" b="1" kern="0" dirty="0">
              <a:solidFill>
                <a:srgbClr val="FFFFFF"/>
              </a:solidFill>
              <a:ea typeface="Tahoma" panose="020B0604030504040204" pitchFamily="34" charset="0"/>
              <a:cs typeface="Tahoma" panose="020B0604030504040204" pitchFamily="34" charset="0"/>
            </a:endParaRPr>
          </a:p>
        </p:txBody>
      </p:sp>
      <p:sp>
        <p:nvSpPr>
          <p:cNvPr id="9" name="Oval 8">
            <a:extLst>
              <a:ext uri="{FF2B5EF4-FFF2-40B4-BE49-F238E27FC236}">
                <a16:creationId xmlns:a16="http://schemas.microsoft.com/office/drawing/2014/main" id="{571868F3-C8BE-8B83-A734-AAD6D5C00B5B}"/>
              </a:ext>
            </a:extLst>
          </p:cNvPr>
          <p:cNvSpPr>
            <a:spLocks noChangeAspect="1"/>
          </p:cNvSpPr>
          <p:nvPr/>
        </p:nvSpPr>
        <p:spPr>
          <a:xfrm>
            <a:off x="10852878" y="939835"/>
            <a:ext cx="936000" cy="936000"/>
          </a:xfrm>
          <a:prstGeom prst="ellipse">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0" tIns="45720" rIns="0" bIns="45720" anchor="ctr" anchorCtr="1" compatLnSpc="1">
            <a:noAutofit/>
          </a:bodyPr>
          <a:lstStyle/>
          <a:p>
            <a:pPr algn="ctr"/>
            <a:r>
              <a:rPr lang="es-ES" sz="2400" b="1" dirty="0">
                <a:solidFill>
                  <a:srgbClr val="FFFFFF"/>
                </a:solidFill>
                <a:ea typeface="Tahoma" panose="020B0604030504040204" pitchFamily="34" charset="0"/>
                <a:cs typeface="Tahoma" panose="020B0604030504040204" pitchFamily="34" charset="0"/>
              </a:rPr>
              <a:t>5 </a:t>
            </a:r>
            <a:r>
              <a:rPr lang="es-ES" sz="1400" b="1" dirty="0">
                <a:solidFill>
                  <a:srgbClr val="FFFFFF"/>
                </a:solidFill>
                <a:ea typeface="Tahoma" panose="020B0604030504040204" pitchFamily="34" charset="0"/>
                <a:cs typeface="Tahoma" panose="020B0604030504040204" pitchFamily="34" charset="0"/>
              </a:rPr>
              <a:t>Puntos</a:t>
            </a:r>
            <a:endParaRPr lang="en-GB" sz="1400" b="1" dirty="0">
              <a:solidFill>
                <a:srgbClr val="FFFFFF"/>
              </a:solidFill>
              <a:ea typeface="Tahoma" panose="020B0604030504040204" pitchFamily="34" charset="0"/>
              <a:cs typeface="Tahoma" panose="020B0604030504040204" pitchFamily="34" charset="0"/>
            </a:endParaRPr>
          </a:p>
        </p:txBody>
      </p:sp>
      <p:sp>
        <p:nvSpPr>
          <p:cNvPr id="14" name="TextBox 13">
            <a:extLst>
              <a:ext uri="{FF2B5EF4-FFF2-40B4-BE49-F238E27FC236}">
                <a16:creationId xmlns:a16="http://schemas.microsoft.com/office/drawing/2014/main" id="{5B6145E2-033B-2BB2-34D4-AFDB9CDF876F}"/>
              </a:ext>
            </a:extLst>
          </p:cNvPr>
          <p:cNvSpPr txBox="1"/>
          <p:nvPr/>
        </p:nvSpPr>
        <p:spPr>
          <a:xfrm>
            <a:off x="403122" y="1875835"/>
            <a:ext cx="11051816" cy="1200329"/>
          </a:xfrm>
          <a:prstGeom prst="rect">
            <a:avLst/>
          </a:prstGeom>
          <a:noFill/>
        </p:spPr>
        <p:txBody>
          <a:bodyPr wrap="square">
            <a:spAutoFit/>
          </a:bodyPr>
          <a:lstStyle/>
          <a:p>
            <a:pPr algn="just"/>
            <a:r>
              <a:rPr lang="es-ES" dirty="0"/>
              <a:t>Genere un nuevo fichero </a:t>
            </a:r>
            <a:r>
              <a:rPr lang="es-ES" dirty="0">
                <a:solidFill>
                  <a:srgbClr val="0000FF"/>
                </a:solidFill>
                <a:latin typeface="Lucida Console" panose="020B0609040504020204" pitchFamily="49" charset="0"/>
              </a:rPr>
              <a:t>main_en_depuración.py</a:t>
            </a:r>
            <a:r>
              <a:rPr lang="es-ES" dirty="0"/>
              <a:t> que sea igual que </a:t>
            </a:r>
            <a:r>
              <a:rPr lang="es-ES" dirty="0">
                <a:solidFill>
                  <a:srgbClr val="0000FF"/>
                </a:solidFill>
                <a:latin typeface="Lucida Console" panose="020B0609040504020204" pitchFamily="49" charset="0"/>
              </a:rPr>
              <a:t>main_inicial.py </a:t>
            </a:r>
            <a:r>
              <a:rPr lang="es-ES" dirty="0"/>
              <a:t>y sobre este nuevo fichero (</a:t>
            </a:r>
            <a:r>
              <a:rPr lang="es-ES" dirty="0">
                <a:solidFill>
                  <a:srgbClr val="0000FF"/>
                </a:solidFill>
                <a:latin typeface="Lucida Console" panose="020B0609040504020204" pitchFamily="49" charset="0"/>
              </a:rPr>
              <a:t>main_en_depuración.py</a:t>
            </a:r>
            <a:r>
              <a:rPr lang="es-ES" dirty="0"/>
              <a:t>) empiece a analizar los errores y a modificar el código Python para corregirlos. Itere las veces que sea necesario hasta que consiga eliminar los </a:t>
            </a:r>
            <a:r>
              <a:rPr lang="es-ES" b="1" dirty="0"/>
              <a:t>8 </a:t>
            </a:r>
            <a:r>
              <a:rPr lang="es-ES" b="1" i="1" dirty="0"/>
              <a:t>bugs</a:t>
            </a:r>
            <a:r>
              <a:rPr lang="es-ES" b="1" dirty="0"/>
              <a:t> y 2 </a:t>
            </a:r>
            <a:r>
              <a:rPr lang="es-ES" b="1" i="1" dirty="0" err="1"/>
              <a:t>code</a:t>
            </a:r>
            <a:r>
              <a:rPr lang="es-ES" b="1" i="1" dirty="0"/>
              <a:t> </a:t>
            </a:r>
            <a:r>
              <a:rPr lang="es-ES" b="1" i="1" dirty="0" err="1"/>
              <a:t>smells</a:t>
            </a:r>
            <a:r>
              <a:rPr lang="es-ES" b="1" i="1" dirty="0"/>
              <a:t> </a:t>
            </a:r>
            <a:r>
              <a:rPr lang="es-ES" dirty="0"/>
              <a:t>de </a:t>
            </a:r>
            <a:r>
              <a:rPr lang="es-ES" dirty="0">
                <a:solidFill>
                  <a:srgbClr val="0000FF"/>
                </a:solidFill>
                <a:latin typeface="Lucida Console" panose="020B0609040504020204" pitchFamily="49" charset="0"/>
              </a:rPr>
              <a:t>main_en_depuración.py</a:t>
            </a:r>
          </a:p>
        </p:txBody>
      </p:sp>
      <p:pic>
        <p:nvPicPr>
          <p:cNvPr id="15" name="Picture 14">
            <a:extLst>
              <a:ext uri="{FF2B5EF4-FFF2-40B4-BE49-F238E27FC236}">
                <a16:creationId xmlns:a16="http://schemas.microsoft.com/office/drawing/2014/main" id="{B04E78F8-95B4-4036-A7D7-82BF18480E69}"/>
              </a:ext>
            </a:extLst>
          </p:cNvPr>
          <p:cNvPicPr>
            <a:picLocks noChangeAspect="1"/>
          </p:cNvPicPr>
          <p:nvPr/>
        </p:nvPicPr>
        <p:blipFill>
          <a:blip r:embed="rId4"/>
          <a:stretch>
            <a:fillRect/>
          </a:stretch>
        </p:blipFill>
        <p:spPr>
          <a:xfrm>
            <a:off x="4731785" y="3472855"/>
            <a:ext cx="6799893" cy="2281142"/>
          </a:xfrm>
          <a:prstGeom prst="rect">
            <a:avLst/>
          </a:prstGeom>
        </p:spPr>
      </p:pic>
      <p:pic>
        <p:nvPicPr>
          <p:cNvPr id="13" name="Picture 12" descr="A diagram of a computer&#10;&#10;Description automatically generated with medium confidence">
            <a:extLst>
              <a:ext uri="{FF2B5EF4-FFF2-40B4-BE49-F238E27FC236}">
                <a16:creationId xmlns:a16="http://schemas.microsoft.com/office/drawing/2014/main" id="{7BE245A7-5F98-774D-808F-4A5817BE1E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122" y="3704437"/>
            <a:ext cx="4056274" cy="1682002"/>
          </a:xfrm>
          <a:prstGeom prst="rect">
            <a:avLst/>
          </a:prstGeom>
        </p:spPr>
      </p:pic>
      <p:sp>
        <p:nvSpPr>
          <p:cNvPr id="16" name="Rectangle 15">
            <a:extLst>
              <a:ext uri="{FF2B5EF4-FFF2-40B4-BE49-F238E27FC236}">
                <a16:creationId xmlns:a16="http://schemas.microsoft.com/office/drawing/2014/main" id="{1EA90D4E-9B8A-64A4-F9F0-39FF355935FC}"/>
              </a:ext>
            </a:extLst>
          </p:cNvPr>
          <p:cNvSpPr/>
          <p:nvPr/>
        </p:nvSpPr>
        <p:spPr>
          <a:xfrm>
            <a:off x="4731785" y="5197546"/>
            <a:ext cx="6723153" cy="330418"/>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7D8CFEC3-CC6B-676D-A732-889CAA1E5C71}"/>
              </a:ext>
            </a:extLst>
          </p:cNvPr>
          <p:cNvSpPr txBox="1"/>
          <p:nvPr/>
        </p:nvSpPr>
        <p:spPr>
          <a:xfrm>
            <a:off x="6095540" y="5584175"/>
            <a:ext cx="6168635" cy="369332"/>
          </a:xfrm>
          <a:prstGeom prst="rect">
            <a:avLst/>
          </a:prstGeom>
          <a:noFill/>
        </p:spPr>
        <p:txBody>
          <a:bodyPr wrap="square">
            <a:spAutoFit/>
          </a:bodyPr>
          <a:lstStyle/>
          <a:p>
            <a:pPr algn="just"/>
            <a:r>
              <a:rPr lang="es-ES" b="1" dirty="0"/>
              <a:t>8 bugs y 2 </a:t>
            </a:r>
            <a:r>
              <a:rPr lang="es-ES" b="1" dirty="0" err="1"/>
              <a:t>code</a:t>
            </a:r>
            <a:r>
              <a:rPr lang="es-ES" b="1" dirty="0"/>
              <a:t> </a:t>
            </a:r>
            <a:r>
              <a:rPr lang="es-ES" b="1" dirty="0" err="1"/>
              <a:t>smells</a:t>
            </a:r>
            <a:endParaRPr lang="es-ES" b="1" dirty="0"/>
          </a:p>
        </p:txBody>
      </p:sp>
      <p:sp>
        <p:nvSpPr>
          <p:cNvPr id="18" name="Rectangle: Rounded Corners 17">
            <a:extLst>
              <a:ext uri="{FF2B5EF4-FFF2-40B4-BE49-F238E27FC236}">
                <a16:creationId xmlns:a16="http://schemas.microsoft.com/office/drawing/2014/main" id="{63ABC740-227F-66AC-8724-24CBE453A070}"/>
              </a:ext>
            </a:extLst>
          </p:cNvPr>
          <p:cNvSpPr/>
          <p:nvPr/>
        </p:nvSpPr>
        <p:spPr>
          <a:xfrm>
            <a:off x="1255222" y="6029434"/>
            <a:ext cx="9329684" cy="482300"/>
          </a:xfrm>
          <a:prstGeom prst="roundRect">
            <a:avLst/>
          </a:pr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0" tIns="45720" rIns="0" bIns="45720" anchor="ctr" anchorCtr="0" compatLnSpc="1">
            <a:noAutofit/>
          </a:bodyPr>
          <a:lstStyle/>
          <a:p>
            <a:r>
              <a:rPr lang="es-ES" sz="2400" b="1" kern="0" dirty="0">
                <a:solidFill>
                  <a:srgbClr val="FFFFFF"/>
                </a:solidFill>
                <a:ea typeface="Tahoma" panose="020B0604030504040204" pitchFamily="34" charset="0"/>
                <a:cs typeface="Tahoma" panose="020B0604030504040204" pitchFamily="34" charset="0"/>
              </a:rPr>
              <a:t>  </a:t>
            </a:r>
            <a:endParaRPr lang="en-GB" sz="2400" b="1" kern="0" dirty="0">
              <a:solidFill>
                <a:srgbClr val="FFFFFF"/>
              </a:solidFill>
              <a:ea typeface="Tahoma" panose="020B0604030504040204" pitchFamily="34" charset="0"/>
              <a:cs typeface="Tahoma" panose="020B0604030504040204" pitchFamily="34" charset="0"/>
            </a:endParaRPr>
          </a:p>
        </p:txBody>
      </p:sp>
      <p:sp>
        <p:nvSpPr>
          <p:cNvPr id="19" name="TextBox 18">
            <a:extLst>
              <a:ext uri="{FF2B5EF4-FFF2-40B4-BE49-F238E27FC236}">
                <a16:creationId xmlns:a16="http://schemas.microsoft.com/office/drawing/2014/main" id="{0FE28C44-57A6-A18E-7054-0B34DD52015A}"/>
              </a:ext>
            </a:extLst>
          </p:cNvPr>
          <p:cNvSpPr txBox="1"/>
          <p:nvPr/>
        </p:nvSpPr>
        <p:spPr>
          <a:xfrm>
            <a:off x="1607094" y="6063687"/>
            <a:ext cx="8653549" cy="369332"/>
          </a:xfrm>
          <a:prstGeom prst="rect">
            <a:avLst/>
          </a:prstGeom>
          <a:noFill/>
        </p:spPr>
        <p:txBody>
          <a:bodyPr wrap="square">
            <a:spAutoFit/>
          </a:bodyPr>
          <a:lstStyle/>
          <a:p>
            <a:r>
              <a:rPr lang="en-GB" dirty="0">
                <a:solidFill>
                  <a:schemeClr val="bg1"/>
                </a:solidFill>
              </a:rPr>
              <a:t>Lo ideal es </a:t>
            </a:r>
            <a:r>
              <a:rPr lang="en-GB" dirty="0" err="1">
                <a:solidFill>
                  <a:schemeClr val="bg1"/>
                </a:solidFill>
              </a:rPr>
              <a:t>empezar</a:t>
            </a:r>
            <a:r>
              <a:rPr lang="en-GB" dirty="0">
                <a:solidFill>
                  <a:schemeClr val="bg1"/>
                </a:solidFill>
              </a:rPr>
              <a:t> </a:t>
            </a:r>
            <a:r>
              <a:rPr lang="en-GB" dirty="0" err="1">
                <a:solidFill>
                  <a:schemeClr val="bg1"/>
                </a:solidFill>
              </a:rPr>
              <a:t>por</a:t>
            </a:r>
            <a:r>
              <a:rPr lang="en-GB" dirty="0">
                <a:solidFill>
                  <a:schemeClr val="bg1"/>
                </a:solidFill>
              </a:rPr>
              <a:t> </a:t>
            </a:r>
            <a:r>
              <a:rPr lang="en-GB" dirty="0" err="1">
                <a:solidFill>
                  <a:schemeClr val="bg1"/>
                </a:solidFill>
              </a:rPr>
              <a:t>los</a:t>
            </a:r>
            <a:r>
              <a:rPr lang="en-GB" dirty="0">
                <a:solidFill>
                  <a:schemeClr val="bg1"/>
                </a:solidFill>
              </a:rPr>
              <a:t> </a:t>
            </a:r>
            <a:r>
              <a:rPr lang="en-GB" b="1" i="1" dirty="0">
                <a:solidFill>
                  <a:schemeClr val="bg1"/>
                </a:solidFill>
              </a:rPr>
              <a:t>bugs</a:t>
            </a:r>
            <a:r>
              <a:rPr lang="en-GB" dirty="0">
                <a:solidFill>
                  <a:schemeClr val="bg1"/>
                </a:solidFill>
              </a:rPr>
              <a:t> (son </a:t>
            </a:r>
            <a:r>
              <a:rPr lang="en-GB" dirty="0" err="1">
                <a:solidFill>
                  <a:schemeClr val="bg1"/>
                </a:solidFill>
              </a:rPr>
              <a:t>más</a:t>
            </a:r>
            <a:r>
              <a:rPr lang="en-GB" dirty="0">
                <a:solidFill>
                  <a:schemeClr val="bg1"/>
                </a:solidFill>
              </a:rPr>
              <a:t> </a:t>
            </a:r>
            <a:r>
              <a:rPr lang="en-GB" dirty="0" err="1">
                <a:solidFill>
                  <a:schemeClr val="bg1"/>
                </a:solidFill>
              </a:rPr>
              <a:t>críticos</a:t>
            </a:r>
            <a:r>
              <a:rPr lang="en-GB" dirty="0">
                <a:solidFill>
                  <a:schemeClr val="bg1"/>
                </a:solidFill>
              </a:rPr>
              <a:t>) y luego </a:t>
            </a:r>
            <a:r>
              <a:rPr lang="en-GB" dirty="0" err="1">
                <a:solidFill>
                  <a:schemeClr val="bg1"/>
                </a:solidFill>
              </a:rPr>
              <a:t>continuar</a:t>
            </a:r>
            <a:r>
              <a:rPr lang="en-GB" dirty="0">
                <a:solidFill>
                  <a:schemeClr val="bg1"/>
                </a:solidFill>
              </a:rPr>
              <a:t> </a:t>
            </a:r>
            <a:r>
              <a:rPr lang="en-GB" dirty="0" err="1">
                <a:solidFill>
                  <a:schemeClr val="bg1"/>
                </a:solidFill>
              </a:rPr>
              <a:t>por</a:t>
            </a:r>
            <a:r>
              <a:rPr lang="en-GB" dirty="0">
                <a:solidFill>
                  <a:schemeClr val="bg1"/>
                </a:solidFill>
              </a:rPr>
              <a:t> </a:t>
            </a:r>
            <a:r>
              <a:rPr lang="en-GB" dirty="0" err="1">
                <a:solidFill>
                  <a:schemeClr val="bg1"/>
                </a:solidFill>
              </a:rPr>
              <a:t>los</a:t>
            </a:r>
            <a:r>
              <a:rPr lang="en-GB" dirty="0">
                <a:solidFill>
                  <a:schemeClr val="bg1"/>
                </a:solidFill>
              </a:rPr>
              <a:t> </a:t>
            </a:r>
            <a:r>
              <a:rPr lang="en-GB" b="1" i="1" dirty="0">
                <a:solidFill>
                  <a:schemeClr val="bg1"/>
                </a:solidFill>
              </a:rPr>
              <a:t>code smells</a:t>
            </a:r>
          </a:p>
        </p:txBody>
      </p:sp>
      <p:sp>
        <p:nvSpPr>
          <p:cNvPr id="2" name="CuadroTexto 86">
            <a:extLst>
              <a:ext uri="{FF2B5EF4-FFF2-40B4-BE49-F238E27FC236}">
                <a16:creationId xmlns:a16="http://schemas.microsoft.com/office/drawing/2014/main" id="{95751CF0-7D13-604E-354E-9A47F5A718DE}"/>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Análisis de Software con Sonarqube </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66374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6" name="CuadroTexto 86">
            <a:extLst>
              <a:ext uri="{FF2B5EF4-FFF2-40B4-BE49-F238E27FC236}">
                <a16:creationId xmlns:a16="http://schemas.microsoft.com/office/drawing/2014/main" id="{232B3B60-18C5-0D75-B583-B9A5A564A950}"/>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Análisis de Software con Sonarqube </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95571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6" name="CuadroTexto 86">
            <a:extLst>
              <a:ext uri="{FF2B5EF4-FFF2-40B4-BE49-F238E27FC236}">
                <a16:creationId xmlns:a16="http://schemas.microsoft.com/office/drawing/2014/main" id="{512D61E1-1DC8-1CD1-DD17-D325BA7B2D20}"/>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Análisis de Software con Sonarqube </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73543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sp>
        <p:nvSpPr>
          <p:cNvPr id="5" name="CuadroTexto 86"/>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Análisis de Software con Sonarqube </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graphicFrame>
        <p:nvGraphicFramePr>
          <p:cNvPr id="3" name="Tabla 2"/>
          <p:cNvGraphicFramePr>
            <a:graphicFrameLocks noGrp="1"/>
          </p:cNvGraphicFramePr>
          <p:nvPr>
            <p:extLst>
              <p:ext uri="{D42A27DB-BD31-4B8C-83A1-F6EECF244321}">
                <p14:modId xmlns:p14="http://schemas.microsoft.com/office/powerpoint/2010/main" val="3944188956"/>
              </p:ext>
            </p:extLst>
          </p:nvPr>
        </p:nvGraphicFramePr>
        <p:xfrm>
          <a:off x="835200" y="2611120"/>
          <a:ext cx="10520679" cy="3108960"/>
        </p:xfrm>
        <a:graphic>
          <a:graphicData uri="http://schemas.openxmlformats.org/drawingml/2006/table">
            <a:tbl>
              <a:tblPr firstRow="1" bandRow="1">
                <a:tableStyleId>{7DF18680-E054-41AD-8BC1-D1AEF772440D}</a:tableStyleId>
              </a:tblPr>
              <a:tblGrid>
                <a:gridCol w="1197544">
                  <a:extLst>
                    <a:ext uri="{9D8B030D-6E8A-4147-A177-3AD203B41FA5}">
                      <a16:colId xmlns:a16="http://schemas.microsoft.com/office/drawing/2014/main" val="20000"/>
                    </a:ext>
                  </a:extLst>
                </a:gridCol>
                <a:gridCol w="6807060">
                  <a:extLst>
                    <a:ext uri="{9D8B030D-6E8A-4147-A177-3AD203B41FA5}">
                      <a16:colId xmlns:a16="http://schemas.microsoft.com/office/drawing/2014/main" val="20001"/>
                    </a:ext>
                  </a:extLst>
                </a:gridCol>
                <a:gridCol w="2516075">
                  <a:extLst>
                    <a:ext uri="{9D8B030D-6E8A-4147-A177-3AD203B41FA5}">
                      <a16:colId xmlns:a16="http://schemas.microsoft.com/office/drawing/2014/main" val="20002"/>
                    </a:ext>
                  </a:extLst>
                </a:gridCol>
              </a:tblGrid>
              <a:tr h="0">
                <a:tc>
                  <a:txBody>
                    <a:bodyPr/>
                    <a:lstStyle/>
                    <a:p>
                      <a:pPr algn="ctr"/>
                      <a:r>
                        <a:rPr lang="es-ES" sz="2800" dirty="0"/>
                        <a:t>#</a:t>
                      </a:r>
                    </a:p>
                  </a:txBody>
                  <a:tcPr>
                    <a:solidFill>
                      <a:srgbClr val="004A99"/>
                    </a:solidFill>
                  </a:tcPr>
                </a:tc>
                <a:tc>
                  <a:txBody>
                    <a:bodyPr/>
                    <a:lstStyle/>
                    <a:p>
                      <a:pPr algn="ctr"/>
                      <a:r>
                        <a:rPr lang="es-ES" sz="2800" dirty="0"/>
                        <a:t>Nombre y apellidos</a:t>
                      </a:r>
                    </a:p>
                  </a:txBody>
                  <a:tcPr>
                    <a:solidFill>
                      <a:srgbClr val="004A99"/>
                    </a:solidFill>
                  </a:tcPr>
                </a:tc>
                <a:tc>
                  <a:txBody>
                    <a:bodyPr/>
                    <a:lstStyle/>
                    <a:p>
                      <a:pPr algn="ctr"/>
                      <a:r>
                        <a:rPr lang="es-ES" sz="2800" dirty="0"/>
                        <a:t>Curso</a:t>
                      </a:r>
                    </a:p>
                  </a:txBody>
                  <a:tcPr>
                    <a:solidFill>
                      <a:srgbClr val="004A99"/>
                    </a:solidFill>
                  </a:tcPr>
                </a:tc>
                <a:extLst>
                  <a:ext uri="{0D108BD9-81ED-4DB2-BD59-A6C34878D82A}">
                    <a16:rowId xmlns:a16="http://schemas.microsoft.com/office/drawing/2014/main" val="10000"/>
                  </a:ext>
                </a:extLst>
              </a:tr>
              <a:tr h="370840">
                <a:tc>
                  <a:txBody>
                    <a:bodyPr/>
                    <a:lstStyle/>
                    <a:p>
                      <a:pPr algn="ctr"/>
                      <a:r>
                        <a:rPr lang="es-ES" sz="2800" b="1" dirty="0"/>
                        <a:t>1</a:t>
                      </a:r>
                    </a:p>
                  </a:txBody>
                  <a:tcPr/>
                </a:tc>
                <a:tc>
                  <a:txBody>
                    <a:bodyPr/>
                    <a:lstStyle/>
                    <a:p>
                      <a:pPr algn="ctr"/>
                      <a:endParaRPr lang="es-ES" sz="2800" b="1" dirty="0"/>
                    </a:p>
                  </a:txBody>
                  <a:tcPr/>
                </a:tc>
                <a:tc>
                  <a:txBody>
                    <a:bodyPr/>
                    <a:lstStyle/>
                    <a:p>
                      <a:pPr algn="ctr"/>
                      <a:endParaRPr lang="es-ES" sz="2800" b="1" dirty="0"/>
                    </a:p>
                  </a:txBody>
                  <a:tcPr/>
                </a:tc>
                <a:extLst>
                  <a:ext uri="{0D108BD9-81ED-4DB2-BD59-A6C34878D82A}">
                    <a16:rowId xmlns:a16="http://schemas.microsoft.com/office/drawing/2014/main" val="10001"/>
                  </a:ext>
                </a:extLst>
              </a:tr>
              <a:tr h="370840">
                <a:tc>
                  <a:txBody>
                    <a:bodyPr/>
                    <a:lstStyle/>
                    <a:p>
                      <a:pPr algn="ctr"/>
                      <a:r>
                        <a:rPr lang="es-ES" sz="2800" b="1" dirty="0"/>
                        <a:t>2</a:t>
                      </a:r>
                    </a:p>
                  </a:txBody>
                  <a:tcPr/>
                </a:tc>
                <a:tc>
                  <a:txBody>
                    <a:bodyPr/>
                    <a:lstStyle/>
                    <a:p>
                      <a:pPr algn="ctr"/>
                      <a:endParaRPr lang="es-ES" sz="2800" b="1" dirty="0"/>
                    </a:p>
                  </a:txBody>
                  <a:tcPr/>
                </a:tc>
                <a:tc>
                  <a:txBody>
                    <a:bodyPr/>
                    <a:lstStyle/>
                    <a:p>
                      <a:pPr algn="ctr"/>
                      <a:endParaRPr lang="es-ES" sz="2800" b="1" dirty="0"/>
                    </a:p>
                  </a:txBody>
                  <a:tcPr/>
                </a:tc>
                <a:extLst>
                  <a:ext uri="{0D108BD9-81ED-4DB2-BD59-A6C34878D82A}">
                    <a16:rowId xmlns:a16="http://schemas.microsoft.com/office/drawing/2014/main" val="10002"/>
                  </a:ext>
                </a:extLst>
              </a:tr>
              <a:tr h="370840">
                <a:tc>
                  <a:txBody>
                    <a:bodyPr/>
                    <a:lstStyle/>
                    <a:p>
                      <a:pPr algn="ctr"/>
                      <a:r>
                        <a:rPr lang="es-ES" sz="2800" b="1" dirty="0"/>
                        <a:t>3</a:t>
                      </a:r>
                    </a:p>
                  </a:txBody>
                  <a:tcPr/>
                </a:tc>
                <a:tc>
                  <a:txBody>
                    <a:bodyPr/>
                    <a:lstStyle/>
                    <a:p>
                      <a:pPr algn="ctr"/>
                      <a:endParaRPr lang="es-ES" sz="2800" b="1" dirty="0"/>
                    </a:p>
                  </a:txBody>
                  <a:tcPr/>
                </a:tc>
                <a:tc>
                  <a:txBody>
                    <a:bodyPr/>
                    <a:lstStyle/>
                    <a:p>
                      <a:pPr algn="ctr"/>
                      <a:endParaRPr lang="es-ES" sz="2800" b="1" dirty="0"/>
                    </a:p>
                  </a:txBody>
                  <a:tcPr/>
                </a:tc>
                <a:extLst>
                  <a:ext uri="{0D108BD9-81ED-4DB2-BD59-A6C34878D82A}">
                    <a16:rowId xmlns:a16="http://schemas.microsoft.com/office/drawing/2014/main" val="10003"/>
                  </a:ext>
                </a:extLst>
              </a:tr>
              <a:tr h="370840">
                <a:tc>
                  <a:txBody>
                    <a:bodyPr/>
                    <a:lstStyle/>
                    <a:p>
                      <a:pPr algn="ctr"/>
                      <a:r>
                        <a:rPr lang="es-ES" sz="2800" b="1" dirty="0"/>
                        <a:t>4</a:t>
                      </a:r>
                    </a:p>
                  </a:txBody>
                  <a:tcPr/>
                </a:tc>
                <a:tc>
                  <a:txBody>
                    <a:bodyPr/>
                    <a:lstStyle/>
                    <a:p>
                      <a:pPr algn="ctr"/>
                      <a:endParaRPr lang="es-ES" sz="2800" b="1" dirty="0"/>
                    </a:p>
                  </a:txBody>
                  <a:tcPr/>
                </a:tc>
                <a:tc>
                  <a:txBody>
                    <a:bodyPr/>
                    <a:lstStyle/>
                    <a:p>
                      <a:pPr algn="ctr"/>
                      <a:endParaRPr lang="es-ES" sz="2800" b="1" dirty="0"/>
                    </a:p>
                  </a:txBody>
                  <a:tcPr/>
                </a:tc>
                <a:extLst>
                  <a:ext uri="{0D108BD9-81ED-4DB2-BD59-A6C34878D82A}">
                    <a16:rowId xmlns:a16="http://schemas.microsoft.com/office/drawing/2014/main" val="219246563"/>
                  </a:ext>
                </a:extLst>
              </a:tr>
              <a:tr h="370840">
                <a:tc>
                  <a:txBody>
                    <a:bodyPr/>
                    <a:lstStyle/>
                    <a:p>
                      <a:pPr algn="ctr"/>
                      <a:r>
                        <a:rPr lang="es-ES" sz="2800" b="1"/>
                        <a:t>5</a:t>
                      </a:r>
                      <a:endParaRPr lang="es-ES" sz="2800" b="1" dirty="0"/>
                    </a:p>
                  </a:txBody>
                  <a:tcPr/>
                </a:tc>
                <a:tc>
                  <a:txBody>
                    <a:bodyPr/>
                    <a:lstStyle/>
                    <a:p>
                      <a:pPr algn="ctr"/>
                      <a:endParaRPr lang="es-ES" sz="2800" b="1" dirty="0"/>
                    </a:p>
                  </a:txBody>
                  <a:tcPr/>
                </a:tc>
                <a:tc>
                  <a:txBody>
                    <a:bodyPr/>
                    <a:lstStyle/>
                    <a:p>
                      <a:pPr algn="ctr"/>
                      <a:endParaRPr lang="es-ES" sz="2800" b="1" dirty="0"/>
                    </a:p>
                  </a:txBody>
                  <a:tcPr/>
                </a:tc>
                <a:extLst>
                  <a:ext uri="{0D108BD9-81ED-4DB2-BD59-A6C34878D82A}">
                    <a16:rowId xmlns:a16="http://schemas.microsoft.com/office/drawing/2014/main" val="3629861379"/>
                  </a:ext>
                </a:extLst>
              </a:tr>
            </a:tbl>
          </a:graphicData>
        </a:graphic>
      </p:graphicFrame>
      <p:sp>
        <p:nvSpPr>
          <p:cNvPr id="2" name="Rectángulo redondeado 7">
            <a:extLst>
              <a:ext uri="{FF2B5EF4-FFF2-40B4-BE49-F238E27FC236}">
                <a16:creationId xmlns:a16="http://schemas.microsoft.com/office/drawing/2014/main" id="{A4C9C152-DB20-3C6E-C479-D77DF7206361}"/>
              </a:ext>
            </a:extLst>
          </p:cNvPr>
          <p:cNvSpPr/>
          <p:nvPr/>
        </p:nvSpPr>
        <p:spPr>
          <a:xfrm>
            <a:off x="182424" y="1143802"/>
            <a:ext cx="3126038" cy="52322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a:defRPr sz="1800" b="0" i="0" u="none" strike="noStrike" kern="0" cap="none" spc="0" baseline="0">
                <a:solidFill>
                  <a:srgbClr val="000000"/>
                </a:solidFill>
                <a:uFillTx/>
              </a:defRPr>
            </a:pPr>
            <a:r>
              <a:rPr lang="es-ES" sz="2400" b="1" dirty="0">
                <a:solidFill>
                  <a:srgbClr val="FFFFFF"/>
                </a:solidFill>
                <a:ea typeface="Tahoma" panose="020B0604030504040204" pitchFamily="34" charset="0"/>
                <a:cs typeface="Tahoma" panose="020B0604030504040204" pitchFamily="34" charset="0"/>
              </a:rPr>
              <a:t>Datos de los alumnos</a:t>
            </a:r>
            <a:endParaRPr lang="es-ES" sz="2400" dirty="0">
              <a:solidFill>
                <a:srgbClr val="FFFFFF"/>
              </a:solidFill>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72657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6" name="CuadroTexto 86">
            <a:extLst>
              <a:ext uri="{FF2B5EF4-FFF2-40B4-BE49-F238E27FC236}">
                <a16:creationId xmlns:a16="http://schemas.microsoft.com/office/drawing/2014/main" id="{060DA1AC-86A7-D984-E6B2-52B82D695735}"/>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Análisis de Software con Sonarqube </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86602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6" name="CuadroTexto 86">
            <a:extLst>
              <a:ext uri="{FF2B5EF4-FFF2-40B4-BE49-F238E27FC236}">
                <a16:creationId xmlns:a16="http://schemas.microsoft.com/office/drawing/2014/main" id="{58469EE1-3901-73BE-8176-3DC87A553885}"/>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Análisis de Software con Sonarqube </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88949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7" name="Rectangle: Rounded Corners 6">
            <a:extLst>
              <a:ext uri="{FF2B5EF4-FFF2-40B4-BE49-F238E27FC236}">
                <a16:creationId xmlns:a16="http://schemas.microsoft.com/office/drawing/2014/main" id="{D8BCDB6A-C69E-F141-3CF9-679EDB114E08}"/>
              </a:ext>
            </a:extLst>
          </p:cNvPr>
          <p:cNvSpPr/>
          <p:nvPr/>
        </p:nvSpPr>
        <p:spPr>
          <a:xfrm>
            <a:off x="403122" y="1124521"/>
            <a:ext cx="10343535" cy="566628"/>
          </a:xfrm>
          <a:prstGeom prst="roundRect">
            <a:avLst/>
          </a:pr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0" tIns="45720" rIns="0" bIns="45720" anchor="ctr" anchorCtr="0" compatLnSpc="1">
            <a:noAutofit/>
          </a:bodyPr>
          <a:lstStyle/>
          <a:p>
            <a:r>
              <a:rPr lang="es-ES" sz="2400" b="1" kern="0" dirty="0">
                <a:solidFill>
                  <a:srgbClr val="FFFFFF"/>
                </a:solidFill>
                <a:ea typeface="Tahoma" panose="020B0604030504040204" pitchFamily="34" charset="0"/>
                <a:cs typeface="Tahoma" panose="020B0604030504040204" pitchFamily="34" charset="0"/>
              </a:rPr>
              <a:t>  Tarea 4: ejecución de la aplicación</a:t>
            </a:r>
            <a:endParaRPr lang="en-GB" sz="2400" b="1" kern="0" dirty="0">
              <a:solidFill>
                <a:srgbClr val="FFFFFF"/>
              </a:solidFill>
              <a:ea typeface="Tahoma" panose="020B0604030504040204" pitchFamily="34" charset="0"/>
              <a:cs typeface="Tahoma" panose="020B0604030504040204" pitchFamily="34" charset="0"/>
            </a:endParaRPr>
          </a:p>
        </p:txBody>
      </p:sp>
      <p:sp>
        <p:nvSpPr>
          <p:cNvPr id="9" name="Oval 8">
            <a:extLst>
              <a:ext uri="{FF2B5EF4-FFF2-40B4-BE49-F238E27FC236}">
                <a16:creationId xmlns:a16="http://schemas.microsoft.com/office/drawing/2014/main" id="{571868F3-C8BE-8B83-A734-AAD6D5C00B5B}"/>
              </a:ext>
            </a:extLst>
          </p:cNvPr>
          <p:cNvSpPr>
            <a:spLocks noChangeAspect="1"/>
          </p:cNvSpPr>
          <p:nvPr/>
        </p:nvSpPr>
        <p:spPr>
          <a:xfrm>
            <a:off x="10852878" y="939835"/>
            <a:ext cx="936000" cy="936000"/>
          </a:xfrm>
          <a:prstGeom prst="ellipse">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algn="ctr"/>
            <a:r>
              <a:rPr lang="es-ES" sz="2400" b="1" dirty="0">
                <a:solidFill>
                  <a:srgbClr val="FFFFFF"/>
                </a:solidFill>
                <a:ea typeface="Tahoma" panose="020B0604030504040204" pitchFamily="34" charset="0"/>
                <a:cs typeface="Tahoma" panose="020B0604030504040204" pitchFamily="34" charset="0"/>
              </a:rPr>
              <a:t>1 </a:t>
            </a:r>
            <a:r>
              <a:rPr lang="es-ES" sz="1400" b="1" dirty="0">
                <a:solidFill>
                  <a:srgbClr val="FFFFFF"/>
                </a:solidFill>
                <a:ea typeface="Tahoma" panose="020B0604030504040204" pitchFamily="34" charset="0"/>
                <a:cs typeface="Tahoma" panose="020B0604030504040204" pitchFamily="34" charset="0"/>
              </a:rPr>
              <a:t>Punto</a:t>
            </a:r>
            <a:endParaRPr lang="en-GB" sz="1400" b="1" dirty="0">
              <a:solidFill>
                <a:srgbClr val="FFFFFF"/>
              </a:solidFill>
              <a:ea typeface="Tahoma" panose="020B0604030504040204" pitchFamily="34" charset="0"/>
              <a:cs typeface="Tahoma" panose="020B0604030504040204" pitchFamily="34" charset="0"/>
            </a:endParaRPr>
          </a:p>
        </p:txBody>
      </p:sp>
      <p:sp>
        <p:nvSpPr>
          <p:cNvPr id="14" name="TextBox 13">
            <a:extLst>
              <a:ext uri="{FF2B5EF4-FFF2-40B4-BE49-F238E27FC236}">
                <a16:creationId xmlns:a16="http://schemas.microsoft.com/office/drawing/2014/main" id="{5B6145E2-033B-2BB2-34D4-AFDB9CDF876F}"/>
              </a:ext>
            </a:extLst>
          </p:cNvPr>
          <p:cNvSpPr txBox="1"/>
          <p:nvPr/>
        </p:nvSpPr>
        <p:spPr>
          <a:xfrm>
            <a:off x="403122" y="1875835"/>
            <a:ext cx="10343535" cy="1200329"/>
          </a:xfrm>
          <a:prstGeom prst="rect">
            <a:avLst/>
          </a:prstGeom>
          <a:noFill/>
        </p:spPr>
        <p:txBody>
          <a:bodyPr wrap="square">
            <a:spAutoFit/>
          </a:bodyPr>
          <a:lstStyle/>
          <a:p>
            <a:pPr algn="just"/>
            <a:r>
              <a:rPr lang="es-ES" dirty="0"/>
              <a:t>Una vez depurada la aplicación (</a:t>
            </a:r>
            <a:r>
              <a:rPr lang="es-ES" dirty="0">
                <a:solidFill>
                  <a:srgbClr val="0000FF"/>
                </a:solidFill>
                <a:latin typeface="Lucida Console" panose="020B0609040504020204" pitchFamily="49" charset="0"/>
              </a:rPr>
              <a:t>main_en_depuración.py</a:t>
            </a:r>
            <a:r>
              <a:rPr lang="es-ES" dirty="0"/>
              <a:t>), guarde el fichero </a:t>
            </a:r>
            <a:r>
              <a:rPr lang="es-ES" dirty="0">
                <a:solidFill>
                  <a:srgbClr val="0000FF"/>
                </a:solidFill>
                <a:latin typeface="Lucida Console" panose="020B0609040504020204" pitchFamily="49" charset="0"/>
              </a:rPr>
              <a:t>main_en_depuración.py</a:t>
            </a:r>
            <a:r>
              <a:rPr lang="es-ES" dirty="0"/>
              <a:t> como </a:t>
            </a:r>
            <a:r>
              <a:rPr lang="es-ES" dirty="0">
                <a:solidFill>
                  <a:srgbClr val="0000FF"/>
                </a:solidFill>
                <a:latin typeface="Lucida Console" panose="020B0609040504020204" pitchFamily="49" charset="0"/>
              </a:rPr>
              <a:t>main_final.py </a:t>
            </a:r>
            <a:r>
              <a:rPr lang="es-ES" dirty="0"/>
              <a:t>y ejecútelo en el IDE de VS </a:t>
            </a:r>
            <a:r>
              <a:rPr lang="es-ES" dirty="0" err="1"/>
              <a:t>Code</a:t>
            </a:r>
            <a:r>
              <a:rPr lang="es-ES" dirty="0"/>
              <a:t> para validar su funcionamiento. Puede usar los siguientes parámetros (imágenes adjuntas). Presente evidencias de que la aplicación funciona correctamente.</a:t>
            </a:r>
          </a:p>
        </p:txBody>
      </p:sp>
      <p:pic>
        <p:nvPicPr>
          <p:cNvPr id="2" name="Picture 1">
            <a:extLst>
              <a:ext uri="{FF2B5EF4-FFF2-40B4-BE49-F238E27FC236}">
                <a16:creationId xmlns:a16="http://schemas.microsoft.com/office/drawing/2014/main" id="{12A2E0CA-FA62-C824-ED77-7EBD68E938B8}"/>
              </a:ext>
            </a:extLst>
          </p:cNvPr>
          <p:cNvPicPr>
            <a:picLocks noChangeAspect="1"/>
          </p:cNvPicPr>
          <p:nvPr/>
        </p:nvPicPr>
        <p:blipFill rotWithShape="1">
          <a:blip r:embed="rId4"/>
          <a:srcRect b="77991"/>
          <a:stretch/>
        </p:blipFill>
        <p:spPr>
          <a:xfrm>
            <a:off x="1154620" y="3429000"/>
            <a:ext cx="9592037" cy="2026681"/>
          </a:xfrm>
          <a:prstGeom prst="rect">
            <a:avLst/>
          </a:prstGeom>
        </p:spPr>
      </p:pic>
      <p:pic>
        <p:nvPicPr>
          <p:cNvPr id="3" name="Picture 2">
            <a:extLst>
              <a:ext uri="{FF2B5EF4-FFF2-40B4-BE49-F238E27FC236}">
                <a16:creationId xmlns:a16="http://schemas.microsoft.com/office/drawing/2014/main" id="{9353E559-4F3B-66DB-DEF5-7A5D7BA48EA9}"/>
              </a:ext>
            </a:extLst>
          </p:cNvPr>
          <p:cNvPicPr>
            <a:picLocks noChangeAspect="1"/>
          </p:cNvPicPr>
          <p:nvPr/>
        </p:nvPicPr>
        <p:blipFill>
          <a:blip r:embed="rId5"/>
          <a:stretch>
            <a:fillRect/>
          </a:stretch>
        </p:blipFill>
        <p:spPr>
          <a:xfrm>
            <a:off x="6743033" y="4077393"/>
            <a:ext cx="2642036" cy="1544739"/>
          </a:xfrm>
          <a:prstGeom prst="rect">
            <a:avLst/>
          </a:prstGeom>
        </p:spPr>
      </p:pic>
      <p:sp>
        <p:nvSpPr>
          <p:cNvPr id="5" name="CuadroTexto 86">
            <a:extLst>
              <a:ext uri="{FF2B5EF4-FFF2-40B4-BE49-F238E27FC236}">
                <a16:creationId xmlns:a16="http://schemas.microsoft.com/office/drawing/2014/main" id="{02A13C7F-4815-1FA7-0E5B-933650E2023F}"/>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Análisis de Software con Sonarqube </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05907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6" name="CuadroTexto 86">
            <a:extLst>
              <a:ext uri="{FF2B5EF4-FFF2-40B4-BE49-F238E27FC236}">
                <a16:creationId xmlns:a16="http://schemas.microsoft.com/office/drawing/2014/main" id="{4A0B212F-EAB5-2A98-C11C-7C09E2178040}"/>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Análisis de Software con Sonarqube </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14262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3"/>
          <p:cNvSpPr/>
          <p:nvPr/>
        </p:nvSpPr>
        <p:spPr>
          <a:xfrm rot="5400013">
            <a:off x="2667003" y="-2667004"/>
            <a:ext cx="6858000" cy="12191987"/>
          </a:xfrm>
          <a:prstGeom prst="rect">
            <a:avLst/>
          </a:prstGeom>
          <a:solidFill>
            <a:srgbClr val="004A99"/>
          </a:soli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dirty="0">
              <a:solidFill>
                <a:srgbClr val="10CF9B"/>
              </a:solidFill>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8286" y="2135948"/>
            <a:ext cx="4575433" cy="1194958"/>
          </a:xfrm>
          <a:prstGeom prst="rect">
            <a:avLst/>
          </a:prstGeom>
        </p:spPr>
      </p:pic>
      <p:pic>
        <p:nvPicPr>
          <p:cNvPr id="5" name="Imagen 4"/>
          <p:cNvPicPr>
            <a:picLocks noChangeAspect="1"/>
          </p:cNvPicPr>
          <p:nvPr/>
        </p:nvPicPr>
        <p:blipFill>
          <a:blip r:embed="rId3"/>
          <a:stretch>
            <a:fillRect/>
          </a:stretch>
        </p:blipFill>
        <p:spPr>
          <a:xfrm>
            <a:off x="449639" y="4070759"/>
            <a:ext cx="3600450" cy="2600325"/>
          </a:xfrm>
          <a:prstGeom prst="rect">
            <a:avLst/>
          </a:prstGeom>
        </p:spPr>
      </p:pic>
      <p:pic>
        <p:nvPicPr>
          <p:cNvPr id="6" name="Imagen 5"/>
          <p:cNvPicPr>
            <a:picLocks noChangeAspect="1"/>
          </p:cNvPicPr>
          <p:nvPr/>
        </p:nvPicPr>
        <p:blipFill>
          <a:blip r:embed="rId4"/>
          <a:stretch>
            <a:fillRect/>
          </a:stretch>
        </p:blipFill>
        <p:spPr>
          <a:xfrm>
            <a:off x="8141321" y="5099459"/>
            <a:ext cx="3714750" cy="1571625"/>
          </a:xfrm>
          <a:prstGeom prst="rect">
            <a:avLst/>
          </a:prstGeom>
        </p:spPr>
      </p:pic>
    </p:spTree>
    <p:extLst>
      <p:ext uri="{BB962C8B-B14F-4D97-AF65-F5344CB8AC3E}">
        <p14:creationId xmlns:p14="http://schemas.microsoft.com/office/powerpoint/2010/main" val="3628724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sp>
        <p:nvSpPr>
          <p:cNvPr id="5" name="CuadroTexto 86"/>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Análisis de Software con Sonarqube </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13" name="Rectángulo 12"/>
          <p:cNvSpPr/>
          <p:nvPr/>
        </p:nvSpPr>
        <p:spPr>
          <a:xfrm>
            <a:off x="345180" y="1729535"/>
            <a:ext cx="10507698" cy="4521815"/>
          </a:xfrm>
          <a:prstGeom prst="rect">
            <a:avLst/>
          </a:prstGeom>
        </p:spPr>
        <p:txBody>
          <a:bodyPr wrap="square" lIns="91440" tIns="45720" rIns="91440" bIns="45720" anchor="t">
            <a:spAutoFit/>
          </a:bodyPr>
          <a:lstStyle/>
          <a:p>
            <a:pPr marL="285750" indent="-285750" algn="just">
              <a:lnSpc>
                <a:spcPct val="107000"/>
              </a:lnSpc>
              <a:spcAft>
                <a:spcPts val="600"/>
              </a:spcAft>
              <a:buFont typeface="Arial" panose="020B0604020202020204" pitchFamily="34" charset="0"/>
              <a:buChar char="•"/>
              <a:tabLst>
                <a:tab pos="5363845" algn="r"/>
              </a:tabLst>
            </a:pPr>
            <a:r>
              <a:rPr lang="es-ES" dirty="0">
                <a:solidFill>
                  <a:srgbClr val="0000FF"/>
                </a:solidFill>
                <a:latin typeface="Calibri"/>
                <a:ea typeface="Calibri" panose="020F0502020204030204" pitchFamily="34" charset="0"/>
                <a:cs typeface="Times New Roman"/>
              </a:rPr>
              <a:t>Completa la práctica en este mismo </a:t>
            </a:r>
            <a:r>
              <a:rPr lang="es-ES" dirty="0" err="1">
                <a:solidFill>
                  <a:srgbClr val="0000FF"/>
                </a:solidFill>
                <a:latin typeface="Calibri"/>
                <a:ea typeface="Calibri" panose="020F0502020204030204" pitchFamily="34" charset="0"/>
                <a:cs typeface="Times New Roman"/>
              </a:rPr>
              <a:t>Power</a:t>
            </a:r>
            <a:r>
              <a:rPr lang="es-ES" dirty="0">
                <a:solidFill>
                  <a:srgbClr val="0000FF"/>
                </a:solidFill>
                <a:latin typeface="Calibri"/>
                <a:ea typeface="Calibri" panose="020F0502020204030204" pitchFamily="34" charset="0"/>
                <a:cs typeface="Times New Roman"/>
              </a:rPr>
              <a:t> Point rellenando las páginas en blanco o incluyendo más páginas si necesitas más espacio para los pantallazos y las explicaciones.</a:t>
            </a:r>
          </a:p>
          <a:p>
            <a:pPr marL="285750" lvl="0" indent="-285750" algn="just">
              <a:lnSpc>
                <a:spcPct val="107000"/>
              </a:lnSpc>
              <a:spcAft>
                <a:spcPts val="600"/>
              </a:spcAft>
              <a:buFont typeface="Arial" panose="020B0604020202020204" pitchFamily="34" charset="0"/>
              <a:buChar char="•"/>
              <a:tabLst>
                <a:tab pos="5363845" algn="r"/>
              </a:tabLst>
            </a:pPr>
            <a:r>
              <a:rPr lang="es-ES" dirty="0">
                <a:solidFill>
                  <a:srgbClr val="0000FF"/>
                </a:solidFill>
                <a:latin typeface="Calibri" panose="020F0502020204030204" pitchFamily="34" charset="0"/>
                <a:ea typeface="Calibri" panose="020F0502020204030204" pitchFamily="34" charset="0"/>
                <a:cs typeface="Times New Roman" panose="02020603050405020304" pitchFamily="18" charset="0"/>
              </a:rPr>
              <a:t>Una vez completado el </a:t>
            </a:r>
            <a:r>
              <a:rPr lang="es-ES" dirty="0" err="1">
                <a:solidFill>
                  <a:srgbClr val="0000FF"/>
                </a:solidFill>
                <a:latin typeface="Calibri" panose="020F0502020204030204" pitchFamily="34" charset="0"/>
                <a:ea typeface="Calibri" panose="020F0502020204030204" pitchFamily="34" charset="0"/>
                <a:cs typeface="Times New Roman" panose="02020603050405020304" pitchFamily="18" charset="0"/>
              </a:rPr>
              <a:t>Power</a:t>
            </a:r>
            <a:r>
              <a:rPr lang="es-ES" dirty="0">
                <a:solidFill>
                  <a:srgbClr val="0000FF"/>
                </a:solidFill>
                <a:latin typeface="Calibri" panose="020F0502020204030204" pitchFamily="34" charset="0"/>
                <a:ea typeface="Calibri" panose="020F0502020204030204" pitchFamily="34" charset="0"/>
                <a:cs typeface="Times New Roman" panose="02020603050405020304" pitchFamily="18" charset="0"/>
              </a:rPr>
              <a:t> Point, guárdalo en formato </a:t>
            </a:r>
            <a:r>
              <a:rPr lang="es-ES" dirty="0" err="1">
                <a:solidFill>
                  <a:srgbClr val="0000FF"/>
                </a:solidFill>
                <a:latin typeface="Calibri" panose="020F0502020204030204" pitchFamily="34" charset="0"/>
                <a:ea typeface="Calibri" panose="020F0502020204030204" pitchFamily="34" charset="0"/>
                <a:cs typeface="Times New Roman" panose="02020603050405020304" pitchFamily="18" charset="0"/>
              </a:rPr>
              <a:t>pdf</a:t>
            </a:r>
            <a:r>
              <a:rPr lang="es-ES" dirty="0">
                <a:solidFill>
                  <a:srgbClr val="0000FF"/>
                </a:solidFill>
                <a:latin typeface="Calibri" panose="020F0502020204030204" pitchFamily="34" charset="0"/>
                <a:ea typeface="Calibri" panose="020F0502020204030204" pitchFamily="34" charset="0"/>
                <a:cs typeface="Times New Roman" panose="02020603050405020304" pitchFamily="18" charset="0"/>
              </a:rPr>
              <a:t>. </a:t>
            </a:r>
            <a:r>
              <a:rPr lang="es-ES" b="1" dirty="0">
                <a:solidFill>
                  <a:srgbClr val="0000FF"/>
                </a:solidFill>
                <a:latin typeface="Calibri" panose="020F0502020204030204" pitchFamily="34" charset="0"/>
                <a:ea typeface="Calibri" panose="020F0502020204030204" pitchFamily="34" charset="0"/>
                <a:cs typeface="Times New Roman" panose="02020603050405020304" pitchFamily="18" charset="0"/>
              </a:rPr>
              <a:t>A la plataforma BB sube el </a:t>
            </a:r>
            <a:r>
              <a:rPr lang="es-ES" b="1" dirty="0" err="1">
                <a:solidFill>
                  <a:srgbClr val="0000FF"/>
                </a:solidFill>
                <a:latin typeface="Calibri" panose="020F0502020204030204" pitchFamily="34" charset="0"/>
                <a:ea typeface="Calibri" panose="020F0502020204030204" pitchFamily="34" charset="0"/>
                <a:cs typeface="Times New Roman" panose="02020603050405020304" pitchFamily="18" charset="0"/>
              </a:rPr>
              <a:t>pdf</a:t>
            </a:r>
            <a:r>
              <a:rPr lang="es-ES" b="1" dirty="0">
                <a:solidFill>
                  <a:srgbClr val="0000FF"/>
                </a:solidFill>
                <a:latin typeface="Calibri" panose="020F0502020204030204" pitchFamily="34" charset="0"/>
                <a:ea typeface="Calibri" panose="020F0502020204030204" pitchFamily="34" charset="0"/>
                <a:cs typeface="Times New Roman" panose="02020603050405020304" pitchFamily="18" charset="0"/>
              </a:rPr>
              <a:t> resultante.</a:t>
            </a:r>
          </a:p>
          <a:p>
            <a:pPr marL="285750" lvl="0" indent="-285750" algn="just">
              <a:lnSpc>
                <a:spcPct val="107000"/>
              </a:lnSpc>
              <a:spcAft>
                <a:spcPts val="600"/>
              </a:spcAft>
              <a:buFont typeface="Arial" panose="020B0604020202020204" pitchFamily="34" charset="0"/>
              <a:buChar char="•"/>
              <a:tabLst>
                <a:tab pos="5363845" algn="r"/>
              </a:tabLst>
            </a:pPr>
            <a:r>
              <a:rPr lang="es-ES" dirty="0">
                <a:solidFill>
                  <a:srgbClr val="0000FF"/>
                </a:solidFill>
                <a:latin typeface="Calibri" panose="020F0502020204030204" pitchFamily="34" charset="0"/>
                <a:ea typeface="Calibri" panose="020F0502020204030204" pitchFamily="34" charset="0"/>
                <a:cs typeface="Times New Roman" panose="02020603050405020304" pitchFamily="18" charset="0"/>
              </a:rPr>
              <a:t>Sube a BB también el fichero </a:t>
            </a:r>
            <a:r>
              <a:rPr lang="es-ES" b="1" dirty="0">
                <a:solidFill>
                  <a:srgbClr val="0000FF"/>
                </a:solidFill>
                <a:latin typeface="Lucida Console" panose="020B0609040504020204" pitchFamily="49" charset="0"/>
                <a:ea typeface="Calibri" panose="020F0502020204030204" pitchFamily="34" charset="0"/>
                <a:cs typeface="Times New Roman" panose="02020603050405020304" pitchFamily="18" charset="0"/>
              </a:rPr>
              <a:t>main_final.py</a:t>
            </a:r>
            <a:r>
              <a:rPr lang="es-ES" dirty="0">
                <a:solidFill>
                  <a:srgbClr val="0000FF"/>
                </a:solidFill>
                <a:latin typeface="Lucida Console" panose="020B0609040504020204" pitchFamily="49" charset="0"/>
                <a:ea typeface="Calibri" panose="020F0502020204030204" pitchFamily="34" charset="0"/>
                <a:cs typeface="Times New Roman" panose="02020603050405020304" pitchFamily="18" charset="0"/>
              </a:rPr>
              <a:t> </a:t>
            </a:r>
            <a:r>
              <a:rPr lang="es-ES" dirty="0">
                <a:solidFill>
                  <a:srgbClr val="0000FF"/>
                </a:solidFill>
                <a:latin typeface="Calibri" panose="020F0502020204030204" pitchFamily="34" charset="0"/>
                <a:ea typeface="Calibri" panose="020F0502020204030204" pitchFamily="34" charset="0"/>
                <a:cs typeface="Times New Roman" panose="02020603050405020304" pitchFamily="18" charset="0"/>
              </a:rPr>
              <a:t>con el código ya depurado y asegurándote que funciona correctamente la aplicación. </a:t>
            </a:r>
          </a:p>
          <a:p>
            <a:pPr marL="285750" lvl="0" indent="-285750" algn="just">
              <a:lnSpc>
                <a:spcPct val="107000"/>
              </a:lnSpc>
              <a:spcAft>
                <a:spcPts val="600"/>
              </a:spcAft>
              <a:buFont typeface="Arial" panose="020B0604020202020204" pitchFamily="34" charset="0"/>
              <a:buChar char="•"/>
              <a:tabLst>
                <a:tab pos="5363845" algn="r"/>
              </a:tabLst>
            </a:pPr>
            <a:r>
              <a:rPr lang="es-ES" dirty="0">
                <a:solidFill>
                  <a:srgbClr val="0000FF"/>
                </a:solidFill>
                <a:latin typeface="Calibri" panose="020F0502020204030204" pitchFamily="34" charset="0"/>
                <a:ea typeface="Calibri" panose="020F0502020204030204" pitchFamily="34" charset="0"/>
                <a:cs typeface="Times New Roman" panose="02020603050405020304" pitchFamily="18" charset="0"/>
              </a:rPr>
              <a:t>Rellene el nombre/apellidos y el curso de los participantes del grupo.</a:t>
            </a:r>
          </a:p>
          <a:p>
            <a:pPr marL="285750" lvl="0" indent="-285750" algn="just">
              <a:lnSpc>
                <a:spcPct val="107000"/>
              </a:lnSpc>
              <a:spcAft>
                <a:spcPts val="600"/>
              </a:spcAft>
              <a:buFont typeface="Arial" panose="020B0604020202020204" pitchFamily="34" charset="0"/>
              <a:buChar char="•"/>
              <a:tabLst>
                <a:tab pos="5363845" algn="r"/>
              </a:tabLst>
            </a:pPr>
            <a:endParaRPr lang="es-ES"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s-ES" b="1" dirty="0">
                <a:solidFill>
                  <a:srgbClr val="0000FF"/>
                </a:solidFill>
                <a:latin typeface="Calibri" panose="020F0502020204030204" pitchFamily="34" charset="0"/>
                <a:ea typeface="Calibri" panose="020F0502020204030204" pitchFamily="34" charset="0"/>
                <a:cs typeface="Times New Roman" panose="02020603050405020304" pitchFamily="18" charset="0"/>
              </a:rPr>
              <a:t>IMPORTANTE: </a:t>
            </a:r>
            <a:r>
              <a:rPr lang="es-ES" dirty="0">
                <a:solidFill>
                  <a:srgbClr val="0000FF"/>
                </a:solidFill>
                <a:latin typeface="Calibri" panose="020F0502020204030204" pitchFamily="34" charset="0"/>
                <a:ea typeface="Calibri" panose="020F0502020204030204" pitchFamily="34" charset="0"/>
                <a:cs typeface="Times New Roman" panose="02020603050405020304" pitchFamily="18" charset="0"/>
              </a:rPr>
              <a:t>Recordad que en un contexto profesional importa mucho la forma, además del contenido. No se trata únicamente de hacer bien el trabajo, hay que saber transmitirlo adecuadamente. Es decir, cuidad la presentación de resultados. Además, siempre que sea posible, haremos una miniexposición en clase. </a:t>
            </a:r>
            <a:r>
              <a:rPr lang="es-ES" b="1" dirty="0">
                <a:solidFill>
                  <a:srgbClr val="0000FF"/>
                </a:solidFill>
                <a:latin typeface="Calibri" panose="020F0502020204030204" pitchFamily="34" charset="0"/>
                <a:ea typeface="Calibri" panose="020F0502020204030204" pitchFamily="34" charset="0"/>
                <a:cs typeface="Times New Roman" panose="02020603050405020304" pitchFamily="18" charset="0"/>
              </a:rPr>
              <a:t>Esta parte supone el 20% de la nota. </a:t>
            </a:r>
          </a:p>
          <a:p>
            <a:pPr marL="285750" indent="-285750" algn="just">
              <a:lnSpc>
                <a:spcPct val="107000"/>
              </a:lnSpc>
              <a:spcAft>
                <a:spcPts val="800"/>
              </a:spcAft>
              <a:buFont typeface="Arial" panose="020B0604020202020204" pitchFamily="34" charset="0"/>
              <a:buChar char="•"/>
            </a:pPr>
            <a:endParaRPr lang="en-GB"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07000"/>
              </a:lnSpc>
              <a:spcAft>
                <a:spcPts val="600"/>
              </a:spcAft>
              <a:buFont typeface="Arial" panose="020B0604020202020204" pitchFamily="34" charset="0"/>
              <a:buChar char="•"/>
              <a:tabLst>
                <a:tab pos="5363845" algn="r"/>
              </a:tabLst>
            </a:pPr>
            <a:r>
              <a:rPr lang="es-ES"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Fecha máxima de entrega: lunes </a:t>
            </a:r>
            <a:r>
              <a:rPr lang="es-ES" b="1">
                <a:solidFill>
                  <a:srgbClr val="FF0000"/>
                </a:solidFill>
                <a:latin typeface="Calibri" panose="020F0502020204030204" pitchFamily="34" charset="0"/>
                <a:ea typeface="Calibri" panose="020F0502020204030204" pitchFamily="34" charset="0"/>
                <a:cs typeface="Times New Roman" panose="02020603050405020304" pitchFamily="18" charset="0"/>
              </a:rPr>
              <a:t>19 febrero 23:59.</a:t>
            </a:r>
            <a:endParaRPr lang="es-ES"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ángulo redondeado 7">
            <a:extLst>
              <a:ext uri="{FF2B5EF4-FFF2-40B4-BE49-F238E27FC236}">
                <a16:creationId xmlns:a16="http://schemas.microsoft.com/office/drawing/2014/main" id="{E2B3A53F-8FA8-AE75-EC62-E038A3957D88}"/>
              </a:ext>
            </a:extLst>
          </p:cNvPr>
          <p:cNvSpPr/>
          <p:nvPr/>
        </p:nvSpPr>
        <p:spPr>
          <a:xfrm>
            <a:off x="190733" y="984388"/>
            <a:ext cx="3126038" cy="52322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a:defRPr sz="1800" b="0" i="0" u="none" strike="noStrike" kern="0" cap="none" spc="0" baseline="0">
                <a:solidFill>
                  <a:srgbClr val="000000"/>
                </a:solidFill>
                <a:uFillTx/>
              </a:defRPr>
            </a:pPr>
            <a:r>
              <a:rPr lang="es-ES" sz="2400" b="1" dirty="0">
                <a:solidFill>
                  <a:srgbClr val="FFFFFF"/>
                </a:solidFill>
                <a:ea typeface="Tahoma" panose="020B0604030504040204" pitchFamily="34" charset="0"/>
                <a:cs typeface="Tahoma" panose="020B0604030504040204" pitchFamily="34" charset="0"/>
              </a:rPr>
              <a:t>Instrucciones</a:t>
            </a:r>
            <a:endParaRPr lang="es-ES" sz="2400" dirty="0">
              <a:solidFill>
                <a:srgbClr val="FFFFFF"/>
              </a:solidFill>
              <a:ea typeface="Tahoma" panose="020B0604030504040204" pitchFamily="34" charset="0"/>
              <a:cs typeface="Tahoma" panose="020B0604030504040204" pitchFamily="34" charset="0"/>
            </a:endParaRPr>
          </a:p>
        </p:txBody>
      </p:sp>
      <p:sp>
        <p:nvSpPr>
          <p:cNvPr id="7" name="Oval 6">
            <a:extLst>
              <a:ext uri="{FF2B5EF4-FFF2-40B4-BE49-F238E27FC236}">
                <a16:creationId xmlns:a16="http://schemas.microsoft.com/office/drawing/2014/main" id="{581BFAA7-9D5A-86A9-6E25-0AC7DD603355}"/>
              </a:ext>
            </a:extLst>
          </p:cNvPr>
          <p:cNvSpPr>
            <a:spLocks noChangeAspect="1"/>
          </p:cNvSpPr>
          <p:nvPr/>
        </p:nvSpPr>
        <p:spPr>
          <a:xfrm>
            <a:off x="10910820" y="4239987"/>
            <a:ext cx="936000" cy="936000"/>
          </a:xfrm>
          <a:prstGeom prst="ellipse">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0" tIns="45720" rIns="0" bIns="45720" anchor="ctr" anchorCtr="1" compatLnSpc="1">
            <a:noAutofit/>
          </a:bodyPr>
          <a:lstStyle/>
          <a:p>
            <a:pPr algn="ctr"/>
            <a:r>
              <a:rPr lang="es-ES" sz="2400" b="1" dirty="0">
                <a:solidFill>
                  <a:srgbClr val="FFFFFF"/>
                </a:solidFill>
                <a:ea typeface="Tahoma" panose="020B0604030504040204" pitchFamily="34" charset="0"/>
                <a:cs typeface="Tahoma" panose="020B0604030504040204" pitchFamily="34" charset="0"/>
              </a:rPr>
              <a:t>2 </a:t>
            </a:r>
            <a:r>
              <a:rPr lang="es-ES" sz="1400" b="1" dirty="0">
                <a:solidFill>
                  <a:srgbClr val="FFFFFF"/>
                </a:solidFill>
                <a:ea typeface="Tahoma" panose="020B0604030504040204" pitchFamily="34" charset="0"/>
                <a:cs typeface="Tahoma" panose="020B0604030504040204" pitchFamily="34" charset="0"/>
              </a:rPr>
              <a:t>Puntos</a:t>
            </a:r>
            <a:endParaRPr lang="en-GB" sz="1400" b="1" dirty="0">
              <a:solidFill>
                <a:srgbClr val="FFFFFF"/>
              </a:solidFill>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36056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19" name="Rectángulo redondeado 7">
            <a:extLst>
              <a:ext uri="{FF2B5EF4-FFF2-40B4-BE49-F238E27FC236}">
                <a16:creationId xmlns:a16="http://schemas.microsoft.com/office/drawing/2014/main" id="{38D4E963-152F-D1B6-0E36-599033AAE454}"/>
              </a:ext>
            </a:extLst>
          </p:cNvPr>
          <p:cNvSpPr/>
          <p:nvPr/>
        </p:nvSpPr>
        <p:spPr>
          <a:xfrm>
            <a:off x="307119" y="1053533"/>
            <a:ext cx="2826784" cy="52322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a:defRPr sz="1800" b="0" i="0" u="none" strike="noStrike" kern="0" cap="none" spc="0" baseline="0">
                <a:solidFill>
                  <a:srgbClr val="000000"/>
                </a:solidFill>
                <a:uFillTx/>
              </a:defRPr>
            </a:pPr>
            <a:r>
              <a:rPr lang="es-ES" sz="2400" b="1" dirty="0">
                <a:solidFill>
                  <a:srgbClr val="FFFFFF"/>
                </a:solidFill>
                <a:ea typeface="Tahoma" panose="020B0604030504040204" pitchFamily="34" charset="0"/>
                <a:cs typeface="Tahoma" panose="020B0604030504040204" pitchFamily="34" charset="0"/>
              </a:rPr>
              <a:t>Contexto</a:t>
            </a:r>
            <a:endParaRPr lang="es-ES" sz="2400" dirty="0">
              <a:solidFill>
                <a:srgbClr val="FFFFFF"/>
              </a:solidFill>
              <a:ea typeface="Tahoma" panose="020B0604030504040204" pitchFamily="34" charset="0"/>
              <a:cs typeface="Tahoma" panose="020B0604030504040204" pitchFamily="34" charset="0"/>
            </a:endParaRPr>
          </a:p>
        </p:txBody>
      </p:sp>
      <p:pic>
        <p:nvPicPr>
          <p:cNvPr id="7" name="Picture 6">
            <a:extLst>
              <a:ext uri="{FF2B5EF4-FFF2-40B4-BE49-F238E27FC236}">
                <a16:creationId xmlns:a16="http://schemas.microsoft.com/office/drawing/2014/main" id="{0897262D-8668-CDD0-74B1-A28BD8499965}"/>
              </a:ext>
            </a:extLst>
          </p:cNvPr>
          <p:cNvPicPr>
            <a:picLocks noChangeAspect="1"/>
          </p:cNvPicPr>
          <p:nvPr/>
        </p:nvPicPr>
        <p:blipFill>
          <a:blip r:embed="rId4"/>
          <a:stretch>
            <a:fillRect/>
          </a:stretch>
        </p:blipFill>
        <p:spPr>
          <a:xfrm>
            <a:off x="1936642" y="1705148"/>
            <a:ext cx="8191600" cy="4428604"/>
          </a:xfrm>
          <a:prstGeom prst="rect">
            <a:avLst/>
          </a:prstGeom>
        </p:spPr>
      </p:pic>
      <p:sp>
        <p:nvSpPr>
          <p:cNvPr id="10" name="TextBox 9">
            <a:extLst>
              <a:ext uri="{FF2B5EF4-FFF2-40B4-BE49-F238E27FC236}">
                <a16:creationId xmlns:a16="http://schemas.microsoft.com/office/drawing/2014/main" id="{56AEF9CA-139E-0BC4-02D6-9A59CE48C956}"/>
              </a:ext>
            </a:extLst>
          </p:cNvPr>
          <p:cNvSpPr txBox="1"/>
          <p:nvPr/>
        </p:nvSpPr>
        <p:spPr>
          <a:xfrm>
            <a:off x="407324" y="6262147"/>
            <a:ext cx="4575612" cy="307777"/>
          </a:xfrm>
          <a:prstGeom prst="rect">
            <a:avLst/>
          </a:prstGeom>
          <a:noFill/>
        </p:spPr>
        <p:txBody>
          <a:bodyPr wrap="none" rtlCol="0">
            <a:spAutoFit/>
          </a:bodyPr>
          <a:lstStyle/>
          <a:p>
            <a:r>
              <a:rPr lang="es-ES" sz="1400" dirty="0"/>
              <a:t>Fuente: </a:t>
            </a:r>
            <a:r>
              <a:rPr lang="es-ES" sz="1400" dirty="0">
                <a:hlinkClick r:id="rId5"/>
              </a:rPr>
              <a:t>https://www.youtube.com/watch?v=pKDo23VfH6U</a:t>
            </a:r>
            <a:r>
              <a:rPr lang="es-ES" sz="1400" dirty="0"/>
              <a:t> </a:t>
            </a:r>
            <a:endParaRPr lang="en-GB" sz="1400" dirty="0"/>
          </a:p>
        </p:txBody>
      </p:sp>
      <p:sp>
        <p:nvSpPr>
          <p:cNvPr id="3" name="CuadroTexto 86">
            <a:extLst>
              <a:ext uri="{FF2B5EF4-FFF2-40B4-BE49-F238E27FC236}">
                <a16:creationId xmlns:a16="http://schemas.microsoft.com/office/drawing/2014/main" id="{12CB3683-0ECA-413D-3CBA-525CF8F34B55}"/>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Análisis de Software con Sonarqube </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61118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19" name="Rectángulo redondeado 7">
            <a:extLst>
              <a:ext uri="{FF2B5EF4-FFF2-40B4-BE49-F238E27FC236}">
                <a16:creationId xmlns:a16="http://schemas.microsoft.com/office/drawing/2014/main" id="{38D4E963-152F-D1B6-0E36-599033AAE454}"/>
              </a:ext>
            </a:extLst>
          </p:cNvPr>
          <p:cNvSpPr/>
          <p:nvPr/>
        </p:nvSpPr>
        <p:spPr>
          <a:xfrm>
            <a:off x="307119" y="1053533"/>
            <a:ext cx="2826784" cy="52322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a:defRPr sz="1800" b="0" i="0" u="none" strike="noStrike" kern="0" cap="none" spc="0" baseline="0">
                <a:solidFill>
                  <a:srgbClr val="000000"/>
                </a:solidFill>
                <a:uFillTx/>
              </a:defRPr>
            </a:pPr>
            <a:r>
              <a:rPr lang="es-ES" sz="2400" b="1" dirty="0">
                <a:solidFill>
                  <a:srgbClr val="FFFFFF"/>
                </a:solidFill>
                <a:ea typeface="Tahoma" panose="020B0604030504040204" pitchFamily="34" charset="0"/>
                <a:cs typeface="Tahoma" panose="020B0604030504040204" pitchFamily="34" charset="0"/>
              </a:rPr>
              <a:t>Contexto</a:t>
            </a:r>
            <a:endParaRPr lang="es-ES" sz="2400" dirty="0">
              <a:solidFill>
                <a:srgbClr val="FFFFFF"/>
              </a:solidFill>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14565919-0C3D-5A02-2F4B-9290E478C33F}"/>
              </a:ext>
            </a:extLst>
          </p:cNvPr>
          <p:cNvSpPr txBox="1"/>
          <p:nvPr/>
        </p:nvSpPr>
        <p:spPr>
          <a:xfrm>
            <a:off x="401748" y="6088171"/>
            <a:ext cx="9345584" cy="369332"/>
          </a:xfrm>
          <a:prstGeom prst="rect">
            <a:avLst/>
          </a:prstGeom>
          <a:noFill/>
        </p:spPr>
        <p:txBody>
          <a:bodyPr wrap="square">
            <a:spAutoFit/>
          </a:bodyPr>
          <a:lstStyle/>
          <a:p>
            <a:r>
              <a:rPr lang="en-GB" dirty="0">
                <a:hlinkClick r:id="rId4"/>
              </a:rPr>
              <a:t>https://docs.sonarsource.com/sonarqube/latest/user-guide/concepts/</a:t>
            </a:r>
            <a:r>
              <a:rPr lang="en-GB" dirty="0"/>
              <a:t> </a:t>
            </a:r>
          </a:p>
        </p:txBody>
      </p:sp>
      <p:pic>
        <p:nvPicPr>
          <p:cNvPr id="6" name="Picture 5">
            <a:extLst>
              <a:ext uri="{FF2B5EF4-FFF2-40B4-BE49-F238E27FC236}">
                <a16:creationId xmlns:a16="http://schemas.microsoft.com/office/drawing/2014/main" id="{D6674CDC-817A-5BC6-5631-9E2DA8CFE640}"/>
              </a:ext>
            </a:extLst>
          </p:cNvPr>
          <p:cNvPicPr>
            <a:picLocks noChangeAspect="1"/>
          </p:cNvPicPr>
          <p:nvPr/>
        </p:nvPicPr>
        <p:blipFill>
          <a:blip r:embed="rId5"/>
          <a:stretch>
            <a:fillRect/>
          </a:stretch>
        </p:blipFill>
        <p:spPr>
          <a:xfrm>
            <a:off x="307119" y="1879120"/>
            <a:ext cx="6034473" cy="3377153"/>
          </a:xfrm>
          <a:prstGeom prst="rect">
            <a:avLst/>
          </a:prstGeom>
        </p:spPr>
      </p:pic>
      <p:pic>
        <p:nvPicPr>
          <p:cNvPr id="8" name="Picture 7">
            <a:extLst>
              <a:ext uri="{FF2B5EF4-FFF2-40B4-BE49-F238E27FC236}">
                <a16:creationId xmlns:a16="http://schemas.microsoft.com/office/drawing/2014/main" id="{D7750D1C-8F4E-60B2-BE08-B81CB2998CCD}"/>
              </a:ext>
            </a:extLst>
          </p:cNvPr>
          <p:cNvPicPr>
            <a:picLocks noChangeAspect="1"/>
          </p:cNvPicPr>
          <p:nvPr/>
        </p:nvPicPr>
        <p:blipFill>
          <a:blip r:embed="rId6"/>
          <a:stretch>
            <a:fillRect/>
          </a:stretch>
        </p:blipFill>
        <p:spPr>
          <a:xfrm>
            <a:off x="6888886" y="2465127"/>
            <a:ext cx="4862797" cy="2791146"/>
          </a:xfrm>
          <a:prstGeom prst="rect">
            <a:avLst/>
          </a:prstGeom>
        </p:spPr>
      </p:pic>
      <p:sp>
        <p:nvSpPr>
          <p:cNvPr id="2" name="TextBox 1">
            <a:extLst>
              <a:ext uri="{FF2B5EF4-FFF2-40B4-BE49-F238E27FC236}">
                <a16:creationId xmlns:a16="http://schemas.microsoft.com/office/drawing/2014/main" id="{9C537B4A-6E03-5034-9B9D-9220E945DC12}"/>
              </a:ext>
            </a:extLst>
          </p:cNvPr>
          <p:cNvSpPr txBox="1"/>
          <p:nvPr/>
        </p:nvSpPr>
        <p:spPr>
          <a:xfrm>
            <a:off x="3333883" y="1045712"/>
            <a:ext cx="8001328" cy="707886"/>
          </a:xfrm>
          <a:prstGeom prst="rect">
            <a:avLst/>
          </a:prstGeom>
          <a:noFill/>
        </p:spPr>
        <p:txBody>
          <a:bodyPr wrap="square" rtlCol="0">
            <a:spAutoFit/>
          </a:bodyPr>
          <a:lstStyle/>
          <a:p>
            <a:pPr algn="just"/>
            <a:r>
              <a:rPr lang="es-ES" sz="2000" dirty="0"/>
              <a:t>Sonarqube: Herramienta </a:t>
            </a:r>
            <a:r>
              <a:rPr lang="es-ES" sz="2000" i="1" dirty="0"/>
              <a:t>open </a:t>
            </a:r>
            <a:r>
              <a:rPr lang="es-ES" sz="2000" i="1" dirty="0" err="1"/>
              <a:t>source</a:t>
            </a:r>
            <a:r>
              <a:rPr lang="es-ES" sz="2000" dirty="0"/>
              <a:t> para realizar análisis estático de código. Es de las más utilizadas a nivel mundial</a:t>
            </a:r>
            <a:endParaRPr lang="es-ES" sz="2000" dirty="0">
              <a:solidFill>
                <a:schemeClr val="tx1">
                  <a:lumMod val="50000"/>
                  <a:lumOff val="50000"/>
                </a:schemeClr>
              </a:solidFill>
            </a:endParaRPr>
          </a:p>
        </p:txBody>
      </p:sp>
      <p:sp>
        <p:nvSpPr>
          <p:cNvPr id="3" name="CuadroTexto 86">
            <a:extLst>
              <a:ext uri="{FF2B5EF4-FFF2-40B4-BE49-F238E27FC236}">
                <a16:creationId xmlns:a16="http://schemas.microsoft.com/office/drawing/2014/main" id="{F40CEE36-0C86-1C77-F62C-629E3ACDCAB8}"/>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Análisis de Software con Sonarqube </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44977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19" name="Rectángulo redondeado 7">
            <a:extLst>
              <a:ext uri="{FF2B5EF4-FFF2-40B4-BE49-F238E27FC236}">
                <a16:creationId xmlns:a16="http://schemas.microsoft.com/office/drawing/2014/main" id="{38D4E963-152F-D1B6-0E36-599033AAE454}"/>
              </a:ext>
            </a:extLst>
          </p:cNvPr>
          <p:cNvSpPr/>
          <p:nvPr/>
        </p:nvSpPr>
        <p:spPr>
          <a:xfrm>
            <a:off x="307119" y="1053533"/>
            <a:ext cx="2826784" cy="52322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a:defRPr sz="1800" b="0" i="0" u="none" strike="noStrike" kern="0" cap="none" spc="0" baseline="0">
                <a:solidFill>
                  <a:srgbClr val="000000"/>
                </a:solidFill>
                <a:uFillTx/>
              </a:defRPr>
            </a:pPr>
            <a:r>
              <a:rPr lang="es-ES" sz="2400" b="1" dirty="0">
                <a:solidFill>
                  <a:srgbClr val="FFFFFF"/>
                </a:solidFill>
                <a:ea typeface="Tahoma" panose="020B0604030504040204" pitchFamily="34" charset="0"/>
                <a:cs typeface="Tahoma" panose="020B0604030504040204" pitchFamily="34" charset="0"/>
              </a:rPr>
              <a:t>Contexto</a:t>
            </a:r>
            <a:endParaRPr lang="es-ES" sz="2400" dirty="0">
              <a:solidFill>
                <a:srgbClr val="FFFFFF"/>
              </a:solidFill>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108370D0-8659-3579-12D3-1E517DCB6E25}"/>
              </a:ext>
            </a:extLst>
          </p:cNvPr>
          <p:cNvPicPr>
            <a:picLocks noChangeAspect="1"/>
          </p:cNvPicPr>
          <p:nvPr/>
        </p:nvPicPr>
        <p:blipFill>
          <a:blip r:embed="rId4"/>
          <a:stretch>
            <a:fillRect/>
          </a:stretch>
        </p:blipFill>
        <p:spPr>
          <a:xfrm>
            <a:off x="1511659" y="1812338"/>
            <a:ext cx="8961897" cy="4214225"/>
          </a:xfrm>
          <a:prstGeom prst="rect">
            <a:avLst/>
          </a:prstGeom>
        </p:spPr>
      </p:pic>
      <p:sp>
        <p:nvSpPr>
          <p:cNvPr id="9" name="TextBox 8">
            <a:extLst>
              <a:ext uri="{FF2B5EF4-FFF2-40B4-BE49-F238E27FC236}">
                <a16:creationId xmlns:a16="http://schemas.microsoft.com/office/drawing/2014/main" id="{AD0E4298-36C8-970B-2193-338774A0AE86}"/>
              </a:ext>
            </a:extLst>
          </p:cNvPr>
          <p:cNvSpPr txBox="1"/>
          <p:nvPr/>
        </p:nvSpPr>
        <p:spPr>
          <a:xfrm>
            <a:off x="407324" y="6262147"/>
            <a:ext cx="4575612" cy="307777"/>
          </a:xfrm>
          <a:prstGeom prst="rect">
            <a:avLst/>
          </a:prstGeom>
          <a:noFill/>
        </p:spPr>
        <p:txBody>
          <a:bodyPr wrap="none" rtlCol="0">
            <a:spAutoFit/>
          </a:bodyPr>
          <a:lstStyle/>
          <a:p>
            <a:r>
              <a:rPr lang="es-ES" sz="1400" dirty="0"/>
              <a:t>Fuente: </a:t>
            </a:r>
            <a:r>
              <a:rPr lang="es-ES" sz="1400" dirty="0">
                <a:hlinkClick r:id="rId5"/>
              </a:rPr>
              <a:t>https://www.youtube.com/watch?v=pKDo23VfH6U</a:t>
            </a:r>
            <a:r>
              <a:rPr lang="es-ES" sz="1400" dirty="0"/>
              <a:t> </a:t>
            </a:r>
            <a:endParaRPr lang="en-GB" sz="1400" dirty="0"/>
          </a:p>
        </p:txBody>
      </p:sp>
      <p:sp>
        <p:nvSpPr>
          <p:cNvPr id="3" name="CuadroTexto 86">
            <a:extLst>
              <a:ext uri="{FF2B5EF4-FFF2-40B4-BE49-F238E27FC236}">
                <a16:creationId xmlns:a16="http://schemas.microsoft.com/office/drawing/2014/main" id="{A2F73FCB-FD8A-1E09-353A-FCED19D76DBE}"/>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Análisis de Software con Sonarqube </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19150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19" name="Rectángulo redondeado 7">
            <a:extLst>
              <a:ext uri="{FF2B5EF4-FFF2-40B4-BE49-F238E27FC236}">
                <a16:creationId xmlns:a16="http://schemas.microsoft.com/office/drawing/2014/main" id="{38D4E963-152F-D1B6-0E36-599033AAE454}"/>
              </a:ext>
            </a:extLst>
          </p:cNvPr>
          <p:cNvSpPr/>
          <p:nvPr/>
        </p:nvSpPr>
        <p:spPr>
          <a:xfrm>
            <a:off x="307119" y="1053533"/>
            <a:ext cx="2826784" cy="52322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a:defRPr sz="1800" b="0" i="0" u="none" strike="noStrike" kern="0" cap="none" spc="0" baseline="0">
                <a:solidFill>
                  <a:srgbClr val="000000"/>
                </a:solidFill>
                <a:uFillTx/>
              </a:defRPr>
            </a:pPr>
            <a:r>
              <a:rPr lang="es-ES" sz="2400" b="1" dirty="0">
                <a:solidFill>
                  <a:srgbClr val="FFFFFF"/>
                </a:solidFill>
                <a:ea typeface="Tahoma" panose="020B0604030504040204" pitchFamily="34" charset="0"/>
                <a:cs typeface="Tahoma" panose="020B0604030504040204" pitchFamily="34" charset="0"/>
              </a:rPr>
              <a:t>Contexto</a:t>
            </a:r>
            <a:endParaRPr lang="es-ES" sz="2400" dirty="0">
              <a:solidFill>
                <a:srgbClr val="FFFFFF"/>
              </a:solidFill>
              <a:ea typeface="Tahoma" panose="020B0604030504040204" pitchFamily="34" charset="0"/>
              <a:cs typeface="Tahoma" panose="020B0604030504040204" pitchFamily="34" charset="0"/>
            </a:endParaRPr>
          </a:p>
        </p:txBody>
      </p:sp>
      <p:pic>
        <p:nvPicPr>
          <p:cNvPr id="8" name="Picture 7">
            <a:extLst>
              <a:ext uri="{FF2B5EF4-FFF2-40B4-BE49-F238E27FC236}">
                <a16:creationId xmlns:a16="http://schemas.microsoft.com/office/drawing/2014/main" id="{8A481B15-6DBB-DFA7-499E-27281BCE6438}"/>
              </a:ext>
            </a:extLst>
          </p:cNvPr>
          <p:cNvPicPr>
            <a:picLocks noChangeAspect="1"/>
          </p:cNvPicPr>
          <p:nvPr/>
        </p:nvPicPr>
        <p:blipFill>
          <a:blip r:embed="rId4"/>
          <a:stretch>
            <a:fillRect/>
          </a:stretch>
        </p:blipFill>
        <p:spPr>
          <a:xfrm>
            <a:off x="1720511" y="1873303"/>
            <a:ext cx="8603726" cy="4092295"/>
          </a:xfrm>
          <a:prstGeom prst="rect">
            <a:avLst/>
          </a:prstGeom>
        </p:spPr>
      </p:pic>
      <p:sp>
        <p:nvSpPr>
          <p:cNvPr id="2" name="TextBox 1">
            <a:extLst>
              <a:ext uri="{FF2B5EF4-FFF2-40B4-BE49-F238E27FC236}">
                <a16:creationId xmlns:a16="http://schemas.microsoft.com/office/drawing/2014/main" id="{B69592DB-AAE6-61B7-35F4-AE7CF57AA489}"/>
              </a:ext>
            </a:extLst>
          </p:cNvPr>
          <p:cNvSpPr txBox="1"/>
          <p:nvPr/>
        </p:nvSpPr>
        <p:spPr>
          <a:xfrm>
            <a:off x="407324" y="6262147"/>
            <a:ext cx="4575612" cy="307777"/>
          </a:xfrm>
          <a:prstGeom prst="rect">
            <a:avLst/>
          </a:prstGeom>
          <a:noFill/>
        </p:spPr>
        <p:txBody>
          <a:bodyPr wrap="none" rtlCol="0">
            <a:spAutoFit/>
          </a:bodyPr>
          <a:lstStyle/>
          <a:p>
            <a:r>
              <a:rPr lang="es-ES" sz="1400" dirty="0"/>
              <a:t>Fuente: </a:t>
            </a:r>
            <a:r>
              <a:rPr lang="es-ES" sz="1400" dirty="0">
                <a:hlinkClick r:id="rId5"/>
              </a:rPr>
              <a:t>https://www.youtube.com/watch?v=pKDo23VfH6U</a:t>
            </a:r>
            <a:r>
              <a:rPr lang="es-ES" sz="1400" dirty="0"/>
              <a:t> </a:t>
            </a:r>
            <a:endParaRPr lang="en-GB" sz="1400" dirty="0"/>
          </a:p>
        </p:txBody>
      </p:sp>
      <p:sp>
        <p:nvSpPr>
          <p:cNvPr id="3" name="CuadroTexto 86">
            <a:extLst>
              <a:ext uri="{FF2B5EF4-FFF2-40B4-BE49-F238E27FC236}">
                <a16:creationId xmlns:a16="http://schemas.microsoft.com/office/drawing/2014/main" id="{5FC336C6-B48C-EF74-2F6B-E0BAD668ED34}"/>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Análisis de Software con Sonarqube </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54804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19" name="Rectángulo redondeado 7">
            <a:extLst>
              <a:ext uri="{FF2B5EF4-FFF2-40B4-BE49-F238E27FC236}">
                <a16:creationId xmlns:a16="http://schemas.microsoft.com/office/drawing/2014/main" id="{38D4E963-152F-D1B6-0E36-599033AAE454}"/>
              </a:ext>
            </a:extLst>
          </p:cNvPr>
          <p:cNvSpPr/>
          <p:nvPr/>
        </p:nvSpPr>
        <p:spPr>
          <a:xfrm>
            <a:off x="307119" y="1053533"/>
            <a:ext cx="2826784" cy="52322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a:defRPr sz="1800" b="0" i="0" u="none" strike="noStrike" kern="0" cap="none" spc="0" baseline="0">
                <a:solidFill>
                  <a:srgbClr val="000000"/>
                </a:solidFill>
                <a:uFillTx/>
              </a:defRPr>
            </a:pPr>
            <a:r>
              <a:rPr lang="es-ES" sz="2400" b="1" dirty="0">
                <a:solidFill>
                  <a:srgbClr val="FFFFFF"/>
                </a:solidFill>
                <a:ea typeface="Tahoma" panose="020B0604030504040204" pitchFamily="34" charset="0"/>
                <a:cs typeface="Tahoma" panose="020B0604030504040204" pitchFamily="34" charset="0"/>
              </a:rPr>
              <a:t>Objetivos</a:t>
            </a:r>
            <a:endParaRPr lang="es-ES" sz="2400" dirty="0">
              <a:solidFill>
                <a:srgbClr val="FFFFFF"/>
              </a:solidFill>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E9150BA5-B064-DE47-B1E7-FF0A0D3BC0C0}"/>
              </a:ext>
            </a:extLst>
          </p:cNvPr>
          <p:cNvSpPr txBox="1"/>
          <p:nvPr/>
        </p:nvSpPr>
        <p:spPr>
          <a:xfrm>
            <a:off x="482136" y="1978144"/>
            <a:ext cx="5942217" cy="3477875"/>
          </a:xfrm>
          <a:prstGeom prst="rect">
            <a:avLst/>
          </a:prstGeom>
          <a:noFill/>
        </p:spPr>
        <p:txBody>
          <a:bodyPr wrap="square" rtlCol="0">
            <a:spAutoFit/>
          </a:bodyPr>
          <a:lstStyle/>
          <a:p>
            <a:pPr marL="285750" indent="-285750" algn="just">
              <a:buFont typeface="Arial" panose="020B0604020202020204" pitchFamily="34" charset="0"/>
              <a:buChar char="•"/>
            </a:pPr>
            <a:r>
              <a:rPr lang="es-ES" sz="2000" dirty="0"/>
              <a:t>Ejecutar un análisis estático de código para detectar </a:t>
            </a:r>
            <a:r>
              <a:rPr lang="es-ES" sz="2000" i="1" dirty="0"/>
              <a:t>bugs</a:t>
            </a:r>
            <a:r>
              <a:rPr lang="es-ES" sz="2000" dirty="0"/>
              <a:t>, vulnerabilidades, </a:t>
            </a:r>
            <a:r>
              <a:rPr lang="es-ES" sz="2000" i="1" dirty="0" err="1"/>
              <a:t>code</a:t>
            </a:r>
            <a:r>
              <a:rPr lang="es-ES" sz="2000" i="1" dirty="0"/>
              <a:t> </a:t>
            </a:r>
            <a:r>
              <a:rPr lang="es-ES" sz="2000" i="1" dirty="0" err="1"/>
              <a:t>smell</a:t>
            </a:r>
            <a:r>
              <a:rPr lang="es-ES" sz="2000" dirty="0"/>
              <a:t>, etc.</a:t>
            </a:r>
          </a:p>
          <a:p>
            <a:pPr marL="285750" indent="-285750" algn="just">
              <a:buFont typeface="Arial" panose="020B0604020202020204" pitchFamily="34" charset="0"/>
              <a:buChar char="•"/>
            </a:pPr>
            <a:endParaRPr lang="es-ES" sz="2000" dirty="0"/>
          </a:p>
          <a:p>
            <a:pPr marL="285750" indent="-285750" algn="just">
              <a:buFont typeface="Arial" panose="020B0604020202020204" pitchFamily="34" charset="0"/>
              <a:buChar char="•"/>
            </a:pPr>
            <a:r>
              <a:rPr lang="es-ES" sz="2000" dirty="0"/>
              <a:t>Analizaremos un código Python, aunque las ideas y métodos desarrollados aplican a cualquier lenguaje.</a:t>
            </a:r>
          </a:p>
          <a:p>
            <a:pPr marL="285750" indent="-285750" algn="just">
              <a:buFont typeface="Arial" panose="020B0604020202020204" pitchFamily="34" charset="0"/>
              <a:buChar char="•"/>
            </a:pPr>
            <a:endParaRPr lang="es-ES" sz="2000" dirty="0">
              <a:solidFill>
                <a:schemeClr val="tx1">
                  <a:lumMod val="50000"/>
                  <a:lumOff val="50000"/>
                </a:schemeClr>
              </a:solidFill>
            </a:endParaRPr>
          </a:p>
          <a:p>
            <a:pPr marL="285750" indent="-285750" algn="just">
              <a:buFont typeface="Arial" panose="020B0604020202020204" pitchFamily="34" charset="0"/>
              <a:buChar char="•"/>
            </a:pPr>
            <a:r>
              <a:rPr lang="es-ES" sz="2000" dirty="0"/>
              <a:t>Nos apoyaremos en la archiconocida herramienta de análisis estático </a:t>
            </a:r>
            <a:r>
              <a:rPr lang="es-ES" sz="2000" dirty="0" err="1">
                <a:solidFill>
                  <a:srgbClr val="0000FF"/>
                </a:solidFill>
                <a:latin typeface="Lucida Console" panose="020B0609040504020204" pitchFamily="49" charset="0"/>
                <a:cs typeface="Arial" panose="020B0604020202020204" pitchFamily="34" charset="0"/>
              </a:rPr>
              <a:t>sonarqube</a:t>
            </a:r>
            <a:r>
              <a:rPr lang="es-ES" sz="2000" dirty="0">
                <a:solidFill>
                  <a:srgbClr val="0000FF"/>
                </a:solidFill>
                <a:latin typeface="Lucida Console" panose="020B0609040504020204" pitchFamily="49" charset="0"/>
              </a:rPr>
              <a:t>.</a:t>
            </a:r>
          </a:p>
          <a:p>
            <a:pPr marL="285750" indent="-285750" algn="just">
              <a:buFont typeface="Arial" panose="020B0604020202020204" pitchFamily="34" charset="0"/>
              <a:buChar char="•"/>
            </a:pPr>
            <a:endParaRPr lang="es-ES" sz="2000" dirty="0">
              <a:solidFill>
                <a:schemeClr val="tx1">
                  <a:lumMod val="50000"/>
                  <a:lumOff val="50000"/>
                </a:schemeClr>
              </a:solidFill>
            </a:endParaRPr>
          </a:p>
          <a:p>
            <a:pPr marL="285750" indent="-285750" algn="just">
              <a:buFont typeface="Arial" panose="020B0604020202020204" pitchFamily="34" charset="0"/>
              <a:buChar char="•"/>
            </a:pPr>
            <a:r>
              <a:rPr lang="es-ES" sz="2000" dirty="0"/>
              <a:t>Depurar un código Python para hacerlo más robusto y en nuestro caso que funcione.</a:t>
            </a:r>
            <a:endParaRPr lang="en-GB" sz="2000" dirty="0">
              <a:solidFill>
                <a:schemeClr val="tx1">
                  <a:lumMod val="50000"/>
                  <a:lumOff val="50000"/>
                </a:schemeClr>
              </a:solidFill>
            </a:endParaRPr>
          </a:p>
        </p:txBody>
      </p:sp>
      <p:pic>
        <p:nvPicPr>
          <p:cNvPr id="6" name="Picture 5" descr="A group of people standing on a target&#10;&#10;Description automatically generated">
            <a:extLst>
              <a:ext uri="{FF2B5EF4-FFF2-40B4-BE49-F238E27FC236}">
                <a16:creationId xmlns:a16="http://schemas.microsoft.com/office/drawing/2014/main" id="{0941807F-E1C4-7F2B-A423-CF85BC12A5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4353" y="1461564"/>
            <a:ext cx="5384595" cy="4726478"/>
          </a:xfrm>
          <a:prstGeom prst="rect">
            <a:avLst/>
          </a:prstGeom>
        </p:spPr>
      </p:pic>
      <p:sp>
        <p:nvSpPr>
          <p:cNvPr id="3" name="CuadroTexto 86">
            <a:extLst>
              <a:ext uri="{FF2B5EF4-FFF2-40B4-BE49-F238E27FC236}">
                <a16:creationId xmlns:a16="http://schemas.microsoft.com/office/drawing/2014/main" id="{E3DCC54B-743E-3FBD-EBC5-B33EE31375F8}"/>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Análisis de Software con Sonarqube </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6767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2" name="TextBox 1">
            <a:extLst>
              <a:ext uri="{FF2B5EF4-FFF2-40B4-BE49-F238E27FC236}">
                <a16:creationId xmlns:a16="http://schemas.microsoft.com/office/drawing/2014/main" id="{8FE71356-1A0B-AADD-FC98-558220BA3EAC}"/>
              </a:ext>
            </a:extLst>
          </p:cNvPr>
          <p:cNvSpPr txBox="1"/>
          <p:nvPr/>
        </p:nvSpPr>
        <p:spPr>
          <a:xfrm>
            <a:off x="482135" y="1978144"/>
            <a:ext cx="10156368" cy="3416320"/>
          </a:xfrm>
          <a:prstGeom prst="rect">
            <a:avLst/>
          </a:prstGeom>
          <a:noFill/>
        </p:spPr>
        <p:txBody>
          <a:bodyPr wrap="square" rtlCol="0">
            <a:spAutoFit/>
          </a:bodyPr>
          <a:lstStyle/>
          <a:p>
            <a:pPr marL="285750" indent="-285750" algn="just">
              <a:buFont typeface="Arial" panose="020B0604020202020204" pitchFamily="34" charset="0"/>
              <a:buChar char="•"/>
            </a:pPr>
            <a:r>
              <a:rPr lang="es-ES" dirty="0"/>
              <a:t>Nos apoyaremos en el entorno de desarrollo (IDE) Visual Studio </a:t>
            </a:r>
            <a:r>
              <a:rPr lang="es-ES" dirty="0" err="1"/>
              <a:t>Code</a:t>
            </a:r>
            <a:r>
              <a:rPr lang="es-ES" dirty="0"/>
              <a:t> y  en el intérprete Python 3. Para instalarlo se seguirá el siguiente tutorial </a:t>
            </a:r>
            <a:r>
              <a:rPr lang="es-ES" dirty="0">
                <a:hlinkClick r:id="rId4"/>
              </a:rPr>
              <a:t>https://code.visualstudio.com/docs/python</a:t>
            </a:r>
            <a:r>
              <a:rPr lang="es-ES">
                <a:hlinkClick r:id="rId4"/>
              </a:rPr>
              <a:t>/python-tutorial</a:t>
            </a:r>
            <a:r>
              <a:rPr lang="es-ES"/>
              <a:t>.</a:t>
            </a:r>
            <a:endParaRPr lang="es-ES" dirty="0"/>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Crear una carpeta con donde se guardarán el código a testear. El fichero inicial a incluir en esa carpeta se aporta junto con este enunciado.</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En el IDE, abrir la carpeta y crear un entorno virtual (</a:t>
            </a:r>
            <a:r>
              <a:rPr lang="es-ES" dirty="0" err="1"/>
              <a:t>Ctrl+Shift+P</a:t>
            </a:r>
            <a:r>
              <a:rPr lang="es-ES" dirty="0"/>
              <a:t>) de tipo </a:t>
            </a:r>
            <a:r>
              <a:rPr lang="es-ES" dirty="0" err="1"/>
              <a:t>Venv</a:t>
            </a:r>
            <a:r>
              <a:rPr lang="es-ES" dirty="0"/>
              <a:t> (ver tutorial anterior).</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Instalar los siguientes paquetes en Python para que pueda funcionar la aplicación bajo análisis una vez depurada</a:t>
            </a:r>
          </a:p>
          <a:p>
            <a:pPr algn="just"/>
            <a:r>
              <a:rPr lang="es-ES" dirty="0"/>
              <a:t>	</a:t>
            </a:r>
            <a:r>
              <a:rPr lang="es-ES" dirty="0">
                <a:solidFill>
                  <a:srgbClr val="0000FF"/>
                </a:solidFill>
                <a:latin typeface="Lucida Console" panose="020B0609040504020204" pitchFamily="49" charset="0"/>
              </a:rPr>
              <a:t>&gt; </a:t>
            </a:r>
            <a:r>
              <a:rPr lang="es-ES" dirty="0" err="1">
                <a:solidFill>
                  <a:srgbClr val="0000FF"/>
                </a:solidFill>
                <a:latin typeface="Lucida Console" panose="020B0609040504020204" pitchFamily="49" charset="0"/>
              </a:rPr>
              <a:t>pip</a:t>
            </a:r>
            <a:r>
              <a:rPr lang="es-ES" dirty="0">
                <a:solidFill>
                  <a:srgbClr val="0000FF"/>
                </a:solidFill>
                <a:latin typeface="Lucida Console" panose="020B0609040504020204" pitchFamily="49" charset="0"/>
              </a:rPr>
              <a:t> </a:t>
            </a:r>
            <a:r>
              <a:rPr lang="es-ES" dirty="0" err="1">
                <a:solidFill>
                  <a:srgbClr val="0000FF"/>
                </a:solidFill>
                <a:latin typeface="Lucida Console" panose="020B0609040504020204" pitchFamily="49" charset="0"/>
              </a:rPr>
              <a:t>install</a:t>
            </a:r>
            <a:r>
              <a:rPr lang="es-ES" dirty="0">
                <a:solidFill>
                  <a:srgbClr val="0000FF"/>
                </a:solidFill>
                <a:latin typeface="Lucida Console" panose="020B0609040504020204" pitchFamily="49" charset="0"/>
              </a:rPr>
              <a:t> </a:t>
            </a:r>
            <a:r>
              <a:rPr lang="es-ES" dirty="0" err="1">
                <a:solidFill>
                  <a:srgbClr val="0000FF"/>
                </a:solidFill>
                <a:latin typeface="Lucida Console" panose="020B0609040504020204" pitchFamily="49" charset="0"/>
              </a:rPr>
              <a:t>matplotlib</a:t>
            </a:r>
            <a:r>
              <a:rPr lang="es-ES" dirty="0">
                <a:solidFill>
                  <a:srgbClr val="0000FF"/>
                </a:solidFill>
                <a:latin typeface="Lucida Console" panose="020B0609040504020204" pitchFamily="49" charset="0"/>
              </a:rPr>
              <a:t> </a:t>
            </a:r>
            <a:r>
              <a:rPr lang="es-ES" dirty="0" err="1">
                <a:solidFill>
                  <a:srgbClr val="0000FF"/>
                </a:solidFill>
                <a:latin typeface="Lucida Console" panose="020B0609040504020204" pitchFamily="49" charset="0"/>
              </a:rPr>
              <a:t>numpy</a:t>
            </a:r>
            <a:r>
              <a:rPr lang="es-ES" dirty="0">
                <a:solidFill>
                  <a:srgbClr val="0000FF"/>
                </a:solidFill>
                <a:latin typeface="Lucida Console" panose="020B0609040504020204" pitchFamily="49" charset="0"/>
              </a:rPr>
              <a:t> </a:t>
            </a:r>
            <a:r>
              <a:rPr lang="es-ES" dirty="0" err="1">
                <a:solidFill>
                  <a:srgbClr val="0000FF"/>
                </a:solidFill>
                <a:latin typeface="Lucida Console" panose="020B0609040504020204" pitchFamily="49" charset="0"/>
              </a:rPr>
              <a:t>tk</a:t>
            </a:r>
            <a:endParaRPr lang="es-ES" dirty="0">
              <a:solidFill>
                <a:srgbClr val="0000FF"/>
              </a:solidFill>
              <a:latin typeface="Lucida Console" panose="020B0609040504020204" pitchFamily="49" charset="0"/>
            </a:endParaRPr>
          </a:p>
          <a:p>
            <a:pPr lvl="1" algn="just"/>
            <a:endParaRPr lang="es-ES" dirty="0"/>
          </a:p>
        </p:txBody>
      </p:sp>
      <p:sp>
        <p:nvSpPr>
          <p:cNvPr id="3" name="Rectangle: Rounded Corners 2">
            <a:extLst>
              <a:ext uri="{FF2B5EF4-FFF2-40B4-BE49-F238E27FC236}">
                <a16:creationId xmlns:a16="http://schemas.microsoft.com/office/drawing/2014/main" id="{1A1A78EC-54BF-D5F9-FDA7-0659EF191850}"/>
              </a:ext>
            </a:extLst>
          </p:cNvPr>
          <p:cNvSpPr/>
          <p:nvPr/>
        </p:nvSpPr>
        <p:spPr>
          <a:xfrm>
            <a:off x="403122" y="1124521"/>
            <a:ext cx="10343535" cy="566628"/>
          </a:xfrm>
          <a:prstGeom prst="roundRect">
            <a:avLst/>
          </a:pr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0" tIns="45720" rIns="0" bIns="45720" anchor="ctr" anchorCtr="0" compatLnSpc="1">
            <a:noAutofit/>
          </a:bodyPr>
          <a:lstStyle/>
          <a:p>
            <a:r>
              <a:rPr lang="es-ES" sz="2400" b="1" kern="0" dirty="0">
                <a:solidFill>
                  <a:srgbClr val="FFFFFF"/>
                </a:solidFill>
                <a:ea typeface="Tahoma" panose="020B0604030504040204" pitchFamily="34" charset="0"/>
                <a:cs typeface="Tahoma" panose="020B0604030504040204" pitchFamily="34" charset="0"/>
              </a:rPr>
              <a:t>  Tarea 1: preparación del entorno (1/3)</a:t>
            </a:r>
            <a:endParaRPr lang="en-GB" sz="2400" b="1" kern="0" dirty="0">
              <a:solidFill>
                <a:srgbClr val="FFFFFF"/>
              </a:solidFill>
              <a:ea typeface="Tahoma" panose="020B0604030504040204" pitchFamily="34" charset="0"/>
              <a:cs typeface="Tahoma" panose="020B0604030504040204" pitchFamily="34" charset="0"/>
            </a:endParaRPr>
          </a:p>
        </p:txBody>
      </p:sp>
      <p:sp>
        <p:nvSpPr>
          <p:cNvPr id="5" name="CuadroTexto 86">
            <a:extLst>
              <a:ext uri="{FF2B5EF4-FFF2-40B4-BE49-F238E27FC236}">
                <a16:creationId xmlns:a16="http://schemas.microsoft.com/office/drawing/2014/main" id="{7157930D-E319-99FB-8244-3D59F5F15CB1}"/>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Análisis de Software con Sonarqube </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0951258"/>
      </p:ext>
    </p:extLst>
  </p:cSld>
  <p:clrMapOvr>
    <a:masterClrMapping/>
  </p:clrMapOvr>
</p:sld>
</file>

<file path=ppt/theme/theme1.xml><?xml version="1.0" encoding="utf-8"?>
<a:theme xmlns:a="http://schemas.openxmlformats.org/drawingml/2006/main" name="Tema_Color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_Color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17047</TotalTime>
  <Words>1152</Words>
  <Application>Microsoft Office PowerPoint</Application>
  <PresentationFormat>Widescreen</PresentationFormat>
  <Paragraphs>118</Paragraphs>
  <Slides>24</Slides>
  <Notes>23</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24</vt:i4>
      </vt:variant>
    </vt:vector>
  </HeadingPairs>
  <TitlesOfParts>
    <vt:vector size="32" baseType="lpstr">
      <vt:lpstr>Arial</vt:lpstr>
      <vt:lpstr>Calibri</vt:lpstr>
      <vt:lpstr>Lucida Console</vt:lpstr>
      <vt:lpstr>Rockwell Nova</vt:lpstr>
      <vt:lpstr>Tahoma</vt:lpstr>
      <vt:lpstr>Tema_Colores</vt:lpstr>
      <vt:lpstr>1_Tema_Colores</vt:lpstr>
      <vt:lpstr>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Rafael</dc:creator>
  <cp:lastModifiedBy>Rafael Socas Gutierrez</cp:lastModifiedBy>
  <cp:revision>565</cp:revision>
  <cp:lastPrinted>2019-05-11T11:16:09Z</cp:lastPrinted>
  <dcterms:created xsi:type="dcterms:W3CDTF">2019-01-27T21:38:12Z</dcterms:created>
  <dcterms:modified xsi:type="dcterms:W3CDTF">2024-01-27T11:11:58Z</dcterms:modified>
</cp:coreProperties>
</file>