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707" r:id="rId3"/>
  </p:sldMasterIdLst>
  <p:notesMasterIdLst>
    <p:notesMasterId r:id="rId33"/>
  </p:notesMasterIdLst>
  <p:handoutMasterIdLst>
    <p:handoutMasterId r:id="rId34"/>
  </p:handoutMasterIdLst>
  <p:sldIdLst>
    <p:sldId id="256" r:id="rId4"/>
    <p:sldId id="508" r:id="rId5"/>
    <p:sldId id="559" r:id="rId6"/>
    <p:sldId id="534" r:id="rId7"/>
    <p:sldId id="543" r:id="rId8"/>
    <p:sldId id="334" r:id="rId9"/>
    <p:sldId id="535" r:id="rId10"/>
    <p:sldId id="536" r:id="rId11"/>
    <p:sldId id="544" r:id="rId12"/>
    <p:sldId id="511" r:id="rId13"/>
    <p:sldId id="537" r:id="rId14"/>
    <p:sldId id="546" r:id="rId15"/>
    <p:sldId id="510" r:id="rId16"/>
    <p:sldId id="512" r:id="rId17"/>
    <p:sldId id="547" r:id="rId18"/>
    <p:sldId id="538" r:id="rId19"/>
    <p:sldId id="525" r:id="rId20"/>
    <p:sldId id="551" r:id="rId21"/>
    <p:sldId id="552" r:id="rId22"/>
    <p:sldId id="553" r:id="rId23"/>
    <p:sldId id="548" r:id="rId24"/>
    <p:sldId id="549" r:id="rId25"/>
    <p:sldId id="554" r:id="rId26"/>
    <p:sldId id="555" r:id="rId27"/>
    <p:sldId id="550" r:id="rId28"/>
    <p:sldId id="556" r:id="rId29"/>
    <p:sldId id="557" r:id="rId30"/>
    <p:sldId id="558" r:id="rId31"/>
    <p:sldId id="503" r:id="rId32"/>
  </p:sldIdLst>
  <p:sldSz cx="12192000" cy="6858000"/>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A9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5230" autoAdjust="0"/>
  </p:normalViewPr>
  <p:slideViewPr>
    <p:cSldViewPr snapToGrid="0">
      <p:cViewPr varScale="1">
        <p:scale>
          <a:sx n="92" d="100"/>
          <a:sy n="92" d="100"/>
        </p:scale>
        <p:origin x="259" y="77"/>
      </p:cViewPr>
      <p:guideLst/>
    </p:cSldViewPr>
  </p:slideViewPr>
  <p:notesTextViewPr>
    <p:cViewPr>
      <p:scale>
        <a:sx n="3" d="2"/>
        <a:sy n="3" d="2"/>
      </p:scale>
      <p:origin x="0" y="0"/>
    </p:cViewPr>
  </p:notesTextViewPr>
  <p:sorterViewPr>
    <p:cViewPr varScale="1">
      <p:scale>
        <a:sx n="100" d="100"/>
        <a:sy n="100" d="100"/>
      </p:scale>
      <p:origin x="0" y="-283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Socas Gutierrez" userId="03516148-c5da-4a32-b5ef-92f57f4c475d" providerId="ADAL" clId="{C17FAD37-8BE2-4BB2-83DC-3B151ACDD456}"/>
    <pc:docChg chg="modSld">
      <pc:chgData name="Rafael Socas Gutierrez" userId="03516148-c5da-4a32-b5ef-92f57f4c475d" providerId="ADAL" clId="{C17FAD37-8BE2-4BB2-83DC-3B151ACDD456}" dt="2024-01-27T11:13:50.724" v="27" actId="20577"/>
      <pc:docMkLst>
        <pc:docMk/>
      </pc:docMkLst>
      <pc:sldChg chg="modSp mod">
        <pc:chgData name="Rafael Socas Gutierrez" userId="03516148-c5da-4a32-b5ef-92f57f4c475d" providerId="ADAL" clId="{C17FAD37-8BE2-4BB2-83DC-3B151ACDD456}" dt="2024-01-27T11:13:50.724" v="27" actId="20577"/>
        <pc:sldMkLst>
          <pc:docMk/>
          <pc:sldMk cId="269920313" sldId="559"/>
        </pc:sldMkLst>
        <pc:spChg chg="mod">
          <ac:chgData name="Rafael Socas Gutierrez" userId="03516148-c5da-4a32-b5ef-92f57f4c475d" providerId="ADAL" clId="{C17FAD37-8BE2-4BB2-83DC-3B151ACDD456}" dt="2024-01-27T11:13:50.724" v="27" actId="20577"/>
          <ac:spMkLst>
            <pc:docMk/>
            <pc:sldMk cId="269920313" sldId="559"/>
            <ac:spMk id="13" creationId="{00000000-0000-0000-0000-000000000000}"/>
          </ac:spMkLst>
        </pc:spChg>
      </pc:sldChg>
    </pc:docChg>
  </pc:docChgLst>
  <pc:docChgLst>
    <pc:chgData name="Rafael Socas Gutierrez" userId="03516148-c5da-4a32-b5ef-92f57f4c475d" providerId="ADAL" clId="{B0FD050C-A57C-4CB6-9A73-417F09A7E074}"/>
    <pc:docChg chg="custSel addSld modSld">
      <pc:chgData name="Rafael Socas Gutierrez" userId="03516148-c5da-4a32-b5ef-92f57f4c475d" providerId="ADAL" clId="{B0FD050C-A57C-4CB6-9A73-417F09A7E074}" dt="2023-12-03T19:11:50.076" v="103" actId="3064"/>
      <pc:docMkLst>
        <pc:docMk/>
      </pc:docMkLst>
      <pc:sldChg chg="addSp delSp modSp mod">
        <pc:chgData name="Rafael Socas Gutierrez" userId="03516148-c5da-4a32-b5ef-92f57f4c475d" providerId="ADAL" clId="{B0FD050C-A57C-4CB6-9A73-417F09A7E074}" dt="2023-12-03T19:04:23.148" v="5"/>
        <pc:sldMkLst>
          <pc:docMk/>
          <pc:sldMk cId="4172657337" sldId="508"/>
        </pc:sldMkLst>
        <pc:spChg chg="del">
          <ac:chgData name="Rafael Socas Gutierrez" userId="03516148-c5da-4a32-b5ef-92f57f4c475d" providerId="ADAL" clId="{B0FD050C-A57C-4CB6-9A73-417F09A7E074}" dt="2023-12-03T19:04:11.701" v="4" actId="478"/>
          <ac:spMkLst>
            <pc:docMk/>
            <pc:sldMk cId="4172657337" sldId="508"/>
            <ac:spMk id="2" creationId="{A4C9C152-DB20-3C6E-C479-D77DF7206361}"/>
          </ac:spMkLst>
        </pc:spChg>
        <pc:spChg chg="del">
          <ac:chgData name="Rafael Socas Gutierrez" userId="03516148-c5da-4a32-b5ef-92f57f4c475d" providerId="ADAL" clId="{B0FD050C-A57C-4CB6-9A73-417F09A7E074}" dt="2023-12-03T19:04:06.733" v="1" actId="478"/>
          <ac:spMkLst>
            <pc:docMk/>
            <pc:sldMk cId="4172657337" sldId="508"/>
            <ac:spMk id="6" creationId="{E2B3A53F-8FA8-AE75-EC62-E038A3957D88}"/>
          </ac:spMkLst>
        </pc:spChg>
        <pc:spChg chg="add mod">
          <ac:chgData name="Rafael Socas Gutierrez" userId="03516148-c5da-4a32-b5ef-92f57f4c475d" providerId="ADAL" clId="{B0FD050C-A57C-4CB6-9A73-417F09A7E074}" dt="2023-12-03T19:04:23.148" v="5"/>
          <ac:spMkLst>
            <pc:docMk/>
            <pc:sldMk cId="4172657337" sldId="508"/>
            <ac:spMk id="8" creationId="{AB964813-E3B9-D0E7-7D93-A4C6B595E3BD}"/>
          </ac:spMkLst>
        </pc:spChg>
        <pc:spChg chg="del">
          <ac:chgData name="Rafael Socas Gutierrez" userId="03516148-c5da-4a32-b5ef-92f57f4c475d" providerId="ADAL" clId="{B0FD050C-A57C-4CB6-9A73-417F09A7E074}" dt="2023-12-03T19:04:08.233" v="2" actId="478"/>
          <ac:spMkLst>
            <pc:docMk/>
            <pc:sldMk cId="4172657337" sldId="508"/>
            <ac:spMk id="13" creationId="{00000000-0000-0000-0000-000000000000}"/>
          </ac:spMkLst>
        </pc:spChg>
        <pc:graphicFrameChg chg="del">
          <ac:chgData name="Rafael Socas Gutierrez" userId="03516148-c5da-4a32-b5ef-92f57f4c475d" providerId="ADAL" clId="{B0FD050C-A57C-4CB6-9A73-417F09A7E074}" dt="2023-12-03T19:04:10.482" v="3" actId="478"/>
          <ac:graphicFrameMkLst>
            <pc:docMk/>
            <pc:sldMk cId="4172657337" sldId="508"/>
            <ac:graphicFrameMk id="3" creationId="{00000000-0000-0000-0000-000000000000}"/>
          </ac:graphicFrameMkLst>
        </pc:graphicFrameChg>
        <pc:graphicFrameChg chg="add mod">
          <ac:chgData name="Rafael Socas Gutierrez" userId="03516148-c5da-4a32-b5ef-92f57f4c475d" providerId="ADAL" clId="{B0FD050C-A57C-4CB6-9A73-417F09A7E074}" dt="2023-12-03T19:04:23.148" v="5"/>
          <ac:graphicFrameMkLst>
            <pc:docMk/>
            <pc:sldMk cId="4172657337" sldId="508"/>
            <ac:graphicFrameMk id="7" creationId="{5B47790E-186B-B209-2E50-7AB9FD12B9A8}"/>
          </ac:graphicFrameMkLst>
        </pc:graphicFrameChg>
      </pc:sldChg>
      <pc:sldChg chg="modSp mod">
        <pc:chgData name="Rafael Socas Gutierrez" userId="03516148-c5da-4a32-b5ef-92f57f4c475d" providerId="ADAL" clId="{B0FD050C-A57C-4CB6-9A73-417F09A7E074}" dt="2023-12-03T19:05:41.255" v="72" actId="20577"/>
        <pc:sldMkLst>
          <pc:docMk/>
          <pc:sldMk cId="334601190" sldId="510"/>
        </pc:sldMkLst>
        <pc:spChg chg="mod">
          <ac:chgData name="Rafael Socas Gutierrez" userId="03516148-c5da-4a32-b5ef-92f57f4c475d" providerId="ADAL" clId="{B0FD050C-A57C-4CB6-9A73-417F09A7E074}" dt="2023-12-03T19:05:41.255" v="72" actId="20577"/>
          <ac:spMkLst>
            <pc:docMk/>
            <pc:sldMk cId="334601190" sldId="510"/>
            <ac:spMk id="12" creationId="{3837CB18-9F75-4FDB-ADB5-AA1CB95DB3CE}"/>
          </ac:spMkLst>
        </pc:spChg>
      </pc:sldChg>
      <pc:sldChg chg="modSp mod">
        <pc:chgData name="Rafael Socas Gutierrez" userId="03516148-c5da-4a32-b5ef-92f57f4c475d" providerId="ADAL" clId="{B0FD050C-A57C-4CB6-9A73-417F09A7E074}" dt="2023-12-03T19:11:33.062" v="96" actId="3064"/>
        <pc:sldMkLst>
          <pc:docMk/>
          <pc:sldMk cId="1177701318" sldId="549"/>
        </pc:sldMkLst>
        <pc:spChg chg="mod">
          <ac:chgData name="Rafael Socas Gutierrez" userId="03516148-c5da-4a32-b5ef-92f57f4c475d" providerId="ADAL" clId="{B0FD050C-A57C-4CB6-9A73-417F09A7E074}" dt="2023-12-03T19:11:33.062" v="96" actId="3064"/>
          <ac:spMkLst>
            <pc:docMk/>
            <pc:sldMk cId="1177701318" sldId="549"/>
            <ac:spMk id="10" creationId="{4F610151-67AE-8A2A-F18F-65CD655C011B}"/>
          </ac:spMkLst>
        </pc:spChg>
      </pc:sldChg>
      <pc:sldChg chg="modSp mod">
        <pc:chgData name="Rafael Socas Gutierrez" userId="03516148-c5da-4a32-b5ef-92f57f4c475d" providerId="ADAL" clId="{B0FD050C-A57C-4CB6-9A73-417F09A7E074}" dt="2023-12-03T19:11:50.076" v="103" actId="3064"/>
        <pc:sldMkLst>
          <pc:docMk/>
          <pc:sldMk cId="291007024" sldId="550"/>
        </pc:sldMkLst>
        <pc:spChg chg="mod">
          <ac:chgData name="Rafael Socas Gutierrez" userId="03516148-c5da-4a32-b5ef-92f57f4c475d" providerId="ADAL" clId="{B0FD050C-A57C-4CB6-9A73-417F09A7E074}" dt="2023-12-03T19:11:50.076" v="103" actId="3064"/>
          <ac:spMkLst>
            <pc:docMk/>
            <pc:sldMk cId="291007024" sldId="550"/>
            <ac:spMk id="10" creationId="{4F610151-67AE-8A2A-F18F-65CD655C011B}"/>
          </ac:spMkLst>
        </pc:spChg>
      </pc:sldChg>
      <pc:sldChg chg="addSp delSp modSp add mod">
        <pc:chgData name="Rafael Socas Gutierrez" userId="03516148-c5da-4a32-b5ef-92f57f4c475d" providerId="ADAL" clId="{B0FD050C-A57C-4CB6-9A73-417F09A7E074}" dt="2023-12-03T19:10:50.306" v="89" actId="20577"/>
        <pc:sldMkLst>
          <pc:docMk/>
          <pc:sldMk cId="269920313" sldId="559"/>
        </pc:sldMkLst>
        <pc:spChg chg="del">
          <ac:chgData name="Rafael Socas Gutierrez" userId="03516148-c5da-4a32-b5ef-92f57f4c475d" providerId="ADAL" clId="{B0FD050C-A57C-4CB6-9A73-417F09A7E074}" dt="2023-12-03T19:04:29.993" v="7" actId="478"/>
          <ac:spMkLst>
            <pc:docMk/>
            <pc:sldMk cId="269920313" sldId="559"/>
            <ac:spMk id="2" creationId="{A4C9C152-DB20-3C6E-C479-D77DF7206361}"/>
          </ac:spMkLst>
        </pc:spChg>
        <pc:spChg chg="mod">
          <ac:chgData name="Rafael Socas Gutierrez" userId="03516148-c5da-4a32-b5ef-92f57f4c475d" providerId="ADAL" clId="{B0FD050C-A57C-4CB6-9A73-417F09A7E074}" dt="2023-12-03T19:04:37.888" v="62" actId="1035"/>
          <ac:spMkLst>
            <pc:docMk/>
            <pc:sldMk cId="269920313" sldId="559"/>
            <ac:spMk id="6" creationId="{E2B3A53F-8FA8-AE75-EC62-E038A3957D88}"/>
          </ac:spMkLst>
        </pc:spChg>
        <pc:spChg chg="add mod">
          <ac:chgData name="Rafael Socas Gutierrez" userId="03516148-c5da-4a32-b5ef-92f57f4c475d" providerId="ADAL" clId="{B0FD050C-A57C-4CB6-9A73-417F09A7E074}" dt="2023-12-03T19:06:36.250" v="87" actId="3064"/>
          <ac:spMkLst>
            <pc:docMk/>
            <pc:sldMk cId="269920313" sldId="559"/>
            <ac:spMk id="7" creationId="{F639E3B8-EA80-3270-F86E-B6FA35D07D8E}"/>
          </ac:spMkLst>
        </pc:spChg>
        <pc:spChg chg="mod">
          <ac:chgData name="Rafael Socas Gutierrez" userId="03516148-c5da-4a32-b5ef-92f57f4c475d" providerId="ADAL" clId="{B0FD050C-A57C-4CB6-9A73-417F09A7E074}" dt="2023-12-03T19:10:50.306" v="89" actId="20577"/>
          <ac:spMkLst>
            <pc:docMk/>
            <pc:sldMk cId="269920313" sldId="559"/>
            <ac:spMk id="13" creationId="{00000000-0000-0000-0000-000000000000}"/>
          </ac:spMkLst>
        </pc:spChg>
        <pc:graphicFrameChg chg="del">
          <ac:chgData name="Rafael Socas Gutierrez" userId="03516148-c5da-4a32-b5ef-92f57f4c475d" providerId="ADAL" clId="{B0FD050C-A57C-4CB6-9A73-417F09A7E074}" dt="2023-12-03T19:04:28.870" v="6" actId="478"/>
          <ac:graphicFrameMkLst>
            <pc:docMk/>
            <pc:sldMk cId="269920313" sldId="559"/>
            <ac:graphicFrameMk id="3" creationId="{00000000-0000-0000-0000-000000000000}"/>
          </ac:graphicFrameMkLst>
        </pc:graphicFrameChg>
      </pc:sldChg>
    </pc:docChg>
  </pc:docChgLst>
  <pc:docChgLst>
    <pc:chgData name="Rafael Socas Gutierrez" userId="S::rafael.socas@u-tad.com::03516148-c5da-4a32-b5ef-92f57f4c475d" providerId="AD" clId="Web-{B3E82FA1-A4E3-59FA-DF95-62AB121B7DD3}"/>
    <pc:docChg chg="modSld">
      <pc:chgData name="Rafael Socas Gutierrez" userId="S::rafael.socas@u-tad.com::03516148-c5da-4a32-b5ef-92f57f4c475d" providerId="AD" clId="Web-{B3E82FA1-A4E3-59FA-DF95-62AB121B7DD3}" dt="2023-11-16T07:52:08.643" v="19" actId="1076"/>
      <pc:docMkLst>
        <pc:docMk/>
      </pc:docMkLst>
      <pc:sldChg chg="addSp">
        <pc:chgData name="Rafael Socas Gutierrez" userId="S::rafael.socas@u-tad.com::03516148-c5da-4a32-b5ef-92f57f4c475d" providerId="AD" clId="Web-{B3E82FA1-A4E3-59FA-DF95-62AB121B7DD3}" dt="2023-11-16T07:49:52.029" v="0"/>
        <pc:sldMkLst>
          <pc:docMk/>
          <pc:sldMk cId="2844977540" sldId="334"/>
        </pc:sldMkLst>
        <pc:grpChg chg="add">
          <ac:chgData name="Rafael Socas Gutierrez" userId="S::rafael.socas@u-tad.com::03516148-c5da-4a32-b5ef-92f57f4c475d" providerId="AD" clId="Web-{B3E82FA1-A4E3-59FA-DF95-62AB121B7DD3}" dt="2023-11-16T07:49:52.029" v="0"/>
          <ac:grpSpMkLst>
            <pc:docMk/>
            <pc:sldMk cId="2844977540" sldId="334"/>
            <ac:grpSpMk id="2" creationId="{50D3C0C5-3C71-426F-20E9-653B84209FBB}"/>
          </ac:grpSpMkLst>
        </pc:grpChg>
      </pc:sldChg>
      <pc:sldChg chg="addSp delSp modSp">
        <pc:chgData name="Rafael Socas Gutierrez" userId="S::rafael.socas@u-tad.com::03516148-c5da-4a32-b5ef-92f57f4c475d" providerId="AD" clId="Web-{B3E82FA1-A4E3-59FA-DF95-62AB121B7DD3}" dt="2023-11-16T07:52:08.643" v="19" actId="1076"/>
        <pc:sldMkLst>
          <pc:docMk/>
          <pc:sldMk cId="36480689" sldId="515"/>
        </pc:sldMkLst>
        <pc:spChg chg="mod">
          <ac:chgData name="Rafael Socas Gutierrez" userId="S::rafael.socas@u-tad.com::03516148-c5da-4a32-b5ef-92f57f4c475d" providerId="AD" clId="Web-{B3E82FA1-A4E3-59FA-DF95-62AB121B7DD3}" dt="2023-11-16T07:50:56.625" v="10" actId="1076"/>
          <ac:spMkLst>
            <pc:docMk/>
            <pc:sldMk cId="36480689" sldId="515"/>
            <ac:spMk id="2" creationId="{8FE71356-1A0B-AADD-FC98-558220BA3EAC}"/>
          </ac:spMkLst>
        </pc:spChg>
        <pc:grpChg chg="add mod">
          <ac:chgData name="Rafael Socas Gutierrez" userId="S::rafael.socas@u-tad.com::03516148-c5da-4a32-b5ef-92f57f4c475d" providerId="AD" clId="Web-{B3E82FA1-A4E3-59FA-DF95-62AB121B7DD3}" dt="2023-11-16T07:52:08.643" v="19" actId="1076"/>
          <ac:grpSpMkLst>
            <pc:docMk/>
            <pc:sldMk cId="36480689" sldId="515"/>
            <ac:grpSpMk id="13" creationId="{3B922C69-1D31-F1F1-D883-0D5111EE07CB}"/>
          </ac:grpSpMkLst>
        </pc:grpChg>
        <pc:picChg chg="add del mod">
          <ac:chgData name="Rafael Socas Gutierrez" userId="S::rafael.socas@u-tad.com::03516148-c5da-4a32-b5ef-92f57f4c475d" providerId="AD" clId="Web-{B3E82FA1-A4E3-59FA-DF95-62AB121B7DD3}" dt="2023-11-16T07:51:41.064" v="15"/>
          <ac:picMkLst>
            <pc:docMk/>
            <pc:sldMk cId="36480689" sldId="515"/>
            <ac:picMk id="8" creationId="{32AA02B3-49A2-E378-07AA-3393B2171FD4}"/>
          </ac:picMkLst>
        </pc:picChg>
      </pc:sldChg>
    </pc:docChg>
  </pc:docChgLst>
  <pc:docChgLst>
    <pc:chgData name="Rafael Socas Gutierrez" userId="03516148-c5da-4a32-b5ef-92f57f4c475d" providerId="ADAL" clId="{7C82AC04-A3A6-404C-B3A3-13C30C8EF98F}"/>
    <pc:docChg chg="modSld">
      <pc:chgData name="Rafael Socas Gutierrez" userId="03516148-c5da-4a32-b5ef-92f57f4c475d" providerId="ADAL" clId="{7C82AC04-A3A6-404C-B3A3-13C30C8EF98F}" dt="2023-11-16T07:53:57.713" v="111" actId="1036"/>
      <pc:docMkLst>
        <pc:docMk/>
      </pc:docMkLst>
      <pc:sldChg chg="modSp mod">
        <pc:chgData name="Rafael Socas Gutierrez" userId="03516148-c5da-4a32-b5ef-92f57f4c475d" providerId="ADAL" clId="{7C82AC04-A3A6-404C-B3A3-13C30C8EF98F}" dt="2023-11-16T07:53:57.713" v="111" actId="1036"/>
        <pc:sldMkLst>
          <pc:docMk/>
          <pc:sldMk cId="36480689" sldId="515"/>
        </pc:sldMkLst>
        <pc:spChg chg="mod">
          <ac:chgData name="Rafael Socas Gutierrez" userId="03516148-c5da-4a32-b5ef-92f57f4c475d" providerId="ADAL" clId="{7C82AC04-A3A6-404C-B3A3-13C30C8EF98F}" dt="2023-11-16T07:53:57.713" v="111" actId="1036"/>
          <ac:spMkLst>
            <pc:docMk/>
            <pc:sldMk cId="36480689" sldId="515"/>
            <ac:spMk id="2" creationId="{8FE71356-1A0B-AADD-FC98-558220BA3EAC}"/>
          </ac:spMkLst>
        </pc:spChg>
        <pc:spChg chg="mod">
          <ac:chgData name="Rafael Socas Gutierrez" userId="03516148-c5da-4a32-b5ef-92f57f4c475d" providerId="ADAL" clId="{7C82AC04-A3A6-404C-B3A3-13C30C8EF98F}" dt="2023-11-16T07:52:53.149" v="49" actId="1037"/>
          <ac:spMkLst>
            <pc:docMk/>
            <pc:sldMk cId="36480689" sldId="515"/>
            <ac:spMk id="11" creationId="{0741899A-50C2-90D4-418E-2F7FE552B341}"/>
          </ac:spMkLst>
        </pc:spChg>
        <pc:spChg chg="mod">
          <ac:chgData name="Rafael Socas Gutierrez" userId="03516148-c5da-4a32-b5ef-92f57f4c475d" providerId="ADAL" clId="{7C82AC04-A3A6-404C-B3A3-13C30C8EF98F}" dt="2023-11-16T07:52:58.293" v="64" actId="1037"/>
          <ac:spMkLst>
            <pc:docMk/>
            <pc:sldMk cId="36480689" sldId="515"/>
            <ac:spMk id="12" creationId="{261BEC1D-12DD-563C-754F-7EF48C63FEB1}"/>
          </ac:spMkLst>
        </pc:spChg>
        <pc:grpChg chg="mod">
          <ac:chgData name="Rafael Socas Gutierrez" userId="03516148-c5da-4a32-b5ef-92f57f4c475d" providerId="ADAL" clId="{7C82AC04-A3A6-404C-B3A3-13C30C8EF98F}" dt="2023-11-16T07:52:46.193" v="5" actId="1076"/>
          <ac:grpSpMkLst>
            <pc:docMk/>
            <pc:sldMk cId="36480689" sldId="515"/>
            <ac:grpSpMk id="13" creationId="{3B922C69-1D31-F1F1-D883-0D5111EE07CB}"/>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3" name="Marcador de fecha 2"/>
          <p:cNvSpPr txBox="1">
            <a:spLocks noGrp="1"/>
          </p:cNvSpPr>
          <p:nvPr>
            <p:ph type="dt" sz="quarter"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p>
            <a:pPr algn="r" defTabSz="990478">
              <a:defRPr sz="1800" b="0" i="0" u="none" strike="noStrike" kern="0" cap="none" spc="0" baseline="0">
                <a:solidFill>
                  <a:srgbClr val="000000"/>
                </a:solidFill>
                <a:uFillTx/>
              </a:defRPr>
            </a:pPr>
            <a:fld id="{F500E8F8-E0F6-45A4-8C99-4DBAF453223B}" type="datetime1">
              <a:rPr lang="es-ES" sz="1300">
                <a:solidFill>
                  <a:srgbClr val="000000"/>
                </a:solidFill>
                <a:latin typeface="Calibri"/>
              </a:rPr>
              <a:pPr algn="r" defTabSz="990478">
                <a:defRPr sz="1800" b="0" i="0" u="none" strike="noStrike" kern="0" cap="none" spc="0" baseline="0">
                  <a:solidFill>
                    <a:srgbClr val="000000"/>
                  </a:solidFill>
                  <a:uFillTx/>
                </a:defRPr>
              </a:pPr>
              <a:t>27/01/2024</a:t>
            </a:fld>
            <a:endParaRPr lang="es-ES" sz="1300">
              <a:solidFill>
                <a:srgbClr val="000000"/>
              </a:solidFill>
              <a:latin typeface="Calibri"/>
            </a:endParaRPr>
          </a:p>
        </p:txBody>
      </p:sp>
      <p:sp>
        <p:nvSpPr>
          <p:cNvPr id="4" name="Marcador de pie de página 3"/>
          <p:cNvSpPr txBox="1">
            <a:spLocks noGrp="1"/>
          </p:cNvSpPr>
          <p:nvPr>
            <p:ph type="ftr" sz="quarter" idx="2"/>
          </p:nvPr>
        </p:nvSpPr>
        <p:spPr>
          <a:xfrm>
            <a:off x="0" y="9721101"/>
            <a:ext cx="3076363" cy="513511"/>
          </a:xfrm>
          <a:prstGeom prst="rect">
            <a:avLst/>
          </a:prstGeom>
          <a:noFill/>
          <a:ln>
            <a:noFill/>
          </a:ln>
        </p:spPr>
        <p:txBody>
          <a:bodyPr vert="horz" wrap="square" lIns="99048" tIns="49524" rIns="99048" bIns="49524" anchor="b" anchorCtr="0" compatLnSpc="1">
            <a:noAutofit/>
          </a:bodyPr>
          <a:lstStyle/>
          <a:p>
            <a:pPr defTabSz="990478">
              <a:defRPr sz="1800" b="0" i="0" u="none" strike="noStrike" kern="0" cap="none" spc="0" baseline="0">
                <a:solidFill>
                  <a:srgbClr val="000000"/>
                </a:solidFill>
                <a:uFillTx/>
              </a:defRPr>
            </a:pPr>
            <a:endParaRPr lang="es-ES" sz="1300">
              <a:solidFill>
                <a:srgbClr val="000000"/>
              </a:solidFill>
              <a:latin typeface="Calibri"/>
            </a:endParaRPr>
          </a:p>
        </p:txBody>
      </p:sp>
      <p:sp>
        <p:nvSpPr>
          <p:cNvPr id="5" name="Marcador de número de diapositiva 4"/>
          <p:cNvSpPr txBox="1">
            <a:spLocks noGrp="1"/>
          </p:cNvSpPr>
          <p:nvPr>
            <p:ph type="sldNum" sz="quarter" idx="3"/>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p>
            <a:pPr algn="r" defTabSz="990478">
              <a:defRPr sz="1800" b="0" i="0" u="none" strike="noStrike" kern="0" cap="none" spc="0" baseline="0">
                <a:solidFill>
                  <a:srgbClr val="000000"/>
                </a:solidFill>
                <a:uFillTx/>
              </a:defRPr>
            </a:pPr>
            <a:fld id="{286B9AD7-B728-4EAC-8551-A5381D453DCC}" type="slidenum">
              <a:pPr algn="r" defTabSz="990478">
                <a:defRPr sz="1800" b="0" i="0" u="none" strike="noStrike" kern="0" cap="none" spc="0" baseline="0">
                  <a:solidFill>
                    <a:srgbClr val="000000"/>
                  </a:solidFill>
                  <a:uFillTx/>
                </a:defRPr>
              </a:pPr>
              <a:t>‹#›</a:t>
            </a:fld>
            <a:endParaRPr lang="es-ES" sz="1300">
              <a:solidFill>
                <a:srgbClr val="000000"/>
              </a:solidFill>
              <a:latin typeface="Calibri"/>
            </a:endParaRPr>
          </a:p>
        </p:txBody>
      </p:sp>
    </p:spTree>
    <p:extLst>
      <p:ext uri="{BB962C8B-B14F-4D97-AF65-F5344CB8AC3E}">
        <p14:creationId xmlns:p14="http://schemas.microsoft.com/office/powerpoint/2010/main" val="3046921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1"/>
            <a:ext cx="3076363" cy="513511"/>
          </a:xfrm>
          <a:prstGeom prst="rect">
            <a:avLst/>
          </a:prstGeom>
          <a:noFill/>
          <a:ln>
            <a:noFill/>
          </a:ln>
        </p:spPr>
        <p:txBody>
          <a:bodyPr vert="horz" wrap="square" lIns="99048" tIns="49524" rIns="99048" bIns="49524" anchor="t"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4021289" y="1"/>
            <a:ext cx="3076363" cy="513511"/>
          </a:xfrm>
          <a:prstGeom prst="rect">
            <a:avLst/>
          </a:prstGeom>
          <a:noFill/>
          <a:ln>
            <a:noFill/>
          </a:ln>
        </p:spPr>
        <p:txBody>
          <a:bodyPr vert="horz" wrap="square" lIns="99048" tIns="49524" rIns="99048" bIns="49524" anchor="t"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071077A5-7116-4908-9541-B3C2785044B6}" type="datetime1">
              <a:rPr lang="es-ES"/>
              <a:pPr lvl="0"/>
              <a:t>27/01/2024</a:t>
            </a:fld>
            <a:endParaRPr lang="es-ES"/>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709930" y="4925406"/>
            <a:ext cx="5679440" cy="4029879"/>
          </a:xfrm>
          <a:prstGeom prst="rect">
            <a:avLst/>
          </a:prstGeom>
          <a:noFill/>
          <a:ln>
            <a:noFill/>
          </a:ln>
        </p:spPr>
        <p:txBody>
          <a:bodyPr vert="horz" wrap="square" lIns="99048" tIns="49524" rIns="99048" bIns="49524" anchor="t" anchorCtr="0" compatLnSpc="1">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l"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4021289" y="9721101"/>
            <a:ext cx="3076363" cy="513511"/>
          </a:xfrm>
          <a:prstGeom prst="rect">
            <a:avLst/>
          </a:prstGeom>
          <a:noFill/>
          <a:ln>
            <a:noFill/>
          </a:ln>
        </p:spPr>
        <p:txBody>
          <a:bodyPr vert="horz" wrap="square" lIns="99048" tIns="49524" rIns="99048" bIns="49524" anchor="b" anchorCtr="0" compatLnSpc="1">
            <a:noAutofit/>
          </a:bodyPr>
          <a:lstStyle>
            <a:lvl1pPr marL="0" marR="0" lvl="0" indent="0" algn="r" defTabSz="990478" rtl="0" fontAlgn="auto" hangingPunct="1">
              <a:lnSpc>
                <a:spcPct val="100000"/>
              </a:lnSpc>
              <a:spcBef>
                <a:spcPts val="0"/>
              </a:spcBef>
              <a:spcAft>
                <a:spcPts val="0"/>
              </a:spcAft>
              <a:buNone/>
              <a:tabLst/>
              <a:defRPr lang="es-ES" sz="1300" b="0" i="0" u="none" strike="noStrike" kern="1200" cap="none" spc="0" baseline="0">
                <a:solidFill>
                  <a:srgbClr val="000000"/>
                </a:solidFill>
                <a:uFillTx/>
                <a:latin typeface="Calibri"/>
              </a:defRPr>
            </a:lvl1pPr>
          </a:lstStyle>
          <a:p>
            <a:pPr lvl="0"/>
            <a:fld id="{E469E9B4-6C27-4DAA-A2F6-D7FF958B4261}" type="slidenum">
              <a:t>‹#›</a:t>
            </a:fld>
            <a:endParaRPr lang="es-ES"/>
          </a:p>
        </p:txBody>
      </p:sp>
    </p:spTree>
    <p:extLst>
      <p:ext uri="{BB962C8B-B14F-4D97-AF65-F5344CB8AC3E}">
        <p14:creationId xmlns:p14="http://schemas.microsoft.com/office/powerpoint/2010/main" val="229268948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4151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31857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35679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738284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06540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43089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946099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9299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321431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9223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4141579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074073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497824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938225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130457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776765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4683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253834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655345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3959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243292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53052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92346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8362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144722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20703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79425" y="1279525"/>
            <a:ext cx="6140450" cy="3454400"/>
          </a:xfrm>
        </p:spPr>
      </p:sp>
      <p:sp>
        <p:nvSpPr>
          <p:cNvPr id="3" name="Marcador de notas 2"/>
          <p:cNvSpPr txBox="1">
            <a:spLocks noGrp="1"/>
          </p:cNvSpPr>
          <p:nvPr>
            <p:ph type="body" sz="quarter" idx="1"/>
          </p:nvPr>
        </p:nvSpPr>
        <p:spPr/>
        <p:txBody>
          <a:bodyPr/>
          <a:lstStyle/>
          <a:p>
            <a:endParaRPr lang="es-ES" dirty="0"/>
          </a:p>
        </p:txBody>
      </p:sp>
    </p:spTree>
    <p:extLst>
      <p:ext uri="{BB962C8B-B14F-4D97-AF65-F5344CB8AC3E}">
        <p14:creationId xmlns:p14="http://schemas.microsoft.com/office/powerpoint/2010/main" val="349488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50609B-4798-4289-85F6-7FC3ACB8B5C6}" type="slidenum">
              <a:rPr sz="1400" b="0">
                <a:latin typeface="Tahoma" panose="020B0604030504040204" pitchFamily="34" charset="0"/>
                <a:ea typeface="Tahoma" panose="020B0604030504040204" pitchFamily="34" charset="0"/>
                <a:cs typeface="Tahoma" panose="020B0604030504040204" pitchFamily="34" charset="0"/>
              </a:rPr>
              <a:t>‹#›</a:t>
            </a:fld>
            <a:endParaRPr lang="es-ES" sz="1050" b="0" i="0" u="none" strike="noStrike" kern="120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88724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5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6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0305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2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8805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081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868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7600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500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0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0E006F-2186-4B66-BB1E-7F44D0F27CBE}" type="slidenum">
              <a:t>‹#›</a:t>
            </a:fld>
            <a:endParaRPr lang="es-ES" sz="1200" b="0" i="0" u="none" strike="noStrike" kern="1200" cap="none" spc="0" baseline="0">
              <a:solidFill>
                <a:srgbClr val="FFFFFF"/>
              </a:solidFill>
              <a:uFillTx/>
              <a:latin typeface="Rockwell Nova" pitchFamily="18"/>
            </a:endParaRPr>
          </a:p>
        </p:txBody>
      </p:sp>
    </p:spTree>
    <p:extLst>
      <p:ext uri="{BB962C8B-B14F-4D97-AF65-F5344CB8AC3E}">
        <p14:creationId xmlns:p14="http://schemas.microsoft.com/office/powerpoint/2010/main" val="258979110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24555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47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73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52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2125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19654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559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26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817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307777"/>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B850609B-4798-4289-85F6-7FC3ACB8B5C6}" type="slidenum">
              <a:rPr sz="1400" kern="0">
                <a:solidFill>
                  <a:srgbClr val="000000"/>
                </a:solidFill>
                <a:latin typeface="Tahoma" panose="020B0604030504040204" pitchFamily="34" charset="0"/>
                <a:ea typeface="Tahoma" panose="020B0604030504040204" pitchFamily="34" charset="0"/>
                <a:cs typeface="Tahoma" panose="020B0604030504040204" pitchFamily="34" charset="0"/>
              </a:rPr>
              <a:pPr algn="ctr">
                <a:defRPr sz="1800" b="0" i="0" u="none" strike="noStrike" kern="0" cap="none" spc="0" baseline="0">
                  <a:solidFill>
                    <a:srgbClr val="000000"/>
                  </a:solidFill>
                  <a:uFillTx/>
                </a:defRPr>
              </a:pPr>
              <a:t>‹#›</a:t>
            </a:fld>
            <a:endParaRPr lang="es-ES" sz="105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4476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081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3_Diapositiva de título">
    <p:spTree>
      <p:nvGrpSpPr>
        <p:cNvPr id="1" name=""/>
        <p:cNvGrpSpPr/>
        <p:nvPr/>
      </p:nvGrpSpPr>
      <p:grpSpPr>
        <a:xfrm>
          <a:off x="0" y="0"/>
          <a:ext cx="0" cy="0"/>
          <a:chOff x="0" y="0"/>
          <a:chExt cx="0" cy="0"/>
        </a:xfrm>
      </p:grpSpPr>
      <p:sp>
        <p:nvSpPr>
          <p:cNvPr id="2" name="CuadroTexto 1"/>
          <p:cNvSpPr txBox="1"/>
          <p:nvPr/>
        </p:nvSpPr>
        <p:spPr>
          <a:xfrm>
            <a:off x="11354534" y="6516215"/>
            <a:ext cx="736850" cy="276999"/>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fld id="{F80E006F-2186-4B66-BB1E-7F44D0F27CBE}" type="slidenum">
              <a:rPr kern="0">
                <a:solidFill>
                  <a:srgbClr val="000000"/>
                </a:solidFill>
              </a:rPr>
              <a:pPr algn="ctr">
                <a:defRPr sz="1800" b="0" i="0" u="none" strike="noStrike" kern="0" cap="none" spc="0" baseline="0">
                  <a:solidFill>
                    <a:srgbClr val="000000"/>
                  </a:solidFill>
                  <a:uFillTx/>
                </a:defRPr>
              </a:pPr>
              <a:t>‹#›</a:t>
            </a:fld>
            <a:endParaRPr lang="es-ES" sz="1200">
              <a:solidFill>
                <a:srgbClr val="FFFFFF"/>
              </a:solidFill>
              <a:latin typeface="Rockwell Nova" pitchFamily="18"/>
            </a:endParaRPr>
          </a:p>
        </p:txBody>
      </p:sp>
    </p:spTree>
    <p:extLst>
      <p:ext uri="{BB962C8B-B14F-4D97-AF65-F5344CB8AC3E}">
        <p14:creationId xmlns:p14="http://schemas.microsoft.com/office/powerpoint/2010/main" val="321451734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62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801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99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771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665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19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340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357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0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93780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3112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0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319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947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88366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6323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0446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6910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91369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39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694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926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7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014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8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03031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557315"/>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08712"/>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675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773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C79BB-B75D-41EA-BF22-9364F45281D1}"/>
              </a:ext>
            </a:extLst>
          </p:cNvPr>
          <p:cNvSpPr>
            <a:spLocks noGrp="1"/>
          </p:cNvSpPr>
          <p:nvPr>
            <p:ph type="title"/>
          </p:nvPr>
        </p:nvSpPr>
        <p:spPr>
          <a:xfrm>
            <a:off x="1027386" y="2887607"/>
            <a:ext cx="10515600" cy="1325563"/>
          </a:xfrm>
          <a:prstGeom prst="rect">
            <a:avLst/>
          </a:prstGeom>
        </p:spPr>
        <p:txBody>
          <a:bodyPr/>
          <a:lstStyle>
            <a:lvl1pPr>
              <a:defRPr>
                <a:solidFill>
                  <a:schemeClr val="bg1"/>
                </a:solidFill>
              </a:defRPr>
            </a:lvl1pPr>
          </a:lstStyle>
          <a:p>
            <a:r>
              <a:rPr lang="es-ES" dirty="0"/>
              <a:t>Haga clic para modificar el estilo de título del patrón</a:t>
            </a:r>
          </a:p>
        </p:txBody>
      </p:sp>
    </p:spTree>
    <p:extLst>
      <p:ext uri="{BB962C8B-B14F-4D97-AF65-F5344CB8AC3E}">
        <p14:creationId xmlns:p14="http://schemas.microsoft.com/office/powerpoint/2010/main" val="229242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26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8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fecha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3" name="Marcador de pie de página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4" name="Marcador de número de diapositiva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BEADE01C-44CD-4E36-8FEA-27AEEA1B3B81}" type="slidenum">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Marcador de número de diapositiva 5"/>
          <p:cNvSpPr txBox="1">
            <a:spLocks noGrp="1"/>
          </p:cNvSpPr>
          <p:nvPr>
            <p:ph type="sldNum" sz="quarter" idx="4"/>
          </p:nvPr>
        </p:nvSpPr>
        <p:spPr>
          <a:xfrm>
            <a:off x="5562600" y="6409922"/>
            <a:ext cx="533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fld id="{BEADE01C-44CD-4E36-8FEA-27AEEA1B3B81}" type="slidenum">
              <a:rPr/>
              <a:pPr/>
              <a:t>‹#›</a:t>
            </a:fld>
            <a:endParaRPr/>
          </a:p>
        </p:txBody>
      </p:sp>
      <p:sp>
        <p:nvSpPr>
          <p:cNvPr id="5" name="Rectángulo 85">
            <a:extLst>
              <a:ext uri="{FF2B5EF4-FFF2-40B4-BE49-F238E27FC236}">
                <a16:creationId xmlns:a16="http://schemas.microsoft.com/office/drawing/2014/main" id="{F5AB6F57-DC45-4B04-ADA1-6B039020F4A4}"/>
              </a:ext>
            </a:extLst>
          </p:cNvPr>
          <p:cNvSpPr/>
          <p:nvPr userDrawn="1"/>
        </p:nvSpPr>
        <p:spPr>
          <a:xfrm rot="10799991">
            <a:off x="3" y="13895"/>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n 6">
            <a:extLst>
              <a:ext uri="{FF2B5EF4-FFF2-40B4-BE49-F238E27FC236}">
                <a16:creationId xmlns:a16="http://schemas.microsoft.com/office/drawing/2014/main" id="{DD773A7F-C624-4F16-AB45-EEB3E5C9FC84}"/>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473556" y="108971"/>
            <a:ext cx="1639887" cy="428287"/>
          </a:xfrm>
          <a:prstGeom prst="rect">
            <a:avLst/>
          </a:prstGeom>
        </p:spPr>
      </p:pic>
    </p:spTree>
    <p:extLst>
      <p:ext uri="{BB962C8B-B14F-4D97-AF65-F5344CB8AC3E}">
        <p14:creationId xmlns:p14="http://schemas.microsoft.com/office/powerpoint/2010/main" val="2331749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4A99"/>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76C868C-2BB8-48A4-8C86-03667493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46507" y="264117"/>
            <a:ext cx="2325137" cy="607252"/>
          </a:xfrm>
          <a:prstGeom prst="rect">
            <a:avLst/>
          </a:prstGeom>
        </p:spPr>
      </p:pic>
    </p:spTree>
    <p:extLst>
      <p:ext uri="{BB962C8B-B14F-4D97-AF65-F5344CB8AC3E}">
        <p14:creationId xmlns:p14="http://schemas.microsoft.com/office/powerpoint/2010/main" val="2541446986"/>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code.visualstudio.com/docs/python/python-tutori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googlechromelabs.github.io/chrome-for-test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www.gabilos.com/calculadoras/rentasconstantes/tiempo_para_devolver_prestamo.htm" TargetMode="Externa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www.selenium.dev/documentation/webdriver/elements/" TargetMode="External"/><Relationship Id="rId4" Type="http://schemas.openxmlformats.org/officeDocument/2006/relationships/hyperlink" Target="https://selenium-python.readthedocs.io/locating-element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robert-yen.notion.site/BDD-ATDD-TDD-Manuscript-c982df518b274d16b1df39e6d603b272" TargetMode="External"/><Relationship Id="rId4" Type="http://schemas.openxmlformats.org/officeDocument/2006/relationships/hyperlink" Target="https://www.thepowermba.com/en/blog/best-practices-in-bdd-and-how-to-apply-them-in-software-development"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hyperlink" Target="https://es.slideshare.net/BogdanMustiata/behave-92100248"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es.slideshare.net/BogdanMustiata/behave-92100248"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2.svg"/><Relationship Id="rId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hyperlink" Target="https://pypi.org/project/behave/" TargetMode="External"/><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serenity-bdd.info/" TargetMode="External"/><Relationship Id="rId5" Type="http://schemas.openxmlformats.org/officeDocument/2006/relationships/hyperlink" Target="https://toolsqa.com/selenium-webdriver/selenium-webdriver-architecture/" TargetMode="External"/><Relationship Id="rId4" Type="http://schemas.openxmlformats.org/officeDocument/2006/relationships/image" Target="../media/image21.jp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pypi.org/project/seleni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Rectángulo 3"/>
          <p:cNvSpPr/>
          <p:nvPr/>
        </p:nvSpPr>
        <p:spPr>
          <a:xfrm rot="5400013">
            <a:off x="-182028" y="164252"/>
            <a:ext cx="6858000" cy="6529551"/>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ndParaRPr>
          </a:p>
        </p:txBody>
      </p:sp>
      <p:sp>
        <p:nvSpPr>
          <p:cNvPr id="2" name="CuadroTexto 7">
            <a:extLst>
              <a:ext uri="{FF2B5EF4-FFF2-40B4-BE49-F238E27FC236}">
                <a16:creationId xmlns:a16="http://schemas.microsoft.com/office/drawing/2014/main" id="{D9DEC5F1-6B0A-74DB-02BD-85190CC915F4}"/>
              </a:ext>
            </a:extLst>
          </p:cNvPr>
          <p:cNvSpPr txBox="1"/>
          <p:nvPr/>
        </p:nvSpPr>
        <p:spPr>
          <a:xfrm>
            <a:off x="-17817" y="291778"/>
            <a:ext cx="6529563" cy="861774"/>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Grado en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dirty="0">
                <a:solidFill>
                  <a:srgbClr val="FFFFFF"/>
                </a:solidFill>
                <a:ea typeface="Tahoma" panose="020B0604030504040204" pitchFamily="34" charset="0"/>
                <a:cs typeface="Tahoma" panose="020B0604030504040204" pitchFamily="34" charset="0"/>
              </a:rPr>
              <a:t>Doble Grado en Matemática Computacional e Ingeniería del Software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600" b="0" i="0" u="none" strike="noStrike" kern="1200" cap="none" spc="0" baseline="0" dirty="0">
                <a:solidFill>
                  <a:srgbClr val="FFFFFF"/>
                </a:solidFill>
                <a:uFillTx/>
                <a:ea typeface="Tahoma" panose="020B0604030504040204" pitchFamily="34" charset="0"/>
                <a:cs typeface="Tahoma" panose="020B0604030504040204" pitchFamily="34" charset="0"/>
              </a:rPr>
              <a:t>Doble Grado en Física Computacional e Ingeniería de Software</a:t>
            </a:r>
          </a:p>
        </p:txBody>
      </p:sp>
      <p:sp>
        <p:nvSpPr>
          <p:cNvPr id="4" name="CuadroTexto 4"/>
          <p:cNvSpPr txBox="1"/>
          <p:nvPr/>
        </p:nvSpPr>
        <p:spPr>
          <a:xfrm>
            <a:off x="-17816" y="3694792"/>
            <a:ext cx="6529563" cy="1754326"/>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Práctica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dirty="0">
                <a:solidFill>
                  <a:srgbClr val="FFFFFF"/>
                </a:solidFill>
                <a:ea typeface="Tahoma" panose="020B0604030504040204" pitchFamily="34" charset="0"/>
                <a:cs typeface="Tahoma" panose="020B0604030504040204" pitchFamily="34" charset="0"/>
              </a:rPr>
              <a:t>Técnicas BDD con </a:t>
            </a:r>
            <a:r>
              <a:rPr lang="es-ES" sz="3600" dirty="0" err="1">
                <a:solidFill>
                  <a:srgbClr val="FFFFFF"/>
                </a:solidFill>
                <a:ea typeface="Tahoma" panose="020B0604030504040204" pitchFamily="34" charset="0"/>
                <a:cs typeface="Tahoma" panose="020B0604030504040204" pitchFamily="34" charset="0"/>
              </a:rPr>
              <a:t>Behave</a:t>
            </a:r>
            <a:r>
              <a:rPr lang="es-ES" sz="3600" dirty="0">
                <a:solidFill>
                  <a:srgbClr val="FFFFFF"/>
                </a:solidFill>
                <a:ea typeface="Tahoma" panose="020B0604030504040204" pitchFamily="34" charset="0"/>
                <a:cs typeface="Tahoma" panose="020B0604030504040204" pitchFamily="34" charset="0"/>
              </a:rPr>
              <a:t> y </a:t>
            </a:r>
            <a:r>
              <a:rPr lang="es-ES" sz="3600" dirty="0" err="1">
                <a:solidFill>
                  <a:srgbClr val="FFFFFF"/>
                </a:solidFill>
                <a:ea typeface="Tahoma" panose="020B0604030504040204" pitchFamily="34" charset="0"/>
                <a:cs typeface="Tahoma" panose="020B0604030504040204" pitchFamily="34" charset="0"/>
              </a:rPr>
              <a:t>Selenium</a:t>
            </a:r>
            <a:endParaRPr lang="es-ES" sz="3600" dirty="0">
              <a:solidFill>
                <a:srgbClr val="FFFFFF"/>
              </a:solidFill>
              <a:ea typeface="Tahoma" panose="020B0604030504040204" pitchFamily="34" charset="0"/>
              <a:cs typeface="Tahoma" panose="020B0604030504040204" pitchFamily="34" charset="0"/>
            </a:endParaRPr>
          </a:p>
        </p:txBody>
      </p:sp>
      <p:sp>
        <p:nvSpPr>
          <p:cNvPr id="5" name="CuadroTexto 6"/>
          <p:cNvSpPr txBox="1"/>
          <p:nvPr/>
        </p:nvSpPr>
        <p:spPr>
          <a:xfrm>
            <a:off x="3688645" y="6254090"/>
            <a:ext cx="2601157" cy="369332"/>
          </a:xfrm>
          <a:prstGeom prst="rect">
            <a:avLst/>
          </a:prstGeom>
          <a:noFill/>
          <a:ln cap="flat">
            <a:noFill/>
          </a:ln>
          <a:effectLst/>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kern="0" dirty="0">
                <a:solidFill>
                  <a:srgbClr val="FFFFFF"/>
                </a:solidFill>
                <a:ea typeface="Tahoma" panose="020B0604030504040204" pitchFamily="34" charset="0"/>
                <a:cs typeface="Tahoma" panose="020B0604030504040204" pitchFamily="34" charset="0"/>
              </a:rPr>
              <a:t>Curso 2023/24</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7" name="CuadroTexto 8"/>
          <p:cNvSpPr txBox="1"/>
          <p:nvPr/>
        </p:nvSpPr>
        <p:spPr>
          <a:xfrm>
            <a:off x="190845" y="6008528"/>
            <a:ext cx="5593966" cy="646331"/>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Alonso Álvarez García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b="0" i="0" u="none" strike="noStrike" kern="1200" cap="none" spc="0" baseline="0" dirty="0">
                <a:solidFill>
                  <a:srgbClr val="FFFFFF"/>
                </a:solidFill>
                <a:uFillTx/>
                <a:ea typeface="Tahoma" panose="020B0604030504040204" pitchFamily="34" charset="0"/>
                <a:cs typeface="Tahoma" panose="020B0604030504040204" pitchFamily="34" charset="0"/>
              </a:rPr>
              <a:t>Rafael Socas Gutiérrez</a:t>
            </a:r>
            <a:endParaRPr lang="es-ES" sz="11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03" y="2343338"/>
            <a:ext cx="2771775" cy="723900"/>
          </a:xfrm>
          <a:prstGeom prst="rect">
            <a:avLst/>
          </a:prstGeom>
        </p:spPr>
      </p:pic>
      <p:sp>
        <p:nvSpPr>
          <p:cNvPr id="10" name="CuadroTexto 4"/>
          <p:cNvSpPr txBox="1"/>
          <p:nvPr/>
        </p:nvSpPr>
        <p:spPr>
          <a:xfrm>
            <a:off x="-17816" y="1229872"/>
            <a:ext cx="6529563" cy="646331"/>
          </a:xfrm>
          <a:prstGeom prst="rect">
            <a:avLst/>
          </a:prstGeom>
          <a:noFill/>
          <a:ln cap="flat">
            <a:noFill/>
          </a:ln>
          <a:effectLst/>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600" b="0" i="0" u="none" strike="noStrike" kern="1200" cap="none" spc="0" dirty="0">
                <a:solidFill>
                  <a:srgbClr val="FFFFFF"/>
                </a:solidFill>
                <a:uFillTx/>
                <a:ea typeface="Tahoma" panose="020B0604030504040204" pitchFamily="34" charset="0"/>
                <a:cs typeface="Tahoma" panose="020B0604030504040204" pitchFamily="34" charset="0"/>
              </a:rPr>
              <a:t>Verificación de Software</a:t>
            </a:r>
            <a:endParaRPr lang="es-ES" sz="3600" dirty="0">
              <a:solidFill>
                <a:srgbClr val="FFFFFF"/>
              </a:solidFill>
              <a:ea typeface="Tahoma" panose="020B0604030504040204" pitchFamily="34" charset="0"/>
              <a:cs typeface="Tahoma" panose="020B0604030504040204" pitchFamily="34" charset="0"/>
            </a:endParaRPr>
          </a:p>
        </p:txBody>
      </p:sp>
      <p:pic>
        <p:nvPicPr>
          <p:cNvPr id="29" name="Picture 28" descr="A group of people working on a computer&#10;&#10;Description automatically generated">
            <a:extLst>
              <a:ext uri="{FF2B5EF4-FFF2-40B4-BE49-F238E27FC236}">
                <a16:creationId xmlns:a16="http://schemas.microsoft.com/office/drawing/2014/main" id="{E01F43E5-BCBD-EB5C-805F-016482B714C5}"/>
              </a:ext>
            </a:extLst>
          </p:cNvPr>
          <p:cNvPicPr>
            <a:picLocks noChangeAspect="1"/>
          </p:cNvPicPr>
          <p:nvPr/>
        </p:nvPicPr>
        <p:blipFill rotWithShape="1">
          <a:blip r:embed="rId4">
            <a:extLst>
              <a:ext uri="{28A0092B-C50C-407E-A947-70E740481C1C}">
                <a14:useLocalDpi xmlns:a14="http://schemas.microsoft.com/office/drawing/2010/main" val="0"/>
              </a:ext>
            </a:extLst>
          </a:blip>
          <a:srcRect l="16902" r="31326"/>
          <a:stretch/>
        </p:blipFill>
        <p:spPr>
          <a:xfrm>
            <a:off x="6511746" y="-15"/>
            <a:ext cx="5680254"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Objetivos</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9150BA5-B064-DE47-B1E7-FF0A0D3BC0C0}"/>
              </a:ext>
            </a:extLst>
          </p:cNvPr>
          <p:cNvSpPr txBox="1"/>
          <p:nvPr/>
        </p:nvSpPr>
        <p:spPr>
          <a:xfrm>
            <a:off x="482137" y="1978144"/>
            <a:ext cx="5777348" cy="4093428"/>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Definir test de alto nivel en lenguaje natural (mediante la sintaxis </a:t>
            </a:r>
            <a:r>
              <a:rPr lang="es-ES" sz="2000" dirty="0" err="1"/>
              <a:t>Gherkin</a:t>
            </a:r>
            <a:r>
              <a:rPr lang="es-ES" sz="2000" dirty="0"/>
              <a:t>) y aplicarlos mediante técnicas BDD.</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Instalar y configurar el </a:t>
            </a:r>
            <a:r>
              <a:rPr lang="es-ES" sz="2000" dirty="0" err="1"/>
              <a:t>framework</a:t>
            </a:r>
            <a:r>
              <a:rPr lang="es-ES" sz="2000" dirty="0"/>
              <a:t> </a:t>
            </a:r>
            <a:r>
              <a:rPr lang="es-ES" sz="2000" dirty="0" err="1">
                <a:solidFill>
                  <a:srgbClr val="0000FF"/>
                </a:solidFill>
                <a:latin typeface="Lucida Console" panose="020B0609040504020204" pitchFamily="49" charset="0"/>
                <a:cs typeface="Arial" panose="020B0604020202020204" pitchFamily="34" charset="0"/>
              </a:rPr>
              <a:t>Behave</a:t>
            </a:r>
            <a:r>
              <a:rPr lang="es-ES" sz="2000" dirty="0"/>
              <a:t> para aplicar metodologías BDD en lenguaje Python.</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Usar el entorno </a:t>
            </a:r>
            <a:r>
              <a:rPr lang="es-ES" sz="2000" dirty="0" err="1">
                <a:solidFill>
                  <a:srgbClr val="0000FF"/>
                </a:solidFill>
                <a:latin typeface="Lucida Console" panose="020B0609040504020204" pitchFamily="49" charset="0"/>
                <a:cs typeface="Arial" panose="020B0604020202020204" pitchFamily="34" charset="0"/>
              </a:rPr>
              <a:t>Selenium</a:t>
            </a:r>
            <a:r>
              <a:rPr lang="es-ES" sz="2000" dirty="0">
                <a:solidFill>
                  <a:srgbClr val="0000FF"/>
                </a:solidFill>
                <a:latin typeface="Lucida Console" panose="020B0609040504020204" pitchFamily="49" charset="0"/>
                <a:cs typeface="Arial" panose="020B0604020202020204" pitchFamily="34" charset="0"/>
              </a:rPr>
              <a:t> </a:t>
            </a:r>
            <a:r>
              <a:rPr lang="es-ES" sz="2000" dirty="0"/>
              <a:t>para automatizar test BDD en app Web mediante Python y el </a:t>
            </a:r>
            <a:r>
              <a:rPr lang="es-ES" sz="2000" dirty="0" err="1">
                <a:solidFill>
                  <a:srgbClr val="0000FF"/>
                </a:solidFill>
                <a:latin typeface="Lucida Console" panose="020B0609040504020204" pitchFamily="49" charset="0"/>
                <a:cs typeface="Arial" panose="020B0604020202020204" pitchFamily="34" charset="0"/>
              </a:rPr>
              <a:t>Webdriver</a:t>
            </a:r>
            <a:r>
              <a:rPr lang="es-ES" sz="2000" dirty="0"/>
              <a:t> de Chrome.</a:t>
            </a:r>
          </a:p>
          <a:p>
            <a:pPr marL="285750" indent="-285750" algn="just">
              <a:buFont typeface="Arial" panose="020B0604020202020204" pitchFamily="34" charset="0"/>
              <a:buChar char="•"/>
            </a:pPr>
            <a:endParaRPr lang="es-ES" sz="2000" dirty="0">
              <a:solidFill>
                <a:schemeClr val="tx1">
                  <a:lumMod val="50000"/>
                  <a:lumOff val="50000"/>
                </a:schemeClr>
              </a:solidFill>
            </a:endParaRPr>
          </a:p>
          <a:p>
            <a:pPr marL="285750" indent="-285750" algn="just">
              <a:buFont typeface="Arial" panose="020B0604020202020204" pitchFamily="34" charset="0"/>
              <a:buChar char="•"/>
            </a:pPr>
            <a:r>
              <a:rPr lang="es-ES" sz="2000" dirty="0"/>
              <a:t>Definir y ejecutar diferentes escenarios de test para una app Web.</a:t>
            </a:r>
            <a:endParaRPr lang="en-GB" sz="2000" dirty="0">
              <a:solidFill>
                <a:schemeClr val="tx1">
                  <a:lumMod val="50000"/>
                  <a:lumOff val="50000"/>
                </a:schemeClr>
              </a:solidFill>
            </a:endParaRPr>
          </a:p>
        </p:txBody>
      </p:sp>
      <p:pic>
        <p:nvPicPr>
          <p:cNvPr id="6" name="Picture 5" descr="A group of people standing on a target&#10;&#10;Description automatically generated">
            <a:extLst>
              <a:ext uri="{FF2B5EF4-FFF2-40B4-BE49-F238E27FC236}">
                <a16:creationId xmlns:a16="http://schemas.microsoft.com/office/drawing/2014/main" id="{0941807F-E1C4-7F2B-A423-CF85BC12A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353" y="1461564"/>
            <a:ext cx="5384595" cy="4726478"/>
          </a:xfrm>
          <a:prstGeom prst="rect">
            <a:avLst/>
          </a:prstGeom>
        </p:spPr>
      </p:pic>
    </p:spTree>
    <p:extLst>
      <p:ext uri="{BB962C8B-B14F-4D97-AF65-F5344CB8AC3E}">
        <p14:creationId xmlns:p14="http://schemas.microsoft.com/office/powerpoint/2010/main" val="24676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82135" y="1978144"/>
            <a:ext cx="10156368" cy="2585323"/>
          </a:xfrm>
          <a:prstGeom prst="rect">
            <a:avLst/>
          </a:prstGeom>
          <a:noFill/>
        </p:spPr>
        <p:txBody>
          <a:bodyPr wrap="square" rtlCol="0">
            <a:spAutoFit/>
          </a:bodyPr>
          <a:lstStyle/>
          <a:p>
            <a:pPr marL="285750" indent="-285750" algn="just">
              <a:buFont typeface="Arial" panose="020B0604020202020204" pitchFamily="34" charset="0"/>
              <a:buChar char="•"/>
            </a:pPr>
            <a:r>
              <a:rPr lang="es-ES" dirty="0"/>
              <a:t>Nos apoyaremos en el entorno de desarrollo (IDE) Visual Studio </a:t>
            </a:r>
            <a:r>
              <a:rPr lang="es-ES" dirty="0" err="1"/>
              <a:t>Code</a:t>
            </a:r>
            <a:r>
              <a:rPr lang="es-ES" dirty="0"/>
              <a:t> y  en el intérprete Python 3. Para instalarlo se seguirá el siguiente tutorial </a:t>
            </a:r>
            <a:r>
              <a:rPr lang="es-ES" dirty="0">
                <a:hlinkClick r:id="rId4"/>
              </a:rPr>
              <a:t>https://code.visualstudio.com/docs/python/python-tutorial</a:t>
            </a:r>
            <a:r>
              <a:rPr lang="es-ES" dirty="0"/>
              <a:t> .</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Crear una carpeta con donde se guardarán el código a testear y los </a:t>
            </a:r>
            <a:r>
              <a:rPr lang="es-ES" dirty="0" err="1"/>
              <a:t>tests</a:t>
            </a:r>
            <a:r>
              <a:rPr lang="es-ES" dirty="0"/>
              <a:t> correspondientes. Los ficheros iniciales a incluir en esa carpeta se aportan junto con este enunciado</a:t>
            </a:r>
          </a:p>
          <a:p>
            <a:pPr algn="just"/>
            <a:endParaRPr lang="es-ES" dirty="0"/>
          </a:p>
          <a:p>
            <a:pPr marL="285750" indent="-285750" algn="just">
              <a:buFont typeface="Arial" panose="020B0604020202020204" pitchFamily="34" charset="0"/>
              <a:buChar char="•"/>
            </a:pPr>
            <a:r>
              <a:rPr lang="es-ES" dirty="0"/>
              <a:t>En el IDE, abrir la carpeta y crear un entorno virtual (</a:t>
            </a:r>
            <a:r>
              <a:rPr lang="es-ES" dirty="0" err="1"/>
              <a:t>Ctrl+Shift+P</a:t>
            </a:r>
            <a:r>
              <a:rPr lang="es-ES" dirty="0"/>
              <a:t>) de tipo </a:t>
            </a:r>
            <a:r>
              <a:rPr lang="es-ES" dirty="0" err="1"/>
              <a:t>Venv</a:t>
            </a:r>
            <a:r>
              <a:rPr lang="es-ES" dirty="0"/>
              <a:t> (ver tutorial anterior).</a:t>
            </a:r>
          </a:p>
          <a:p>
            <a:pPr marL="285750" indent="-285750" algn="just">
              <a:buFont typeface="Arial" panose="020B0604020202020204" pitchFamily="34" charset="0"/>
              <a:buChar char="•"/>
            </a:pPr>
            <a:endParaRPr lang="es-ES" dirty="0"/>
          </a:p>
          <a:p>
            <a:pPr lvl="1" algn="just"/>
            <a:endParaRPr lang="es-ES" dirty="0"/>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(1/3)</a:t>
            </a:r>
            <a:endParaRPr lang="en-GB" sz="2400" b="1" kern="0" dirty="0">
              <a:solidFill>
                <a:srgbClr val="FFFFFF"/>
              </a:solidFill>
              <a:ea typeface="Tahoma" panose="020B0604030504040204" pitchFamily="34" charset="0"/>
              <a:cs typeface="Tahoma" panose="020B0604030504040204" pitchFamily="34" charset="0"/>
            </a:endParaRPr>
          </a:p>
        </p:txBody>
      </p:sp>
      <p:sp>
        <p:nvSpPr>
          <p:cNvPr id="5" name="CuadroTexto 86">
            <a:extLst>
              <a:ext uri="{FF2B5EF4-FFF2-40B4-BE49-F238E27FC236}">
                <a16:creationId xmlns:a16="http://schemas.microsoft.com/office/drawing/2014/main" id="{CDECFC84-2907-7082-6717-E9DEA130420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95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2" name="TextBox 1">
            <a:extLst>
              <a:ext uri="{FF2B5EF4-FFF2-40B4-BE49-F238E27FC236}">
                <a16:creationId xmlns:a16="http://schemas.microsoft.com/office/drawing/2014/main" id="{8FE71356-1A0B-AADD-FC98-558220BA3EAC}"/>
              </a:ext>
            </a:extLst>
          </p:cNvPr>
          <p:cNvSpPr txBox="1"/>
          <p:nvPr/>
        </p:nvSpPr>
        <p:spPr>
          <a:xfrm>
            <a:off x="482135" y="1978144"/>
            <a:ext cx="10156368" cy="3847207"/>
          </a:xfrm>
          <a:prstGeom prst="rect">
            <a:avLst/>
          </a:prstGeom>
          <a:noFill/>
        </p:spPr>
        <p:txBody>
          <a:bodyPr wrap="square" rtlCol="0">
            <a:spAutoFit/>
          </a:bodyPr>
          <a:lstStyle/>
          <a:p>
            <a:pPr marL="285750" indent="-285750" algn="just">
              <a:buFont typeface="Arial" panose="020B0604020202020204" pitchFamily="34" charset="0"/>
              <a:buChar char="•"/>
            </a:pPr>
            <a:r>
              <a:rPr lang="es-ES" dirty="0"/>
              <a:t>Crear la siguiente estructura de ficheros y carpetas e incluir los ficheros </a:t>
            </a:r>
          </a:p>
          <a:p>
            <a:pPr algn="just"/>
            <a:r>
              <a:rPr lang="es-ES" dirty="0"/>
              <a:t>proporcionados en la práctica (se proporcionan junto con el enunciado):</a:t>
            </a:r>
          </a:p>
          <a:p>
            <a:pPr marL="742950" lvl="1" indent="-285750" algn="just">
              <a:buFont typeface="Arial" panose="020B0604020202020204" pitchFamily="34" charset="0"/>
              <a:buChar char="•"/>
            </a:pPr>
            <a:r>
              <a:rPr lang="es-ES" sz="2000" dirty="0">
                <a:solidFill>
                  <a:srgbClr val="0000FF"/>
                </a:solidFill>
                <a:latin typeface="Lucida Console" panose="020B0609040504020204" pitchFamily="49" charset="0"/>
                <a:cs typeface="Arial" panose="020B0604020202020204" pitchFamily="34" charset="0"/>
              </a:rPr>
              <a:t>requirements.txt</a:t>
            </a:r>
          </a:p>
          <a:p>
            <a:pPr marL="742950" lvl="1" indent="-285750" algn="just">
              <a:buFont typeface="Arial" panose="020B0604020202020204" pitchFamily="34" charset="0"/>
              <a:buChar char="•"/>
            </a:pPr>
            <a:r>
              <a:rPr lang="es-ES" sz="2000" dirty="0">
                <a:solidFill>
                  <a:srgbClr val="0000FF"/>
                </a:solidFill>
                <a:latin typeface="Lucida Console" panose="020B0609040504020204" pitchFamily="49" charset="0"/>
                <a:cs typeface="Arial" panose="020B0604020202020204" pitchFamily="34" charset="0"/>
              </a:rPr>
              <a:t>environment.py</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alumno tiene que crear durante la elaboración de la práctica los ficheros:</a:t>
            </a:r>
          </a:p>
          <a:p>
            <a:pPr marL="742950" lvl="1" indent="-285750" algn="just">
              <a:buFont typeface="Arial" panose="020B0604020202020204" pitchFamily="34" charset="0"/>
              <a:buChar char="•"/>
            </a:pPr>
            <a:r>
              <a:rPr lang="es-ES" sz="2000" dirty="0" err="1">
                <a:solidFill>
                  <a:srgbClr val="0000FF"/>
                </a:solidFill>
                <a:latin typeface="Lucida Console" panose="020B0609040504020204" pitchFamily="49" charset="0"/>
                <a:cs typeface="Arial" panose="020B0604020202020204" pitchFamily="34" charset="0"/>
              </a:rPr>
              <a:t>prestamos.feature</a:t>
            </a:r>
            <a:endParaRPr lang="es-ES" sz="2000" dirty="0">
              <a:solidFill>
                <a:srgbClr val="0000FF"/>
              </a:solidFill>
              <a:latin typeface="Lucida Console" panose="020B0609040504020204" pitchFamily="49" charset="0"/>
              <a:cs typeface="Arial" panose="020B0604020202020204" pitchFamily="34" charset="0"/>
            </a:endParaRPr>
          </a:p>
          <a:p>
            <a:pPr marL="742950" lvl="1" indent="-285750" algn="just">
              <a:buFont typeface="Arial" panose="020B0604020202020204" pitchFamily="34" charset="0"/>
              <a:buChar char="•"/>
            </a:pPr>
            <a:r>
              <a:rPr lang="es-ES" sz="2000" dirty="0">
                <a:solidFill>
                  <a:srgbClr val="0000FF"/>
                </a:solidFill>
                <a:latin typeface="Lucida Console" panose="020B0609040504020204" pitchFamily="49" charset="0"/>
                <a:cs typeface="Arial" panose="020B0604020202020204" pitchFamily="34" charset="0"/>
              </a:rPr>
              <a:t>web_steps.py</a:t>
            </a:r>
          </a:p>
          <a:p>
            <a:pPr marL="285750" indent="-285750" algn="just">
              <a:buFont typeface="Arial" panose="020B0604020202020204" pitchFamily="34" charset="0"/>
              <a:buChar char="•"/>
            </a:pPr>
            <a:endParaRPr lang="es-ES" sz="2000" dirty="0">
              <a:solidFill>
                <a:srgbClr val="0000FF"/>
              </a:solidFill>
              <a:latin typeface="Lucida Console" panose="020B0609040504020204" pitchFamily="49" charset="0"/>
              <a:cs typeface="Arial" panose="020B0604020202020204" pitchFamily="34" charset="0"/>
            </a:endParaRPr>
          </a:p>
          <a:p>
            <a:pPr marL="285750" indent="-285750" algn="just">
              <a:buFont typeface="Arial" panose="020B0604020202020204" pitchFamily="34" charset="0"/>
              <a:buChar char="•"/>
            </a:pPr>
            <a:r>
              <a:rPr lang="es-ES" dirty="0"/>
              <a:t>Instalar los paquetes Python necesarios para configurar el entorno de test:</a:t>
            </a:r>
          </a:p>
          <a:p>
            <a:pPr algn="just"/>
            <a:r>
              <a:rPr lang="es-ES" dirty="0"/>
              <a:t>	</a:t>
            </a:r>
            <a:r>
              <a:rPr lang="es-ES" sz="2000" dirty="0">
                <a:solidFill>
                  <a:srgbClr val="0000FF"/>
                </a:solidFill>
                <a:latin typeface="Lucida Console" panose="020B0609040504020204" pitchFamily="49" charset="0"/>
                <a:cs typeface="Arial" panose="020B0604020202020204" pitchFamily="34" charset="0"/>
              </a:rPr>
              <a:t>&gt; </a:t>
            </a:r>
            <a:r>
              <a:rPr lang="es-ES" sz="2000" dirty="0" err="1">
                <a:solidFill>
                  <a:srgbClr val="0000FF"/>
                </a:solidFill>
                <a:latin typeface="Lucida Console" panose="020B0609040504020204" pitchFamily="49" charset="0"/>
                <a:cs typeface="Arial" panose="020B0604020202020204" pitchFamily="34" charset="0"/>
              </a:rPr>
              <a:t>pip</a:t>
            </a:r>
            <a:r>
              <a:rPr lang="es-ES" sz="2000" dirty="0">
                <a:solidFill>
                  <a:srgbClr val="0000FF"/>
                </a:solidFill>
                <a:latin typeface="Lucida Console" panose="020B0609040504020204" pitchFamily="49" charset="0"/>
                <a:cs typeface="Arial" panose="020B0604020202020204" pitchFamily="34" charset="0"/>
              </a:rPr>
              <a:t> </a:t>
            </a:r>
            <a:r>
              <a:rPr lang="es-ES" sz="2000" dirty="0" err="1">
                <a:solidFill>
                  <a:srgbClr val="0000FF"/>
                </a:solidFill>
                <a:latin typeface="Lucida Console" panose="020B0609040504020204" pitchFamily="49" charset="0"/>
                <a:cs typeface="Arial" panose="020B0604020202020204" pitchFamily="34" charset="0"/>
              </a:rPr>
              <a:t>install</a:t>
            </a:r>
            <a:r>
              <a:rPr lang="es-ES" sz="2000" dirty="0">
                <a:solidFill>
                  <a:srgbClr val="0000FF"/>
                </a:solidFill>
                <a:latin typeface="Lucida Console" panose="020B0609040504020204" pitchFamily="49" charset="0"/>
                <a:cs typeface="Arial" panose="020B0604020202020204" pitchFamily="34" charset="0"/>
              </a:rPr>
              <a:t> –r requirements.txt </a:t>
            </a:r>
          </a:p>
          <a:p>
            <a:pPr marL="285750" indent="-285750" algn="just">
              <a:buFont typeface="Arial" panose="020B0604020202020204" pitchFamily="34" charset="0"/>
              <a:buChar char="•"/>
            </a:pPr>
            <a:endParaRPr lang="es-ES" dirty="0"/>
          </a:p>
          <a:p>
            <a:pPr lvl="1" algn="just"/>
            <a:endParaRPr lang="es-ES" dirty="0"/>
          </a:p>
        </p:txBody>
      </p:sp>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(2/3)</a:t>
            </a:r>
            <a:endParaRPr lang="en-GB" sz="2400" b="1" kern="0" dirty="0">
              <a:solidFill>
                <a:srgbClr val="FFFFFF"/>
              </a:solidFill>
              <a:ea typeface="Tahoma" panose="020B0604030504040204" pitchFamily="34" charset="0"/>
              <a:cs typeface="Tahoma" panose="020B0604030504040204" pitchFamily="34" charset="0"/>
            </a:endParaRPr>
          </a:p>
        </p:txBody>
      </p:sp>
      <p:sp>
        <p:nvSpPr>
          <p:cNvPr id="5" name="CuadroTexto 86">
            <a:extLst>
              <a:ext uri="{FF2B5EF4-FFF2-40B4-BE49-F238E27FC236}">
                <a16:creationId xmlns:a16="http://schemas.microsoft.com/office/drawing/2014/main" id="{CDECFC84-2907-7082-6717-E9DEA130420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3109E3C5-CB00-0A77-7C5F-0D5ADEBA09F6}"/>
              </a:ext>
            </a:extLst>
          </p:cNvPr>
          <p:cNvPicPr>
            <a:picLocks noChangeAspect="1"/>
          </p:cNvPicPr>
          <p:nvPr/>
        </p:nvPicPr>
        <p:blipFill rotWithShape="1">
          <a:blip r:embed="rId4"/>
          <a:srcRect t="1718" r="1757" b="1"/>
          <a:stretch/>
        </p:blipFill>
        <p:spPr>
          <a:xfrm>
            <a:off x="8331187" y="2064503"/>
            <a:ext cx="2863070" cy="2838155"/>
          </a:xfrm>
          <a:prstGeom prst="rect">
            <a:avLst/>
          </a:prstGeom>
        </p:spPr>
      </p:pic>
    </p:spTree>
    <p:extLst>
      <p:ext uri="{BB962C8B-B14F-4D97-AF65-F5344CB8AC3E}">
        <p14:creationId xmlns:p14="http://schemas.microsoft.com/office/powerpoint/2010/main" val="335039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3" name="Rectangle: Rounded Corners 2">
            <a:extLst>
              <a:ext uri="{FF2B5EF4-FFF2-40B4-BE49-F238E27FC236}">
                <a16:creationId xmlns:a16="http://schemas.microsoft.com/office/drawing/2014/main" id="{1A1A78EC-54BF-D5F9-FDA7-0659EF191850}"/>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1: preparación del entorno (3/3)</a:t>
            </a:r>
            <a:endParaRPr lang="en-GB" sz="2400" b="1" kern="0" dirty="0">
              <a:solidFill>
                <a:srgbClr val="FFFFFF"/>
              </a:solidFill>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B3849058-7386-D343-5783-2C87EDCCD29E}"/>
              </a:ext>
            </a:extLst>
          </p:cNvPr>
          <p:cNvSpPr txBox="1"/>
          <p:nvPr/>
        </p:nvSpPr>
        <p:spPr>
          <a:xfrm>
            <a:off x="5033548" y="2247962"/>
            <a:ext cx="5631884" cy="369332"/>
          </a:xfrm>
          <a:prstGeom prst="rect">
            <a:avLst/>
          </a:prstGeom>
          <a:noFill/>
        </p:spPr>
        <p:txBody>
          <a:bodyPr wrap="square">
            <a:spAutoFit/>
          </a:bodyPr>
          <a:lstStyle/>
          <a:p>
            <a:r>
              <a:rPr lang="en-GB" dirty="0">
                <a:hlinkClick r:id="rId4"/>
              </a:rPr>
              <a:t>https://googlechromelabs.github.io/chrome-for-testing/</a:t>
            </a:r>
            <a:r>
              <a:rPr lang="en-GB" dirty="0"/>
              <a:t> </a:t>
            </a:r>
          </a:p>
        </p:txBody>
      </p:sp>
      <p:sp>
        <p:nvSpPr>
          <p:cNvPr id="13" name="TextBox 12">
            <a:extLst>
              <a:ext uri="{FF2B5EF4-FFF2-40B4-BE49-F238E27FC236}">
                <a16:creationId xmlns:a16="http://schemas.microsoft.com/office/drawing/2014/main" id="{514520B1-9DFD-7746-292B-02B8DBDBB939}"/>
              </a:ext>
            </a:extLst>
          </p:cNvPr>
          <p:cNvSpPr txBox="1"/>
          <p:nvPr/>
        </p:nvSpPr>
        <p:spPr>
          <a:xfrm>
            <a:off x="810448" y="2109463"/>
            <a:ext cx="3803118" cy="646331"/>
          </a:xfrm>
          <a:prstGeom prst="rect">
            <a:avLst/>
          </a:prstGeom>
          <a:noFill/>
        </p:spPr>
        <p:txBody>
          <a:bodyPr wrap="square">
            <a:spAutoFit/>
          </a:bodyPr>
          <a:lstStyle/>
          <a:p>
            <a:pPr algn="just"/>
            <a:r>
              <a:rPr lang="es-ES" sz="1800" dirty="0"/>
              <a:t>Instalar el </a:t>
            </a:r>
            <a:r>
              <a:rPr lang="es-ES" sz="1800" dirty="0" err="1"/>
              <a:t>webdriver</a:t>
            </a:r>
            <a:r>
              <a:rPr lang="es-ES" sz="1800" dirty="0"/>
              <a:t> de </a:t>
            </a:r>
            <a:r>
              <a:rPr lang="es-ES" dirty="0" err="1">
                <a:solidFill>
                  <a:srgbClr val="0000FF"/>
                </a:solidFill>
                <a:latin typeface="Lucida Console" panose="020B0609040504020204" pitchFamily="49" charset="0"/>
                <a:cs typeface="Arial" panose="020B0604020202020204" pitchFamily="34" charset="0"/>
              </a:rPr>
              <a:t>Chorme</a:t>
            </a:r>
            <a:r>
              <a:rPr lang="es-ES" dirty="0">
                <a:solidFill>
                  <a:srgbClr val="0000FF"/>
                </a:solidFill>
                <a:latin typeface="Lucida Console" panose="020B0609040504020204" pitchFamily="49" charset="0"/>
                <a:cs typeface="Arial" panose="020B0604020202020204" pitchFamily="34" charset="0"/>
              </a:rPr>
              <a:t> </a:t>
            </a:r>
            <a:r>
              <a:rPr lang="es-ES" dirty="0"/>
              <a:t>y </a:t>
            </a:r>
            <a:r>
              <a:rPr lang="es-ES" b="1" dirty="0"/>
              <a:t>poner la ruta en el PATH de Windows</a:t>
            </a:r>
          </a:p>
        </p:txBody>
      </p:sp>
      <p:pic>
        <p:nvPicPr>
          <p:cNvPr id="7" name="Picture 6">
            <a:extLst>
              <a:ext uri="{FF2B5EF4-FFF2-40B4-BE49-F238E27FC236}">
                <a16:creationId xmlns:a16="http://schemas.microsoft.com/office/drawing/2014/main" id="{9371C2D5-D026-9611-6E40-E26B626C003A}"/>
              </a:ext>
            </a:extLst>
          </p:cNvPr>
          <p:cNvPicPr>
            <a:picLocks noChangeAspect="1"/>
          </p:cNvPicPr>
          <p:nvPr/>
        </p:nvPicPr>
        <p:blipFill>
          <a:blip r:embed="rId5"/>
          <a:stretch>
            <a:fillRect/>
          </a:stretch>
        </p:blipFill>
        <p:spPr>
          <a:xfrm>
            <a:off x="1670857" y="3120334"/>
            <a:ext cx="8176953" cy="2941709"/>
          </a:xfrm>
          <a:prstGeom prst="rect">
            <a:avLst/>
          </a:prstGeom>
        </p:spPr>
      </p:pic>
      <p:sp>
        <p:nvSpPr>
          <p:cNvPr id="10" name="Rectangle: Rounded Corners 9">
            <a:extLst>
              <a:ext uri="{FF2B5EF4-FFF2-40B4-BE49-F238E27FC236}">
                <a16:creationId xmlns:a16="http://schemas.microsoft.com/office/drawing/2014/main" id="{5F3EB7B4-B656-469A-3A40-FF6D7C49F298}"/>
              </a:ext>
            </a:extLst>
          </p:cNvPr>
          <p:cNvSpPr/>
          <p:nvPr/>
        </p:nvSpPr>
        <p:spPr>
          <a:xfrm>
            <a:off x="1670856" y="5586155"/>
            <a:ext cx="8176953" cy="47588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837CB18-9F75-4FDB-ADB5-AA1CB95DB3CE}"/>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5" name="CuadroTexto 86">
            <a:extLst>
              <a:ext uri="{FF2B5EF4-FFF2-40B4-BE49-F238E27FC236}">
                <a16:creationId xmlns:a16="http://schemas.microsoft.com/office/drawing/2014/main" id="{222E1F6D-3082-7F86-D06D-FF81E15F1E49}"/>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0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6220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7" name="CuadroTexto 86">
            <a:extLst>
              <a:ext uri="{FF2B5EF4-FFF2-40B4-BE49-F238E27FC236}">
                <a16:creationId xmlns:a16="http://schemas.microsoft.com/office/drawing/2014/main" id="{8128FBA2-3428-C2AB-DB31-162299E68EA2}"/>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91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5" name="Rectangle: Rounded Corners 4">
            <a:extLst>
              <a:ext uri="{FF2B5EF4-FFF2-40B4-BE49-F238E27FC236}">
                <a16:creationId xmlns:a16="http://schemas.microsoft.com/office/drawing/2014/main" id="{EE05C4F8-1F5F-BB2A-69ED-E94F1AD033A4}"/>
              </a:ext>
            </a:extLst>
          </p:cNvPr>
          <p:cNvSpPr/>
          <p:nvPr/>
        </p:nvSpPr>
        <p:spPr>
          <a:xfrm>
            <a:off x="261804" y="1124521"/>
            <a:ext cx="11608769"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Aplicación WEB a Testear</a:t>
            </a:r>
            <a:endParaRPr lang="en-GB" sz="2400" b="1" kern="0" dirty="0">
              <a:solidFill>
                <a:srgbClr val="FFFFFF"/>
              </a:solidFill>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C72C14F7-EA15-EC61-3B23-07527051335E}"/>
              </a:ext>
            </a:extLst>
          </p:cNvPr>
          <p:cNvSpPr txBox="1"/>
          <p:nvPr/>
        </p:nvSpPr>
        <p:spPr>
          <a:xfrm>
            <a:off x="5954222" y="2978718"/>
            <a:ext cx="5916351" cy="3046988"/>
          </a:xfrm>
          <a:prstGeom prst="rect">
            <a:avLst/>
          </a:prstGeom>
          <a:noFill/>
        </p:spPr>
        <p:txBody>
          <a:bodyPr wrap="square">
            <a:spAutoFit/>
          </a:bodyPr>
          <a:lstStyle/>
          <a:p>
            <a:pPr algn="just"/>
            <a:r>
              <a:rPr lang="es-ES" sz="1600" dirty="0"/>
              <a:t>Se trata de una WEB que tienen una funcionalidad de cálculo de préstamos de la empresa </a:t>
            </a:r>
            <a:r>
              <a:rPr lang="es-ES" sz="1600" dirty="0" err="1"/>
              <a:t>Gabilos</a:t>
            </a:r>
            <a:r>
              <a:rPr lang="es-ES" sz="1600" dirty="0"/>
              <a:t> software. Su funcionamiento es muy sencillo:</a:t>
            </a:r>
          </a:p>
          <a:p>
            <a:pPr marL="742950" lvl="1" indent="-285750" algn="just">
              <a:buFont typeface="Arial" panose="020B0604020202020204" pitchFamily="34" charset="0"/>
              <a:buChar char="•"/>
            </a:pPr>
            <a:r>
              <a:rPr lang="es-ES" sz="1600" dirty="0"/>
              <a:t>Se introduce la cuota a pagar y la periodicidad de las mismas (mensual, trimestral, semestral y anual).</a:t>
            </a:r>
          </a:p>
          <a:p>
            <a:pPr marL="742950" lvl="1" indent="-285750" algn="just">
              <a:buFont typeface="Arial" panose="020B0604020202020204" pitchFamily="34" charset="0"/>
              <a:buChar char="•"/>
            </a:pPr>
            <a:r>
              <a:rPr lang="es-ES" sz="1600" dirty="0"/>
              <a:t>El importe de préstamo.</a:t>
            </a:r>
          </a:p>
          <a:p>
            <a:pPr marL="742950" lvl="1" indent="-285750" algn="just">
              <a:buFont typeface="Arial" panose="020B0604020202020204" pitchFamily="34" charset="0"/>
              <a:buChar char="•"/>
            </a:pPr>
            <a:r>
              <a:rPr lang="es-ES" sz="1600" dirty="0"/>
              <a:t>El tipo de interés</a:t>
            </a:r>
          </a:p>
          <a:p>
            <a:pPr algn="just"/>
            <a:r>
              <a:rPr lang="es-ES" sz="1600" dirty="0"/>
              <a:t>Una vez introducidos los datos, la herramienta devuelve el tiempo de devolución del prestamos en años y en meses. También, dispone de un botón para limpiar el formulario e introducir nuevos datos y otro para ir a la ayuda.</a:t>
            </a:r>
          </a:p>
          <a:p>
            <a:pPr algn="just"/>
            <a:endParaRPr lang="es-ES" sz="1600" dirty="0"/>
          </a:p>
        </p:txBody>
      </p:sp>
      <p:pic>
        <p:nvPicPr>
          <p:cNvPr id="3" name="Picture 2">
            <a:extLst>
              <a:ext uri="{FF2B5EF4-FFF2-40B4-BE49-F238E27FC236}">
                <a16:creationId xmlns:a16="http://schemas.microsoft.com/office/drawing/2014/main" id="{E7FB7CAA-9F58-ECBB-CEBC-9D04621066ED}"/>
              </a:ext>
            </a:extLst>
          </p:cNvPr>
          <p:cNvPicPr>
            <a:picLocks noChangeAspect="1"/>
          </p:cNvPicPr>
          <p:nvPr/>
        </p:nvPicPr>
        <p:blipFill>
          <a:blip r:embed="rId4"/>
          <a:stretch>
            <a:fillRect/>
          </a:stretch>
        </p:blipFill>
        <p:spPr>
          <a:xfrm>
            <a:off x="364812" y="2461438"/>
            <a:ext cx="5249236" cy="4081549"/>
          </a:xfrm>
          <a:prstGeom prst="rect">
            <a:avLst/>
          </a:prstGeom>
        </p:spPr>
      </p:pic>
      <p:sp>
        <p:nvSpPr>
          <p:cNvPr id="10" name="TextBox 9">
            <a:extLst>
              <a:ext uri="{FF2B5EF4-FFF2-40B4-BE49-F238E27FC236}">
                <a16:creationId xmlns:a16="http://schemas.microsoft.com/office/drawing/2014/main" id="{4EE5291B-2B4C-12D7-88B8-E4DA275EE740}"/>
              </a:ext>
            </a:extLst>
          </p:cNvPr>
          <p:cNvSpPr txBox="1"/>
          <p:nvPr/>
        </p:nvSpPr>
        <p:spPr>
          <a:xfrm>
            <a:off x="364812" y="1861600"/>
            <a:ext cx="9967426" cy="338554"/>
          </a:xfrm>
          <a:prstGeom prst="rect">
            <a:avLst/>
          </a:prstGeom>
          <a:noFill/>
        </p:spPr>
        <p:txBody>
          <a:bodyPr wrap="square">
            <a:spAutoFit/>
          </a:bodyPr>
          <a:lstStyle/>
          <a:p>
            <a:r>
              <a:rPr lang="en-GB" sz="1600" dirty="0">
                <a:hlinkClick r:id="rId5"/>
              </a:rPr>
              <a:t>https://www.gabilos.com/calculadoras/rentasconstantes/tiempo_para_devolver_prestamo.htm</a:t>
            </a:r>
            <a:r>
              <a:rPr lang="en-GB" sz="1600" dirty="0"/>
              <a:t> </a:t>
            </a:r>
          </a:p>
        </p:txBody>
      </p:sp>
      <p:sp>
        <p:nvSpPr>
          <p:cNvPr id="11" name="CuadroTexto 86">
            <a:extLst>
              <a:ext uri="{FF2B5EF4-FFF2-40B4-BE49-F238E27FC236}">
                <a16:creationId xmlns:a16="http://schemas.microsoft.com/office/drawing/2014/main" id="{38373DA5-7174-ADE2-9DBA-0096CF5E79FD}"/>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585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9" name="Rectangle: Rounded Corners 8">
            <a:extLst>
              <a:ext uri="{FF2B5EF4-FFF2-40B4-BE49-F238E27FC236}">
                <a16:creationId xmlns:a16="http://schemas.microsoft.com/office/drawing/2014/main" id="{BF15964D-1B75-796D-B138-A0B2F39118C9}"/>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2: Definir mediante sintaxis </a:t>
            </a:r>
            <a:r>
              <a:rPr lang="es-ES" sz="2400" b="1" kern="0" dirty="0" err="1">
                <a:solidFill>
                  <a:srgbClr val="FFFFFF"/>
                </a:solidFill>
                <a:ea typeface="Tahoma" panose="020B0604030504040204" pitchFamily="34" charset="0"/>
                <a:cs typeface="Tahoma" panose="020B0604030504040204" pitchFamily="34" charset="0"/>
              </a:rPr>
              <a:t>Gherkin</a:t>
            </a:r>
            <a:r>
              <a:rPr lang="es-ES" sz="2400" b="1" kern="0" dirty="0">
                <a:solidFill>
                  <a:srgbClr val="FFFFFF"/>
                </a:solidFill>
                <a:ea typeface="Tahoma" panose="020B0604030504040204" pitchFamily="34" charset="0"/>
                <a:cs typeface="Tahoma" panose="020B0604030504040204" pitchFamily="34" charset="0"/>
              </a:rPr>
              <a:t> y </a:t>
            </a:r>
            <a:r>
              <a:rPr lang="es-ES" sz="2400" b="1" kern="0" dirty="0" err="1">
                <a:solidFill>
                  <a:srgbClr val="FFFFFF"/>
                </a:solidFill>
                <a:ea typeface="Tahoma" panose="020B0604030504040204" pitchFamily="34" charset="0"/>
                <a:cs typeface="Tahoma" panose="020B0604030504040204" pitchFamily="34" charset="0"/>
              </a:rPr>
              <a:t>Behave</a:t>
            </a:r>
            <a:r>
              <a:rPr lang="es-ES" sz="2400" b="1" kern="0" dirty="0">
                <a:solidFill>
                  <a:srgbClr val="FFFFFF"/>
                </a:solidFill>
                <a:ea typeface="Tahoma" panose="020B0604030504040204" pitchFamily="34" charset="0"/>
                <a:cs typeface="Tahoma" panose="020B0604030504040204" pitchFamily="34" charset="0"/>
              </a:rPr>
              <a:t> el escenario a testear</a:t>
            </a:r>
            <a:endParaRPr lang="en-GB" sz="2400" b="1" kern="0" dirty="0">
              <a:solidFill>
                <a:srgbClr val="FFFFFF"/>
              </a:solidFill>
              <a:ea typeface="Tahoma" panose="020B0604030504040204" pitchFamily="34" charset="0"/>
              <a:cs typeface="Tahoma" panose="020B0604030504040204" pitchFamily="34" charset="0"/>
            </a:endParaRPr>
          </a:p>
        </p:txBody>
      </p:sp>
      <p:sp>
        <p:nvSpPr>
          <p:cNvPr id="10" name="Oval 9">
            <a:extLst>
              <a:ext uri="{FF2B5EF4-FFF2-40B4-BE49-F238E27FC236}">
                <a16:creationId xmlns:a16="http://schemas.microsoft.com/office/drawing/2014/main" id="{4F610151-67AE-8A2A-F18F-65CD655C011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1 </a:t>
            </a:r>
            <a:r>
              <a:rPr lang="es-ES" sz="1400" b="1" dirty="0">
                <a:solidFill>
                  <a:srgbClr val="FFFFFF"/>
                </a:solidFill>
                <a:ea typeface="Tahoma" panose="020B0604030504040204" pitchFamily="34" charset="0"/>
                <a:cs typeface="Tahoma" panose="020B0604030504040204" pitchFamily="34" charset="0"/>
              </a:rPr>
              <a:t>Punto</a:t>
            </a:r>
            <a:endParaRPr lang="en-GB" sz="1400" b="1"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694280C-9DC3-9709-2297-45EDB89E4E7A}"/>
              </a:ext>
            </a:extLst>
          </p:cNvPr>
          <p:cNvSpPr txBox="1"/>
          <p:nvPr/>
        </p:nvSpPr>
        <p:spPr>
          <a:xfrm>
            <a:off x="403122" y="1875835"/>
            <a:ext cx="10343535" cy="3970318"/>
          </a:xfrm>
          <a:prstGeom prst="rect">
            <a:avLst/>
          </a:prstGeom>
          <a:noFill/>
        </p:spPr>
        <p:txBody>
          <a:bodyPr wrap="square">
            <a:spAutoFit/>
          </a:bodyPr>
          <a:lstStyle/>
          <a:p>
            <a:pPr algn="just"/>
            <a:r>
              <a:rPr lang="es-ES" dirty="0"/>
              <a:t>Con esta sintaxis crear un </a:t>
            </a:r>
            <a:r>
              <a:rPr lang="es-ES" b="1" dirty="0"/>
              <a:t>escenario</a:t>
            </a:r>
            <a:r>
              <a:rPr lang="es-ES" dirty="0"/>
              <a:t> en el fichero </a:t>
            </a:r>
            <a:r>
              <a:rPr lang="es-ES" dirty="0" err="1">
                <a:solidFill>
                  <a:srgbClr val="0000FF"/>
                </a:solidFill>
                <a:latin typeface="Lucida Console" panose="020B0609040504020204" pitchFamily="49" charset="0"/>
              </a:rPr>
              <a:t>prestamos.feature</a:t>
            </a:r>
            <a:r>
              <a:rPr lang="es-ES" dirty="0"/>
              <a:t> que analice como mínimo las siguientes fases:</a:t>
            </a:r>
          </a:p>
          <a:p>
            <a:pPr marL="742950" lvl="1" indent="-285750" algn="just">
              <a:buFont typeface="Arial" panose="020B0604020202020204" pitchFamily="34" charset="0"/>
              <a:buChar char="•"/>
            </a:pPr>
            <a:r>
              <a:rPr lang="es-ES" dirty="0"/>
              <a:t>Vaya a la página WEB.</a:t>
            </a:r>
          </a:p>
          <a:p>
            <a:pPr marL="742950" lvl="1" indent="-285750" algn="just">
              <a:buFont typeface="Arial" panose="020B0604020202020204" pitchFamily="34" charset="0"/>
              <a:buChar char="•"/>
            </a:pPr>
            <a:r>
              <a:rPr lang="es-ES" dirty="0"/>
              <a:t>Introduzca una cuota de </a:t>
            </a:r>
            <a:r>
              <a:rPr lang="es-ES" b="1" dirty="0"/>
              <a:t>750€.</a:t>
            </a:r>
          </a:p>
          <a:p>
            <a:pPr marL="742950" lvl="1" indent="-285750" algn="just">
              <a:buFont typeface="Arial" panose="020B0604020202020204" pitchFamily="34" charset="0"/>
              <a:buChar char="•"/>
            </a:pPr>
            <a:r>
              <a:rPr lang="es-ES" dirty="0"/>
              <a:t>Un importe del préstamo de </a:t>
            </a:r>
            <a:r>
              <a:rPr lang="es-ES" b="1" dirty="0"/>
              <a:t>15000€</a:t>
            </a:r>
          </a:p>
          <a:p>
            <a:pPr marL="742950" lvl="1" indent="-285750" algn="just">
              <a:buFont typeface="Arial" panose="020B0604020202020204" pitchFamily="34" charset="0"/>
              <a:buChar char="•"/>
            </a:pPr>
            <a:r>
              <a:rPr lang="es-ES" dirty="0"/>
              <a:t>Un tipo de interés del </a:t>
            </a:r>
            <a:r>
              <a:rPr lang="es-ES" b="1" dirty="0"/>
              <a:t>3%.</a:t>
            </a:r>
          </a:p>
          <a:p>
            <a:pPr marL="742950" lvl="1" indent="-285750" algn="just">
              <a:buFont typeface="Arial" panose="020B0604020202020204" pitchFamily="34" charset="0"/>
              <a:buChar char="•"/>
            </a:pPr>
            <a:r>
              <a:rPr lang="es-ES" dirty="0"/>
              <a:t>Y finalmente un periodo de </a:t>
            </a:r>
            <a:r>
              <a:rPr lang="es-ES" b="1" dirty="0"/>
              <a:t>trimestral.</a:t>
            </a:r>
          </a:p>
          <a:p>
            <a:pPr marL="742950" lvl="1" indent="-285750" algn="just">
              <a:buFont typeface="Arial" panose="020B0604020202020204" pitchFamily="34" charset="0"/>
              <a:buChar char="•"/>
            </a:pPr>
            <a:r>
              <a:rPr lang="es-ES" dirty="0"/>
              <a:t>En ese momento, debe aparecer un tiempo necesario para devolver el préstamo de </a:t>
            </a:r>
            <a:r>
              <a:rPr lang="es-ES" b="1" dirty="0"/>
              <a:t>5,44 años </a:t>
            </a:r>
            <a:r>
              <a:rPr lang="es-ES" dirty="0"/>
              <a:t>y </a:t>
            </a:r>
            <a:r>
              <a:rPr lang="es-ES" b="1" dirty="0"/>
              <a:t>21,75 meses.</a:t>
            </a:r>
          </a:p>
          <a:p>
            <a:pPr marL="742950" lvl="1" indent="-285750" algn="just">
              <a:buFont typeface="Arial" panose="020B0604020202020204" pitchFamily="34" charset="0"/>
              <a:buChar char="•"/>
            </a:pPr>
            <a:r>
              <a:rPr lang="es-ES" dirty="0"/>
              <a:t>Luego pruebe que el botón de </a:t>
            </a:r>
            <a:r>
              <a:rPr lang="es-ES" b="1" dirty="0"/>
              <a:t>limpiar el formulario </a:t>
            </a:r>
            <a:r>
              <a:rPr lang="es-ES" dirty="0"/>
              <a:t>funciona correctamente.</a:t>
            </a:r>
          </a:p>
          <a:p>
            <a:pPr marL="285750" indent="-285750" algn="just">
              <a:buFont typeface="Arial" panose="020B0604020202020204" pitchFamily="34" charset="0"/>
              <a:buChar char="•"/>
            </a:pPr>
            <a:endParaRPr lang="es-ES" dirty="0"/>
          </a:p>
          <a:p>
            <a:pPr algn="just"/>
            <a:r>
              <a:rPr lang="es-ES" dirty="0"/>
              <a:t>Una vez tenga este fichero correctamente definido, ejecute los test con el comando </a:t>
            </a:r>
            <a:r>
              <a:rPr lang="es-ES" dirty="0" err="1">
                <a:solidFill>
                  <a:srgbClr val="0000FF"/>
                </a:solidFill>
                <a:latin typeface="Lucida Console" panose="020B0609040504020204" pitchFamily="49" charset="0"/>
              </a:rPr>
              <a:t>behave</a:t>
            </a:r>
            <a:r>
              <a:rPr lang="es-ES" dirty="0">
                <a:solidFill>
                  <a:srgbClr val="0000FF"/>
                </a:solidFill>
                <a:latin typeface="Lucida Console" panose="020B0609040504020204" pitchFamily="49" charset="0"/>
              </a:rPr>
              <a:t>. </a:t>
            </a:r>
            <a:r>
              <a:rPr lang="es-ES" dirty="0"/>
              <a:t>Como verá, al no estar definido el fichero </a:t>
            </a:r>
            <a:r>
              <a:rPr lang="es-ES" dirty="0">
                <a:solidFill>
                  <a:srgbClr val="0000FF"/>
                </a:solidFill>
                <a:latin typeface="Lucida Console" panose="020B0609040504020204" pitchFamily="49" charset="0"/>
              </a:rPr>
              <a:t>web_steps.py, </a:t>
            </a:r>
            <a:r>
              <a:rPr lang="es-ES" b="1" dirty="0"/>
              <a:t>todos los test fallarán</a:t>
            </a:r>
            <a:r>
              <a:rPr lang="es-ES" dirty="0"/>
              <a:t>, pero le dará indicaciones de las funciones a definir en el fichero de </a:t>
            </a:r>
            <a:r>
              <a:rPr lang="es-ES" dirty="0" err="1"/>
              <a:t>steps</a:t>
            </a:r>
            <a:r>
              <a:rPr lang="es-ES" dirty="0"/>
              <a:t> </a:t>
            </a:r>
            <a:r>
              <a:rPr lang="es-ES" dirty="0">
                <a:solidFill>
                  <a:srgbClr val="0000FF"/>
                </a:solidFill>
                <a:latin typeface="Lucida Console" panose="020B0609040504020204" pitchFamily="49" charset="0"/>
              </a:rPr>
              <a:t>web_steps.py.  </a:t>
            </a:r>
          </a:p>
        </p:txBody>
      </p:sp>
      <p:sp>
        <p:nvSpPr>
          <p:cNvPr id="2" name="Rectangle 1">
            <a:extLst>
              <a:ext uri="{FF2B5EF4-FFF2-40B4-BE49-F238E27FC236}">
                <a16:creationId xmlns:a16="http://schemas.microsoft.com/office/drawing/2014/main" id="{D26FEC23-836F-E792-D4F4-EFBCC8ADC970}"/>
              </a:ext>
            </a:extLst>
          </p:cNvPr>
          <p:cNvSpPr/>
          <p:nvPr/>
        </p:nvSpPr>
        <p:spPr>
          <a:xfrm>
            <a:off x="5574889" y="2704594"/>
            <a:ext cx="5659534" cy="5237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IMPORTANTE:</a:t>
            </a:r>
            <a:r>
              <a:rPr lang="es-ES" dirty="0">
                <a:solidFill>
                  <a:srgbClr val="FF0000"/>
                </a:solidFill>
              </a:rPr>
              <a:t> Usar el plan de pruebas desarrollado en la práctica del Plan de Pruebas</a:t>
            </a:r>
            <a:endParaRPr lang="en-GB" dirty="0">
              <a:solidFill>
                <a:srgbClr val="FF0000"/>
              </a:solidFill>
            </a:endParaRPr>
          </a:p>
        </p:txBody>
      </p:sp>
      <p:sp>
        <p:nvSpPr>
          <p:cNvPr id="3" name="Rectangle 2">
            <a:extLst>
              <a:ext uri="{FF2B5EF4-FFF2-40B4-BE49-F238E27FC236}">
                <a16:creationId xmlns:a16="http://schemas.microsoft.com/office/drawing/2014/main" id="{ED32EA33-24C2-F416-8430-09C6EACE4FB2}"/>
              </a:ext>
            </a:extLst>
          </p:cNvPr>
          <p:cNvSpPr/>
          <p:nvPr/>
        </p:nvSpPr>
        <p:spPr>
          <a:xfrm rot="1525518">
            <a:off x="3636621" y="2392854"/>
            <a:ext cx="1570336" cy="5237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Ejemplo</a:t>
            </a:r>
            <a:endParaRPr lang="en-GB" dirty="0">
              <a:solidFill>
                <a:srgbClr val="FF0000"/>
              </a:solidFill>
            </a:endParaRPr>
          </a:p>
        </p:txBody>
      </p:sp>
    </p:spTree>
    <p:extLst>
      <p:ext uri="{BB962C8B-B14F-4D97-AF65-F5344CB8AC3E}">
        <p14:creationId xmlns:p14="http://schemas.microsoft.com/office/powerpoint/2010/main" val="229165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084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687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graphicFrame>
        <p:nvGraphicFramePr>
          <p:cNvPr id="7" name="Tabla 2">
            <a:extLst>
              <a:ext uri="{FF2B5EF4-FFF2-40B4-BE49-F238E27FC236}">
                <a16:creationId xmlns:a16="http://schemas.microsoft.com/office/drawing/2014/main" id="{5B47790E-186B-B209-2E50-7AB9FD12B9A8}"/>
              </a:ext>
            </a:extLst>
          </p:cNvPr>
          <p:cNvGraphicFramePr>
            <a:graphicFrameLocks noGrp="1"/>
          </p:cNvGraphicFramePr>
          <p:nvPr>
            <p:extLst>
              <p:ext uri="{D42A27DB-BD31-4B8C-83A1-F6EECF244321}">
                <p14:modId xmlns:p14="http://schemas.microsoft.com/office/powerpoint/2010/main" val="368415143"/>
              </p:ext>
            </p:extLst>
          </p:nvPr>
        </p:nvGraphicFramePr>
        <p:xfrm>
          <a:off x="835200" y="2611120"/>
          <a:ext cx="10520679" cy="3108960"/>
        </p:xfrm>
        <a:graphic>
          <a:graphicData uri="http://schemas.openxmlformats.org/drawingml/2006/table">
            <a:tbl>
              <a:tblPr firstRow="1" bandRow="1">
                <a:tableStyleId>{7DF18680-E054-41AD-8BC1-D1AEF772440D}</a:tableStyleId>
              </a:tblPr>
              <a:tblGrid>
                <a:gridCol w="1197544">
                  <a:extLst>
                    <a:ext uri="{9D8B030D-6E8A-4147-A177-3AD203B41FA5}">
                      <a16:colId xmlns:a16="http://schemas.microsoft.com/office/drawing/2014/main" val="20000"/>
                    </a:ext>
                  </a:extLst>
                </a:gridCol>
                <a:gridCol w="6807060">
                  <a:extLst>
                    <a:ext uri="{9D8B030D-6E8A-4147-A177-3AD203B41FA5}">
                      <a16:colId xmlns:a16="http://schemas.microsoft.com/office/drawing/2014/main" val="20001"/>
                    </a:ext>
                  </a:extLst>
                </a:gridCol>
                <a:gridCol w="2516075">
                  <a:extLst>
                    <a:ext uri="{9D8B030D-6E8A-4147-A177-3AD203B41FA5}">
                      <a16:colId xmlns:a16="http://schemas.microsoft.com/office/drawing/2014/main" val="20002"/>
                    </a:ext>
                  </a:extLst>
                </a:gridCol>
              </a:tblGrid>
              <a:tr h="0">
                <a:tc>
                  <a:txBody>
                    <a:bodyPr/>
                    <a:lstStyle/>
                    <a:p>
                      <a:pPr algn="ctr"/>
                      <a:r>
                        <a:rPr lang="es-ES" sz="2800" dirty="0"/>
                        <a:t>#</a:t>
                      </a:r>
                    </a:p>
                  </a:txBody>
                  <a:tcPr>
                    <a:solidFill>
                      <a:srgbClr val="004A99"/>
                    </a:solidFill>
                  </a:tcPr>
                </a:tc>
                <a:tc>
                  <a:txBody>
                    <a:bodyPr/>
                    <a:lstStyle/>
                    <a:p>
                      <a:pPr algn="ctr"/>
                      <a:r>
                        <a:rPr lang="es-ES" sz="2800" dirty="0"/>
                        <a:t>Nombre y apellidos</a:t>
                      </a:r>
                    </a:p>
                  </a:txBody>
                  <a:tcPr>
                    <a:solidFill>
                      <a:srgbClr val="004A99"/>
                    </a:solidFill>
                  </a:tcPr>
                </a:tc>
                <a:tc>
                  <a:txBody>
                    <a:bodyPr/>
                    <a:lstStyle/>
                    <a:p>
                      <a:pPr algn="ctr"/>
                      <a:r>
                        <a:rPr lang="es-ES" sz="2800" dirty="0"/>
                        <a:t>Curso</a:t>
                      </a:r>
                    </a:p>
                  </a:txBody>
                  <a:tcPr>
                    <a:solidFill>
                      <a:srgbClr val="004A99"/>
                    </a:solidFill>
                  </a:tcPr>
                </a:tc>
                <a:extLst>
                  <a:ext uri="{0D108BD9-81ED-4DB2-BD59-A6C34878D82A}">
                    <a16:rowId xmlns:a16="http://schemas.microsoft.com/office/drawing/2014/main" val="10000"/>
                  </a:ext>
                </a:extLst>
              </a:tr>
              <a:tr h="370840">
                <a:tc>
                  <a:txBody>
                    <a:bodyPr/>
                    <a:lstStyle/>
                    <a:p>
                      <a:pPr algn="ctr"/>
                      <a:r>
                        <a:rPr lang="es-ES" sz="2800" b="1" dirty="0"/>
                        <a:t>1</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1"/>
                  </a:ext>
                </a:extLst>
              </a:tr>
              <a:tr h="370840">
                <a:tc>
                  <a:txBody>
                    <a:bodyPr/>
                    <a:lstStyle/>
                    <a:p>
                      <a:pPr algn="ctr"/>
                      <a:r>
                        <a:rPr lang="es-ES" sz="2800" b="1" dirty="0"/>
                        <a:t>2</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2"/>
                  </a:ext>
                </a:extLst>
              </a:tr>
              <a:tr h="370840">
                <a:tc>
                  <a:txBody>
                    <a:bodyPr/>
                    <a:lstStyle/>
                    <a:p>
                      <a:pPr algn="ctr"/>
                      <a:r>
                        <a:rPr lang="es-ES" sz="2800" b="1" dirty="0"/>
                        <a:t>3</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10003"/>
                  </a:ext>
                </a:extLst>
              </a:tr>
              <a:tr h="370840">
                <a:tc>
                  <a:txBody>
                    <a:bodyPr/>
                    <a:lstStyle/>
                    <a:p>
                      <a:pPr algn="ctr"/>
                      <a:r>
                        <a:rPr lang="es-ES" sz="2800" b="1" dirty="0"/>
                        <a:t>4</a:t>
                      </a:r>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839308752"/>
                  </a:ext>
                </a:extLst>
              </a:tr>
              <a:tr h="370840">
                <a:tc>
                  <a:txBody>
                    <a:bodyPr/>
                    <a:lstStyle/>
                    <a:p>
                      <a:pPr algn="ctr"/>
                      <a:r>
                        <a:rPr lang="es-ES" sz="2800" b="1"/>
                        <a:t>5</a:t>
                      </a:r>
                      <a:endParaRPr lang="es-ES" sz="2800" b="1" dirty="0"/>
                    </a:p>
                  </a:txBody>
                  <a:tcPr/>
                </a:tc>
                <a:tc>
                  <a:txBody>
                    <a:bodyPr/>
                    <a:lstStyle/>
                    <a:p>
                      <a:pPr algn="ctr"/>
                      <a:endParaRPr lang="es-ES" sz="2800" b="1" dirty="0"/>
                    </a:p>
                  </a:txBody>
                  <a:tcPr/>
                </a:tc>
                <a:tc>
                  <a:txBody>
                    <a:bodyPr/>
                    <a:lstStyle/>
                    <a:p>
                      <a:pPr algn="ctr"/>
                      <a:endParaRPr lang="es-ES" sz="2800" b="1" dirty="0"/>
                    </a:p>
                  </a:txBody>
                  <a:tcPr/>
                </a:tc>
                <a:extLst>
                  <a:ext uri="{0D108BD9-81ED-4DB2-BD59-A6C34878D82A}">
                    <a16:rowId xmlns:a16="http://schemas.microsoft.com/office/drawing/2014/main" val="2084089640"/>
                  </a:ext>
                </a:extLst>
              </a:tr>
            </a:tbl>
          </a:graphicData>
        </a:graphic>
      </p:graphicFrame>
      <p:sp>
        <p:nvSpPr>
          <p:cNvPr id="8" name="Rectángulo redondeado 7">
            <a:extLst>
              <a:ext uri="{FF2B5EF4-FFF2-40B4-BE49-F238E27FC236}">
                <a16:creationId xmlns:a16="http://schemas.microsoft.com/office/drawing/2014/main" id="{AB964813-E3B9-D0E7-7D93-A4C6B595E3BD}"/>
              </a:ext>
            </a:extLst>
          </p:cNvPr>
          <p:cNvSpPr/>
          <p:nvPr/>
        </p:nvSpPr>
        <p:spPr>
          <a:xfrm>
            <a:off x="182424" y="1143802"/>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Datos de los alumnos</a:t>
            </a:r>
            <a:endParaRPr lang="es-ES" sz="2400"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65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037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9" name="Rectangle: Rounded Corners 8">
            <a:extLst>
              <a:ext uri="{FF2B5EF4-FFF2-40B4-BE49-F238E27FC236}">
                <a16:creationId xmlns:a16="http://schemas.microsoft.com/office/drawing/2014/main" id="{BF15964D-1B75-796D-B138-A0B2F39118C9}"/>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3: Definir en Python el fichero web_steps.py con los diferentes </a:t>
            </a:r>
            <a:r>
              <a:rPr lang="es-ES" sz="2400" b="1" kern="0" dirty="0" err="1">
                <a:solidFill>
                  <a:srgbClr val="FFFFFF"/>
                </a:solidFill>
                <a:ea typeface="Tahoma" panose="020B0604030504040204" pitchFamily="34" charset="0"/>
                <a:cs typeface="Tahoma" panose="020B0604030504040204" pitchFamily="34" charset="0"/>
              </a:rPr>
              <a:t>steps</a:t>
            </a:r>
            <a:r>
              <a:rPr lang="es-ES" sz="2400" b="1" kern="0" dirty="0">
                <a:solidFill>
                  <a:srgbClr val="FFFFFF"/>
                </a:solidFill>
                <a:ea typeface="Tahoma" panose="020B0604030504040204" pitchFamily="34" charset="0"/>
                <a:cs typeface="Tahoma" panose="020B0604030504040204" pitchFamily="34" charset="0"/>
              </a:rPr>
              <a:t>.</a:t>
            </a:r>
            <a:endParaRPr lang="en-GB" sz="2400" b="1" kern="0"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694280C-9DC3-9709-2297-45EDB89E4E7A}"/>
              </a:ext>
            </a:extLst>
          </p:cNvPr>
          <p:cNvSpPr txBox="1"/>
          <p:nvPr/>
        </p:nvSpPr>
        <p:spPr>
          <a:xfrm>
            <a:off x="403122" y="1875835"/>
            <a:ext cx="10343535" cy="4770537"/>
          </a:xfrm>
          <a:prstGeom prst="rect">
            <a:avLst/>
          </a:prstGeom>
          <a:noFill/>
        </p:spPr>
        <p:txBody>
          <a:bodyPr wrap="square">
            <a:spAutoFit/>
          </a:bodyPr>
          <a:lstStyle/>
          <a:p>
            <a:pPr algn="just"/>
            <a:r>
              <a:rPr lang="es-ES" sz="1600" dirty="0"/>
              <a:t>Ahora, ha llegado el momento de definir el código Python a incluir en el fichero </a:t>
            </a:r>
            <a:r>
              <a:rPr lang="es-ES" sz="1600" dirty="0">
                <a:solidFill>
                  <a:srgbClr val="0000FF"/>
                </a:solidFill>
                <a:latin typeface="Lucida Console" panose="020B0609040504020204" pitchFamily="49" charset="0"/>
              </a:rPr>
              <a:t>web_steps.py</a:t>
            </a:r>
            <a:r>
              <a:rPr lang="es-ES" sz="1600" dirty="0"/>
              <a:t> . Para ello, siga los siguientes pasos:</a:t>
            </a:r>
          </a:p>
          <a:p>
            <a:pPr marL="285750" indent="-285750" algn="just">
              <a:buFont typeface="Arial" panose="020B0604020202020204" pitchFamily="34" charset="0"/>
              <a:buChar char="•"/>
            </a:pPr>
            <a:r>
              <a:rPr lang="es-ES" sz="1600" dirty="0"/>
              <a:t>Ponga como inicio del fichero las siguientes líneas de código Python</a:t>
            </a:r>
          </a:p>
          <a:p>
            <a:pPr algn="just"/>
            <a:r>
              <a:rPr lang="es-ES" sz="1600" dirty="0"/>
              <a:t>	</a:t>
            </a:r>
            <a:r>
              <a:rPr lang="en-GB" sz="1600" dirty="0">
                <a:solidFill>
                  <a:srgbClr val="0000FF"/>
                </a:solidFill>
                <a:latin typeface="Lucida Console" panose="020B0609040504020204" pitchFamily="49" charset="0"/>
              </a:rPr>
              <a:t>from behave import given, when, then</a:t>
            </a:r>
          </a:p>
          <a:p>
            <a:pPr lvl="2" algn="just"/>
            <a:r>
              <a:rPr lang="en-GB" sz="1600" dirty="0">
                <a:solidFill>
                  <a:srgbClr val="0000FF"/>
                </a:solidFill>
                <a:latin typeface="Lucida Console" panose="020B0609040504020204" pitchFamily="49" charset="0"/>
              </a:rPr>
              <a:t>from selenium.webdriver.common.by import By</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Luego, programe todos los </a:t>
            </a:r>
            <a:r>
              <a:rPr lang="es-ES" sz="1600" dirty="0" err="1"/>
              <a:t>steps</a:t>
            </a:r>
            <a:r>
              <a:rPr lang="es-ES" sz="1600" dirty="0"/>
              <a:t> (@given, @when y @then)</a:t>
            </a:r>
            <a:endParaRPr lang="es-ES" sz="1600" b="1" dirty="0"/>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A continuación, se presenta un ejemplo (para uno de los </a:t>
            </a:r>
            <a:r>
              <a:rPr lang="es-ES" sz="1600" dirty="0" err="1"/>
              <a:t>estps</a:t>
            </a:r>
            <a:r>
              <a:rPr lang="es-ES" sz="1600" dirty="0"/>
              <a:t> de la práctica)</a:t>
            </a:r>
            <a:endParaRPr lang="es-ES" sz="1600" b="1" dirty="0"/>
          </a:p>
          <a:p>
            <a:pPr lvl="2" algn="just"/>
            <a:r>
              <a:rPr lang="es-ES" sz="1600" dirty="0">
                <a:solidFill>
                  <a:srgbClr val="0000FF"/>
                </a:solidFill>
                <a:latin typeface="Lucida Console" panose="020B0609040504020204" pitchFamily="49" charset="0"/>
              </a:rPr>
              <a:t>@when('Yo pongo el "Capital que puedo pagar" a "750,00" euros')</a:t>
            </a:r>
          </a:p>
          <a:p>
            <a:pPr lvl="2" algn="just"/>
            <a:r>
              <a:rPr lang="es-ES" sz="1600" dirty="0" err="1">
                <a:solidFill>
                  <a:srgbClr val="0000FF"/>
                </a:solidFill>
                <a:latin typeface="Lucida Console" panose="020B0609040504020204" pitchFamily="49" charset="0"/>
              </a:rPr>
              <a:t>def</a:t>
            </a:r>
            <a:r>
              <a:rPr lang="es-ES" sz="1600" dirty="0">
                <a:solidFill>
                  <a:srgbClr val="0000FF"/>
                </a:solidFill>
                <a:latin typeface="Lucida Console" panose="020B0609040504020204" pitchFamily="49" charset="0"/>
              </a:rPr>
              <a:t> </a:t>
            </a:r>
            <a:r>
              <a:rPr lang="es-ES" sz="1600" dirty="0" err="1">
                <a:solidFill>
                  <a:srgbClr val="0000FF"/>
                </a:solidFill>
                <a:latin typeface="Lucida Console" panose="020B0609040504020204" pitchFamily="49" charset="0"/>
              </a:rPr>
              <a:t>step_impl</a:t>
            </a:r>
            <a:r>
              <a:rPr lang="es-ES" sz="1600" dirty="0">
                <a:solidFill>
                  <a:srgbClr val="0000FF"/>
                </a:solidFill>
                <a:latin typeface="Lucida Console" panose="020B0609040504020204" pitchFamily="49" charset="0"/>
              </a:rPr>
              <a:t>(</a:t>
            </a:r>
            <a:r>
              <a:rPr lang="es-ES" sz="1600" dirty="0" err="1">
                <a:solidFill>
                  <a:srgbClr val="0000FF"/>
                </a:solidFill>
                <a:latin typeface="Lucida Console" panose="020B0609040504020204" pitchFamily="49" charset="0"/>
              </a:rPr>
              <a:t>context</a:t>
            </a:r>
            <a:r>
              <a:rPr lang="es-ES" sz="1600" dirty="0">
                <a:solidFill>
                  <a:srgbClr val="0000FF"/>
                </a:solidFill>
                <a:latin typeface="Lucida Console" panose="020B0609040504020204" pitchFamily="49" charset="0"/>
              </a:rPr>
              <a:t>):</a:t>
            </a:r>
          </a:p>
          <a:p>
            <a:pPr lvl="2" algn="just"/>
            <a:r>
              <a:rPr lang="es-ES" sz="1600" dirty="0">
                <a:solidFill>
                  <a:srgbClr val="0000FF"/>
                </a:solidFill>
                <a:latin typeface="Lucida Console" panose="020B0609040504020204" pitchFamily="49" charset="0"/>
              </a:rPr>
              <a:t>    </a:t>
            </a:r>
            <a:r>
              <a:rPr lang="es-ES" sz="1600" dirty="0" err="1">
                <a:solidFill>
                  <a:srgbClr val="0000FF"/>
                </a:solidFill>
                <a:latin typeface="Lucida Console" panose="020B0609040504020204" pitchFamily="49" charset="0"/>
              </a:rPr>
              <a:t>element</a:t>
            </a:r>
            <a:r>
              <a:rPr lang="es-ES" sz="1600" dirty="0">
                <a:solidFill>
                  <a:srgbClr val="0000FF"/>
                </a:solidFill>
                <a:latin typeface="Lucida Console" panose="020B0609040504020204" pitchFamily="49" charset="0"/>
              </a:rPr>
              <a:t> = </a:t>
            </a:r>
            <a:r>
              <a:rPr lang="es-ES" sz="1600" dirty="0" err="1">
                <a:solidFill>
                  <a:srgbClr val="0000FF"/>
                </a:solidFill>
                <a:latin typeface="Lucida Console" panose="020B0609040504020204" pitchFamily="49" charset="0"/>
              </a:rPr>
              <a:t>context.driver.find_element</a:t>
            </a:r>
            <a:r>
              <a:rPr lang="es-ES" sz="1600" dirty="0">
                <a:solidFill>
                  <a:srgbClr val="0000FF"/>
                </a:solidFill>
                <a:latin typeface="Lucida Console" panose="020B0609040504020204" pitchFamily="49" charset="0"/>
              </a:rPr>
              <a:t>(By.ID,'p4D6')</a:t>
            </a:r>
          </a:p>
          <a:p>
            <a:pPr lvl="2" algn="just"/>
            <a:r>
              <a:rPr lang="es-ES" sz="1600" dirty="0">
                <a:solidFill>
                  <a:srgbClr val="0000FF"/>
                </a:solidFill>
                <a:latin typeface="Lucida Console" panose="020B0609040504020204" pitchFamily="49" charset="0"/>
              </a:rPr>
              <a:t>    </a:t>
            </a:r>
            <a:r>
              <a:rPr lang="es-ES" sz="1600" dirty="0" err="1">
                <a:solidFill>
                  <a:srgbClr val="0000FF"/>
                </a:solidFill>
                <a:latin typeface="Lucida Console" panose="020B0609040504020204" pitchFamily="49" charset="0"/>
              </a:rPr>
              <a:t>element.clear</a:t>
            </a:r>
            <a:r>
              <a:rPr lang="es-ES" sz="1600" dirty="0">
                <a:solidFill>
                  <a:srgbClr val="0000FF"/>
                </a:solidFill>
                <a:latin typeface="Lucida Console" panose="020B0609040504020204" pitchFamily="49" charset="0"/>
              </a:rPr>
              <a:t>()</a:t>
            </a:r>
          </a:p>
          <a:p>
            <a:pPr lvl="2" algn="just"/>
            <a:r>
              <a:rPr lang="es-ES" sz="1600" dirty="0">
                <a:solidFill>
                  <a:srgbClr val="0000FF"/>
                </a:solidFill>
                <a:latin typeface="Lucida Console" panose="020B0609040504020204" pitchFamily="49" charset="0"/>
              </a:rPr>
              <a:t>    </a:t>
            </a:r>
            <a:r>
              <a:rPr lang="es-ES" sz="1600" dirty="0" err="1">
                <a:solidFill>
                  <a:srgbClr val="0000FF"/>
                </a:solidFill>
                <a:latin typeface="Lucida Console" panose="020B0609040504020204" pitchFamily="49" charset="0"/>
              </a:rPr>
              <a:t>element.send_keys</a:t>
            </a:r>
            <a:r>
              <a:rPr lang="es-ES" sz="1600" dirty="0">
                <a:solidFill>
                  <a:srgbClr val="0000FF"/>
                </a:solidFill>
                <a:latin typeface="Lucida Console" panose="020B0609040504020204" pitchFamily="49" charset="0"/>
              </a:rPr>
              <a:t>('750,00’)</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Analice los siguientes tutoriales que le ayudarán a escribir el código Python</a:t>
            </a:r>
          </a:p>
          <a:p>
            <a:pPr marL="1200150" lvl="2" indent="-285750" algn="just">
              <a:buFont typeface="Arial" panose="020B0604020202020204" pitchFamily="34" charset="0"/>
              <a:buChar char="•"/>
            </a:pPr>
            <a:r>
              <a:rPr lang="es-ES" sz="1600" dirty="0">
                <a:solidFill>
                  <a:srgbClr val="0000FF"/>
                </a:solidFill>
                <a:hlinkClick r:id="rId4">
                  <a:extLst>
                    <a:ext uri="{A12FA001-AC4F-418D-AE19-62706E023703}">
                      <ahyp:hlinkClr xmlns:ahyp="http://schemas.microsoft.com/office/drawing/2018/hyperlinkcolor" val="tx"/>
                    </a:ext>
                  </a:extLst>
                </a:hlinkClick>
              </a:rPr>
              <a:t>https://selenium-python.readthedocs.io/locating-elements.html</a:t>
            </a:r>
            <a:r>
              <a:rPr lang="es-ES" sz="1600" dirty="0">
                <a:solidFill>
                  <a:srgbClr val="0000FF"/>
                </a:solidFill>
              </a:rPr>
              <a:t> </a:t>
            </a:r>
          </a:p>
          <a:p>
            <a:pPr marL="1200150" lvl="2" indent="-285750" algn="just">
              <a:buFont typeface="Arial" panose="020B0604020202020204" pitchFamily="34" charset="0"/>
              <a:buChar char="•"/>
            </a:pPr>
            <a:r>
              <a:rPr lang="es-ES" sz="1600" dirty="0">
                <a:solidFill>
                  <a:srgbClr val="0000FF"/>
                </a:solidFill>
                <a:hlinkClick r:id="rId5">
                  <a:extLst>
                    <a:ext uri="{A12FA001-AC4F-418D-AE19-62706E023703}">
                      <ahyp:hlinkClr xmlns:ahyp="http://schemas.microsoft.com/office/drawing/2018/hyperlinkcolor" val="tx"/>
                    </a:ext>
                  </a:extLst>
                </a:hlinkClick>
              </a:rPr>
              <a:t>https://www.selenium.dev/documentation/webdriver/elements/</a:t>
            </a:r>
            <a:r>
              <a:rPr lang="es-ES" sz="1600" dirty="0">
                <a:solidFill>
                  <a:srgbClr val="0000FF"/>
                </a:solidFill>
              </a:rPr>
              <a:t> </a:t>
            </a:r>
          </a:p>
          <a:p>
            <a:pPr algn="just"/>
            <a:endParaRPr lang="es-ES" sz="1600" dirty="0">
              <a:solidFill>
                <a:srgbClr val="0000FF"/>
              </a:solidFill>
            </a:endParaRPr>
          </a:p>
        </p:txBody>
      </p:sp>
      <p:sp>
        <p:nvSpPr>
          <p:cNvPr id="2" name="CuadroTexto 86">
            <a:extLst>
              <a:ext uri="{FF2B5EF4-FFF2-40B4-BE49-F238E27FC236}">
                <a16:creationId xmlns:a16="http://schemas.microsoft.com/office/drawing/2014/main" id="{4BDC09FC-58CC-F65C-66C4-A927D717E308}"/>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720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9" name="Rectangle: Rounded Corners 8">
            <a:extLst>
              <a:ext uri="{FF2B5EF4-FFF2-40B4-BE49-F238E27FC236}">
                <a16:creationId xmlns:a16="http://schemas.microsoft.com/office/drawing/2014/main" id="{BF15964D-1B75-796D-B138-A0B2F39118C9}"/>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3: Definir en Python el fichero web_steps.py con los diferentes </a:t>
            </a:r>
            <a:r>
              <a:rPr lang="es-ES" sz="2400" b="1" kern="0" dirty="0" err="1">
                <a:solidFill>
                  <a:srgbClr val="FFFFFF"/>
                </a:solidFill>
                <a:ea typeface="Tahoma" panose="020B0604030504040204" pitchFamily="34" charset="0"/>
                <a:cs typeface="Tahoma" panose="020B0604030504040204" pitchFamily="34" charset="0"/>
              </a:rPr>
              <a:t>steps</a:t>
            </a:r>
            <a:r>
              <a:rPr lang="es-ES" sz="2400" b="1" kern="0" dirty="0">
                <a:solidFill>
                  <a:srgbClr val="FFFFFF"/>
                </a:solidFill>
                <a:ea typeface="Tahoma" panose="020B0604030504040204" pitchFamily="34" charset="0"/>
                <a:cs typeface="Tahoma" panose="020B0604030504040204" pitchFamily="34" charset="0"/>
              </a:rPr>
              <a:t>.</a:t>
            </a:r>
            <a:endParaRPr lang="en-GB" sz="2400" b="1" kern="0" dirty="0">
              <a:solidFill>
                <a:srgbClr val="FFFFFF"/>
              </a:solidFill>
              <a:ea typeface="Tahoma" panose="020B0604030504040204" pitchFamily="34" charset="0"/>
              <a:cs typeface="Tahoma" panose="020B0604030504040204" pitchFamily="34" charset="0"/>
            </a:endParaRPr>
          </a:p>
        </p:txBody>
      </p:sp>
      <p:sp>
        <p:nvSpPr>
          <p:cNvPr id="10" name="Oval 9">
            <a:extLst>
              <a:ext uri="{FF2B5EF4-FFF2-40B4-BE49-F238E27FC236}">
                <a16:creationId xmlns:a16="http://schemas.microsoft.com/office/drawing/2014/main" id="{4F610151-67AE-8A2A-F18F-65CD655C011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3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694280C-9DC3-9709-2297-45EDB89E4E7A}"/>
              </a:ext>
            </a:extLst>
          </p:cNvPr>
          <p:cNvSpPr txBox="1"/>
          <p:nvPr/>
        </p:nvSpPr>
        <p:spPr>
          <a:xfrm>
            <a:off x="403122" y="1875835"/>
            <a:ext cx="10343535" cy="4801314"/>
          </a:xfrm>
          <a:prstGeom prst="rect">
            <a:avLst/>
          </a:prstGeom>
          <a:noFill/>
        </p:spPr>
        <p:txBody>
          <a:bodyPr wrap="square">
            <a:spAutoFit/>
          </a:bodyPr>
          <a:lstStyle/>
          <a:p>
            <a:pPr marL="285750" indent="-285750" algn="just">
              <a:buFont typeface="Arial" panose="020B0604020202020204" pitchFamily="34" charset="0"/>
              <a:buChar char="•"/>
            </a:pPr>
            <a:r>
              <a:rPr lang="es-ES" dirty="0"/>
              <a:t>Para identificar los: </a:t>
            </a:r>
            <a:r>
              <a:rPr lang="es-ES" i="1" dirty="0"/>
              <a:t>id, nombre, clase</a:t>
            </a:r>
            <a:r>
              <a:rPr lang="es-ES" dirty="0"/>
              <a:t>, etc. de los diferentes elementos, hágalo con el navegador (opción </a:t>
            </a:r>
            <a:r>
              <a:rPr lang="es-ES" dirty="0" err="1"/>
              <a:t>inspect</a:t>
            </a:r>
            <a:r>
              <a:rPr lang="es-ES" dirty="0"/>
              <a:t>) .</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Por último, </a:t>
            </a:r>
            <a:r>
              <a:rPr lang="es-ES" b="1" dirty="0"/>
              <a:t>itere las veces necesarias hasta que se ejecuten todos los test del escenario correctamente,</a:t>
            </a:r>
            <a:r>
              <a:rPr lang="es-ES" dirty="0"/>
              <a:t> o no, si la WEB tiene algún bug en su software. </a:t>
            </a:r>
            <a:r>
              <a:rPr lang="es-ES" b="1" dirty="0"/>
              <a:t>Presente el resultado de los test y comente el resultado.</a:t>
            </a:r>
          </a:p>
        </p:txBody>
      </p:sp>
      <p:pic>
        <p:nvPicPr>
          <p:cNvPr id="3" name="Picture 2">
            <a:extLst>
              <a:ext uri="{FF2B5EF4-FFF2-40B4-BE49-F238E27FC236}">
                <a16:creationId xmlns:a16="http://schemas.microsoft.com/office/drawing/2014/main" id="{2744B403-3B4D-62DB-3A76-526F014174D1}"/>
              </a:ext>
            </a:extLst>
          </p:cNvPr>
          <p:cNvPicPr>
            <a:picLocks noChangeAspect="1"/>
          </p:cNvPicPr>
          <p:nvPr/>
        </p:nvPicPr>
        <p:blipFill>
          <a:blip r:embed="rId4"/>
          <a:stretch>
            <a:fillRect/>
          </a:stretch>
        </p:blipFill>
        <p:spPr>
          <a:xfrm>
            <a:off x="2238714" y="2364764"/>
            <a:ext cx="6853945" cy="3553897"/>
          </a:xfrm>
          <a:prstGeom prst="rect">
            <a:avLst/>
          </a:prstGeom>
        </p:spPr>
      </p:pic>
      <p:sp>
        <p:nvSpPr>
          <p:cNvPr id="5" name="Rectangle: Rounded Corners 4">
            <a:extLst>
              <a:ext uri="{FF2B5EF4-FFF2-40B4-BE49-F238E27FC236}">
                <a16:creationId xmlns:a16="http://schemas.microsoft.com/office/drawing/2014/main" id="{13B44E5C-E4EB-F530-4C48-47239B06D582}"/>
              </a:ext>
            </a:extLst>
          </p:cNvPr>
          <p:cNvSpPr/>
          <p:nvPr/>
        </p:nvSpPr>
        <p:spPr>
          <a:xfrm>
            <a:off x="6537434" y="2736193"/>
            <a:ext cx="2555226" cy="489145"/>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Shape 6">
            <a:extLst>
              <a:ext uri="{FF2B5EF4-FFF2-40B4-BE49-F238E27FC236}">
                <a16:creationId xmlns:a16="http://schemas.microsoft.com/office/drawing/2014/main" id="{BC4298C4-DCE6-3596-9674-A9B9A7F903E1}"/>
              </a:ext>
            </a:extLst>
          </p:cNvPr>
          <p:cNvSpPr/>
          <p:nvPr/>
        </p:nvSpPr>
        <p:spPr>
          <a:xfrm>
            <a:off x="3643586" y="2966355"/>
            <a:ext cx="2865821" cy="1157204"/>
          </a:xfrm>
          <a:custGeom>
            <a:avLst/>
            <a:gdLst>
              <a:gd name="connsiteX0" fmla="*/ 0 w 2865821"/>
              <a:gd name="connsiteY0" fmla="*/ 1157204 h 1157204"/>
              <a:gd name="connsiteX1" fmla="*/ 1023007 w 2865821"/>
              <a:gd name="connsiteY1" fmla="*/ 144707 h 1157204"/>
              <a:gd name="connsiteX2" fmla="*/ 2865821 w 2865821"/>
              <a:gd name="connsiteY2" fmla="*/ 29093 h 1157204"/>
            </a:gdLst>
            <a:ahLst/>
            <a:cxnLst>
              <a:cxn ang="0">
                <a:pos x="connsiteX0" y="connsiteY0"/>
              </a:cxn>
              <a:cxn ang="0">
                <a:pos x="connsiteX1" y="connsiteY1"/>
              </a:cxn>
              <a:cxn ang="0">
                <a:pos x="connsiteX2" y="connsiteY2"/>
              </a:cxn>
            </a:cxnLst>
            <a:rect l="l" t="t" r="r" b="b"/>
            <a:pathLst>
              <a:path w="2865821" h="1157204">
                <a:moveTo>
                  <a:pt x="0" y="1157204"/>
                </a:moveTo>
                <a:cubicBezTo>
                  <a:pt x="272685" y="744965"/>
                  <a:pt x="545370" y="332726"/>
                  <a:pt x="1023007" y="144707"/>
                </a:cubicBezTo>
                <a:cubicBezTo>
                  <a:pt x="1500644" y="-43312"/>
                  <a:pt x="2183232" y="-7110"/>
                  <a:pt x="2865821" y="29093"/>
                </a:cubicBezTo>
              </a:path>
            </a:pathLst>
          </a:custGeom>
          <a:noFill/>
          <a:ln w="38100">
            <a:solidFill>
              <a:srgbClr val="FF0000"/>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uadroTexto 86">
            <a:extLst>
              <a:ext uri="{FF2B5EF4-FFF2-40B4-BE49-F238E27FC236}">
                <a16:creationId xmlns:a16="http://schemas.microsoft.com/office/drawing/2014/main" id="{3F045FD3-6CA5-F095-7543-02C17787BCA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77701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776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58342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9" name="Rectangle: Rounded Corners 8">
            <a:extLst>
              <a:ext uri="{FF2B5EF4-FFF2-40B4-BE49-F238E27FC236}">
                <a16:creationId xmlns:a16="http://schemas.microsoft.com/office/drawing/2014/main" id="{BF15964D-1B75-796D-B138-A0B2F39118C9}"/>
              </a:ext>
            </a:extLst>
          </p:cNvPr>
          <p:cNvSpPr/>
          <p:nvPr/>
        </p:nvSpPr>
        <p:spPr>
          <a:xfrm>
            <a:off x="403122" y="1124521"/>
            <a:ext cx="10343535" cy="566628"/>
          </a:xfrm>
          <a:prstGeom prst="roundRect">
            <a:avLst/>
          </a:pr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0" tIns="45720" rIns="0" bIns="45720" anchor="ctr" anchorCtr="0" compatLnSpc="1">
            <a:noAutofit/>
          </a:bodyPr>
          <a:lstStyle/>
          <a:p>
            <a:r>
              <a:rPr lang="es-ES" sz="2400" b="1" kern="0" dirty="0">
                <a:solidFill>
                  <a:srgbClr val="FFFFFF"/>
                </a:solidFill>
                <a:ea typeface="Tahoma" panose="020B0604030504040204" pitchFamily="34" charset="0"/>
                <a:cs typeface="Tahoma" panose="020B0604030504040204" pitchFamily="34" charset="0"/>
              </a:rPr>
              <a:t>  Tarea 4: Definir un nuevo escenario a testear</a:t>
            </a:r>
            <a:endParaRPr lang="en-GB" sz="2400" b="1" kern="0" dirty="0">
              <a:solidFill>
                <a:srgbClr val="FFFFFF"/>
              </a:solidFill>
              <a:ea typeface="Tahoma" panose="020B0604030504040204" pitchFamily="34" charset="0"/>
              <a:cs typeface="Tahoma" panose="020B0604030504040204" pitchFamily="34" charset="0"/>
            </a:endParaRPr>
          </a:p>
        </p:txBody>
      </p:sp>
      <p:sp>
        <p:nvSpPr>
          <p:cNvPr id="10" name="Oval 9">
            <a:extLst>
              <a:ext uri="{FF2B5EF4-FFF2-40B4-BE49-F238E27FC236}">
                <a16:creationId xmlns:a16="http://schemas.microsoft.com/office/drawing/2014/main" id="{4F610151-67AE-8A2A-F18F-65CD655C011B}"/>
              </a:ext>
            </a:extLst>
          </p:cNvPr>
          <p:cNvSpPr>
            <a:spLocks noChangeAspect="1"/>
          </p:cNvSpPr>
          <p:nvPr/>
        </p:nvSpPr>
        <p:spPr>
          <a:xfrm>
            <a:off x="10852878" y="939835"/>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3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694280C-9DC3-9709-2297-45EDB89E4E7A}"/>
              </a:ext>
            </a:extLst>
          </p:cNvPr>
          <p:cNvSpPr txBox="1"/>
          <p:nvPr/>
        </p:nvSpPr>
        <p:spPr>
          <a:xfrm>
            <a:off x="403122" y="1875835"/>
            <a:ext cx="10343535" cy="4524315"/>
          </a:xfrm>
          <a:prstGeom prst="rect">
            <a:avLst/>
          </a:prstGeom>
          <a:noFill/>
        </p:spPr>
        <p:txBody>
          <a:bodyPr wrap="square">
            <a:spAutoFit/>
          </a:bodyPr>
          <a:lstStyle/>
          <a:p>
            <a:pPr algn="just"/>
            <a:r>
              <a:rPr lang="es-ES" dirty="0"/>
              <a:t>Ahora se trata de definir un nuevo escenario para probar la robustez de la aplicación. Recuerde que, cuantos más escenarios de prueba se diseñen mejor probada estará la aplicación.</a:t>
            </a:r>
          </a:p>
          <a:p>
            <a:pPr algn="just"/>
            <a:endParaRPr lang="es-ES" dirty="0"/>
          </a:p>
          <a:p>
            <a:pPr algn="just"/>
            <a:r>
              <a:rPr lang="es-ES" dirty="0"/>
              <a:t>El nuevo escenario trata de probar cómo funciona la APP con interés negativo. Para ello, analice como mínimo las siguientes fases:</a:t>
            </a:r>
          </a:p>
          <a:p>
            <a:pPr marL="285750" indent="-285750" algn="just">
              <a:buFont typeface="Arial" panose="020B0604020202020204" pitchFamily="34" charset="0"/>
              <a:buChar char="•"/>
            </a:pPr>
            <a:r>
              <a:rPr lang="es-ES" dirty="0"/>
              <a:t>Vaya a la página WEB</a:t>
            </a:r>
          </a:p>
          <a:p>
            <a:pPr marL="285750" indent="-285750" algn="just">
              <a:buFont typeface="Arial" panose="020B0604020202020204" pitchFamily="34" charset="0"/>
              <a:buChar char="•"/>
            </a:pPr>
            <a:r>
              <a:rPr lang="es-ES" dirty="0"/>
              <a:t>Introduzca una cuota de </a:t>
            </a:r>
            <a:r>
              <a:rPr lang="es-ES" b="1" dirty="0"/>
              <a:t>250€</a:t>
            </a:r>
          </a:p>
          <a:p>
            <a:pPr marL="285750" indent="-285750" algn="just">
              <a:buFont typeface="Arial" panose="020B0604020202020204" pitchFamily="34" charset="0"/>
              <a:buChar char="•"/>
            </a:pPr>
            <a:r>
              <a:rPr lang="es-ES" dirty="0"/>
              <a:t>Un importe del préstamo de </a:t>
            </a:r>
            <a:r>
              <a:rPr lang="es-ES" b="1" dirty="0"/>
              <a:t>10000€</a:t>
            </a:r>
          </a:p>
          <a:p>
            <a:pPr marL="285750" indent="-285750" algn="just">
              <a:buFont typeface="Arial" panose="020B0604020202020204" pitchFamily="34" charset="0"/>
              <a:buChar char="•"/>
            </a:pPr>
            <a:r>
              <a:rPr lang="es-ES" dirty="0"/>
              <a:t>Un tipo de interés del </a:t>
            </a:r>
            <a:r>
              <a:rPr lang="es-ES" b="1" dirty="0"/>
              <a:t>-2%</a:t>
            </a:r>
          </a:p>
          <a:p>
            <a:pPr marL="285750" indent="-285750" algn="just">
              <a:buFont typeface="Arial" panose="020B0604020202020204" pitchFamily="34" charset="0"/>
              <a:buChar char="•"/>
            </a:pPr>
            <a:r>
              <a:rPr lang="es-ES" dirty="0"/>
              <a:t>Y finalmente un periodo de </a:t>
            </a:r>
            <a:r>
              <a:rPr lang="es-ES" b="1" dirty="0"/>
              <a:t>trimestral</a:t>
            </a:r>
          </a:p>
          <a:p>
            <a:pPr marL="285750" indent="-285750" algn="just">
              <a:buFont typeface="Arial" panose="020B0604020202020204" pitchFamily="34" charset="0"/>
              <a:buChar char="•"/>
            </a:pPr>
            <a:r>
              <a:rPr lang="es-ES" dirty="0"/>
              <a:t>En ese momento, debe aparecer un tiempo necesario de </a:t>
            </a:r>
            <a:r>
              <a:rPr lang="es-ES" b="1" dirty="0"/>
              <a:t>3,22 años </a:t>
            </a:r>
            <a:r>
              <a:rPr lang="es-ES" dirty="0"/>
              <a:t>y </a:t>
            </a:r>
            <a:r>
              <a:rPr lang="es-ES" b="1" dirty="0"/>
              <a:t>38,69 meses</a:t>
            </a:r>
          </a:p>
          <a:p>
            <a:pPr marL="285750" indent="-285750" algn="just">
              <a:buFont typeface="Arial" panose="020B0604020202020204" pitchFamily="34" charset="0"/>
              <a:buChar char="•"/>
            </a:pPr>
            <a:r>
              <a:rPr lang="es-ES" dirty="0"/>
              <a:t>Luego pruebe que el botón de </a:t>
            </a:r>
            <a:r>
              <a:rPr lang="es-ES" b="1" dirty="0"/>
              <a:t>limpiar el formulario </a:t>
            </a:r>
            <a:r>
              <a:rPr lang="es-ES" dirty="0"/>
              <a:t>funciona correctamente</a:t>
            </a:r>
          </a:p>
          <a:p>
            <a:pPr marL="285750" indent="-285750" algn="just">
              <a:buFont typeface="Arial" panose="020B0604020202020204" pitchFamily="34" charset="0"/>
              <a:buChar char="•"/>
            </a:pPr>
            <a:endParaRPr lang="es-ES" dirty="0"/>
          </a:p>
          <a:p>
            <a:pPr algn="just"/>
            <a:r>
              <a:rPr lang="es-ES" dirty="0"/>
              <a:t>En este caso, complete los dos ficheros: </a:t>
            </a:r>
            <a:r>
              <a:rPr lang="es-ES" dirty="0" err="1">
                <a:solidFill>
                  <a:srgbClr val="0000FF"/>
                </a:solidFill>
                <a:latin typeface="Lucida Console" panose="020B0609040504020204" pitchFamily="49" charset="0"/>
              </a:rPr>
              <a:t>prestamos.feature</a:t>
            </a:r>
            <a:r>
              <a:rPr lang="es-ES" dirty="0">
                <a:solidFill>
                  <a:srgbClr val="0000FF"/>
                </a:solidFill>
                <a:latin typeface="Lucida Console" panose="020B0609040504020204" pitchFamily="49" charset="0"/>
              </a:rPr>
              <a:t> </a:t>
            </a:r>
            <a:r>
              <a:rPr lang="es-ES" dirty="0"/>
              <a:t>(con el nuevo escenario) y </a:t>
            </a:r>
            <a:r>
              <a:rPr lang="es-ES" dirty="0">
                <a:solidFill>
                  <a:srgbClr val="0000FF"/>
                </a:solidFill>
                <a:latin typeface="Lucida Console" panose="020B0609040504020204" pitchFamily="49" charset="0"/>
              </a:rPr>
              <a:t>web_steps.py </a:t>
            </a:r>
            <a:r>
              <a:rPr lang="es-ES" dirty="0"/>
              <a:t>con los nuevos </a:t>
            </a:r>
            <a:r>
              <a:rPr lang="es-ES" dirty="0" err="1"/>
              <a:t>steps</a:t>
            </a:r>
            <a:r>
              <a:rPr lang="es-ES" dirty="0"/>
              <a:t> (los que ya existan del escenario anterior y sea reutilizables, el sistema los reutilizará). Ejecute </a:t>
            </a:r>
            <a:r>
              <a:rPr lang="es-ES" dirty="0" err="1">
                <a:solidFill>
                  <a:srgbClr val="0000FF"/>
                </a:solidFill>
                <a:latin typeface="Lucida Console" panose="020B0609040504020204" pitchFamily="49" charset="0"/>
              </a:rPr>
              <a:t>behave</a:t>
            </a:r>
            <a:r>
              <a:rPr lang="es-ES" dirty="0">
                <a:solidFill>
                  <a:srgbClr val="0000FF"/>
                </a:solidFill>
                <a:latin typeface="Lucida Console" panose="020B0609040504020204" pitchFamily="49" charset="0"/>
              </a:rPr>
              <a:t>,</a:t>
            </a:r>
            <a:r>
              <a:rPr lang="es-ES" b="1" dirty="0"/>
              <a:t> presente y comente el resultado obtenido en los test.</a:t>
            </a:r>
          </a:p>
        </p:txBody>
      </p:sp>
      <p:sp>
        <p:nvSpPr>
          <p:cNvPr id="2" name="CuadroTexto 86">
            <a:extLst>
              <a:ext uri="{FF2B5EF4-FFF2-40B4-BE49-F238E27FC236}">
                <a16:creationId xmlns:a16="http://schemas.microsoft.com/office/drawing/2014/main" id="{FC537A27-5E0B-62E3-2C15-A38057CB22B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3983B324-E850-2386-4AC1-F47DB691C15E}"/>
              </a:ext>
            </a:extLst>
          </p:cNvPr>
          <p:cNvSpPr/>
          <p:nvPr/>
        </p:nvSpPr>
        <p:spPr>
          <a:xfrm>
            <a:off x="5098669" y="3564403"/>
            <a:ext cx="5659534" cy="5237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IMPORTANTE:</a:t>
            </a:r>
            <a:r>
              <a:rPr lang="es-ES" dirty="0">
                <a:solidFill>
                  <a:srgbClr val="FF0000"/>
                </a:solidFill>
              </a:rPr>
              <a:t> Usar el plan de pruebas desarrollado en la práctica del Plan de Pruebas</a:t>
            </a:r>
            <a:endParaRPr lang="en-GB" dirty="0">
              <a:solidFill>
                <a:srgbClr val="FF0000"/>
              </a:solidFill>
            </a:endParaRPr>
          </a:p>
        </p:txBody>
      </p:sp>
      <p:sp>
        <p:nvSpPr>
          <p:cNvPr id="5" name="Rectangle 4">
            <a:extLst>
              <a:ext uri="{FF2B5EF4-FFF2-40B4-BE49-F238E27FC236}">
                <a16:creationId xmlns:a16="http://schemas.microsoft.com/office/drawing/2014/main" id="{D46DD9B6-1108-CEC9-C7BE-A17ED8ECB2CF}"/>
              </a:ext>
            </a:extLst>
          </p:cNvPr>
          <p:cNvSpPr/>
          <p:nvPr/>
        </p:nvSpPr>
        <p:spPr>
          <a:xfrm rot="1525518">
            <a:off x="3457320" y="3302552"/>
            <a:ext cx="1570336" cy="5237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Ejemplo</a:t>
            </a:r>
            <a:endParaRPr lang="en-GB" dirty="0">
              <a:solidFill>
                <a:srgbClr val="FF0000"/>
              </a:solidFill>
            </a:endParaRPr>
          </a:p>
        </p:txBody>
      </p:sp>
    </p:spTree>
    <p:extLst>
      <p:ext uri="{BB962C8B-B14F-4D97-AF65-F5344CB8AC3E}">
        <p14:creationId xmlns:p14="http://schemas.microsoft.com/office/powerpoint/2010/main" val="29100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58481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481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2" name="CuadroTexto 86">
            <a:extLst>
              <a:ext uri="{FF2B5EF4-FFF2-40B4-BE49-F238E27FC236}">
                <a16:creationId xmlns:a16="http://schemas.microsoft.com/office/drawing/2014/main" id="{9DCA8A56-81C7-E79B-293D-8C31C149FD6E}"/>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3161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p:cNvSpPr/>
          <p:nvPr/>
        </p:nvSpPr>
        <p:spPr>
          <a:xfrm rot="5400013">
            <a:off x="2667003" y="-2667004"/>
            <a:ext cx="6858000" cy="12191987"/>
          </a:xfrm>
          <a:prstGeom prst="rect">
            <a:avLst/>
          </a:prstGeom>
          <a:solidFill>
            <a:srgbClr val="004A99"/>
          </a:soli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dirty="0">
              <a:solidFill>
                <a:srgbClr val="10CF9B"/>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86" y="2135948"/>
            <a:ext cx="4575433" cy="1194958"/>
          </a:xfrm>
          <a:prstGeom prst="rect">
            <a:avLst/>
          </a:prstGeom>
        </p:spPr>
      </p:pic>
      <p:pic>
        <p:nvPicPr>
          <p:cNvPr id="5" name="Imagen 4"/>
          <p:cNvPicPr>
            <a:picLocks noChangeAspect="1"/>
          </p:cNvPicPr>
          <p:nvPr/>
        </p:nvPicPr>
        <p:blipFill>
          <a:blip r:embed="rId3"/>
          <a:stretch>
            <a:fillRect/>
          </a:stretch>
        </p:blipFill>
        <p:spPr>
          <a:xfrm>
            <a:off x="449639" y="4070759"/>
            <a:ext cx="3600450" cy="2600325"/>
          </a:xfrm>
          <a:prstGeom prst="rect">
            <a:avLst/>
          </a:prstGeom>
        </p:spPr>
      </p:pic>
      <p:pic>
        <p:nvPicPr>
          <p:cNvPr id="6" name="Imagen 5"/>
          <p:cNvPicPr>
            <a:picLocks noChangeAspect="1"/>
          </p:cNvPicPr>
          <p:nvPr/>
        </p:nvPicPr>
        <p:blipFill>
          <a:blip r:embed="rId4"/>
          <a:stretch>
            <a:fillRect/>
          </a:stretch>
        </p:blipFill>
        <p:spPr>
          <a:xfrm>
            <a:off x="8141321" y="5099459"/>
            <a:ext cx="3714750" cy="1571625"/>
          </a:xfrm>
          <a:prstGeom prst="rect">
            <a:avLst/>
          </a:prstGeom>
        </p:spPr>
      </p:pic>
    </p:spTree>
    <p:extLst>
      <p:ext uri="{BB962C8B-B14F-4D97-AF65-F5344CB8AC3E}">
        <p14:creationId xmlns:p14="http://schemas.microsoft.com/office/powerpoint/2010/main" val="362872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sp>
        <p:nvSpPr>
          <p:cNvPr id="5" name="CuadroTexto 86"/>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3" name="Rectángulo 12"/>
          <p:cNvSpPr/>
          <p:nvPr/>
        </p:nvSpPr>
        <p:spPr>
          <a:xfrm>
            <a:off x="190733" y="1771102"/>
            <a:ext cx="10191863" cy="4470519"/>
          </a:xfrm>
          <a:prstGeom prst="rect">
            <a:avLst/>
          </a:prstGeom>
        </p:spPr>
        <p:txBody>
          <a:bodyPr wrap="square" lIns="91440" tIns="45720" rIns="91440" bIns="45720" anchor="t">
            <a:spAutoFit/>
          </a:bodyPr>
          <a:lstStyle/>
          <a:p>
            <a:pPr marL="28575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a:ea typeface="Calibri" panose="020F0502020204030204" pitchFamily="34" charset="0"/>
                <a:cs typeface="Times New Roman"/>
              </a:rPr>
              <a:t>Completa la práctica en este mismo </a:t>
            </a:r>
            <a:r>
              <a:rPr lang="es-ES" dirty="0" err="1">
                <a:solidFill>
                  <a:srgbClr val="0000FF"/>
                </a:solidFill>
                <a:latin typeface="Calibri"/>
                <a:ea typeface="Calibri" panose="020F0502020204030204" pitchFamily="34" charset="0"/>
                <a:cs typeface="Times New Roman"/>
              </a:rPr>
              <a:t>Power</a:t>
            </a:r>
            <a:r>
              <a:rPr lang="es-ES" dirty="0">
                <a:solidFill>
                  <a:srgbClr val="0000FF"/>
                </a:solidFill>
                <a:latin typeface="Calibri"/>
                <a:ea typeface="Calibri" panose="020F0502020204030204" pitchFamily="34" charset="0"/>
                <a:cs typeface="Times New Roman"/>
              </a:rPr>
              <a:t> Point rellenando las páginas en blanco o incluyendo más páginas si necesitas más espacio para los pantallazos y las explicaciones.</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Una vez completado el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Power</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Point, guárdalo en formato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A la plataforma BB sube el </a:t>
            </a:r>
            <a:r>
              <a:rPr lang="es-ES" b="1"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pdf</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 resultante.</a:t>
            </a:r>
          </a:p>
          <a:p>
            <a:pPr marL="28575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Sube a BB también los ficheros </a:t>
            </a:r>
            <a:r>
              <a:rPr lang="es-ES" sz="1800" b="1" dirty="0" err="1">
                <a:solidFill>
                  <a:srgbClr val="0000FF"/>
                </a:solidFill>
                <a:latin typeface="Lucida Console" panose="020B0609040504020204" pitchFamily="49" charset="0"/>
                <a:cs typeface="Arial" panose="020B0604020202020204" pitchFamily="34" charset="0"/>
              </a:rPr>
              <a:t>prestamos.feature</a:t>
            </a:r>
            <a:r>
              <a:rPr lang="es-ES" sz="1800" b="1" dirty="0">
                <a:solidFill>
                  <a:srgbClr val="0000FF"/>
                </a:solidFill>
                <a:latin typeface="Lucida Console" panose="020B0609040504020204" pitchFamily="49" charset="0"/>
                <a:cs typeface="Arial" panose="020B0604020202020204" pitchFamily="34" charset="0"/>
              </a:rPr>
              <a:t>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y</a:t>
            </a:r>
            <a:r>
              <a:rPr lang="es-ES" sz="1800" dirty="0">
                <a:solidFill>
                  <a:srgbClr val="0000FF"/>
                </a:solidFill>
                <a:latin typeface="Lucida Console" panose="020B0609040504020204" pitchFamily="49" charset="0"/>
                <a:cs typeface="Arial" panose="020B0604020202020204" pitchFamily="34" charset="0"/>
              </a:rPr>
              <a:t> </a:t>
            </a:r>
            <a:r>
              <a:rPr lang="es-ES" sz="1800" b="1" dirty="0">
                <a:solidFill>
                  <a:srgbClr val="0000FF"/>
                </a:solidFill>
                <a:latin typeface="Lucida Console" panose="020B0609040504020204" pitchFamily="49" charset="0"/>
                <a:cs typeface="Arial" panose="020B0604020202020204" pitchFamily="34" charset="0"/>
              </a:rPr>
              <a:t>web_steps.py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con las definiciones y el código Python ya depurado y asegurándote que funciona correctamente todos los </a:t>
            </a:r>
            <a:r>
              <a:rPr lang="es-ES" dirty="0" err="1">
                <a:solidFill>
                  <a:srgbClr val="0000FF"/>
                </a:solidFill>
                <a:latin typeface="Calibri" panose="020F0502020204030204" pitchFamily="34" charset="0"/>
                <a:ea typeface="Calibri" panose="020F0502020204030204" pitchFamily="34" charset="0"/>
                <a:cs typeface="Times New Roman" panose="02020603050405020304" pitchFamily="18" charset="0"/>
              </a:rPr>
              <a:t>tests</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p>
          <a:p>
            <a:pPr marL="285750" lvl="0" indent="-285750" algn="just">
              <a:lnSpc>
                <a:spcPct val="107000"/>
              </a:lnSpc>
              <a:spcAft>
                <a:spcPts val="600"/>
              </a:spcAft>
              <a:buFont typeface="Arial" panose="020B0604020202020204" pitchFamily="34" charset="0"/>
              <a:buChar char="•"/>
              <a:tabLst>
                <a:tab pos="5363845" algn="r"/>
              </a:tabLst>
            </a:pP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Rellene el nombre/apellidos y el curso de los participantes del grupo.</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600"/>
              </a:spcAft>
              <a:buFont typeface="Arial" panose="020B0604020202020204" pitchFamily="34" charset="0"/>
              <a:buChar char="•"/>
              <a:tabLst>
                <a:tab pos="5363845" algn="r"/>
              </a:tabLst>
            </a:pP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IMPORTANTE: </a:t>
            </a:r>
            <a:r>
              <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rPr>
              <a:t>Recordad que en un contexto profesional importa mucho la forma, además del contenido. No se trata únicamente de hacer bien el trabajo, hay que saber transmitirlo adecuadamente. Es decir, cuidad la presentación de resultados. Además, siempre que sea posible, haremos una miniexposición en clase. </a:t>
            </a:r>
            <a:r>
              <a:rPr lang="es-ES"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Esta parte supone el 20% de la nota. </a:t>
            </a:r>
          </a:p>
          <a:p>
            <a:pPr marL="285750" lvl="0" indent="-285750" algn="just">
              <a:lnSpc>
                <a:spcPct val="107000"/>
              </a:lnSpc>
              <a:spcAft>
                <a:spcPts val="600"/>
              </a:spcAft>
              <a:buFont typeface="Arial" panose="020B0604020202020204" pitchFamily="34" charset="0"/>
              <a:buChar char="•"/>
              <a:tabLst>
                <a:tab pos="5363845" algn="r"/>
              </a:tabLst>
            </a:pPr>
            <a:endParaRPr lang="es-ES"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600"/>
              </a:spcAft>
              <a:buFont typeface="Arial" panose="020B0604020202020204" pitchFamily="34" charset="0"/>
              <a:buChar char="•"/>
              <a:tabLst>
                <a:tab pos="5363845" algn="r"/>
              </a:tabLst>
            </a:pPr>
            <a:r>
              <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Fecha máxima de entrega: lunes </a:t>
            </a:r>
            <a:r>
              <a:rPr lang="es-ES" b="1">
                <a:solidFill>
                  <a:srgbClr val="FF0000"/>
                </a:solidFill>
                <a:latin typeface="Calibri" panose="020F0502020204030204" pitchFamily="34" charset="0"/>
                <a:ea typeface="Calibri" panose="020F0502020204030204" pitchFamily="34" charset="0"/>
                <a:cs typeface="Times New Roman" panose="02020603050405020304" pitchFamily="18" charset="0"/>
              </a:rPr>
              <a:t>6 mayo 23:59.</a:t>
            </a:r>
            <a:endParaRPr lang="es-E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redondeado 7">
            <a:extLst>
              <a:ext uri="{FF2B5EF4-FFF2-40B4-BE49-F238E27FC236}">
                <a16:creationId xmlns:a16="http://schemas.microsoft.com/office/drawing/2014/main" id="{E2B3A53F-8FA8-AE75-EC62-E038A3957D88}"/>
              </a:ext>
            </a:extLst>
          </p:cNvPr>
          <p:cNvSpPr/>
          <p:nvPr/>
        </p:nvSpPr>
        <p:spPr>
          <a:xfrm>
            <a:off x="190733" y="1067512"/>
            <a:ext cx="3126038"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Instrucciones</a:t>
            </a:r>
            <a:endParaRPr lang="es-ES" sz="2400" dirty="0">
              <a:solidFill>
                <a:srgbClr val="FFFFFF"/>
              </a:solidFill>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F639E3B8-EA80-3270-F86E-B6FA35D07D8E}"/>
              </a:ext>
            </a:extLst>
          </p:cNvPr>
          <p:cNvSpPr>
            <a:spLocks noChangeAspect="1"/>
          </p:cNvSpPr>
          <p:nvPr/>
        </p:nvSpPr>
        <p:spPr>
          <a:xfrm>
            <a:off x="10825499" y="4198423"/>
            <a:ext cx="936000" cy="936000"/>
          </a:xfrm>
          <a:prstGeom prst="ellipse">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0" tIns="45720" rIns="0" bIns="45720" anchor="ctr" anchorCtr="1" compatLnSpc="1">
            <a:noAutofit/>
          </a:bodyPr>
          <a:lstStyle/>
          <a:p>
            <a:pPr algn="ctr"/>
            <a:r>
              <a:rPr lang="es-ES" sz="2400" b="1" dirty="0">
                <a:solidFill>
                  <a:srgbClr val="FFFFFF"/>
                </a:solidFill>
                <a:ea typeface="Tahoma" panose="020B0604030504040204" pitchFamily="34" charset="0"/>
                <a:cs typeface="Tahoma" panose="020B0604030504040204" pitchFamily="34" charset="0"/>
              </a:rPr>
              <a:t>2 </a:t>
            </a:r>
            <a:r>
              <a:rPr lang="es-ES" sz="1400" b="1" dirty="0">
                <a:solidFill>
                  <a:srgbClr val="FFFFFF"/>
                </a:solidFill>
                <a:ea typeface="Tahoma" panose="020B0604030504040204" pitchFamily="34" charset="0"/>
                <a:cs typeface="Tahoma" panose="020B0604030504040204" pitchFamily="34" charset="0"/>
              </a:rPr>
              <a:t>Puntos</a:t>
            </a:r>
            <a:endParaRPr lang="en-GB" sz="1400" b="1" dirty="0">
              <a:solidFill>
                <a:srgbClr val="FFFFFF"/>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9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56AEF9CA-139E-0BC4-02D6-9A59CE48C956}"/>
              </a:ext>
            </a:extLst>
          </p:cNvPr>
          <p:cNvSpPr txBox="1"/>
          <p:nvPr/>
        </p:nvSpPr>
        <p:spPr>
          <a:xfrm>
            <a:off x="407324" y="6323948"/>
            <a:ext cx="7213834" cy="430887"/>
          </a:xfrm>
          <a:prstGeom prst="rect">
            <a:avLst/>
          </a:prstGeom>
          <a:noFill/>
        </p:spPr>
        <p:txBody>
          <a:bodyPr wrap="none" rtlCol="0">
            <a:spAutoFit/>
          </a:bodyPr>
          <a:lstStyle/>
          <a:p>
            <a:r>
              <a:rPr lang="es-ES" sz="1100" dirty="0"/>
              <a:t>Fuente: </a:t>
            </a:r>
            <a:r>
              <a:rPr lang="es-ES" sz="1100" dirty="0">
                <a:hlinkClick r:id="rId4"/>
              </a:rPr>
              <a:t>https://www.thepowermba.com/en/blog/best-practices-in-bdd-and-how-to-apply-them-in-software-development</a:t>
            </a:r>
            <a:endParaRPr lang="es-ES" sz="1100" dirty="0"/>
          </a:p>
          <a:p>
            <a:r>
              <a:rPr lang="es-ES" sz="1100" dirty="0"/>
              <a:t>Fuente: </a:t>
            </a:r>
            <a:r>
              <a:rPr lang="es-ES" sz="1100" dirty="0">
                <a:hlinkClick r:id="rId5"/>
              </a:rPr>
              <a:t>https://robert-yen.notion.site/BDD-ATDD-TDD-Manuscript-c982df518b274d16b1df39e6d603b272</a:t>
            </a:r>
            <a:r>
              <a:rPr lang="es-ES" sz="1100" dirty="0"/>
              <a:t>  </a:t>
            </a:r>
            <a:endParaRPr lang="en-GB" sz="1100" dirty="0"/>
          </a:p>
        </p:txBody>
      </p:sp>
      <p:pic>
        <p:nvPicPr>
          <p:cNvPr id="5" name="Picture 4">
            <a:extLst>
              <a:ext uri="{FF2B5EF4-FFF2-40B4-BE49-F238E27FC236}">
                <a16:creationId xmlns:a16="http://schemas.microsoft.com/office/drawing/2014/main" id="{506DAAAD-6C60-71B0-2754-3AB39818B4ED}"/>
              </a:ext>
            </a:extLst>
          </p:cNvPr>
          <p:cNvPicPr>
            <a:picLocks noChangeAspect="1"/>
          </p:cNvPicPr>
          <p:nvPr/>
        </p:nvPicPr>
        <p:blipFill>
          <a:blip r:embed="rId6"/>
          <a:stretch>
            <a:fillRect/>
          </a:stretch>
        </p:blipFill>
        <p:spPr>
          <a:xfrm>
            <a:off x="407324" y="1803440"/>
            <a:ext cx="6198173" cy="4232021"/>
          </a:xfrm>
          <a:prstGeom prst="rect">
            <a:avLst/>
          </a:prstGeom>
        </p:spPr>
      </p:pic>
      <p:pic>
        <p:nvPicPr>
          <p:cNvPr id="8" name="Picture 7" descr="A diagram of a test&#10;&#10;Description automatically generated">
            <a:extLst>
              <a:ext uri="{FF2B5EF4-FFF2-40B4-BE49-F238E27FC236}">
                <a16:creationId xmlns:a16="http://schemas.microsoft.com/office/drawing/2014/main" id="{83EC4C51-A922-C0FA-D0F8-48955108B0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05497" y="1936864"/>
            <a:ext cx="5172934" cy="3965171"/>
          </a:xfrm>
          <a:prstGeom prst="rect">
            <a:avLst/>
          </a:prstGeom>
        </p:spPr>
      </p:pic>
      <p:sp>
        <p:nvSpPr>
          <p:cNvPr id="9" name="TextBox 8">
            <a:extLst>
              <a:ext uri="{FF2B5EF4-FFF2-40B4-BE49-F238E27FC236}">
                <a16:creationId xmlns:a16="http://schemas.microsoft.com/office/drawing/2014/main" id="{6E36E73F-79A4-144B-97FC-DFA00B8DB61D}"/>
              </a:ext>
            </a:extLst>
          </p:cNvPr>
          <p:cNvSpPr txBox="1"/>
          <p:nvPr/>
        </p:nvSpPr>
        <p:spPr>
          <a:xfrm>
            <a:off x="3333883" y="1045712"/>
            <a:ext cx="8001328" cy="400110"/>
          </a:xfrm>
          <a:prstGeom prst="rect">
            <a:avLst/>
          </a:prstGeom>
          <a:noFill/>
        </p:spPr>
        <p:txBody>
          <a:bodyPr wrap="square" rtlCol="0">
            <a:spAutoFit/>
          </a:bodyPr>
          <a:lstStyle/>
          <a:p>
            <a:pPr algn="just"/>
            <a:r>
              <a:rPr lang="es-ES" sz="2000" dirty="0"/>
              <a:t>Filosofía BDD y su relación con TDD</a:t>
            </a:r>
            <a:endParaRPr lang="es-ES" sz="2000" dirty="0">
              <a:solidFill>
                <a:schemeClr val="tx1">
                  <a:lumMod val="50000"/>
                  <a:lumOff val="50000"/>
                </a:schemeClr>
              </a:solidFill>
            </a:endParaRPr>
          </a:p>
        </p:txBody>
      </p:sp>
    </p:spTree>
    <p:extLst>
      <p:ext uri="{BB962C8B-B14F-4D97-AF65-F5344CB8AC3E}">
        <p14:creationId xmlns:p14="http://schemas.microsoft.com/office/powerpoint/2010/main" val="9611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9C537B4A-6E03-5034-9B9D-9220E945DC12}"/>
              </a:ext>
            </a:extLst>
          </p:cNvPr>
          <p:cNvSpPr txBox="1"/>
          <p:nvPr/>
        </p:nvSpPr>
        <p:spPr>
          <a:xfrm>
            <a:off x="3275694" y="904022"/>
            <a:ext cx="8550998" cy="830997"/>
          </a:xfrm>
          <a:prstGeom prst="rect">
            <a:avLst/>
          </a:prstGeom>
          <a:noFill/>
        </p:spPr>
        <p:txBody>
          <a:bodyPr wrap="square" rtlCol="0">
            <a:spAutoFit/>
          </a:bodyPr>
          <a:lstStyle/>
          <a:p>
            <a:pPr algn="just"/>
            <a:r>
              <a:rPr lang="en-GB" sz="1600" dirty="0" err="1"/>
              <a:t>Behavior</a:t>
            </a:r>
            <a:r>
              <a:rPr lang="en-GB" sz="1600" dirty="0"/>
              <a:t>-Driven Development (or BDD) is an agile software development technique that encourages collaboration between developers, QA and non-technical or business participants in a software project. </a:t>
            </a:r>
            <a:r>
              <a:rPr lang="en-GB" sz="1600" b="1" i="1" dirty="0"/>
              <a:t>Behave</a:t>
            </a:r>
            <a:r>
              <a:rPr lang="en-GB" sz="1600" b="1" dirty="0"/>
              <a:t> uses tests written in a natural language style, backed up by Python code.</a:t>
            </a:r>
          </a:p>
        </p:txBody>
      </p:sp>
      <p:sp>
        <p:nvSpPr>
          <p:cNvPr id="7" name="CuadroTexto 86">
            <a:extLst>
              <a:ext uri="{FF2B5EF4-FFF2-40B4-BE49-F238E27FC236}">
                <a16:creationId xmlns:a16="http://schemas.microsoft.com/office/drawing/2014/main" id="{7B299B00-4B01-BB82-1706-56DA6193AC7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C97E3B77-D66F-8D0C-7DC1-B4A7E91973AC}"/>
              </a:ext>
            </a:extLst>
          </p:cNvPr>
          <p:cNvPicPr>
            <a:picLocks noChangeAspect="1"/>
          </p:cNvPicPr>
          <p:nvPr/>
        </p:nvPicPr>
        <p:blipFill>
          <a:blip r:embed="rId4"/>
          <a:stretch>
            <a:fillRect/>
          </a:stretch>
        </p:blipFill>
        <p:spPr>
          <a:xfrm>
            <a:off x="4241202" y="2661573"/>
            <a:ext cx="3708763" cy="2471086"/>
          </a:xfrm>
          <a:prstGeom prst="rect">
            <a:avLst/>
          </a:prstGeom>
        </p:spPr>
      </p:pic>
      <p:pic>
        <p:nvPicPr>
          <p:cNvPr id="16" name="Picture 15">
            <a:extLst>
              <a:ext uri="{FF2B5EF4-FFF2-40B4-BE49-F238E27FC236}">
                <a16:creationId xmlns:a16="http://schemas.microsoft.com/office/drawing/2014/main" id="{087887D3-6F7B-9AEF-CE8F-365EEEE141BF}"/>
              </a:ext>
            </a:extLst>
          </p:cNvPr>
          <p:cNvPicPr>
            <a:picLocks noChangeAspect="1"/>
          </p:cNvPicPr>
          <p:nvPr/>
        </p:nvPicPr>
        <p:blipFill rotWithShape="1">
          <a:blip r:embed="rId5"/>
          <a:srcRect b="16270"/>
          <a:stretch/>
        </p:blipFill>
        <p:spPr>
          <a:xfrm>
            <a:off x="8117929" y="2997912"/>
            <a:ext cx="3708763" cy="1798409"/>
          </a:xfrm>
          <a:prstGeom prst="rect">
            <a:avLst/>
          </a:prstGeom>
        </p:spPr>
      </p:pic>
      <p:grpSp>
        <p:nvGrpSpPr>
          <p:cNvPr id="11" name="Group 10">
            <a:extLst>
              <a:ext uri="{FF2B5EF4-FFF2-40B4-BE49-F238E27FC236}">
                <a16:creationId xmlns:a16="http://schemas.microsoft.com/office/drawing/2014/main" id="{EF8DE458-2768-B1DC-A361-2FD59734E444}"/>
              </a:ext>
            </a:extLst>
          </p:cNvPr>
          <p:cNvGrpSpPr/>
          <p:nvPr/>
        </p:nvGrpSpPr>
        <p:grpSpPr>
          <a:xfrm>
            <a:off x="390699" y="2154608"/>
            <a:ext cx="3682538" cy="3485016"/>
            <a:chOff x="390699" y="2154608"/>
            <a:chExt cx="3682538" cy="3485016"/>
          </a:xfrm>
        </p:grpSpPr>
        <p:pic>
          <p:nvPicPr>
            <p:cNvPr id="6" name="Picture 5">
              <a:extLst>
                <a:ext uri="{FF2B5EF4-FFF2-40B4-BE49-F238E27FC236}">
                  <a16:creationId xmlns:a16="http://schemas.microsoft.com/office/drawing/2014/main" id="{F1FE2B52-4026-6E3A-D711-349708086B9D}"/>
                </a:ext>
              </a:extLst>
            </p:cNvPr>
            <p:cNvPicPr>
              <a:picLocks noChangeAspect="1"/>
            </p:cNvPicPr>
            <p:nvPr/>
          </p:nvPicPr>
          <p:blipFill rotWithShape="1">
            <a:blip r:embed="rId6"/>
            <a:srcRect l="972"/>
            <a:stretch/>
          </p:blipFill>
          <p:spPr>
            <a:xfrm>
              <a:off x="390699" y="2154608"/>
              <a:ext cx="3682538" cy="1169094"/>
            </a:xfrm>
            <a:prstGeom prst="rect">
              <a:avLst/>
            </a:prstGeom>
          </p:spPr>
        </p:pic>
        <p:pic>
          <p:nvPicPr>
            <p:cNvPr id="9" name="Picture 8">
              <a:extLst>
                <a:ext uri="{FF2B5EF4-FFF2-40B4-BE49-F238E27FC236}">
                  <a16:creationId xmlns:a16="http://schemas.microsoft.com/office/drawing/2014/main" id="{A49E2F3F-6B4D-7AE8-44FD-8CC13E8DD004}"/>
                </a:ext>
              </a:extLst>
            </p:cNvPr>
            <p:cNvPicPr>
              <a:picLocks noChangeAspect="1"/>
            </p:cNvPicPr>
            <p:nvPr/>
          </p:nvPicPr>
          <p:blipFill>
            <a:blip r:embed="rId7"/>
            <a:stretch>
              <a:fillRect/>
            </a:stretch>
          </p:blipFill>
          <p:spPr>
            <a:xfrm>
              <a:off x="409712" y="3791359"/>
              <a:ext cx="3663525" cy="1848265"/>
            </a:xfrm>
            <a:prstGeom prst="rect">
              <a:avLst/>
            </a:prstGeom>
          </p:spPr>
        </p:pic>
      </p:grpSp>
      <p:pic>
        <p:nvPicPr>
          <p:cNvPr id="13" name="Graphic 12" descr="Arrow: Clockwise curve with solid fill">
            <a:extLst>
              <a:ext uri="{FF2B5EF4-FFF2-40B4-BE49-F238E27FC236}">
                <a16:creationId xmlns:a16="http://schemas.microsoft.com/office/drawing/2014/main" id="{9AF72150-3FF4-DB56-C72A-4177D245E9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3510742" y="4083855"/>
            <a:ext cx="914400" cy="914400"/>
          </a:xfrm>
          <a:prstGeom prst="rect">
            <a:avLst/>
          </a:prstGeom>
        </p:spPr>
      </p:pic>
      <p:pic>
        <p:nvPicPr>
          <p:cNvPr id="18" name="Graphic 17" descr="Badge Tick with solid fill">
            <a:extLst>
              <a:ext uri="{FF2B5EF4-FFF2-40B4-BE49-F238E27FC236}">
                <a16:creationId xmlns:a16="http://schemas.microsoft.com/office/drawing/2014/main" id="{9EEE7945-7812-C239-B2EA-B48C247883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18732" y="3791359"/>
            <a:ext cx="457200" cy="457200"/>
          </a:xfrm>
          <a:prstGeom prst="rect">
            <a:avLst/>
          </a:prstGeom>
        </p:spPr>
      </p:pic>
      <p:sp>
        <p:nvSpPr>
          <p:cNvPr id="20" name="TextBox 19">
            <a:extLst>
              <a:ext uri="{FF2B5EF4-FFF2-40B4-BE49-F238E27FC236}">
                <a16:creationId xmlns:a16="http://schemas.microsoft.com/office/drawing/2014/main" id="{68CCCD3E-1C01-DB0F-F942-60F7F41B757A}"/>
              </a:ext>
            </a:extLst>
          </p:cNvPr>
          <p:cNvSpPr txBox="1"/>
          <p:nvPr/>
        </p:nvSpPr>
        <p:spPr>
          <a:xfrm>
            <a:off x="401748" y="6452242"/>
            <a:ext cx="9345584" cy="261610"/>
          </a:xfrm>
          <a:prstGeom prst="rect">
            <a:avLst/>
          </a:prstGeom>
          <a:noFill/>
        </p:spPr>
        <p:txBody>
          <a:bodyPr wrap="square">
            <a:spAutoFit/>
          </a:bodyPr>
          <a:lstStyle/>
          <a:p>
            <a:r>
              <a:rPr lang="en-GB" sz="1100" dirty="0"/>
              <a:t>Fuente: </a:t>
            </a:r>
            <a:r>
              <a:rPr lang="en-GB" sz="1100" dirty="0">
                <a:hlinkClick r:id="rId12"/>
              </a:rPr>
              <a:t>https://es.slideshare.net/BogdanMustiata/behave-92100248</a:t>
            </a:r>
            <a:r>
              <a:rPr lang="en-GB" sz="1100" dirty="0"/>
              <a:t> </a:t>
            </a:r>
          </a:p>
        </p:txBody>
      </p:sp>
    </p:spTree>
    <p:extLst>
      <p:ext uri="{BB962C8B-B14F-4D97-AF65-F5344CB8AC3E}">
        <p14:creationId xmlns:p14="http://schemas.microsoft.com/office/powerpoint/2010/main" val="156002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CED18FE6-8B47-EB8D-0164-27DBE345B166}"/>
              </a:ext>
            </a:extLst>
          </p:cNvPr>
          <p:cNvSpPr/>
          <p:nvPr/>
        </p:nvSpPr>
        <p:spPr>
          <a:xfrm>
            <a:off x="528709" y="4495612"/>
            <a:ext cx="11273823" cy="1028531"/>
          </a:xfrm>
          <a:prstGeom prst="rightArrow">
            <a:avLst>
              <a:gd name="adj1" fmla="val 50000"/>
              <a:gd name="adj2" fmla="val 96921"/>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7BA89AFC-3886-3195-43E6-AC0E7FC147A8}"/>
              </a:ext>
            </a:extLst>
          </p:cNvPr>
          <p:cNvSpPr/>
          <p:nvPr/>
        </p:nvSpPr>
        <p:spPr>
          <a:xfrm>
            <a:off x="2205110" y="2184619"/>
            <a:ext cx="8356600" cy="1028531"/>
          </a:xfrm>
          <a:prstGeom prst="rightArrow">
            <a:avLst>
              <a:gd name="adj1" fmla="val 50000"/>
              <a:gd name="adj2" fmla="val 96921"/>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9C537B4A-6E03-5034-9B9D-9220E945DC12}"/>
              </a:ext>
            </a:extLst>
          </p:cNvPr>
          <p:cNvSpPr txBox="1"/>
          <p:nvPr/>
        </p:nvSpPr>
        <p:spPr>
          <a:xfrm>
            <a:off x="3186176" y="1145866"/>
            <a:ext cx="8550998" cy="338554"/>
          </a:xfrm>
          <a:prstGeom prst="rect">
            <a:avLst/>
          </a:prstGeom>
          <a:noFill/>
        </p:spPr>
        <p:txBody>
          <a:bodyPr wrap="square" rtlCol="0">
            <a:spAutoFit/>
          </a:bodyPr>
          <a:lstStyle/>
          <a:p>
            <a:pPr algn="just"/>
            <a:r>
              <a:rPr lang="en-GB" sz="1600" b="1" dirty="0"/>
              <a:t>Framework Behave</a:t>
            </a:r>
          </a:p>
        </p:txBody>
      </p:sp>
      <p:sp>
        <p:nvSpPr>
          <p:cNvPr id="7" name="CuadroTexto 86">
            <a:extLst>
              <a:ext uri="{FF2B5EF4-FFF2-40B4-BE49-F238E27FC236}">
                <a16:creationId xmlns:a16="http://schemas.microsoft.com/office/drawing/2014/main" id="{7B299B00-4B01-BB82-1706-56DA6193AC7C}"/>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pic>
        <p:nvPicPr>
          <p:cNvPr id="18" name="Picture 17">
            <a:extLst>
              <a:ext uri="{FF2B5EF4-FFF2-40B4-BE49-F238E27FC236}">
                <a16:creationId xmlns:a16="http://schemas.microsoft.com/office/drawing/2014/main" id="{B62EA057-8C0C-6B98-BDF7-CB43E16B0940}"/>
              </a:ext>
            </a:extLst>
          </p:cNvPr>
          <p:cNvPicPr>
            <a:picLocks noChangeAspect="1"/>
          </p:cNvPicPr>
          <p:nvPr/>
        </p:nvPicPr>
        <p:blipFill>
          <a:blip r:embed="rId4"/>
          <a:stretch>
            <a:fillRect/>
          </a:stretch>
        </p:blipFill>
        <p:spPr>
          <a:xfrm>
            <a:off x="3133903" y="1797043"/>
            <a:ext cx="2684715" cy="1542732"/>
          </a:xfrm>
          <a:prstGeom prst="rect">
            <a:avLst/>
          </a:prstGeom>
        </p:spPr>
      </p:pic>
      <p:pic>
        <p:nvPicPr>
          <p:cNvPr id="21" name="Picture 20">
            <a:extLst>
              <a:ext uri="{FF2B5EF4-FFF2-40B4-BE49-F238E27FC236}">
                <a16:creationId xmlns:a16="http://schemas.microsoft.com/office/drawing/2014/main" id="{A5BAA762-C6DD-0614-595E-AA484AF7D2B0}"/>
              </a:ext>
            </a:extLst>
          </p:cNvPr>
          <p:cNvPicPr>
            <a:picLocks noChangeAspect="1"/>
          </p:cNvPicPr>
          <p:nvPr/>
        </p:nvPicPr>
        <p:blipFill>
          <a:blip r:embed="rId5"/>
          <a:stretch>
            <a:fillRect/>
          </a:stretch>
        </p:blipFill>
        <p:spPr>
          <a:xfrm>
            <a:off x="1243540" y="4328403"/>
            <a:ext cx="2826784" cy="1086981"/>
          </a:xfrm>
          <a:prstGeom prst="rect">
            <a:avLst/>
          </a:prstGeom>
        </p:spPr>
      </p:pic>
      <p:pic>
        <p:nvPicPr>
          <p:cNvPr id="25" name="Picture 24">
            <a:extLst>
              <a:ext uri="{FF2B5EF4-FFF2-40B4-BE49-F238E27FC236}">
                <a16:creationId xmlns:a16="http://schemas.microsoft.com/office/drawing/2014/main" id="{F1B5ACC9-6E04-8998-6EA0-36EF7C86BDC1}"/>
              </a:ext>
            </a:extLst>
          </p:cNvPr>
          <p:cNvPicPr>
            <a:picLocks noChangeAspect="1"/>
          </p:cNvPicPr>
          <p:nvPr/>
        </p:nvPicPr>
        <p:blipFill rotWithShape="1">
          <a:blip r:embed="rId6"/>
          <a:srcRect l="390"/>
          <a:stretch/>
        </p:blipFill>
        <p:spPr>
          <a:xfrm>
            <a:off x="4632324" y="4328403"/>
            <a:ext cx="2716911" cy="1732948"/>
          </a:xfrm>
          <a:prstGeom prst="rect">
            <a:avLst/>
          </a:prstGeom>
        </p:spPr>
      </p:pic>
      <p:pic>
        <p:nvPicPr>
          <p:cNvPr id="28" name="Picture 27">
            <a:extLst>
              <a:ext uri="{FF2B5EF4-FFF2-40B4-BE49-F238E27FC236}">
                <a16:creationId xmlns:a16="http://schemas.microsoft.com/office/drawing/2014/main" id="{52D2440C-B7CB-7EEE-A0F1-F27A187D4310}"/>
              </a:ext>
            </a:extLst>
          </p:cNvPr>
          <p:cNvPicPr>
            <a:picLocks noChangeAspect="1"/>
          </p:cNvPicPr>
          <p:nvPr/>
        </p:nvPicPr>
        <p:blipFill rotWithShape="1">
          <a:blip r:embed="rId7"/>
          <a:srcRect r="1174"/>
          <a:stretch/>
        </p:blipFill>
        <p:spPr>
          <a:xfrm>
            <a:off x="6364624" y="1797043"/>
            <a:ext cx="2771378" cy="1651234"/>
          </a:xfrm>
          <a:prstGeom prst="rect">
            <a:avLst/>
          </a:prstGeom>
        </p:spPr>
      </p:pic>
      <p:pic>
        <p:nvPicPr>
          <p:cNvPr id="30" name="Picture 29">
            <a:extLst>
              <a:ext uri="{FF2B5EF4-FFF2-40B4-BE49-F238E27FC236}">
                <a16:creationId xmlns:a16="http://schemas.microsoft.com/office/drawing/2014/main" id="{69A995E8-9889-DF84-5D54-B48AC40E6B20}"/>
              </a:ext>
            </a:extLst>
          </p:cNvPr>
          <p:cNvPicPr>
            <a:picLocks noChangeAspect="1"/>
          </p:cNvPicPr>
          <p:nvPr/>
        </p:nvPicPr>
        <p:blipFill rotWithShape="1">
          <a:blip r:embed="rId8"/>
          <a:srcRect l="589"/>
          <a:stretch/>
        </p:blipFill>
        <p:spPr>
          <a:xfrm>
            <a:off x="7885837" y="4328403"/>
            <a:ext cx="2636114" cy="959139"/>
          </a:xfrm>
          <a:prstGeom prst="rect">
            <a:avLst/>
          </a:prstGeom>
        </p:spPr>
      </p:pic>
      <p:sp>
        <p:nvSpPr>
          <p:cNvPr id="33" name="TextBox 32">
            <a:extLst>
              <a:ext uri="{FF2B5EF4-FFF2-40B4-BE49-F238E27FC236}">
                <a16:creationId xmlns:a16="http://schemas.microsoft.com/office/drawing/2014/main" id="{0ADD0678-AA4A-A33C-15A0-2BEAF6866C03}"/>
              </a:ext>
            </a:extLst>
          </p:cNvPr>
          <p:cNvSpPr txBox="1"/>
          <p:nvPr/>
        </p:nvSpPr>
        <p:spPr>
          <a:xfrm>
            <a:off x="401748" y="6452242"/>
            <a:ext cx="9345584" cy="261610"/>
          </a:xfrm>
          <a:prstGeom prst="rect">
            <a:avLst/>
          </a:prstGeom>
          <a:noFill/>
        </p:spPr>
        <p:txBody>
          <a:bodyPr wrap="square">
            <a:spAutoFit/>
          </a:bodyPr>
          <a:lstStyle/>
          <a:p>
            <a:r>
              <a:rPr lang="en-GB" sz="1100" dirty="0"/>
              <a:t>Fuente: </a:t>
            </a:r>
            <a:r>
              <a:rPr lang="en-GB" sz="1100" dirty="0">
                <a:hlinkClick r:id="rId9"/>
              </a:rPr>
              <a:t>https://es.slideshare.net/BogdanMustiata/behave-92100248</a:t>
            </a:r>
            <a:r>
              <a:rPr lang="en-GB" sz="1100" dirty="0"/>
              <a:t> </a:t>
            </a:r>
          </a:p>
        </p:txBody>
      </p:sp>
    </p:spTree>
    <p:extLst>
      <p:ext uri="{BB962C8B-B14F-4D97-AF65-F5344CB8AC3E}">
        <p14:creationId xmlns:p14="http://schemas.microsoft.com/office/powerpoint/2010/main" val="284497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D02F3C-734B-1BED-0C38-58F26EB5E242}"/>
              </a:ext>
            </a:extLst>
          </p:cNvPr>
          <p:cNvSpPr txBox="1"/>
          <p:nvPr/>
        </p:nvSpPr>
        <p:spPr>
          <a:xfrm>
            <a:off x="401748" y="6452242"/>
            <a:ext cx="9345584" cy="430887"/>
          </a:xfrm>
          <a:prstGeom prst="rect">
            <a:avLst/>
          </a:prstGeom>
          <a:noFill/>
        </p:spPr>
        <p:txBody>
          <a:bodyPr wrap="square">
            <a:spAutoFit/>
          </a:bodyPr>
          <a:lstStyle/>
          <a:p>
            <a:r>
              <a:rPr lang="en-GB" sz="1100" dirty="0"/>
              <a:t>Fuente: </a:t>
            </a:r>
            <a:r>
              <a:rPr lang="en-GB" sz="1100" dirty="0">
                <a:hlinkClick r:id="rId4"/>
              </a:rPr>
              <a:t>https://pypi.org/project/behave/</a:t>
            </a:r>
            <a:r>
              <a:rPr lang="en-GB" sz="1100" dirty="0"/>
              <a:t> </a:t>
            </a:r>
          </a:p>
          <a:p>
            <a:endParaRPr lang="en-GB" sz="1100" dirty="0"/>
          </a:p>
        </p:txBody>
      </p:sp>
      <p:sp>
        <p:nvSpPr>
          <p:cNvPr id="7" name="CuadroTexto 86">
            <a:extLst>
              <a:ext uri="{FF2B5EF4-FFF2-40B4-BE49-F238E27FC236}">
                <a16:creationId xmlns:a16="http://schemas.microsoft.com/office/drawing/2014/main" id="{D72D4382-3E5B-1C10-1DF7-ED3118FA0CC4}"/>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F5BDA46-F1D9-61BC-19DF-97DFF3BADC47}"/>
              </a:ext>
            </a:extLst>
          </p:cNvPr>
          <p:cNvSpPr txBox="1"/>
          <p:nvPr/>
        </p:nvSpPr>
        <p:spPr>
          <a:xfrm>
            <a:off x="3186176" y="1145866"/>
            <a:ext cx="8550998" cy="338554"/>
          </a:xfrm>
          <a:prstGeom prst="rect">
            <a:avLst/>
          </a:prstGeom>
          <a:noFill/>
        </p:spPr>
        <p:txBody>
          <a:bodyPr wrap="square" rtlCol="0">
            <a:spAutoFit/>
          </a:bodyPr>
          <a:lstStyle/>
          <a:p>
            <a:pPr algn="just"/>
            <a:r>
              <a:rPr lang="en-GB" sz="1600" b="1" dirty="0" err="1"/>
              <a:t>Ejemplo</a:t>
            </a:r>
            <a:r>
              <a:rPr lang="en-GB" sz="1600" b="1" dirty="0"/>
              <a:t>: BDD </a:t>
            </a:r>
            <a:r>
              <a:rPr lang="en-GB" sz="1600" b="1" dirty="0" err="1"/>
              <a:t>basado</a:t>
            </a:r>
            <a:r>
              <a:rPr lang="en-GB" sz="1600" b="1" dirty="0"/>
              <a:t> </a:t>
            </a:r>
            <a:r>
              <a:rPr lang="en-GB" sz="1600" b="1" dirty="0" err="1"/>
              <a:t>en</a:t>
            </a:r>
            <a:r>
              <a:rPr lang="en-GB" sz="1600" b="1" dirty="0"/>
              <a:t> Behave</a:t>
            </a:r>
          </a:p>
        </p:txBody>
      </p:sp>
      <p:pic>
        <p:nvPicPr>
          <p:cNvPr id="11" name="Picture 10">
            <a:extLst>
              <a:ext uri="{FF2B5EF4-FFF2-40B4-BE49-F238E27FC236}">
                <a16:creationId xmlns:a16="http://schemas.microsoft.com/office/drawing/2014/main" id="{0E7B6D8C-D544-9A3F-A0B8-54591E76BC6F}"/>
              </a:ext>
            </a:extLst>
          </p:cNvPr>
          <p:cNvPicPr>
            <a:picLocks noChangeAspect="1"/>
          </p:cNvPicPr>
          <p:nvPr/>
        </p:nvPicPr>
        <p:blipFill>
          <a:blip r:embed="rId5"/>
          <a:stretch>
            <a:fillRect/>
          </a:stretch>
        </p:blipFill>
        <p:spPr>
          <a:xfrm>
            <a:off x="401748" y="1774286"/>
            <a:ext cx="3177815" cy="1623201"/>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94011B67-D35D-378A-7753-C7082189629A}"/>
              </a:ext>
            </a:extLst>
          </p:cNvPr>
          <p:cNvPicPr>
            <a:picLocks noChangeAspect="1"/>
          </p:cNvPicPr>
          <p:nvPr/>
        </p:nvPicPr>
        <p:blipFill>
          <a:blip r:embed="rId6"/>
          <a:stretch>
            <a:fillRect/>
          </a:stretch>
        </p:blipFill>
        <p:spPr>
          <a:xfrm>
            <a:off x="394927" y="3489663"/>
            <a:ext cx="5299712" cy="2870403"/>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8A82BF04-A6EB-808A-9AE2-C5A5DAC6B66F}"/>
              </a:ext>
            </a:extLst>
          </p:cNvPr>
          <p:cNvPicPr>
            <a:picLocks noChangeAspect="1"/>
          </p:cNvPicPr>
          <p:nvPr/>
        </p:nvPicPr>
        <p:blipFill>
          <a:blip r:embed="rId7"/>
          <a:stretch>
            <a:fillRect/>
          </a:stretch>
        </p:blipFill>
        <p:spPr>
          <a:xfrm>
            <a:off x="5873131" y="2656782"/>
            <a:ext cx="6043184" cy="2331922"/>
          </a:xfrm>
          <a:prstGeom prst="rect">
            <a:avLst/>
          </a:prstGeom>
          <a:ln>
            <a:solidFill>
              <a:srgbClr val="0000FF"/>
            </a:solidFill>
          </a:ln>
        </p:spPr>
      </p:pic>
      <p:pic>
        <p:nvPicPr>
          <p:cNvPr id="16" name="Graphic 15" descr="Arrow: Clockwise curve with solid fill">
            <a:extLst>
              <a:ext uri="{FF2B5EF4-FFF2-40B4-BE49-F238E27FC236}">
                <a16:creationId xmlns:a16="http://schemas.microsoft.com/office/drawing/2014/main" id="{9CE75C1B-874E-CC68-3808-6B8712DB33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8858775">
            <a:off x="3218476" y="2987733"/>
            <a:ext cx="914400" cy="914400"/>
          </a:xfrm>
          <a:prstGeom prst="rect">
            <a:avLst/>
          </a:prstGeom>
        </p:spPr>
      </p:pic>
      <p:pic>
        <p:nvPicPr>
          <p:cNvPr id="17" name="Graphic 16" descr="Arrow: Clockwise curve with solid fill">
            <a:extLst>
              <a:ext uri="{FF2B5EF4-FFF2-40B4-BE49-F238E27FC236}">
                <a16:creationId xmlns:a16="http://schemas.microsoft.com/office/drawing/2014/main" id="{980420E8-FFF2-477E-679F-4532743867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4606431">
            <a:off x="5381796" y="3482513"/>
            <a:ext cx="914400" cy="914400"/>
          </a:xfrm>
          <a:prstGeom prst="rect">
            <a:avLst/>
          </a:prstGeom>
        </p:spPr>
      </p:pic>
      <p:sp>
        <p:nvSpPr>
          <p:cNvPr id="18" name="TextBox 17">
            <a:extLst>
              <a:ext uri="{FF2B5EF4-FFF2-40B4-BE49-F238E27FC236}">
                <a16:creationId xmlns:a16="http://schemas.microsoft.com/office/drawing/2014/main" id="{EA3A02E6-0A34-6574-884B-3C367EC66E2D}"/>
              </a:ext>
            </a:extLst>
          </p:cNvPr>
          <p:cNvSpPr txBox="1"/>
          <p:nvPr/>
        </p:nvSpPr>
        <p:spPr>
          <a:xfrm>
            <a:off x="7461675" y="2306189"/>
            <a:ext cx="3177815" cy="338554"/>
          </a:xfrm>
          <a:prstGeom prst="rect">
            <a:avLst/>
          </a:prstGeom>
          <a:noFill/>
        </p:spPr>
        <p:txBody>
          <a:bodyPr wrap="square" rtlCol="0">
            <a:spAutoFit/>
          </a:bodyPr>
          <a:lstStyle/>
          <a:p>
            <a:pPr algn="ctr"/>
            <a:r>
              <a:rPr lang="en-GB" sz="1600" b="1" dirty="0"/>
              <a:t>Tests BDD con Behave</a:t>
            </a:r>
          </a:p>
        </p:txBody>
      </p:sp>
      <p:cxnSp>
        <p:nvCxnSpPr>
          <p:cNvPr id="21" name="Straight Connector 20">
            <a:extLst>
              <a:ext uri="{FF2B5EF4-FFF2-40B4-BE49-F238E27FC236}">
                <a16:creationId xmlns:a16="http://schemas.microsoft.com/office/drawing/2014/main" id="{99BD51C4-A861-D7EF-9E05-75DB572AC81D}"/>
              </a:ext>
            </a:extLst>
          </p:cNvPr>
          <p:cNvCxnSpPr/>
          <p:nvPr/>
        </p:nvCxnSpPr>
        <p:spPr>
          <a:xfrm>
            <a:off x="1439960" y="2110154"/>
            <a:ext cx="1776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1A6F33-9097-7771-7E85-F87E16D9C10E}"/>
              </a:ext>
            </a:extLst>
          </p:cNvPr>
          <p:cNvCxnSpPr/>
          <p:nvPr/>
        </p:nvCxnSpPr>
        <p:spPr>
          <a:xfrm>
            <a:off x="1299301" y="3782363"/>
            <a:ext cx="20020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Graphic 22" descr="Badge Tick with solid fill">
            <a:extLst>
              <a:ext uri="{FF2B5EF4-FFF2-40B4-BE49-F238E27FC236}">
                <a16:creationId xmlns:a16="http://schemas.microsoft.com/office/drawing/2014/main" id="{5769FA3A-C745-8D8F-41C0-E41868171B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37732" y="4255063"/>
            <a:ext cx="457200" cy="457200"/>
          </a:xfrm>
          <a:prstGeom prst="rect">
            <a:avLst/>
          </a:prstGeom>
        </p:spPr>
      </p:pic>
    </p:spTree>
    <p:extLst>
      <p:ext uri="{BB962C8B-B14F-4D97-AF65-F5344CB8AC3E}">
        <p14:creationId xmlns:p14="http://schemas.microsoft.com/office/powerpoint/2010/main" val="361915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pic>
        <p:nvPicPr>
          <p:cNvPr id="9" name="Picture 8" descr="A diagram of a test results&#10;&#10;Description automatically generated">
            <a:extLst>
              <a:ext uri="{FF2B5EF4-FFF2-40B4-BE49-F238E27FC236}">
                <a16:creationId xmlns:a16="http://schemas.microsoft.com/office/drawing/2014/main" id="{BFF1780A-4829-E825-B666-ADD9CE4D9456}"/>
              </a:ext>
            </a:extLst>
          </p:cNvPr>
          <p:cNvPicPr>
            <a:picLocks noChangeAspect="1"/>
          </p:cNvPicPr>
          <p:nvPr/>
        </p:nvPicPr>
        <p:blipFill rotWithShape="1">
          <a:blip r:embed="rId4">
            <a:extLst>
              <a:ext uri="{28A0092B-C50C-407E-A947-70E740481C1C}">
                <a14:useLocalDpi xmlns:a14="http://schemas.microsoft.com/office/drawing/2010/main" val="0"/>
              </a:ext>
            </a:extLst>
          </a:blip>
          <a:srcRect l="5200" t="7802" r="5722" b="8418"/>
          <a:stretch/>
        </p:blipFill>
        <p:spPr>
          <a:xfrm>
            <a:off x="691677" y="2808128"/>
            <a:ext cx="3576650" cy="2212518"/>
          </a:xfrm>
          <a:prstGeom prst="rect">
            <a:avLst/>
          </a:prstGeom>
        </p:spPr>
      </p:pic>
      <p:sp>
        <p:nvSpPr>
          <p:cNvPr id="10" name="TextBox 9">
            <a:extLst>
              <a:ext uri="{FF2B5EF4-FFF2-40B4-BE49-F238E27FC236}">
                <a16:creationId xmlns:a16="http://schemas.microsoft.com/office/drawing/2014/main" id="{BEF65B13-37F3-E527-CFAE-1058135BD3E5}"/>
              </a:ext>
            </a:extLst>
          </p:cNvPr>
          <p:cNvSpPr txBox="1"/>
          <p:nvPr/>
        </p:nvSpPr>
        <p:spPr>
          <a:xfrm>
            <a:off x="1689813" y="3609174"/>
            <a:ext cx="1268169" cy="646331"/>
          </a:xfrm>
          <a:prstGeom prst="rect">
            <a:avLst/>
          </a:prstGeom>
          <a:noFill/>
        </p:spPr>
        <p:txBody>
          <a:bodyPr wrap="none" rtlCol="0">
            <a:spAutoFit/>
          </a:bodyPr>
          <a:lstStyle/>
          <a:p>
            <a:pPr algn="ctr"/>
            <a:r>
              <a:rPr lang="es-ES" b="1" dirty="0"/>
              <a:t>BDD </a:t>
            </a:r>
          </a:p>
          <a:p>
            <a:pPr algn="ctr"/>
            <a:r>
              <a:rPr lang="es-ES" b="1" dirty="0"/>
              <a:t>Framework</a:t>
            </a:r>
            <a:endParaRPr lang="en-GB" b="1" dirty="0"/>
          </a:p>
        </p:txBody>
      </p:sp>
      <p:sp>
        <p:nvSpPr>
          <p:cNvPr id="12" name="TextBox 11">
            <a:extLst>
              <a:ext uri="{FF2B5EF4-FFF2-40B4-BE49-F238E27FC236}">
                <a16:creationId xmlns:a16="http://schemas.microsoft.com/office/drawing/2014/main" id="{457FB6D4-03B7-03E7-D2FD-010360A6C792}"/>
              </a:ext>
            </a:extLst>
          </p:cNvPr>
          <p:cNvSpPr txBox="1"/>
          <p:nvPr/>
        </p:nvSpPr>
        <p:spPr>
          <a:xfrm>
            <a:off x="3287183" y="874985"/>
            <a:ext cx="8597698" cy="923330"/>
          </a:xfrm>
          <a:prstGeom prst="rect">
            <a:avLst/>
          </a:prstGeom>
          <a:noFill/>
        </p:spPr>
        <p:txBody>
          <a:bodyPr wrap="square">
            <a:spAutoFit/>
          </a:bodyPr>
          <a:lstStyle/>
          <a:p>
            <a:pPr algn="just"/>
            <a:r>
              <a:rPr lang="en-GB" dirty="0"/>
              <a:t>If you want to create robust, browser-based regression automation suites and tests, scale and distribute scripts across many environments, then you want to use </a:t>
            </a:r>
            <a:r>
              <a:rPr lang="en-GB" b="1" dirty="0"/>
              <a:t>Selenium WebDriver, a collection of language specific bindings to drive a browse.</a:t>
            </a:r>
          </a:p>
        </p:txBody>
      </p:sp>
      <p:sp>
        <p:nvSpPr>
          <p:cNvPr id="39" name="TextBox 38">
            <a:extLst>
              <a:ext uri="{FF2B5EF4-FFF2-40B4-BE49-F238E27FC236}">
                <a16:creationId xmlns:a16="http://schemas.microsoft.com/office/drawing/2014/main" id="{DB1216DF-E77B-009D-7FA0-CE7C3993D187}"/>
              </a:ext>
            </a:extLst>
          </p:cNvPr>
          <p:cNvSpPr txBox="1"/>
          <p:nvPr/>
        </p:nvSpPr>
        <p:spPr>
          <a:xfrm>
            <a:off x="307119" y="6252020"/>
            <a:ext cx="7795481" cy="430887"/>
          </a:xfrm>
          <a:prstGeom prst="rect">
            <a:avLst/>
          </a:prstGeom>
          <a:noFill/>
        </p:spPr>
        <p:txBody>
          <a:bodyPr wrap="square">
            <a:spAutoFit/>
          </a:bodyPr>
          <a:lstStyle/>
          <a:p>
            <a:r>
              <a:rPr lang="en-GB" sz="1100" dirty="0"/>
              <a:t>Fuente: </a:t>
            </a:r>
            <a:r>
              <a:rPr lang="en-GB" sz="1100" dirty="0">
                <a:hlinkClick r:id="rId5"/>
              </a:rPr>
              <a:t>https://toolsqa.com/selenium-webdriver/selenium-webdriver-architecture/</a:t>
            </a:r>
            <a:endParaRPr lang="en-GB" sz="1100" dirty="0"/>
          </a:p>
          <a:p>
            <a:r>
              <a:rPr lang="en-GB" sz="1100" dirty="0"/>
              <a:t>Fuente: </a:t>
            </a:r>
            <a:r>
              <a:rPr lang="en-GB" sz="1100" dirty="0">
                <a:hlinkClick r:id="rId6"/>
              </a:rPr>
              <a:t>https://serenity-bdd.info/</a:t>
            </a:r>
            <a:r>
              <a:rPr lang="en-GB" sz="1100" dirty="0"/>
              <a:t>  </a:t>
            </a:r>
          </a:p>
        </p:txBody>
      </p:sp>
      <p:pic>
        <p:nvPicPr>
          <p:cNvPr id="41" name="Picture 40" descr="A diagram of a computer network&#10;&#10;Description automatically generated with medium confidence">
            <a:extLst>
              <a:ext uri="{FF2B5EF4-FFF2-40B4-BE49-F238E27FC236}">
                <a16:creationId xmlns:a16="http://schemas.microsoft.com/office/drawing/2014/main" id="{ECC9C88B-D3A4-ABCC-5D5F-09D794641C8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10189" y="2080194"/>
            <a:ext cx="6853399" cy="3685606"/>
          </a:xfrm>
          <a:prstGeom prst="rect">
            <a:avLst/>
          </a:prstGeom>
        </p:spPr>
      </p:pic>
      <p:pic>
        <p:nvPicPr>
          <p:cNvPr id="43" name="Picture 42" descr="A group of logos on a white background&#10;&#10;Description automatically generated">
            <a:extLst>
              <a:ext uri="{FF2B5EF4-FFF2-40B4-BE49-F238E27FC236}">
                <a16:creationId xmlns:a16="http://schemas.microsoft.com/office/drawing/2014/main" id="{0E60D293-6F0E-F3F7-14FB-CA6D71D373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8382" y="4816535"/>
            <a:ext cx="2120685" cy="1030629"/>
          </a:xfrm>
          <a:prstGeom prst="rect">
            <a:avLst/>
          </a:prstGeom>
        </p:spPr>
      </p:pic>
      <p:pic>
        <p:nvPicPr>
          <p:cNvPr id="3" name="Picture 2" descr="A green text on a white background&#10;&#10;Description automatically generated">
            <a:extLst>
              <a:ext uri="{FF2B5EF4-FFF2-40B4-BE49-F238E27FC236}">
                <a16:creationId xmlns:a16="http://schemas.microsoft.com/office/drawing/2014/main" id="{35B9C2B0-2793-9E82-D1F7-B4F7D535655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19502" y="2116598"/>
            <a:ext cx="2424497" cy="923330"/>
          </a:xfrm>
          <a:prstGeom prst="rect">
            <a:avLst/>
          </a:prstGeom>
        </p:spPr>
      </p:pic>
      <p:sp>
        <p:nvSpPr>
          <p:cNvPr id="6" name="Rectangle: Rounded Corners 5">
            <a:extLst>
              <a:ext uri="{FF2B5EF4-FFF2-40B4-BE49-F238E27FC236}">
                <a16:creationId xmlns:a16="http://schemas.microsoft.com/office/drawing/2014/main" id="{2D1CDD3C-F8C0-A436-A579-A475FA43B136}"/>
              </a:ext>
            </a:extLst>
          </p:cNvPr>
          <p:cNvSpPr/>
          <p:nvPr/>
        </p:nvSpPr>
        <p:spPr>
          <a:xfrm>
            <a:off x="4572001" y="2080194"/>
            <a:ext cx="7312880" cy="4090462"/>
          </a:xfrm>
          <a:prstGeom prst="roundRect">
            <a:avLst>
              <a:gd name="adj" fmla="val 5540"/>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uadroTexto 86">
            <a:extLst>
              <a:ext uri="{FF2B5EF4-FFF2-40B4-BE49-F238E27FC236}">
                <a16:creationId xmlns:a16="http://schemas.microsoft.com/office/drawing/2014/main" id="{4659FC89-999B-C9D5-12D9-914064DE6C3B}"/>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480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85"/>
          <p:cNvSpPr/>
          <p:nvPr/>
        </p:nvSpPr>
        <p:spPr>
          <a:xfrm rot="10799991">
            <a:off x="-458" y="-476"/>
            <a:ext cx="12191996" cy="751627"/>
          </a:xfrm>
          <a:prstGeom prst="rect">
            <a:avLst/>
          </a:prstGeom>
          <a:gradFill>
            <a:gsLst>
              <a:gs pos="0">
                <a:srgbClr val="003E7B"/>
              </a:gs>
              <a:gs pos="100000">
                <a:srgbClr val="005DB2"/>
              </a:gs>
            </a:gsLst>
            <a:lin ang="5400000"/>
          </a:gradFill>
          <a:ln w="12701" cap="flat">
            <a:solidFill>
              <a:srgbClr val="085091"/>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dirty="0">
              <a:solidFill>
                <a:srgbClr val="10CF9B"/>
              </a:solidFill>
              <a:uFillTx/>
              <a:ea typeface="Tahoma" panose="020B0604030504040204" pitchFamily="34" charset="0"/>
              <a:cs typeface="Tahoma" panose="020B0604030504040204" pitchFamily="34" charset="0"/>
            </a:endParaRPr>
          </a:p>
        </p:txBody>
      </p:sp>
      <p:pic>
        <p:nvPicPr>
          <p:cNvPr id="27" name="Imagen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556" y="141564"/>
            <a:ext cx="1639887" cy="428287"/>
          </a:xfrm>
          <a:prstGeom prst="rect">
            <a:avLst/>
          </a:prstGeom>
        </p:spPr>
      </p:pic>
      <p:sp>
        <p:nvSpPr>
          <p:cNvPr id="19" name="Rectángulo redondeado 7">
            <a:extLst>
              <a:ext uri="{FF2B5EF4-FFF2-40B4-BE49-F238E27FC236}">
                <a16:creationId xmlns:a16="http://schemas.microsoft.com/office/drawing/2014/main" id="{38D4E963-152F-D1B6-0E36-599033AAE454}"/>
              </a:ext>
            </a:extLst>
          </p:cNvPr>
          <p:cNvSpPr/>
          <p:nvPr/>
        </p:nvSpPr>
        <p:spPr>
          <a:xfrm>
            <a:off x="307119" y="1053533"/>
            <a:ext cx="2826784" cy="52322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00B050"/>
              </a:gs>
              <a:gs pos="100000">
                <a:srgbClr val="92D050"/>
              </a:gs>
            </a:gsLst>
            <a:lin ang="5400000"/>
          </a:gradFill>
          <a:ln cap="flat">
            <a:no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defRPr sz="1800" b="0" i="0" u="none" strike="noStrike" kern="0" cap="none" spc="0" baseline="0">
                <a:solidFill>
                  <a:srgbClr val="000000"/>
                </a:solidFill>
                <a:uFillTx/>
              </a:defRPr>
            </a:pPr>
            <a:r>
              <a:rPr lang="es-ES" sz="2400" b="1" dirty="0">
                <a:solidFill>
                  <a:srgbClr val="FFFFFF"/>
                </a:solidFill>
                <a:ea typeface="Tahoma" panose="020B0604030504040204" pitchFamily="34" charset="0"/>
                <a:cs typeface="Tahoma" panose="020B0604030504040204" pitchFamily="34" charset="0"/>
              </a:rPr>
              <a:t>Contexto</a:t>
            </a:r>
            <a:endParaRPr lang="es-ES" sz="2400" dirty="0">
              <a:solidFill>
                <a:srgbClr val="FFFFFF"/>
              </a:solidFill>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57FB6D4-03B7-03E7-D2FD-010360A6C792}"/>
              </a:ext>
            </a:extLst>
          </p:cNvPr>
          <p:cNvSpPr txBox="1"/>
          <p:nvPr/>
        </p:nvSpPr>
        <p:spPr>
          <a:xfrm>
            <a:off x="3287183" y="1130477"/>
            <a:ext cx="8597698" cy="369332"/>
          </a:xfrm>
          <a:prstGeom prst="rect">
            <a:avLst/>
          </a:prstGeom>
          <a:noFill/>
        </p:spPr>
        <p:txBody>
          <a:bodyPr wrap="square">
            <a:spAutoFit/>
          </a:bodyPr>
          <a:lstStyle/>
          <a:p>
            <a:pPr algn="just"/>
            <a:r>
              <a:rPr lang="en-GB" b="1" dirty="0" err="1"/>
              <a:t>Ejemplo</a:t>
            </a:r>
            <a:r>
              <a:rPr lang="en-GB" b="1" dirty="0"/>
              <a:t>: </a:t>
            </a:r>
            <a:r>
              <a:rPr lang="en-GB" b="1" dirty="0" err="1"/>
              <a:t>Uso</a:t>
            </a:r>
            <a:r>
              <a:rPr lang="en-GB" b="1" dirty="0"/>
              <a:t> de la API Selenium para Python</a:t>
            </a:r>
          </a:p>
        </p:txBody>
      </p:sp>
      <p:sp>
        <p:nvSpPr>
          <p:cNvPr id="39" name="TextBox 38">
            <a:extLst>
              <a:ext uri="{FF2B5EF4-FFF2-40B4-BE49-F238E27FC236}">
                <a16:creationId xmlns:a16="http://schemas.microsoft.com/office/drawing/2014/main" id="{DB1216DF-E77B-009D-7FA0-CE7C3993D187}"/>
              </a:ext>
            </a:extLst>
          </p:cNvPr>
          <p:cNvSpPr txBox="1"/>
          <p:nvPr/>
        </p:nvSpPr>
        <p:spPr>
          <a:xfrm>
            <a:off x="223991" y="6342114"/>
            <a:ext cx="7795481" cy="261610"/>
          </a:xfrm>
          <a:prstGeom prst="rect">
            <a:avLst/>
          </a:prstGeom>
          <a:noFill/>
        </p:spPr>
        <p:txBody>
          <a:bodyPr wrap="square">
            <a:spAutoFit/>
          </a:bodyPr>
          <a:lstStyle/>
          <a:p>
            <a:r>
              <a:rPr lang="en-GB" sz="1100" dirty="0"/>
              <a:t>Fuente: </a:t>
            </a:r>
            <a:r>
              <a:rPr lang="en-GB" sz="1100" dirty="0">
                <a:hlinkClick r:id="rId4"/>
              </a:rPr>
              <a:t>https://pypi.org/project/selenium/</a:t>
            </a:r>
            <a:r>
              <a:rPr lang="en-GB" sz="1100" dirty="0"/>
              <a:t> </a:t>
            </a:r>
          </a:p>
        </p:txBody>
      </p:sp>
      <p:pic>
        <p:nvPicPr>
          <p:cNvPr id="3" name="Picture 2">
            <a:extLst>
              <a:ext uri="{FF2B5EF4-FFF2-40B4-BE49-F238E27FC236}">
                <a16:creationId xmlns:a16="http://schemas.microsoft.com/office/drawing/2014/main" id="{4A11E8D7-3E21-A9A6-7BEC-0583BB0F15EE}"/>
              </a:ext>
            </a:extLst>
          </p:cNvPr>
          <p:cNvPicPr>
            <a:picLocks noChangeAspect="1"/>
          </p:cNvPicPr>
          <p:nvPr/>
        </p:nvPicPr>
        <p:blipFill rotWithShape="1">
          <a:blip r:embed="rId5"/>
          <a:srcRect r="29449"/>
          <a:stretch/>
        </p:blipFill>
        <p:spPr>
          <a:xfrm>
            <a:off x="711718" y="2136940"/>
            <a:ext cx="4320254" cy="3743580"/>
          </a:xfrm>
          <a:prstGeom prst="rect">
            <a:avLst/>
          </a:prstGeom>
        </p:spPr>
      </p:pic>
      <p:pic>
        <p:nvPicPr>
          <p:cNvPr id="6" name="Picture 5">
            <a:extLst>
              <a:ext uri="{FF2B5EF4-FFF2-40B4-BE49-F238E27FC236}">
                <a16:creationId xmlns:a16="http://schemas.microsoft.com/office/drawing/2014/main" id="{806DCC95-59E4-3B5A-EFC8-2D3639570865}"/>
              </a:ext>
            </a:extLst>
          </p:cNvPr>
          <p:cNvPicPr>
            <a:picLocks noChangeAspect="1"/>
          </p:cNvPicPr>
          <p:nvPr/>
        </p:nvPicPr>
        <p:blipFill>
          <a:blip r:embed="rId6"/>
          <a:stretch>
            <a:fillRect/>
          </a:stretch>
        </p:blipFill>
        <p:spPr>
          <a:xfrm>
            <a:off x="5671803" y="2136940"/>
            <a:ext cx="6213078" cy="3775592"/>
          </a:xfrm>
          <a:prstGeom prst="rect">
            <a:avLst/>
          </a:prstGeom>
        </p:spPr>
      </p:pic>
      <p:sp>
        <p:nvSpPr>
          <p:cNvPr id="7" name="CuadroTexto 86">
            <a:extLst>
              <a:ext uri="{FF2B5EF4-FFF2-40B4-BE49-F238E27FC236}">
                <a16:creationId xmlns:a16="http://schemas.microsoft.com/office/drawing/2014/main" id="{DC9C98BB-50E2-E09A-EA00-22B7345D5703}"/>
              </a:ext>
            </a:extLst>
          </p:cNvPr>
          <p:cNvSpPr txBox="1"/>
          <p:nvPr/>
        </p:nvSpPr>
        <p:spPr>
          <a:xfrm>
            <a:off x="98206" y="60328"/>
            <a:ext cx="11549850" cy="584775"/>
          </a:xfrm>
          <a:prstGeom prst="rect">
            <a:avLst/>
          </a:prstGeom>
          <a:noFill/>
          <a:ln cap="flat">
            <a:noFill/>
          </a:ln>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3200" kern="0" dirty="0">
                <a:solidFill>
                  <a:srgbClr val="FFFFFF"/>
                </a:solidFill>
                <a:ea typeface="Tahoma" panose="020B0604030504040204" pitchFamily="34" charset="0"/>
                <a:cs typeface="Tahoma" panose="020B0604030504040204" pitchFamily="34" charset="0"/>
              </a:rPr>
              <a:t>Práctica: Técnicas BDD con </a:t>
            </a:r>
            <a:r>
              <a:rPr lang="es-ES" sz="3200" kern="0" dirty="0" err="1">
                <a:solidFill>
                  <a:srgbClr val="FFFFFF"/>
                </a:solidFill>
                <a:ea typeface="Tahoma" panose="020B0604030504040204" pitchFamily="34" charset="0"/>
                <a:cs typeface="Tahoma" panose="020B0604030504040204" pitchFamily="34" charset="0"/>
              </a:rPr>
              <a:t>Behave</a:t>
            </a:r>
            <a:r>
              <a:rPr lang="es-ES" sz="3200" kern="0" dirty="0">
                <a:solidFill>
                  <a:srgbClr val="FFFFFF"/>
                </a:solidFill>
                <a:ea typeface="Tahoma" panose="020B0604030504040204" pitchFamily="34" charset="0"/>
                <a:cs typeface="Tahoma" panose="020B0604030504040204" pitchFamily="34" charset="0"/>
              </a:rPr>
              <a:t> y </a:t>
            </a:r>
            <a:r>
              <a:rPr lang="es-ES" sz="3200" kern="0" dirty="0" err="1">
                <a:solidFill>
                  <a:srgbClr val="FFFFFF"/>
                </a:solidFill>
                <a:ea typeface="Tahoma" panose="020B0604030504040204" pitchFamily="34" charset="0"/>
                <a:cs typeface="Tahoma" panose="020B0604030504040204" pitchFamily="34" charset="0"/>
              </a:rPr>
              <a:t>Selenium</a:t>
            </a:r>
            <a:endParaRPr lang="es-ES" sz="3200" b="0" i="0" u="none" strike="noStrike" kern="1200" cap="none" spc="0" baseline="0" dirty="0">
              <a:solidFill>
                <a:srgbClr val="FFFFFF"/>
              </a:solidFill>
              <a:uFillTx/>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4564173"/>
      </p:ext>
    </p:extLst>
  </p:cSld>
  <p:clrMapOvr>
    <a:masterClrMapping/>
  </p:clrMapOvr>
</p:sld>
</file>

<file path=ppt/theme/theme1.xml><?xml version="1.0" encoding="utf-8"?>
<a:theme xmlns:a="http://schemas.openxmlformats.org/drawingml/2006/main" name="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_Color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17467</TotalTime>
  <Words>1723</Words>
  <Application>Microsoft Office PowerPoint</Application>
  <PresentationFormat>Widescreen</PresentationFormat>
  <Paragraphs>177</Paragraphs>
  <Slides>29</Slides>
  <Notes>28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Calibri</vt:lpstr>
      <vt:lpstr>Lucida Console</vt:lpstr>
      <vt:lpstr>Rockwell Nova</vt:lpstr>
      <vt:lpstr>Tahoma</vt:lpstr>
      <vt:lpstr>Tema_Colores</vt:lpstr>
      <vt:lpstr>1_Tema_Colores</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dc:creator>
  <cp:lastModifiedBy>Rafael Socas Gutierrez</cp:lastModifiedBy>
  <cp:revision>575</cp:revision>
  <cp:lastPrinted>2019-05-11T11:16:09Z</cp:lastPrinted>
  <dcterms:created xsi:type="dcterms:W3CDTF">2019-01-27T21:38:12Z</dcterms:created>
  <dcterms:modified xsi:type="dcterms:W3CDTF">2024-01-27T11:13:51Z</dcterms:modified>
</cp:coreProperties>
</file>