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64" r:id="rId3"/>
    <p:sldId id="267" r:id="rId4"/>
    <p:sldId id="266" r:id="rId5"/>
    <p:sldId id="271" r:id="rId6"/>
    <p:sldId id="269" r:id="rId7"/>
    <p:sldId id="274" r:id="rId8"/>
    <p:sldId id="275" r:id="rId9"/>
    <p:sldId id="276" r:id="rId10"/>
    <p:sldId id="277" r:id="rId11"/>
    <p:sldId id="278" r:id="rId12"/>
    <p:sldId id="272" r:id="rId13"/>
    <p:sldId id="279" r:id="rId14"/>
    <p:sldId id="285" r:id="rId15"/>
    <p:sldId id="286" r:id="rId16"/>
    <p:sldId id="281" r:id="rId17"/>
    <p:sldId id="280" r:id="rId18"/>
    <p:sldId id="282" r:id="rId19"/>
    <p:sldId id="283" r:id="rId20"/>
    <p:sldId id="287" r:id="rId21"/>
    <p:sldId id="288" r:id="rId22"/>
    <p:sldId id="289" r:id="rId23"/>
    <p:sldId id="293" r:id="rId24"/>
    <p:sldId id="290" r:id="rId25"/>
    <p:sldId id="291" r:id="rId26"/>
    <p:sldId id="292" r:id="rId27"/>
    <p:sldId id="294" r:id="rId28"/>
    <p:sldId id="295" r:id="rId29"/>
    <p:sldId id="29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9FCB7-08A0-49BC-A238-5B493CB6A727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EA4BC-1B70-4CAC-88B0-4C3C8DEFD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20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2250-17B8-4017-ADB7-5DE5595BA104}" type="datetime1">
              <a:rPr lang="es-ES" smtClean="0"/>
              <a:t>02/02/2023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72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97C2-BFB5-47CA-9A00-FC42AA7093F5}" type="datetime1">
              <a:rPr lang="es-ES" smtClean="0"/>
              <a:t>02/02/2023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14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DC27-A415-4A23-883F-4F4ADC10CFA5}" type="datetime1">
              <a:rPr lang="es-ES" smtClean="0"/>
              <a:t>02/02/2023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4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BBCA-30A8-46D9-ABCF-7B7E4D8F09C7}" type="datetime1">
              <a:rPr lang="es-ES" smtClean="0"/>
              <a:t>02/02/2023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312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B585-0BE6-4F62-AA35-3797B5E5ABE8}" type="datetime1">
              <a:rPr lang="es-ES" smtClean="0"/>
              <a:t>02/02/2023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52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B37-E174-47A2-959C-FC415912B2E1}" type="datetime1">
              <a:rPr lang="es-ES" smtClean="0"/>
              <a:t>02/02/2023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918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F105-CB55-4329-884D-A9EF0FB16B7F}" type="datetime1">
              <a:rPr lang="es-ES" smtClean="0"/>
              <a:t>02/02/2023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80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08E2-BC3B-452B-B636-E42CCAABC218}" type="datetime1">
              <a:rPr lang="es-ES" smtClean="0"/>
              <a:t>02/02/2023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32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D13-EA53-460F-8A33-E2ED6FAE4777}" type="datetime1">
              <a:rPr lang="es-ES" smtClean="0"/>
              <a:t>02/02/2023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60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54492D-12CE-4BD6-848F-B86FD9583F61}" type="datetime1">
              <a:rPr lang="es-ES" smtClean="0"/>
              <a:t>02/02/2023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56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CBB-61FB-4ED8-92E6-8E78A87573D9}" type="datetime1">
              <a:rPr lang="es-ES" smtClean="0"/>
              <a:t>02/02/2023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97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14F8EB-1EC6-480E-B744-49340EA1EA47}" type="datetime1">
              <a:rPr lang="es-ES" smtClean="0"/>
              <a:t>02/02/2023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85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07605-43C4-B419-5C8C-2845C0258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640650"/>
            <a:ext cx="10058400" cy="1684462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7200" dirty="0"/>
              <a:t>Introducción a los sistemas embebidos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61A270-DC45-F548-5F99-1BC61CDFA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z="2400" dirty="0"/>
              <a:t>SISTEMAS EMBEBIDOS - </a:t>
            </a:r>
            <a:r>
              <a:rPr lang="es-ES" dirty="0"/>
              <a:t>Grado en Ingeniería Robótica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215286-567E-F7E0-C1BF-6D90931F2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88599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5D5B44-F7CF-C8E6-A5E8-EC90B5EC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6629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FB2559-2AD3-5574-9C51-1FC4456E46B7}"/>
              </a:ext>
            </a:extLst>
          </p:cNvPr>
          <p:cNvSpPr/>
          <p:nvPr/>
        </p:nvSpPr>
        <p:spPr>
          <a:xfrm>
            <a:off x="969026" y="945716"/>
            <a:ext cx="10709329" cy="9432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31DDE2-01FA-72CB-3571-68A8BE92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s-ES" sz="4800" dirty="0"/>
              <a:t>Ejemplos</a:t>
            </a:r>
            <a:endParaRPr lang="es-E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87234F1-0DBD-7DDD-A96D-0BF484D7A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88599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16F571E-3796-B221-04AD-BDFD5BDED7F2}"/>
              </a:ext>
            </a:extLst>
          </p:cNvPr>
          <p:cNvSpPr/>
          <p:nvPr/>
        </p:nvSpPr>
        <p:spPr>
          <a:xfrm>
            <a:off x="969026" y="855023"/>
            <a:ext cx="104787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9403606-7C66-8FF9-97F6-A2ECABED4A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33880"/>
            <a:ext cx="5372453" cy="380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BA3C05A-A328-8849-7470-72501C7730EB}"/>
              </a:ext>
            </a:extLst>
          </p:cNvPr>
          <p:cNvSpPr txBox="1"/>
          <p:nvPr/>
        </p:nvSpPr>
        <p:spPr>
          <a:xfrm>
            <a:off x="852055" y="1557326"/>
            <a:ext cx="46105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0" u="none" strike="noStrike" dirty="0">
                <a:effectLst/>
                <a:latin typeface="Gill Sans"/>
              </a:rPr>
              <a:t>Smart City:</a:t>
            </a:r>
            <a:r>
              <a:rPr lang="es-ES" sz="1800" b="0" i="0" u="none" strike="noStrike" dirty="0">
                <a:effectLst/>
                <a:latin typeface="Gill Sans"/>
              </a:rPr>
              <a:t> entono urbano orientado a mejorar la calidad de vida de los ciudadanos y la gestión óptima de los recursos mediante los usos de la tecnología.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864C2B-8B6B-59AF-2F85-4E17736CEEE0}"/>
              </a:ext>
            </a:extLst>
          </p:cNvPr>
          <p:cNvSpPr txBox="1"/>
          <p:nvPr/>
        </p:nvSpPr>
        <p:spPr>
          <a:xfrm>
            <a:off x="852055" y="3110055"/>
            <a:ext cx="6097978" cy="2105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s-ES" sz="2000" b="1" i="0" u="none" strike="noStrike" dirty="0">
                <a:effectLst/>
                <a:latin typeface="Gill Sans"/>
              </a:rPr>
              <a:t>Aplicaciones</a:t>
            </a:r>
            <a:endParaRPr lang="es-ES" sz="1520" b="1" i="0" u="none" strike="noStrike" dirty="0"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effectLst/>
                <a:latin typeface="Gill Sans"/>
              </a:rPr>
              <a:t>Sistemas de iluminación inteligente</a:t>
            </a:r>
            <a:endParaRPr lang="es-ES" sz="1368" b="0" i="0" u="none" strike="noStrike" dirty="0"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effectLst/>
                <a:latin typeface="Gill Sans"/>
              </a:rPr>
              <a:t>Movilidad y tráfico</a:t>
            </a:r>
            <a:endParaRPr lang="es-ES" sz="1368" b="0" i="0" u="none" strike="noStrike" dirty="0"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effectLst/>
                <a:latin typeface="Gill Sans"/>
              </a:rPr>
              <a:t>Gestión de residuos</a:t>
            </a:r>
            <a:endParaRPr lang="es-ES" sz="1368" b="0" i="0" u="none" strike="noStrike" dirty="0"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effectLst/>
                <a:latin typeface="Gill Sans"/>
              </a:rPr>
              <a:t>Seguridad</a:t>
            </a:r>
            <a:endParaRPr lang="es-ES" sz="1368" b="0" i="0" u="none" strike="noStrike" dirty="0"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effectLst/>
                <a:latin typeface="Gill Sans"/>
              </a:rPr>
              <a:t>Etc.</a:t>
            </a:r>
            <a:endParaRPr lang="es-ES" sz="1368" b="0" i="0" u="none" strike="noStrike" dirty="0">
              <a:effectLst/>
              <a:latin typeface="Noto Sans Symbols"/>
            </a:endParaRP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293632A1-63C7-A738-DB3C-1A958526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95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EE4CB8-D9FF-34C4-6E54-DEDB22D5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s-ES" sz="2800" dirty="0">
                <a:solidFill>
                  <a:srgbClr val="FFFFFF"/>
                </a:solidFill>
              </a:rPr>
              <a:t>Introducción</a:t>
            </a: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r>
              <a:rPr lang="es-ES" sz="2800" dirty="0">
                <a:solidFill>
                  <a:srgbClr val="FFFFFF"/>
                </a:solidFill>
              </a:rPr>
              <a:t>Que son los sistemas embebidos</a:t>
            </a: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r>
              <a:rPr lang="es-ES" sz="2800" b="1" u="sng" dirty="0">
                <a:solidFill>
                  <a:srgbClr val="FFFFFF"/>
                </a:solidFill>
              </a:rPr>
              <a:t>Características</a:t>
            </a: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r>
              <a:rPr lang="es-ES" sz="2800" dirty="0">
                <a:solidFill>
                  <a:srgbClr val="FFFFFF"/>
                </a:solidFill>
              </a:rPr>
              <a:t>Flujo de diseño</a:t>
            </a: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r>
              <a:rPr lang="es-ES" sz="2800" dirty="0">
                <a:solidFill>
                  <a:srgbClr val="FFFFFF"/>
                </a:solidFill>
              </a:rPr>
              <a:t>Tendencias</a:t>
            </a: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r>
              <a:rPr lang="es-ES" sz="2800" dirty="0">
                <a:solidFill>
                  <a:srgbClr val="FFFFFF"/>
                </a:solidFill>
              </a:rPr>
              <a:t>Como trabajar con los sistemas embebidos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F30573-AF32-7003-2B17-982397A28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6600" dirty="0"/>
              <a:t>Características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12F8AA-71C3-55C4-C22C-C4FC1415F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946" y="6132248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79A960F-1EC8-4ACA-20F9-F00D3B4E7C98}"/>
              </a:ext>
            </a:extLst>
          </p:cNvPr>
          <p:cNvSpPr txBox="1"/>
          <p:nvPr/>
        </p:nvSpPr>
        <p:spPr>
          <a:xfrm>
            <a:off x="3048990" y="3247303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effectLst/>
              </a:rPr>
              <a:t> 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9AB21A-BA86-395D-3EBA-FDF136BF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81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FB2559-2AD3-5574-9C51-1FC4456E46B7}"/>
              </a:ext>
            </a:extLst>
          </p:cNvPr>
          <p:cNvSpPr/>
          <p:nvPr/>
        </p:nvSpPr>
        <p:spPr>
          <a:xfrm>
            <a:off x="969026" y="945716"/>
            <a:ext cx="10709329" cy="9432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31DDE2-01FA-72CB-3571-68A8BE92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s-ES" dirty="0"/>
              <a:t>Tamaño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B02C45-CA40-18D0-4492-D842DD5B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88905"/>
            <a:ext cx="6100769" cy="5285493"/>
          </a:xfrm>
        </p:spPr>
        <p:txBody>
          <a:bodyPr>
            <a:normAutofit/>
          </a:bodyPr>
          <a:lstStyle/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b="0" i="0" u="none" strike="noStrike" dirty="0">
              <a:solidFill>
                <a:srgbClr val="727CA3"/>
              </a:solidFill>
              <a:effectLst/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tx1"/>
              </a:solidFill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tx1"/>
              </a:solidFill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  <a:latin typeface="Noto Sans Symbols"/>
              </a:rPr>
              <a:t>Compactos y ligeros para ser integrados en sistemas mas complejos</a:t>
            </a:r>
          </a:p>
          <a:p>
            <a:pPr marL="201168" lvl="1" indent="0" algn="just" fontAlgn="base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4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  <a:latin typeface="Noto Sans Symbols"/>
              </a:rPr>
              <a:t>Incluso los microcontroladores de uso domestico son de tamaño reducido</a:t>
            </a: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87234F1-0DBD-7DDD-A96D-0BF484D7A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88599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16F571E-3796-B221-04AD-BDFD5BDED7F2}"/>
              </a:ext>
            </a:extLst>
          </p:cNvPr>
          <p:cNvSpPr/>
          <p:nvPr/>
        </p:nvSpPr>
        <p:spPr>
          <a:xfrm>
            <a:off x="969026" y="855023"/>
            <a:ext cx="104787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227D08-6DFA-A333-8B00-8AA74861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12</a:t>
            </a:fld>
            <a:endParaRPr lang="es-ES"/>
          </a:p>
        </p:txBody>
      </p:sp>
      <p:pic>
        <p:nvPicPr>
          <p:cNvPr id="7170" name="Picture 2" descr="Paradisetronic.com Pro Mini Module con Atmel AVR ATmega328P Microcontrolador,  3.3V 8MHz, Arduino Compatible con el Tablero de Desarrollo : Amazon.es:  Informática">
            <a:extLst>
              <a:ext uri="{FF2B5EF4-FFF2-40B4-BE49-F238E27FC236}">
                <a16:creationId xmlns:a16="http://schemas.microsoft.com/office/drawing/2014/main" id="{D6C87973-E7BF-0D43-10DA-31153E95C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050" y="1668350"/>
            <a:ext cx="1638122" cy="133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ATMEGA328P-AN | Microcontrolador AVR 8bit 2 kB RAM, 32 kB Flash, TQFP 32  pines 20MHZ | RS">
            <a:extLst>
              <a:ext uri="{FF2B5EF4-FFF2-40B4-BE49-F238E27FC236}">
                <a16:creationId xmlns:a16="http://schemas.microsoft.com/office/drawing/2014/main" id="{88847FD9-F556-A1A2-0A2A-A1DD57F99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182" y="3328287"/>
            <a:ext cx="2865942" cy="160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95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FB2559-2AD3-5574-9C51-1FC4456E46B7}"/>
              </a:ext>
            </a:extLst>
          </p:cNvPr>
          <p:cNvSpPr/>
          <p:nvPr/>
        </p:nvSpPr>
        <p:spPr>
          <a:xfrm>
            <a:off x="969026" y="945716"/>
            <a:ext cx="10709329" cy="9432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31DDE2-01FA-72CB-3571-68A8BE92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s-ES" dirty="0"/>
              <a:t>Bajo consumo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B02C45-CA40-18D0-4492-D842DD5B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88905"/>
            <a:ext cx="10058400" cy="5285493"/>
          </a:xfrm>
        </p:spPr>
        <p:txBody>
          <a:bodyPr>
            <a:normAutofit/>
          </a:bodyPr>
          <a:lstStyle/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400" b="0" i="0" u="none" strike="noStrike" dirty="0">
              <a:solidFill>
                <a:srgbClr val="727CA3"/>
              </a:solidFill>
              <a:effectLst/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  <a:latin typeface="Noto Sans Symbols"/>
              </a:rPr>
              <a:t>Bajo consumo energético debido a los costes, económicos y espaciales, que supone añadir una fuente de alimentación o debido al color que genera un alto consumo.</a:t>
            </a: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4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  <a:latin typeface="Noto Sans Symbols"/>
              </a:rPr>
              <a:t>Muchos de los dispositivos </a:t>
            </a:r>
            <a:r>
              <a:rPr lang="es-ES" sz="2400" dirty="0" err="1">
                <a:solidFill>
                  <a:schemeClr val="tx1"/>
                </a:solidFill>
                <a:latin typeface="Noto Sans Symbols"/>
              </a:rPr>
              <a:t>IoT</a:t>
            </a:r>
            <a:r>
              <a:rPr lang="es-ES" sz="2400" dirty="0">
                <a:solidFill>
                  <a:schemeClr val="tx1"/>
                </a:solidFill>
                <a:latin typeface="Noto Sans Symbols"/>
              </a:rPr>
              <a:t> funcionan con baterías por lo que este apartado es critico para ellos.</a:t>
            </a: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87234F1-0DBD-7DDD-A96D-0BF484D7A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88599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16F571E-3796-B221-04AD-BDFD5BDED7F2}"/>
              </a:ext>
            </a:extLst>
          </p:cNvPr>
          <p:cNvSpPr/>
          <p:nvPr/>
        </p:nvSpPr>
        <p:spPr>
          <a:xfrm>
            <a:off x="969026" y="855023"/>
            <a:ext cx="104787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B97680-4ED1-D5C9-0968-74FCEF3F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13</a:t>
            </a:fld>
            <a:endParaRPr lang="es-ES"/>
          </a:p>
        </p:txBody>
      </p:sp>
      <p:pic>
        <p:nvPicPr>
          <p:cNvPr id="8198" name="Picture 6" descr="Yahboom Super:bit con batería y cable USB, sin micro:bit | Complementos |  micro:bit | Microcontroladores | Maker Store by ALLNET">
            <a:extLst>
              <a:ext uri="{FF2B5EF4-FFF2-40B4-BE49-F238E27FC236}">
                <a16:creationId xmlns:a16="http://schemas.microsoft.com/office/drawing/2014/main" id="{DE098382-E4B1-93FC-5288-BB523404E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719" y="4078432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59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FB2559-2AD3-5574-9C51-1FC4456E46B7}"/>
              </a:ext>
            </a:extLst>
          </p:cNvPr>
          <p:cNvSpPr/>
          <p:nvPr/>
        </p:nvSpPr>
        <p:spPr>
          <a:xfrm>
            <a:off x="969026" y="945716"/>
            <a:ext cx="10709329" cy="9432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31DDE2-01FA-72CB-3571-68A8BE92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s-ES" dirty="0"/>
              <a:t>Coste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B02C45-CA40-18D0-4492-D842DD5B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88905"/>
            <a:ext cx="7773167" cy="3191209"/>
          </a:xfrm>
        </p:spPr>
        <p:txBody>
          <a:bodyPr>
            <a:normAutofit/>
          </a:bodyPr>
          <a:lstStyle/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b="0" i="0" u="none" strike="noStrike" dirty="0">
              <a:solidFill>
                <a:srgbClr val="727CA3"/>
              </a:solidFill>
              <a:effectLst/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0" i="0" u="none" strike="noStrike" dirty="0">
                <a:solidFill>
                  <a:schemeClr val="tx1"/>
                </a:solidFill>
                <a:effectLst/>
                <a:latin typeface="Noto Sans Symbols"/>
              </a:rPr>
              <a:t>Bajo coste económico</a:t>
            </a: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tx1"/>
              </a:solidFill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0" i="0" u="none" strike="noStrike" dirty="0">
                <a:solidFill>
                  <a:schemeClr val="tx1"/>
                </a:solidFill>
                <a:effectLst/>
                <a:latin typeface="Noto Sans Symbols"/>
              </a:rPr>
              <a:t>Sistemas optimizados para reducir su coste debido a su alta producción</a:t>
            </a: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tx1"/>
              </a:solidFill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0" i="0" u="none" strike="noStrike" dirty="0">
                <a:solidFill>
                  <a:schemeClr val="tx1"/>
                </a:solidFill>
                <a:effectLst/>
                <a:latin typeface="Noto Sans Symbols"/>
              </a:rPr>
              <a:t>Bajos costes de mantenimiento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87234F1-0DBD-7DDD-A96D-0BF484D7A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88599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16F571E-3796-B221-04AD-BDFD5BDED7F2}"/>
              </a:ext>
            </a:extLst>
          </p:cNvPr>
          <p:cNvSpPr/>
          <p:nvPr/>
        </p:nvSpPr>
        <p:spPr>
          <a:xfrm>
            <a:off x="969026" y="855023"/>
            <a:ext cx="104787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79EBCE-76F5-54DD-6399-A92218F4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14</a:t>
            </a:fld>
            <a:endParaRPr lang="es-ES"/>
          </a:p>
        </p:txBody>
      </p:sp>
      <p:pic>
        <p:nvPicPr>
          <p:cNvPr id="10242" name="Picture 2" descr="Arduino y Raspberry Pi: qué son y cuáles son sus diferencias">
            <a:extLst>
              <a:ext uri="{FF2B5EF4-FFF2-40B4-BE49-F238E27FC236}">
                <a16:creationId xmlns:a16="http://schemas.microsoft.com/office/drawing/2014/main" id="{5668F2C4-AF4A-7244-941A-798AD9285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61"/>
          <a:stretch/>
        </p:blipFill>
        <p:spPr bwMode="auto">
          <a:xfrm>
            <a:off x="1508413" y="4294930"/>
            <a:ext cx="2857500" cy="132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Diario de Desarrollo: Lo que hizo falta para llevar la compatibilidad Wi-Fi  a la Original Prusa MINI+ - Original Prusa 3D Printers">
            <a:extLst>
              <a:ext uri="{FF2B5EF4-FFF2-40B4-BE49-F238E27FC236}">
                <a16:creationId xmlns:a16="http://schemas.microsoft.com/office/drawing/2014/main" id="{0881151B-25D1-6E4C-71DE-040D2B5CB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548" y="4294930"/>
            <a:ext cx="33718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Qué es una tarjeta de desarrollo microcontrolador para IOT? - Conocimiento  Libre">
            <a:extLst>
              <a:ext uri="{FF2B5EF4-FFF2-40B4-BE49-F238E27FC236}">
                <a16:creationId xmlns:a16="http://schemas.microsoft.com/office/drawing/2014/main" id="{DDF4B841-EC95-1D8E-7E25-741E278AD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580" y="2479062"/>
            <a:ext cx="2121354" cy="212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817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FB2559-2AD3-5574-9C51-1FC4456E46B7}"/>
              </a:ext>
            </a:extLst>
          </p:cNvPr>
          <p:cNvSpPr/>
          <p:nvPr/>
        </p:nvSpPr>
        <p:spPr>
          <a:xfrm>
            <a:off x="969026" y="945716"/>
            <a:ext cx="10709329" cy="9432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31DDE2-01FA-72CB-3571-68A8BE92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s-ES" dirty="0"/>
              <a:t>Conectividad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B02C45-CA40-18D0-4492-D842DD5B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88905"/>
            <a:ext cx="10058400" cy="5285493"/>
          </a:xfrm>
        </p:spPr>
        <p:txBody>
          <a:bodyPr>
            <a:normAutofit/>
          </a:bodyPr>
          <a:lstStyle/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4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tx1"/>
              </a:solidFill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0" i="0" u="none" strike="noStrike" dirty="0">
                <a:solidFill>
                  <a:schemeClr val="tx1"/>
                </a:solidFill>
                <a:effectLst/>
                <a:latin typeface="Noto Sans Symbols"/>
              </a:rPr>
              <a:t>Necesidad de conectividad</a:t>
            </a: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tx1"/>
              </a:solidFill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0" i="0" u="none" strike="noStrike" dirty="0">
                <a:solidFill>
                  <a:schemeClr val="tx1"/>
                </a:solidFill>
                <a:effectLst/>
                <a:latin typeface="Noto Sans Symbols"/>
              </a:rPr>
              <a:t>Conexión externa vía Bluetooth, Wifi, </a:t>
            </a:r>
            <a:r>
              <a:rPr lang="es-ES" sz="2400" b="0" i="0" u="none" strike="noStrike" dirty="0" err="1">
                <a:solidFill>
                  <a:schemeClr val="tx1"/>
                </a:solidFill>
                <a:effectLst/>
                <a:latin typeface="Noto Sans Symbols"/>
              </a:rPr>
              <a:t>LoRa</a:t>
            </a:r>
            <a:endParaRPr lang="es-ES" sz="24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tx1"/>
              </a:solidFill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0" i="0" u="none" strike="noStrike" dirty="0">
                <a:solidFill>
                  <a:schemeClr val="tx1"/>
                </a:solidFill>
                <a:effectLst/>
                <a:latin typeface="Noto Sans Symbols"/>
              </a:rPr>
              <a:t>Conexiones internas vía I2C, UART, PWM, Serial…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87234F1-0DBD-7DDD-A96D-0BF484D7A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88599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16F571E-3796-B221-04AD-BDFD5BDED7F2}"/>
              </a:ext>
            </a:extLst>
          </p:cNvPr>
          <p:cNvSpPr/>
          <p:nvPr/>
        </p:nvSpPr>
        <p:spPr>
          <a:xfrm>
            <a:off x="969026" y="855023"/>
            <a:ext cx="104787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9571A7-BEB0-C1AD-D3A8-A807B2E4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15</a:t>
            </a:fld>
            <a:endParaRPr lang="es-ES"/>
          </a:p>
        </p:txBody>
      </p:sp>
      <p:pic>
        <p:nvPicPr>
          <p:cNvPr id="8" name="Picture 4" descr="Microcontrolador con Wi-Fi y Bluetooth BLE incorporados - Electrónica">
            <a:extLst>
              <a:ext uri="{FF2B5EF4-FFF2-40B4-BE49-F238E27FC236}">
                <a16:creationId xmlns:a16="http://schemas.microsoft.com/office/drawing/2014/main" id="{76255F07-F39E-E9B2-9CA6-15F753B19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320" y="4383727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icrocontrolador con Wi-Fi y BLE 5.0 para aplicaciones IoT - Electrónica">
            <a:extLst>
              <a:ext uri="{FF2B5EF4-FFF2-40B4-BE49-F238E27FC236}">
                <a16:creationId xmlns:a16="http://schemas.microsoft.com/office/drawing/2014/main" id="{F377600D-9499-923F-87BA-D8434253E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795" y="2764477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888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FB2559-2AD3-5574-9C51-1FC4456E46B7}"/>
              </a:ext>
            </a:extLst>
          </p:cNvPr>
          <p:cNvSpPr/>
          <p:nvPr/>
        </p:nvSpPr>
        <p:spPr>
          <a:xfrm>
            <a:off x="969026" y="945716"/>
            <a:ext cx="10709329" cy="9432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31DDE2-01FA-72CB-3571-68A8BE92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s-ES" dirty="0"/>
              <a:t>Tiempo Real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B02C45-CA40-18D0-4492-D842DD5B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88905"/>
            <a:ext cx="10058400" cy="5285493"/>
          </a:xfrm>
        </p:spPr>
        <p:txBody>
          <a:bodyPr>
            <a:normAutofit/>
          </a:bodyPr>
          <a:lstStyle/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4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tx1"/>
              </a:solidFill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0" i="0" u="none" strike="noStrike" dirty="0">
                <a:solidFill>
                  <a:schemeClr val="tx1"/>
                </a:solidFill>
                <a:effectLst/>
                <a:latin typeface="Noto Sans Symbols"/>
              </a:rPr>
              <a:t>No siempre, pero muchos aplicaciones requieren de computaci</a:t>
            </a:r>
            <a:r>
              <a:rPr lang="es-ES" sz="2400" dirty="0">
                <a:solidFill>
                  <a:schemeClr val="tx1"/>
                </a:solidFill>
                <a:latin typeface="Noto Sans Symbols"/>
              </a:rPr>
              <a:t>ón en tiempo real</a:t>
            </a: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4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  <a:latin typeface="Noto Sans Symbols"/>
              </a:rPr>
              <a:t>Altos niveles de precisión en poco tiempo</a:t>
            </a:r>
            <a:endParaRPr lang="es-ES" sz="24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87234F1-0DBD-7DDD-A96D-0BF484D7A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88599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16F571E-3796-B221-04AD-BDFD5BDED7F2}"/>
              </a:ext>
            </a:extLst>
          </p:cNvPr>
          <p:cNvSpPr/>
          <p:nvPr/>
        </p:nvSpPr>
        <p:spPr>
          <a:xfrm>
            <a:off x="969026" y="855023"/>
            <a:ext cx="104787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42C807-048E-650C-E9A7-A771E317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16</a:t>
            </a:fld>
            <a:endParaRPr lang="es-ES"/>
          </a:p>
        </p:txBody>
      </p:sp>
      <p:pic>
        <p:nvPicPr>
          <p:cNvPr id="11266" name="Picture 2" descr="Reloj en tiempo real - Wikipedia, la enciclopedia libre">
            <a:extLst>
              <a:ext uri="{FF2B5EF4-FFF2-40B4-BE49-F238E27FC236}">
                <a16:creationId xmlns:a16="http://schemas.microsoft.com/office/drawing/2014/main" id="{BE0F32BD-72D7-21DB-2C7A-75945233F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2" y="3835111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461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FB2559-2AD3-5574-9C51-1FC4456E46B7}"/>
              </a:ext>
            </a:extLst>
          </p:cNvPr>
          <p:cNvSpPr/>
          <p:nvPr/>
        </p:nvSpPr>
        <p:spPr>
          <a:xfrm>
            <a:off x="969026" y="945716"/>
            <a:ext cx="10709329" cy="9432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31DDE2-01FA-72CB-3571-68A8BE92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s-ES" dirty="0"/>
              <a:t>Larga vida útil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B02C45-CA40-18D0-4492-D842DD5B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88905"/>
            <a:ext cx="5446518" cy="5285493"/>
          </a:xfrm>
        </p:spPr>
        <p:txBody>
          <a:bodyPr>
            <a:normAutofit/>
          </a:bodyPr>
          <a:lstStyle/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>
              <a:solidFill>
                <a:srgbClr val="727CA3"/>
              </a:solidFill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>
              <a:solidFill>
                <a:srgbClr val="727CA3"/>
              </a:solidFill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>
              <a:solidFill>
                <a:srgbClr val="727CA3"/>
              </a:solidFill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tx1"/>
              </a:solidFill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tx1"/>
              </a:solidFill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tx1"/>
              </a:solidFill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tx1"/>
              </a:solidFill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  <a:latin typeface="Noto Sans Symbols"/>
              </a:rPr>
              <a:t>Altos niveles de vida útil, aun que depende de la aplicación.</a:t>
            </a: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b="0" i="0" u="none" strike="noStrike" dirty="0">
              <a:solidFill>
                <a:srgbClr val="727CA3"/>
              </a:solidFill>
              <a:effectLst/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b="0" i="0" u="none" strike="noStrike" dirty="0">
              <a:solidFill>
                <a:srgbClr val="727CA3"/>
              </a:solidFill>
              <a:effectLst/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>
              <a:solidFill>
                <a:srgbClr val="727CA3"/>
              </a:solidFill>
              <a:latin typeface="Noto Sans Symbols"/>
            </a:endParaRPr>
          </a:p>
          <a:p>
            <a:pPr marL="201168" lvl="1" indent="0" algn="just" fontAlgn="base">
              <a:spcBef>
                <a:spcPts val="0"/>
              </a:spcBef>
              <a:spcAft>
                <a:spcPts val="0"/>
              </a:spcAft>
              <a:buNone/>
            </a:pPr>
            <a:endParaRPr lang="es-ES" b="0" i="0" u="none" strike="noStrike" dirty="0">
              <a:solidFill>
                <a:srgbClr val="727CA3"/>
              </a:solidFill>
              <a:effectLst/>
              <a:latin typeface="Noto Sans Symbol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87234F1-0DBD-7DDD-A96D-0BF484D7A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88599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16F571E-3796-B221-04AD-BDFD5BDED7F2}"/>
              </a:ext>
            </a:extLst>
          </p:cNvPr>
          <p:cNvSpPr/>
          <p:nvPr/>
        </p:nvSpPr>
        <p:spPr>
          <a:xfrm>
            <a:off x="969026" y="855023"/>
            <a:ext cx="104787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477AFE-9552-F2FF-6027-306E05DD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17</a:t>
            </a:fld>
            <a:endParaRPr lang="es-ES"/>
          </a:p>
        </p:txBody>
      </p:sp>
      <p:pic>
        <p:nvPicPr>
          <p:cNvPr id="12290" name="Picture 2" descr="Qué es un marcapasos y cómo funciona?">
            <a:extLst>
              <a:ext uri="{FF2B5EF4-FFF2-40B4-BE49-F238E27FC236}">
                <a16:creationId xmlns:a16="http://schemas.microsoft.com/office/drawing/2014/main" id="{24AD7508-7AAE-B6A2-0032-F145E2690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931" y="2500304"/>
            <a:ext cx="4376552" cy="218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646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FB2559-2AD3-5574-9C51-1FC4456E46B7}"/>
              </a:ext>
            </a:extLst>
          </p:cNvPr>
          <p:cNvSpPr/>
          <p:nvPr/>
        </p:nvSpPr>
        <p:spPr>
          <a:xfrm>
            <a:off x="969026" y="945716"/>
            <a:ext cx="10709329" cy="9432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31DDE2-01FA-72CB-3571-68A8BE92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s-ES" dirty="0"/>
              <a:t>Tolerancia a fallos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B02C45-CA40-18D0-4492-D842DD5B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88905"/>
            <a:ext cx="10058400" cy="5285493"/>
          </a:xfrm>
        </p:spPr>
        <p:txBody>
          <a:bodyPr>
            <a:normAutofit/>
          </a:bodyPr>
          <a:lstStyle/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b="0" i="0" u="none" strike="noStrike" dirty="0">
              <a:solidFill>
                <a:srgbClr val="727CA3"/>
              </a:solidFill>
              <a:effectLst/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>
              <a:solidFill>
                <a:srgbClr val="727CA3"/>
              </a:solidFill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>
              <a:solidFill>
                <a:srgbClr val="727CA3"/>
              </a:solidFill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>
              <a:solidFill>
                <a:srgbClr val="727CA3"/>
              </a:solidFill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>
              <a:solidFill>
                <a:srgbClr val="727CA3"/>
              </a:solidFill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>
              <a:solidFill>
                <a:srgbClr val="727CA3"/>
              </a:solidFill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0" i="0" u="none" strike="noStrike" dirty="0">
                <a:solidFill>
                  <a:schemeClr val="tx1"/>
                </a:solidFill>
                <a:effectLst/>
                <a:latin typeface="Noto Sans Symbols"/>
              </a:rPr>
              <a:t>Tolerancia a fallos</a:t>
            </a: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tx1"/>
              </a:solidFill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tx1"/>
              </a:solidFill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4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  <a:latin typeface="Noto Sans Symbols"/>
              </a:rPr>
              <a:t>Funcionamiento en</a:t>
            </a:r>
            <a:r>
              <a:rPr lang="es-ES" sz="2400" b="0" i="0" u="none" strike="noStrike" dirty="0">
                <a:solidFill>
                  <a:schemeClr val="tx1"/>
                </a:solidFill>
                <a:effectLst/>
                <a:latin typeface="Noto Sans Symbols"/>
              </a:rPr>
              <a:t> entornos hostiles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87234F1-0DBD-7DDD-A96D-0BF484D7A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88599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16F571E-3796-B221-04AD-BDFD5BDED7F2}"/>
              </a:ext>
            </a:extLst>
          </p:cNvPr>
          <p:cNvSpPr/>
          <p:nvPr/>
        </p:nvSpPr>
        <p:spPr>
          <a:xfrm>
            <a:off x="969026" y="855023"/>
            <a:ext cx="104787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BA0E19-ACED-F552-5D8F-E5353015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18</a:t>
            </a:fld>
            <a:endParaRPr lang="es-ES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59638766-EF4F-585E-84AF-36C3CEF60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004" y="14173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56,607,012 imágenes de Espacio - Imágenes, fotos y vectores de stock |  Shutterstock">
            <a:extLst>
              <a:ext uri="{FF2B5EF4-FFF2-40B4-BE49-F238E27FC236}">
                <a16:creationId xmlns:a16="http://schemas.microsoft.com/office/drawing/2014/main" id="{AA611654-BD44-8628-FFC5-6FCDD2097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7" b="12235"/>
          <a:stretch/>
        </p:blipFill>
        <p:spPr bwMode="auto">
          <a:xfrm>
            <a:off x="10123146" y="3697075"/>
            <a:ext cx="1943148" cy="165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Microcontrolador De Sistema De Agua Apt32f101h6m6 Sop-24 Jg2.61 Zl1g,Nuevo  - Buy Stc Microcontrolador,Pic18f45k42-i/mv Uqfn-40 Microcontrolador,Plc Y  Microcontrolador Product on Alibaba.com">
            <a:extLst>
              <a:ext uri="{FF2B5EF4-FFF2-40B4-BE49-F238E27FC236}">
                <a16:creationId xmlns:a16="http://schemas.microsoft.com/office/drawing/2014/main" id="{7243279A-D317-608C-F2D0-55345182D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324" y="233960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60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FB2559-2AD3-5574-9C51-1FC4456E46B7}"/>
              </a:ext>
            </a:extLst>
          </p:cNvPr>
          <p:cNvSpPr/>
          <p:nvPr/>
        </p:nvSpPr>
        <p:spPr>
          <a:xfrm>
            <a:off x="969026" y="945716"/>
            <a:ext cx="10709329" cy="9432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31DDE2-01FA-72CB-3571-68A8BE92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s-ES" dirty="0"/>
              <a:t>Seguridad y Confiabilidad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B02C45-CA40-18D0-4492-D842DD5B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88905"/>
            <a:ext cx="7238332" cy="5285493"/>
          </a:xfrm>
        </p:spPr>
        <p:txBody>
          <a:bodyPr>
            <a:normAutofit/>
          </a:bodyPr>
          <a:lstStyle/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b="0" i="0" u="none" strike="noStrike" dirty="0">
              <a:solidFill>
                <a:srgbClr val="727CA3"/>
              </a:solidFill>
              <a:effectLst/>
              <a:latin typeface="Noto Sans Symbols"/>
            </a:endParaRPr>
          </a:p>
          <a:p>
            <a:pPr marL="201168" lvl="1" indent="0" algn="just" fontAlgn="base">
              <a:spcBef>
                <a:spcPts val="0"/>
              </a:spcBef>
              <a:spcAft>
                <a:spcPts val="0"/>
              </a:spcAft>
              <a:buNone/>
            </a:pPr>
            <a:endParaRPr lang="es-ES" sz="2400" b="1" dirty="0">
              <a:solidFill>
                <a:schemeClr val="tx1"/>
              </a:solidFill>
              <a:latin typeface="Noto Sans Symbols"/>
            </a:endParaRPr>
          </a:p>
          <a:p>
            <a:pPr marL="201168" lvl="1" indent="0" algn="just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Noto Sans Symbols"/>
              </a:rPr>
              <a:t>Seguridad</a:t>
            </a: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tx1"/>
              </a:solidFill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  <a:latin typeface="Noto Sans Symbols"/>
              </a:rPr>
              <a:t>Evitar daños a otros sistemas integrados. Autocontención de errores</a:t>
            </a: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4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0" i="0" u="none" strike="noStrike" dirty="0">
                <a:solidFill>
                  <a:schemeClr val="tx1"/>
                </a:solidFill>
                <a:effectLst/>
                <a:latin typeface="Noto Sans Symbols"/>
              </a:rPr>
              <a:t>Evitar daños a otras personas</a:t>
            </a: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tx1"/>
              </a:solidFill>
              <a:latin typeface="Noto Sans Symbols"/>
            </a:endParaRPr>
          </a:p>
          <a:p>
            <a:pPr marL="201168" lvl="1" indent="0" algn="just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dirty="0">
                <a:solidFill>
                  <a:schemeClr val="tx1"/>
                </a:solidFill>
                <a:effectLst/>
                <a:latin typeface="Noto Sans Symbols"/>
              </a:rPr>
              <a:t>Confiabilidad</a:t>
            </a: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tx1"/>
              </a:solidFill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0" i="0" u="none" strike="noStrike" dirty="0">
                <a:solidFill>
                  <a:schemeClr val="tx1"/>
                </a:solidFill>
                <a:effectLst/>
                <a:latin typeface="Noto Sans Symbols"/>
              </a:rPr>
              <a:t>Los información del sistema es fiable y no se ha visto alterada por influencias externas</a:t>
            </a: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b="0" i="0" u="none" strike="noStrike" dirty="0">
              <a:solidFill>
                <a:srgbClr val="727CA3"/>
              </a:solidFill>
              <a:effectLst/>
              <a:latin typeface="Noto Sans Symbol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87234F1-0DBD-7DDD-A96D-0BF484D7A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88599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16F571E-3796-B221-04AD-BDFD5BDED7F2}"/>
              </a:ext>
            </a:extLst>
          </p:cNvPr>
          <p:cNvSpPr/>
          <p:nvPr/>
        </p:nvSpPr>
        <p:spPr>
          <a:xfrm>
            <a:off x="969026" y="855023"/>
            <a:ext cx="104787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3E4919-7841-09E4-8BE8-8B386264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19</a:t>
            </a:fld>
            <a:endParaRPr lang="es-ES"/>
          </a:p>
        </p:txBody>
      </p:sp>
      <p:pic>
        <p:nvPicPr>
          <p:cNvPr id="14338" name="Picture 2" descr="Chip bloqueado: fotografía de stock © mmaxer #54333791 | Depositphotos">
            <a:extLst>
              <a:ext uri="{FF2B5EF4-FFF2-40B4-BE49-F238E27FC236}">
                <a16:creationId xmlns:a16="http://schemas.microsoft.com/office/drawing/2014/main" id="{466B77A7-4524-C86D-77BC-3ED2301F0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055" y="2398197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8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52F46-2C6B-C01D-3E89-57F15A2E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CF63C6-4AE1-DB6A-7C10-FBF27A1E5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Que son los sistemas embebidos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Características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Flujo de diseño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Tendencias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Como trabajar con los sistemas embebidos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EDCE12-8A60-D062-7669-7357C8040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88599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A4FB52-8437-F8BC-9398-13FAD9E5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375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EE4CB8-D9FF-34C4-6E54-DEDB22D5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s-ES" sz="2800" dirty="0">
                <a:solidFill>
                  <a:srgbClr val="FFFFFF"/>
                </a:solidFill>
              </a:rPr>
              <a:t>Introducción</a:t>
            </a: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r>
              <a:rPr lang="es-ES" sz="2800" dirty="0">
                <a:solidFill>
                  <a:srgbClr val="FFFFFF"/>
                </a:solidFill>
              </a:rPr>
              <a:t>Que son los sistemas embebidos</a:t>
            </a: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r>
              <a:rPr lang="es-ES" sz="2800" dirty="0">
                <a:solidFill>
                  <a:srgbClr val="FFFFFF"/>
                </a:solidFill>
              </a:rPr>
              <a:t>Características</a:t>
            </a: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r>
              <a:rPr lang="es-ES" sz="2800" b="1" u="sng" dirty="0">
                <a:solidFill>
                  <a:srgbClr val="FFFFFF"/>
                </a:solidFill>
              </a:rPr>
              <a:t>Flujo de diseño</a:t>
            </a: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r>
              <a:rPr lang="es-ES" sz="2800" dirty="0">
                <a:solidFill>
                  <a:srgbClr val="FFFFFF"/>
                </a:solidFill>
              </a:rPr>
              <a:t>Tendencias</a:t>
            </a: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r>
              <a:rPr lang="es-ES" sz="2800" dirty="0">
                <a:solidFill>
                  <a:srgbClr val="FFFFFF"/>
                </a:solidFill>
              </a:rPr>
              <a:t>Como trabajar con los sistemas embebidos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F30573-AF32-7003-2B17-982397A28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6600" dirty="0"/>
              <a:t>Flujo de diseño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12F8AA-71C3-55C4-C22C-C4FC1415F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946" y="6132248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2D6AD7-B013-375F-3676-91FB6AF1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9608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FB2559-2AD3-5574-9C51-1FC4456E46B7}"/>
              </a:ext>
            </a:extLst>
          </p:cNvPr>
          <p:cNvSpPr/>
          <p:nvPr/>
        </p:nvSpPr>
        <p:spPr>
          <a:xfrm>
            <a:off x="969026" y="945716"/>
            <a:ext cx="10709329" cy="9432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31DDE2-01FA-72CB-3571-68A8BE92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s-ES" dirty="0"/>
              <a:t>Flujo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B02C45-CA40-18D0-4492-D842DD5B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88905"/>
            <a:ext cx="10058400" cy="5285493"/>
          </a:xfrm>
        </p:spPr>
        <p:txBody>
          <a:bodyPr>
            <a:norm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000" b="0" i="0" u="none" strike="noStrike" dirty="0">
              <a:solidFill>
                <a:srgbClr val="000000"/>
              </a:solidFill>
              <a:effectLst/>
              <a:latin typeface="Gill Sans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chemeClr val="tx1"/>
                </a:solidFill>
                <a:effectLst/>
                <a:latin typeface="Gill Sans"/>
              </a:rPr>
              <a:t>Se produce una fuerte interrelación entre hardware y software.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s-ES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0" i="0" u="none" strike="noStrike" dirty="0" err="1">
                <a:solidFill>
                  <a:schemeClr val="tx1"/>
                </a:solidFill>
                <a:effectLst/>
                <a:latin typeface="Gill Sans"/>
              </a:rPr>
              <a:t>Co-diseño</a:t>
            </a:r>
            <a:r>
              <a:rPr lang="es-ES" b="0" i="0" u="none" strike="noStrike" dirty="0">
                <a:solidFill>
                  <a:schemeClr val="tx1"/>
                </a:solidFill>
                <a:effectLst/>
                <a:latin typeface="Gill Sans"/>
              </a:rPr>
              <a:t> de sistemas.</a:t>
            </a:r>
            <a:endParaRPr lang="es-ES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marL="742950" lvl="1" indent="-285750" algn="just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chemeClr val="tx1"/>
                </a:solidFill>
                <a:effectLst/>
                <a:latin typeface="Gill Sans"/>
              </a:rPr>
              <a:t>Consisten en esquemas de diseño cooperativos entre hardware y software.</a:t>
            </a:r>
            <a:endParaRPr lang="es-ES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marL="742950" lvl="1" indent="-285750" algn="just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chemeClr val="tx1"/>
                </a:solidFill>
                <a:effectLst/>
                <a:latin typeface="Gill Sans"/>
              </a:rPr>
              <a:t>Cualquier parte del sistema puede realizarse tanto en hardware como en software.</a:t>
            </a:r>
            <a:endParaRPr lang="es-ES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marL="742950" lvl="1" indent="-285750" algn="just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chemeClr val="tx1"/>
                </a:solidFill>
                <a:effectLst/>
                <a:latin typeface="Gill Sans"/>
              </a:rPr>
              <a:t>El criterio de implementación dependerá esencialmente de los condicionantes de funcionamiento.</a:t>
            </a:r>
            <a:endParaRPr lang="es-ES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marL="201168" lvl="1" indent="0" algn="just" fontAlgn="base">
              <a:spcBef>
                <a:spcPts val="0"/>
              </a:spcBef>
              <a:spcAft>
                <a:spcPts val="0"/>
              </a:spcAft>
              <a:buNone/>
            </a:pPr>
            <a:endParaRPr lang="es-ES" b="0" i="0" u="none" strike="noStrike" dirty="0">
              <a:solidFill>
                <a:srgbClr val="727CA3"/>
              </a:solidFill>
              <a:effectLst/>
              <a:latin typeface="Noto Sans Symbols"/>
            </a:endParaRPr>
          </a:p>
          <a:p>
            <a:pPr marL="201168" lvl="1" indent="0" algn="just" fontAlgn="base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rgbClr val="727CA3"/>
              </a:solidFill>
              <a:latin typeface="Noto Sans Symbols"/>
            </a:endParaRPr>
          </a:p>
          <a:p>
            <a:pPr marL="201168" lvl="1" indent="0" algn="just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dirty="0">
                <a:solidFill>
                  <a:schemeClr val="tx1"/>
                </a:solidFill>
                <a:effectLst/>
                <a:latin typeface="Noto Sans Symbols"/>
              </a:rPr>
              <a:t>Algunas consideraciones a realizar</a:t>
            </a:r>
          </a:p>
          <a:p>
            <a:pPr marL="201168" lvl="1" indent="0" algn="just" fontAlgn="base">
              <a:spcBef>
                <a:spcPts val="0"/>
              </a:spcBef>
              <a:spcAft>
                <a:spcPts val="0"/>
              </a:spcAft>
              <a:buNone/>
            </a:pPr>
            <a:endParaRPr lang="es-ES" b="0" i="0" u="none" strike="noStrike" dirty="0">
              <a:solidFill>
                <a:srgbClr val="727CA3"/>
              </a:solidFill>
              <a:effectLst/>
              <a:latin typeface="Noto Sans Symbols"/>
            </a:endParaRP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Noto Sans Symbols"/>
              </a:rPr>
              <a:t>¿Necesidades de calculo? 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Noto Sans Symbols"/>
              </a:rPr>
              <a:t>¿Necesidades de memoria? 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Noto Sans Symbols"/>
              </a:rPr>
              <a:t>¿Interfaces de comunicación? 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Noto Sans Symbols"/>
              </a:rPr>
              <a:t>¿Precisión del conversor ADC? 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Noto Sans Symbols"/>
              </a:rPr>
              <a:t>¿Consumo? ¿Alimentación? 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Noto Sans Symbols"/>
              </a:rPr>
              <a:t>¿Actualizable?</a:t>
            </a:r>
            <a:endParaRPr lang="es-ES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87234F1-0DBD-7DDD-A96D-0BF484D7A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88599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16F571E-3796-B221-04AD-BDFD5BDED7F2}"/>
              </a:ext>
            </a:extLst>
          </p:cNvPr>
          <p:cNvSpPr/>
          <p:nvPr/>
        </p:nvSpPr>
        <p:spPr>
          <a:xfrm>
            <a:off x="969026" y="855023"/>
            <a:ext cx="104787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Gráfico 7" descr="Preguntas con relleno sólido">
            <a:extLst>
              <a:ext uri="{FF2B5EF4-FFF2-40B4-BE49-F238E27FC236}">
                <a16:creationId xmlns:a16="http://schemas.microsoft.com/office/drawing/2014/main" id="{0D4C5866-54AA-DD72-6973-A855BEA0A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8711" y="3918189"/>
            <a:ext cx="1329957" cy="1329957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8E8C65-1F83-E14B-03E9-CBE00658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0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FB2559-2AD3-5574-9C51-1FC4456E46B7}"/>
              </a:ext>
            </a:extLst>
          </p:cNvPr>
          <p:cNvSpPr/>
          <p:nvPr/>
        </p:nvSpPr>
        <p:spPr>
          <a:xfrm>
            <a:off x="969026" y="945716"/>
            <a:ext cx="10709329" cy="9432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31DDE2-01FA-72CB-3571-68A8BE92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s-ES" dirty="0"/>
              <a:t>Flujo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B02C45-CA40-18D0-4492-D842DD5B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988905"/>
            <a:ext cx="5608696" cy="5285493"/>
          </a:xfrm>
        </p:spPr>
        <p:txBody>
          <a:bodyPr>
            <a:norm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000" b="0" i="0" u="none" strike="noStrike" dirty="0">
              <a:solidFill>
                <a:srgbClr val="000000"/>
              </a:solidFill>
              <a:effectLst/>
              <a:latin typeface="Gill Sans"/>
            </a:endParaRPr>
          </a:p>
          <a:p>
            <a:pPr marL="498348" indent="-4572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b="1" i="0" u="none" strike="noStrike" dirty="0">
                <a:solidFill>
                  <a:schemeClr val="tx1"/>
                </a:solidFill>
                <a:effectLst/>
                <a:latin typeface="Gill Sans"/>
              </a:rPr>
              <a:t>Especificación:</a:t>
            </a:r>
            <a:r>
              <a:rPr lang="es-ES" b="0" i="0" u="none" strike="noStrike" dirty="0">
                <a:solidFill>
                  <a:schemeClr val="tx1"/>
                </a:solidFill>
                <a:effectLst/>
                <a:latin typeface="Gill Sans"/>
              </a:rPr>
              <a:t> Descripción del sistema en un lenguaje de abstracción de alto nivel.</a:t>
            </a:r>
            <a:endParaRPr lang="es-ES" b="1" i="0" u="none" strike="noStrike" dirty="0"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742950" lvl="1" indent="-285750" algn="just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000" b="0" i="0" u="none" strike="noStrike" dirty="0">
                <a:solidFill>
                  <a:schemeClr val="tx1"/>
                </a:solidFill>
                <a:effectLst/>
                <a:latin typeface="Gill Sans"/>
              </a:rPr>
              <a:t>Definición de un modelo del problema.</a:t>
            </a:r>
            <a:endParaRPr lang="es-ES" sz="20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marL="742950" lvl="1" indent="-285750" algn="just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000" b="0" i="0" u="none" strike="noStrike" dirty="0">
                <a:solidFill>
                  <a:schemeClr val="tx1"/>
                </a:solidFill>
                <a:effectLst/>
                <a:latin typeface="Gill Sans"/>
              </a:rPr>
              <a:t>Determinación de las condiciones de funcionamiento.</a:t>
            </a:r>
            <a:endParaRPr lang="es-ES" sz="20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marL="742950" lvl="1" indent="-285750" algn="just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000" b="0" i="0" u="none" strike="noStrike" dirty="0">
                <a:solidFill>
                  <a:schemeClr val="tx1"/>
                </a:solidFill>
                <a:effectLst/>
                <a:latin typeface="Gill Sans"/>
              </a:rPr>
              <a:t>Especificación de requisitos.</a:t>
            </a:r>
          </a:p>
          <a:p>
            <a:pPr marL="742950" lvl="1" indent="-285750" algn="just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tx1"/>
              </a:solidFill>
              <a:latin typeface="Noto Sans Symbols"/>
            </a:endParaRPr>
          </a:p>
          <a:p>
            <a:pPr marL="621792" indent="-457200" algn="just" fontAlgn="base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b="1" i="0" u="none" strike="noStrike" dirty="0">
                <a:solidFill>
                  <a:schemeClr val="tx1"/>
                </a:solidFill>
                <a:effectLst/>
                <a:latin typeface="Gill Sans"/>
              </a:rPr>
              <a:t>Definir Partición </a:t>
            </a:r>
            <a:r>
              <a:rPr lang="es-ES" b="1" i="0" u="none" strike="noStrike" dirty="0" err="1">
                <a:solidFill>
                  <a:schemeClr val="tx1"/>
                </a:solidFill>
                <a:effectLst/>
                <a:latin typeface="Gill Sans"/>
              </a:rPr>
              <a:t>hw</a:t>
            </a:r>
            <a:r>
              <a:rPr lang="es-ES" b="1" i="0" u="none" strike="noStrike" dirty="0">
                <a:solidFill>
                  <a:schemeClr val="tx1"/>
                </a:solidFill>
                <a:effectLst/>
                <a:latin typeface="Gill Sans"/>
              </a:rPr>
              <a:t>/</a:t>
            </a:r>
            <a:r>
              <a:rPr lang="es-ES" b="1" i="0" u="none" strike="noStrike" dirty="0" err="1">
                <a:solidFill>
                  <a:schemeClr val="tx1"/>
                </a:solidFill>
                <a:effectLst/>
                <a:latin typeface="Gill Sans"/>
              </a:rPr>
              <a:t>sw</a:t>
            </a:r>
            <a:r>
              <a:rPr lang="es-ES" b="1" i="0" u="none" strike="noStrike" dirty="0">
                <a:solidFill>
                  <a:schemeClr val="tx1"/>
                </a:solidFill>
                <a:effectLst/>
                <a:latin typeface="Gill Sans"/>
              </a:rPr>
              <a:t>:</a:t>
            </a:r>
            <a:r>
              <a:rPr lang="es-ES" b="0" i="0" u="none" strike="noStrike" dirty="0">
                <a:solidFill>
                  <a:schemeClr val="tx1"/>
                </a:solidFill>
                <a:effectLst/>
                <a:latin typeface="Gill Sans"/>
              </a:rPr>
              <a:t> Determinar qué partes del sistema se implementarán en </a:t>
            </a:r>
            <a:r>
              <a:rPr lang="es-ES" b="0" i="0" u="none" strike="noStrike" dirty="0" err="1">
                <a:solidFill>
                  <a:schemeClr val="tx1"/>
                </a:solidFill>
                <a:effectLst/>
                <a:latin typeface="Gill Sans"/>
              </a:rPr>
              <a:t>hw</a:t>
            </a:r>
            <a:r>
              <a:rPr lang="es-ES" b="0" i="0" u="none" strike="noStrike" dirty="0">
                <a:solidFill>
                  <a:schemeClr val="tx1"/>
                </a:solidFill>
                <a:effectLst/>
                <a:latin typeface="Gill Sans"/>
              </a:rPr>
              <a:t> y en </a:t>
            </a:r>
            <a:r>
              <a:rPr lang="es-ES" b="0" i="0" u="none" strike="noStrike" dirty="0" err="1">
                <a:solidFill>
                  <a:schemeClr val="tx1"/>
                </a:solidFill>
                <a:effectLst/>
                <a:latin typeface="Gill Sans"/>
              </a:rPr>
              <a:t>sw</a:t>
            </a:r>
            <a:r>
              <a:rPr lang="es-ES" b="0" i="0" u="none" strike="noStrike" dirty="0">
                <a:solidFill>
                  <a:schemeClr val="tx1"/>
                </a:solidFill>
                <a:effectLst/>
                <a:latin typeface="Gill Sans"/>
              </a:rPr>
              <a:t>.</a:t>
            </a:r>
          </a:p>
          <a:p>
            <a:pPr marL="621792" indent="-457200" algn="just" fontAlgn="base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endParaRPr lang="es-ES" b="0" i="0" u="none" strike="noStrike" dirty="0">
              <a:solidFill>
                <a:schemeClr val="tx1"/>
              </a:solidFill>
              <a:effectLst/>
              <a:latin typeface="Gill Sans"/>
            </a:endParaRPr>
          </a:p>
          <a:p>
            <a:pPr marL="621792" indent="-457200" algn="just" fontAlgn="base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b="1" i="0" u="none" strike="noStrike" dirty="0">
                <a:solidFill>
                  <a:schemeClr val="tx1"/>
                </a:solidFill>
                <a:effectLst/>
                <a:latin typeface="Gill Sans"/>
              </a:rPr>
              <a:t>Síntesis:</a:t>
            </a:r>
            <a:r>
              <a:rPr lang="es-ES" b="0" i="0" u="none" strike="noStrike" dirty="0">
                <a:solidFill>
                  <a:schemeClr val="tx1"/>
                </a:solidFill>
                <a:effectLst/>
                <a:latin typeface="Gill Sans"/>
              </a:rPr>
              <a:t> implementación.</a:t>
            </a:r>
          </a:p>
          <a:p>
            <a:pPr marL="621792" indent="-457200" algn="just" fontAlgn="base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endParaRPr lang="es-ES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621792" indent="-457200" algn="just" fontAlgn="base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b="1" i="0" u="none" strike="noStrike" dirty="0">
                <a:solidFill>
                  <a:schemeClr val="tx1"/>
                </a:solidFill>
                <a:effectLst/>
                <a:latin typeface="Gill Sans"/>
              </a:rPr>
              <a:t>Integración</a:t>
            </a:r>
            <a:r>
              <a:rPr lang="es-ES" b="0" i="0" u="none" strike="noStrike" dirty="0">
                <a:solidFill>
                  <a:schemeClr val="tx1"/>
                </a:solidFill>
                <a:effectLst/>
                <a:latin typeface="Gill Sans"/>
              </a:rPr>
              <a:t>: combinación de las partes </a:t>
            </a:r>
            <a:r>
              <a:rPr lang="es-ES" b="0" i="0" u="none" strike="noStrike" dirty="0" err="1">
                <a:solidFill>
                  <a:schemeClr val="tx1"/>
                </a:solidFill>
                <a:effectLst/>
                <a:latin typeface="Gill Sans"/>
              </a:rPr>
              <a:t>hw</a:t>
            </a:r>
            <a:r>
              <a:rPr lang="es-ES" b="0" i="0" u="none" strike="noStrike" dirty="0">
                <a:solidFill>
                  <a:schemeClr val="tx1"/>
                </a:solidFill>
                <a:effectLst/>
                <a:latin typeface="Gill Sans"/>
              </a:rPr>
              <a:t> y </a:t>
            </a:r>
            <a:r>
              <a:rPr lang="es-ES" b="0" i="0" u="none" strike="noStrike" dirty="0" err="1">
                <a:solidFill>
                  <a:schemeClr val="tx1"/>
                </a:solidFill>
                <a:effectLst/>
                <a:latin typeface="Gill Sans"/>
              </a:rPr>
              <a:t>sw</a:t>
            </a:r>
            <a:r>
              <a:rPr lang="es-ES" b="0" i="0" u="none" strike="noStrike" dirty="0">
                <a:solidFill>
                  <a:schemeClr val="tx1"/>
                </a:solidFill>
                <a:effectLst/>
                <a:latin typeface="Gill Sans"/>
              </a:rPr>
              <a:t> y de sus interfaces.</a:t>
            </a:r>
            <a:endParaRPr lang="es-ES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marL="201168" lvl="1" indent="0" algn="just" fontAlgn="base">
              <a:spcBef>
                <a:spcPts val="0"/>
              </a:spcBef>
              <a:spcAft>
                <a:spcPts val="0"/>
              </a:spcAft>
              <a:buNone/>
            </a:pPr>
            <a:endParaRPr lang="es-ES" b="0" i="0" u="none" strike="noStrike" dirty="0">
              <a:solidFill>
                <a:srgbClr val="727CA3"/>
              </a:solidFill>
              <a:effectLst/>
              <a:latin typeface="Noto Sans Symbol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87234F1-0DBD-7DDD-A96D-0BF484D7A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88599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16F571E-3796-B221-04AD-BDFD5BDED7F2}"/>
              </a:ext>
            </a:extLst>
          </p:cNvPr>
          <p:cNvSpPr/>
          <p:nvPr/>
        </p:nvSpPr>
        <p:spPr>
          <a:xfrm>
            <a:off x="969026" y="855023"/>
            <a:ext cx="104787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DA37CA6-565F-35B4-EDD9-AF7511471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109" y="1683581"/>
            <a:ext cx="4925112" cy="2819794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731D06-2D91-660C-BA5C-E9499B3C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481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FB2559-2AD3-5574-9C51-1FC4456E46B7}"/>
              </a:ext>
            </a:extLst>
          </p:cNvPr>
          <p:cNvSpPr/>
          <p:nvPr/>
        </p:nvSpPr>
        <p:spPr>
          <a:xfrm>
            <a:off x="969026" y="945716"/>
            <a:ext cx="10709329" cy="9432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31DDE2-01FA-72CB-3571-68A8BE92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s-ES" dirty="0"/>
              <a:t>Estándares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B02C45-CA40-18D0-4492-D842DD5B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88905"/>
            <a:ext cx="9174875" cy="1445537"/>
          </a:xfrm>
        </p:spPr>
        <p:txBody>
          <a:bodyPr>
            <a:normAutofit/>
          </a:bodyPr>
          <a:lstStyle/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dirty="0">
                <a:solidFill>
                  <a:schemeClr val="tx1"/>
                </a:solidFill>
                <a:effectLst/>
                <a:latin typeface="Gill Sans"/>
              </a:rPr>
              <a:t>Estándares de diseño:</a:t>
            </a:r>
            <a:endParaRPr lang="es-ES" sz="1520" dirty="0">
              <a:solidFill>
                <a:schemeClr val="tx1"/>
              </a:solidFill>
              <a:latin typeface="Noto Sans Symbols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 b="0" i="0" u="none" strike="noStrike" dirty="0">
                <a:solidFill>
                  <a:schemeClr val="tx1"/>
                </a:solidFill>
                <a:effectLst/>
                <a:latin typeface="Gill Sans"/>
              </a:rPr>
              <a:t>La mayoría de estándares sectoriales han sido diseñados para su empleo con sistemas embebidos</a:t>
            </a:r>
            <a:endParaRPr lang="es-ES" sz="1292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87234F1-0DBD-7DDD-A96D-0BF484D7A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88599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16F571E-3796-B221-04AD-BDFD5BDED7F2}"/>
              </a:ext>
            </a:extLst>
          </p:cNvPr>
          <p:cNvSpPr/>
          <p:nvPr/>
        </p:nvSpPr>
        <p:spPr>
          <a:xfrm>
            <a:off x="969026" y="855023"/>
            <a:ext cx="104787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94C5046-C1E2-0764-6E2D-023ECF72E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26" y="2804507"/>
            <a:ext cx="7897327" cy="3362794"/>
          </a:xfrm>
          <a:prstGeom prst="rect">
            <a:avLst/>
          </a:prstGeom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96CC5CF5-5B67-1FA2-2E0D-D2665E6E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5735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EE4CB8-D9FF-34C4-6E54-DEDB22D5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s-ES" sz="2800" dirty="0">
                <a:solidFill>
                  <a:srgbClr val="FFFFFF"/>
                </a:solidFill>
              </a:rPr>
              <a:t>Introducción</a:t>
            </a: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r>
              <a:rPr lang="es-ES" sz="2800" dirty="0">
                <a:solidFill>
                  <a:srgbClr val="FFFFFF"/>
                </a:solidFill>
              </a:rPr>
              <a:t>Que son los sistemas embebidos</a:t>
            </a: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r>
              <a:rPr lang="es-ES" sz="2800" dirty="0">
                <a:solidFill>
                  <a:srgbClr val="FFFFFF"/>
                </a:solidFill>
              </a:rPr>
              <a:t>Características</a:t>
            </a: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r>
              <a:rPr lang="es-ES" sz="2800" dirty="0">
                <a:solidFill>
                  <a:srgbClr val="FFFFFF"/>
                </a:solidFill>
              </a:rPr>
              <a:t>Flujo de diseño</a:t>
            </a: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r>
              <a:rPr lang="es-ES" sz="2800" b="1" u="sng" dirty="0">
                <a:solidFill>
                  <a:srgbClr val="FFFFFF"/>
                </a:solidFill>
              </a:rPr>
              <a:t>Tendencias</a:t>
            </a: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r>
              <a:rPr lang="es-ES" sz="2800" dirty="0">
                <a:solidFill>
                  <a:srgbClr val="FFFFFF"/>
                </a:solidFill>
              </a:rPr>
              <a:t>Como trabajar con los sistemas embebidos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F30573-AF32-7003-2B17-982397A28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6600" dirty="0"/>
              <a:t>Tendencias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12F8AA-71C3-55C4-C22C-C4FC1415F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946" y="6132248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50DD68-BF45-FCB4-AEE8-1745FEBC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8931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FB2559-2AD3-5574-9C51-1FC4456E46B7}"/>
              </a:ext>
            </a:extLst>
          </p:cNvPr>
          <p:cNvSpPr/>
          <p:nvPr/>
        </p:nvSpPr>
        <p:spPr>
          <a:xfrm>
            <a:off x="969026" y="945716"/>
            <a:ext cx="10709329" cy="9432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31DDE2-01FA-72CB-3571-68A8BE92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s-ES" dirty="0"/>
              <a:t>Tendencias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B02C45-CA40-18D0-4492-D842DD5B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88905"/>
            <a:ext cx="10058400" cy="5285493"/>
          </a:xfrm>
        </p:spPr>
        <p:txBody>
          <a:bodyPr>
            <a:normAutofit fontScale="92500" lnSpcReduction="10000"/>
          </a:bodyPr>
          <a:lstStyle/>
          <a:p>
            <a:pPr marL="201168" lvl="1" indent="0" algn="just" fontAlgn="base">
              <a:spcBef>
                <a:spcPts val="0"/>
              </a:spcBef>
              <a:spcAft>
                <a:spcPts val="0"/>
              </a:spcAft>
              <a:buNone/>
            </a:pPr>
            <a:endParaRPr lang="es-ES" b="0" i="0" u="none" strike="noStrike" dirty="0">
              <a:solidFill>
                <a:srgbClr val="727CA3"/>
              </a:solidFill>
              <a:effectLst/>
              <a:latin typeface="Noto Sans Symbols"/>
            </a:endParaRPr>
          </a:p>
          <a:p>
            <a:pPr marL="544068" lvl="1" indent="-342900" algn="just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3200" dirty="0">
                <a:solidFill>
                  <a:schemeClr val="tx1"/>
                </a:solidFill>
                <a:latin typeface="Noto Sans Symbols"/>
              </a:rPr>
              <a:t>Internet de las cosas (</a:t>
            </a:r>
            <a:r>
              <a:rPr lang="es-ES" sz="3200" dirty="0" err="1">
                <a:solidFill>
                  <a:schemeClr val="tx1"/>
                </a:solidFill>
                <a:latin typeface="Noto Sans Symbols"/>
              </a:rPr>
              <a:t>IoT</a:t>
            </a:r>
            <a:r>
              <a:rPr lang="es-ES" sz="3200" dirty="0">
                <a:solidFill>
                  <a:schemeClr val="tx1"/>
                </a:solidFill>
                <a:latin typeface="Noto Sans Symbols"/>
              </a:rPr>
              <a:t>)</a:t>
            </a:r>
          </a:p>
          <a:p>
            <a:pPr marL="201168" lvl="1" indent="0" algn="just" fontAlgn="base">
              <a:spcBef>
                <a:spcPts val="0"/>
              </a:spcBef>
              <a:spcAft>
                <a:spcPts val="0"/>
              </a:spcAft>
              <a:buNone/>
            </a:pPr>
            <a:endParaRPr lang="es-ES" sz="3200" dirty="0">
              <a:solidFill>
                <a:schemeClr val="tx1"/>
              </a:solidFill>
              <a:latin typeface="Noto Sans Symbols"/>
            </a:endParaRPr>
          </a:p>
          <a:p>
            <a:pPr marL="544068" lvl="1" indent="-342900" algn="just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3200" b="0" i="0" u="none" strike="noStrike" dirty="0">
                <a:solidFill>
                  <a:schemeClr val="tx1"/>
                </a:solidFill>
                <a:effectLst/>
                <a:latin typeface="Noto Sans Symbols"/>
              </a:rPr>
              <a:t>Seguridad</a:t>
            </a:r>
          </a:p>
          <a:p>
            <a:pPr lvl="2" algn="just" fontAlgn="base">
              <a:spcBef>
                <a:spcPts val="0"/>
              </a:spcBef>
              <a:spcAft>
                <a:spcPts val="0"/>
              </a:spcAft>
            </a:pPr>
            <a:r>
              <a:rPr lang="es-ES" sz="2400" b="0" i="0" u="none" strike="noStrike" dirty="0">
                <a:solidFill>
                  <a:schemeClr val="tx1"/>
                </a:solidFill>
                <a:effectLst/>
                <a:latin typeface="Noto Sans Symbols"/>
              </a:rPr>
              <a:t>Alarmas inteligentes</a:t>
            </a:r>
          </a:p>
          <a:p>
            <a:pPr lvl="2" algn="just" fontAlgn="base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Noto Sans Symbols"/>
              </a:rPr>
              <a:t>Sensores de personas</a:t>
            </a:r>
          </a:p>
          <a:p>
            <a:pPr lvl="2" algn="just" fontAlgn="base">
              <a:spcBef>
                <a:spcPts val="0"/>
              </a:spcBef>
              <a:spcAft>
                <a:spcPts val="0"/>
              </a:spcAft>
            </a:pPr>
            <a:r>
              <a:rPr lang="es-ES" sz="2400" b="0" i="0" u="none" strike="noStrike" dirty="0">
                <a:solidFill>
                  <a:schemeClr val="tx1"/>
                </a:solidFill>
                <a:effectLst/>
                <a:latin typeface="Noto Sans Symbols"/>
              </a:rPr>
              <a:t>Bio-identificación</a:t>
            </a:r>
          </a:p>
          <a:p>
            <a:pPr marL="544068" lvl="1" indent="-342900" algn="just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s-ES" sz="32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marL="544068" lvl="1" indent="-342900" algn="just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3200" dirty="0">
                <a:solidFill>
                  <a:schemeClr val="tx1"/>
                </a:solidFill>
                <a:latin typeface="Noto Sans Symbols"/>
              </a:rPr>
              <a:t>Sistemas autónomos</a:t>
            </a:r>
          </a:p>
          <a:p>
            <a:pPr lvl="2" algn="just" fontAlgn="base">
              <a:spcBef>
                <a:spcPts val="0"/>
              </a:spcBef>
              <a:spcAft>
                <a:spcPts val="0"/>
              </a:spcAft>
            </a:pPr>
            <a:r>
              <a:rPr lang="es-ES" sz="2400" b="0" i="0" u="none" strike="noStrike" dirty="0">
                <a:solidFill>
                  <a:schemeClr val="tx1"/>
                </a:solidFill>
                <a:effectLst/>
                <a:latin typeface="Noto Sans Symbols"/>
              </a:rPr>
              <a:t>Coche autónomo</a:t>
            </a:r>
          </a:p>
          <a:p>
            <a:pPr marL="384048" lvl="2" indent="0" algn="just" fontAlgn="base">
              <a:spcBef>
                <a:spcPts val="0"/>
              </a:spcBef>
              <a:spcAft>
                <a:spcPts val="0"/>
              </a:spcAft>
              <a:buNone/>
            </a:pPr>
            <a:endParaRPr lang="es-ES" sz="24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marL="544068" lvl="1" indent="-342900" algn="just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3200" dirty="0">
                <a:solidFill>
                  <a:schemeClr val="tx1"/>
                </a:solidFill>
                <a:latin typeface="Noto Sans Symbols"/>
              </a:rPr>
              <a:t>Dispositivos médicos o e-</a:t>
            </a:r>
            <a:r>
              <a:rPr lang="es-ES" sz="3200" dirty="0" err="1">
                <a:solidFill>
                  <a:schemeClr val="tx1"/>
                </a:solidFill>
                <a:latin typeface="Noto Sans Symbols"/>
              </a:rPr>
              <a:t>health</a:t>
            </a:r>
            <a:endParaRPr lang="es-ES" sz="3200" dirty="0">
              <a:solidFill>
                <a:schemeClr val="tx1"/>
              </a:solidFill>
              <a:latin typeface="Noto Sans Symbols"/>
            </a:endParaRPr>
          </a:p>
          <a:p>
            <a:pPr lvl="2" algn="just" fontAlgn="base">
              <a:spcBef>
                <a:spcPts val="0"/>
              </a:spcBef>
              <a:spcAft>
                <a:spcPts val="0"/>
              </a:spcAft>
            </a:pPr>
            <a:r>
              <a:rPr lang="es-ES" sz="2400" b="0" i="0" u="none" strike="noStrike" dirty="0" err="1">
                <a:solidFill>
                  <a:schemeClr val="tx1"/>
                </a:solidFill>
                <a:effectLst/>
                <a:latin typeface="Noto Sans Symbols"/>
              </a:rPr>
              <a:t>Telediagnostico</a:t>
            </a:r>
            <a:endParaRPr lang="es-ES" sz="24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lvl="2" algn="just" fontAlgn="base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Noto Sans Symbols"/>
              </a:rPr>
              <a:t>Teleasistencia </a:t>
            </a:r>
          </a:p>
          <a:p>
            <a:pPr marL="384048" lvl="2" indent="0" algn="just" fontAlgn="base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Noto Sans Symbols"/>
            </a:endParaRPr>
          </a:p>
          <a:p>
            <a:pPr marL="544068" lvl="1" indent="-342900" algn="just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3200" b="0" i="0" u="none" strike="noStrike" dirty="0">
                <a:solidFill>
                  <a:schemeClr val="tx1"/>
                </a:solidFill>
                <a:effectLst/>
                <a:latin typeface="Noto Sans Symbols"/>
              </a:rPr>
              <a:t>Control de energía</a:t>
            </a:r>
          </a:p>
          <a:p>
            <a:pPr marL="201168" lvl="1" indent="0" algn="just" fontAlgn="base">
              <a:spcBef>
                <a:spcPts val="0"/>
              </a:spcBef>
              <a:spcAft>
                <a:spcPts val="0"/>
              </a:spcAft>
              <a:buNone/>
            </a:pPr>
            <a:endParaRPr lang="es-ES" b="0" i="0" u="none" strike="noStrike" dirty="0">
              <a:solidFill>
                <a:srgbClr val="727CA3"/>
              </a:solidFill>
              <a:effectLst/>
              <a:latin typeface="Noto Sans Symbol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87234F1-0DBD-7DDD-A96D-0BF484D7A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88599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16F571E-3796-B221-04AD-BDFD5BDED7F2}"/>
              </a:ext>
            </a:extLst>
          </p:cNvPr>
          <p:cNvSpPr/>
          <p:nvPr/>
        </p:nvSpPr>
        <p:spPr>
          <a:xfrm>
            <a:off x="969026" y="855023"/>
            <a:ext cx="104787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F72C2D-D50A-F90F-CB3A-75F4E76F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986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FB2559-2AD3-5574-9C51-1FC4456E46B7}"/>
              </a:ext>
            </a:extLst>
          </p:cNvPr>
          <p:cNvSpPr/>
          <p:nvPr/>
        </p:nvSpPr>
        <p:spPr>
          <a:xfrm>
            <a:off x="969026" y="945716"/>
            <a:ext cx="10709329" cy="9432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31DDE2-01FA-72CB-3571-68A8BE92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s-ES" dirty="0"/>
              <a:t>Estimación de mercado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B02C45-CA40-18D0-4492-D842DD5B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88905"/>
            <a:ext cx="10058400" cy="5285493"/>
          </a:xfrm>
        </p:spPr>
        <p:txBody>
          <a:bodyPr>
            <a:norm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000" b="0" i="0" u="none" strike="noStrike" dirty="0">
              <a:solidFill>
                <a:srgbClr val="000000"/>
              </a:solidFill>
              <a:effectLst/>
              <a:latin typeface="Gill Sans"/>
            </a:endParaRPr>
          </a:p>
          <a:p>
            <a:pPr marL="201168" lvl="1" indent="0" algn="just" fontAlgn="base">
              <a:spcBef>
                <a:spcPts val="0"/>
              </a:spcBef>
              <a:spcAft>
                <a:spcPts val="0"/>
              </a:spcAft>
              <a:buNone/>
            </a:pPr>
            <a:endParaRPr lang="es-ES" b="0" i="0" u="none" strike="noStrike" dirty="0">
              <a:solidFill>
                <a:srgbClr val="727CA3"/>
              </a:solidFill>
              <a:effectLst/>
              <a:latin typeface="Noto Sans Symbol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87234F1-0DBD-7DDD-A96D-0BF484D7A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88599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16F571E-3796-B221-04AD-BDFD5BDED7F2}"/>
              </a:ext>
            </a:extLst>
          </p:cNvPr>
          <p:cNvSpPr/>
          <p:nvPr/>
        </p:nvSpPr>
        <p:spPr>
          <a:xfrm>
            <a:off x="969026" y="855023"/>
            <a:ext cx="104787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B06DC5F-D739-FD6D-DEB3-732B62F69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56" y="1417320"/>
            <a:ext cx="5827978" cy="438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C5DEEC3-2557-4AE4-4FB0-02C3D594FC43}"/>
              </a:ext>
            </a:extLst>
          </p:cNvPr>
          <p:cNvSpPr txBox="1"/>
          <p:nvPr/>
        </p:nvSpPr>
        <p:spPr>
          <a:xfrm>
            <a:off x="60960" y="5878356"/>
            <a:ext cx="87717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Gill Sans"/>
              </a:rPr>
              <a:t>https://www.forbes.com/sites/louiscolumbus/2016/11/27/roundup-of-internet-of-things-forecasts-and-market-estimates-2016/#1a82237f292d</a:t>
            </a:r>
            <a:endParaRPr lang="es-ES" sz="1200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E7911C30-AD3F-2B06-54D4-E3C13924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426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EE4CB8-D9FF-34C4-6E54-DEDB22D5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s-ES" sz="2800" dirty="0">
                <a:solidFill>
                  <a:srgbClr val="FFFFFF"/>
                </a:solidFill>
              </a:rPr>
              <a:t>Introducción</a:t>
            </a: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r>
              <a:rPr lang="es-ES" sz="2800" dirty="0">
                <a:solidFill>
                  <a:srgbClr val="FFFFFF"/>
                </a:solidFill>
              </a:rPr>
              <a:t>Que son los sistemas embebidos</a:t>
            </a: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r>
              <a:rPr lang="es-ES" sz="2800" dirty="0">
                <a:solidFill>
                  <a:srgbClr val="FFFFFF"/>
                </a:solidFill>
              </a:rPr>
              <a:t>Características</a:t>
            </a: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r>
              <a:rPr lang="es-ES" sz="2800" dirty="0">
                <a:solidFill>
                  <a:srgbClr val="FFFFFF"/>
                </a:solidFill>
              </a:rPr>
              <a:t>Flujo de diseño</a:t>
            </a: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r>
              <a:rPr lang="es-ES" sz="2800" dirty="0">
                <a:solidFill>
                  <a:srgbClr val="FFFFFF"/>
                </a:solidFill>
              </a:rPr>
              <a:t>Tendencias</a:t>
            </a: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r>
              <a:rPr lang="es-ES" sz="2800" b="1" u="sng" dirty="0">
                <a:solidFill>
                  <a:srgbClr val="FFFFFF"/>
                </a:solidFill>
              </a:rPr>
              <a:t>Como trabajar con los sistemas embebidos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F30573-AF32-7003-2B17-982397A28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6600" dirty="0"/>
              <a:t>Como trabajar con los sistemas embebidos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12F8AA-71C3-55C4-C22C-C4FC1415F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946" y="6132248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19A68A-9B5D-2E56-CAA2-F7F3CFF3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6704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FB2559-2AD3-5574-9C51-1FC4456E46B7}"/>
              </a:ext>
            </a:extLst>
          </p:cNvPr>
          <p:cNvSpPr/>
          <p:nvPr/>
        </p:nvSpPr>
        <p:spPr>
          <a:xfrm>
            <a:off x="969026" y="945716"/>
            <a:ext cx="10709329" cy="9432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B02C45-CA40-18D0-4492-D842DD5B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88905"/>
            <a:ext cx="10058400" cy="5285493"/>
          </a:xfrm>
        </p:spPr>
        <p:txBody>
          <a:bodyPr>
            <a:norm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000" b="0" i="0" u="none" strike="noStrike" dirty="0">
              <a:solidFill>
                <a:srgbClr val="000000"/>
              </a:solidFill>
              <a:effectLst/>
              <a:latin typeface="Gill Sans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Gill Sans"/>
              </a:rPr>
              <a:t>Desarrollar</a:t>
            </a:r>
            <a:r>
              <a:rPr lang="es-ES" sz="2400" b="0" i="0" u="none" strike="noStrike" dirty="0">
                <a:solidFill>
                  <a:schemeClr val="tx1"/>
                </a:solidFill>
                <a:effectLst/>
                <a:latin typeface="Gill Sans"/>
              </a:rPr>
              <a:t> sistemas embebidos requiere de habilidades de diferentes disciplinas.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Gill San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Gill Sans"/>
              </a:rPr>
              <a:t>En la fase de conceptualización se necesita de conceptos de </a:t>
            </a:r>
            <a:r>
              <a:rPr lang="es-ES" b="1" dirty="0">
                <a:solidFill>
                  <a:schemeClr val="tx1"/>
                </a:solidFill>
                <a:latin typeface="Gill Sans"/>
              </a:rPr>
              <a:t>modelado de sistemas</a:t>
            </a:r>
          </a:p>
          <a:p>
            <a:pPr marL="201168" lvl="1" indent="0" algn="just" fontAlgn="base">
              <a:spcBef>
                <a:spcPts val="0"/>
              </a:spcBef>
              <a:spcAft>
                <a:spcPts val="0"/>
              </a:spcAft>
              <a:buNone/>
            </a:pPr>
            <a:endParaRPr lang="es-ES" b="1" dirty="0">
              <a:solidFill>
                <a:schemeClr val="tx1"/>
              </a:solidFill>
              <a:latin typeface="Gill San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Gill Sans"/>
              </a:rPr>
              <a:t>Se necesita de conocimientos hardware para el </a:t>
            </a:r>
            <a:r>
              <a:rPr lang="es-ES" b="1" dirty="0">
                <a:solidFill>
                  <a:schemeClr val="tx1"/>
                </a:solidFill>
                <a:latin typeface="Gill Sans"/>
              </a:rPr>
              <a:t>diseño de la PCB</a:t>
            </a:r>
            <a:r>
              <a:rPr lang="es-ES" dirty="0">
                <a:solidFill>
                  <a:schemeClr val="tx1"/>
                </a:solidFill>
                <a:latin typeface="Gill Sans"/>
              </a:rPr>
              <a:t>, la elección de los </a:t>
            </a:r>
            <a:r>
              <a:rPr lang="es-ES" b="1" dirty="0">
                <a:solidFill>
                  <a:schemeClr val="tx1"/>
                </a:solidFill>
                <a:latin typeface="Gill Sans"/>
              </a:rPr>
              <a:t>componentes</a:t>
            </a:r>
            <a:r>
              <a:rPr lang="es-ES" dirty="0">
                <a:solidFill>
                  <a:schemeClr val="tx1"/>
                </a:solidFill>
                <a:latin typeface="Gill Sans"/>
              </a:rPr>
              <a:t> y  para realizar el proceso de </a:t>
            </a:r>
            <a:r>
              <a:rPr lang="es-ES" b="1" dirty="0">
                <a:solidFill>
                  <a:schemeClr val="tx1"/>
                </a:solidFill>
                <a:latin typeface="Gill Sans"/>
              </a:rPr>
              <a:t>manufacturación</a:t>
            </a:r>
            <a:r>
              <a:rPr lang="es-ES" dirty="0">
                <a:solidFill>
                  <a:schemeClr val="tx1"/>
                </a:solidFill>
                <a:latin typeface="Gill Sans"/>
              </a:rPr>
              <a:t>.</a:t>
            </a: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i="0" u="none" strike="noStrike" dirty="0">
              <a:solidFill>
                <a:schemeClr val="tx1"/>
              </a:solidFill>
              <a:effectLst/>
              <a:latin typeface="Gill San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i="0" u="none" strike="noStrike" dirty="0">
                <a:solidFill>
                  <a:schemeClr val="tx1"/>
                </a:solidFill>
                <a:effectLst/>
                <a:latin typeface="Gill Sans"/>
              </a:rPr>
              <a:t>Por ultimo, se neces</a:t>
            </a:r>
            <a:r>
              <a:rPr lang="es-ES" dirty="0">
                <a:solidFill>
                  <a:schemeClr val="tx1"/>
                </a:solidFill>
                <a:latin typeface="Gill Sans"/>
              </a:rPr>
              <a:t>itan los conocimientos de </a:t>
            </a:r>
            <a:r>
              <a:rPr lang="es-ES" b="1" dirty="0">
                <a:solidFill>
                  <a:schemeClr val="tx1"/>
                </a:solidFill>
                <a:latin typeface="Gill Sans"/>
              </a:rPr>
              <a:t>programación</a:t>
            </a:r>
            <a:r>
              <a:rPr lang="es-ES" dirty="0">
                <a:solidFill>
                  <a:schemeClr val="tx1"/>
                </a:solidFill>
                <a:latin typeface="Gill Sans"/>
              </a:rPr>
              <a:t> necesarios para programar el firmware del sistema o las aplicación necesarias para el sistema global.</a:t>
            </a: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i="0" u="none" strike="noStrike" dirty="0">
              <a:solidFill>
                <a:schemeClr val="tx1"/>
              </a:solidFill>
              <a:effectLst/>
              <a:latin typeface="Gill San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Gill Sans"/>
            </a:endParaRPr>
          </a:p>
          <a:p>
            <a:pPr marL="201168" lvl="1" indent="0" algn="just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i="0" u="none" strike="noStrike" dirty="0">
                <a:solidFill>
                  <a:schemeClr val="tx1"/>
                </a:solidFill>
                <a:effectLst/>
                <a:latin typeface="Gill Sans"/>
              </a:rPr>
              <a:t>Algunas herramientas que utilizaremos son:</a:t>
            </a: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</a:pPr>
            <a:r>
              <a:rPr lang="es-ES" b="0" i="0" u="none" strike="noStrike" dirty="0">
                <a:solidFill>
                  <a:schemeClr val="tx1"/>
                </a:solidFill>
                <a:effectLst/>
                <a:latin typeface="Noto Sans Symbols"/>
              </a:rPr>
              <a:t>Visual Studio </a:t>
            </a:r>
            <a:r>
              <a:rPr lang="es-ES" b="0" i="0" u="none" strike="noStrike" dirty="0" err="1">
                <a:solidFill>
                  <a:schemeClr val="tx1"/>
                </a:solidFill>
                <a:effectLst/>
                <a:latin typeface="Noto Sans Symbols"/>
              </a:rPr>
              <a:t>Code</a:t>
            </a:r>
            <a:r>
              <a:rPr lang="es-ES" dirty="0">
                <a:solidFill>
                  <a:schemeClr val="tx1"/>
                </a:solidFill>
                <a:latin typeface="Noto Sans Symbols"/>
              </a:rPr>
              <a:t>; Arduino IDE; </a:t>
            </a:r>
            <a:r>
              <a:rPr lang="es-ES" dirty="0" err="1">
                <a:solidFill>
                  <a:schemeClr val="tx1"/>
                </a:solidFill>
                <a:latin typeface="Noto Sans Symbols"/>
              </a:rPr>
              <a:t>PlatformIO</a:t>
            </a:r>
            <a:endParaRPr lang="es-ES" dirty="0">
              <a:solidFill>
                <a:schemeClr val="tx1"/>
              </a:solidFill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</a:pPr>
            <a:r>
              <a:rPr lang="es-ES" b="0" i="0" u="none" strike="noStrike" dirty="0" err="1">
                <a:solidFill>
                  <a:schemeClr val="tx1"/>
                </a:solidFill>
                <a:effectLst/>
                <a:latin typeface="Noto Sans Symbols"/>
              </a:rPr>
              <a:t>EasyEDA</a:t>
            </a:r>
            <a:endParaRPr lang="es-ES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</a:pPr>
            <a:r>
              <a:rPr lang="es-ES" dirty="0" err="1">
                <a:solidFill>
                  <a:schemeClr val="tx1"/>
                </a:solidFill>
                <a:latin typeface="Noto Sans Symbols"/>
              </a:rPr>
              <a:t>RaspberryPI</a:t>
            </a:r>
            <a:r>
              <a:rPr lang="es-ES" dirty="0">
                <a:solidFill>
                  <a:schemeClr val="tx1"/>
                </a:solidFill>
                <a:latin typeface="Noto Sans Symbols"/>
              </a:rPr>
              <a:t>; Arduino nano;</a:t>
            </a:r>
          </a:p>
          <a:p>
            <a:pPr lvl="1" algn="just" fontAlgn="base">
              <a:spcBef>
                <a:spcPts val="0"/>
              </a:spcBef>
              <a:spcAft>
                <a:spcPts val="0"/>
              </a:spcAft>
            </a:pPr>
            <a:r>
              <a:rPr lang="es-ES" b="0" i="0" u="none" strike="noStrike" dirty="0">
                <a:solidFill>
                  <a:schemeClr val="tx1"/>
                </a:solidFill>
                <a:effectLst/>
                <a:latin typeface="Noto Sans Symbols"/>
              </a:rPr>
              <a:t>C++; </a:t>
            </a:r>
            <a:r>
              <a:rPr lang="es-ES" b="0" i="0" u="none" strike="noStrike" dirty="0" err="1">
                <a:solidFill>
                  <a:schemeClr val="tx1"/>
                </a:solidFill>
                <a:effectLst/>
                <a:latin typeface="Noto Sans Symbols"/>
              </a:rPr>
              <a:t>NodeRED</a:t>
            </a:r>
            <a:r>
              <a:rPr lang="es-ES" dirty="0">
                <a:solidFill>
                  <a:schemeClr val="tx1"/>
                </a:solidFill>
                <a:latin typeface="Noto Sans Symbols"/>
              </a:rPr>
              <a:t>; MQTT</a:t>
            </a:r>
            <a:endParaRPr lang="es-ES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marL="201168" lvl="1" indent="0" algn="just" fontAlgn="base">
              <a:spcBef>
                <a:spcPts val="0"/>
              </a:spcBef>
              <a:spcAft>
                <a:spcPts val="0"/>
              </a:spcAft>
              <a:buNone/>
            </a:pPr>
            <a:endParaRPr lang="es-ES" b="0" i="0" u="none" strike="noStrike" dirty="0">
              <a:solidFill>
                <a:srgbClr val="727CA3"/>
              </a:solidFill>
              <a:effectLst/>
              <a:latin typeface="Noto Sans Symbol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87234F1-0DBD-7DDD-A96D-0BF484D7A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88599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26269F-BA96-EE2C-9936-6D29039D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4741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CD337-F612-9121-A2DD-3AD062F0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6E6E3F-BCB6-6A6A-3CC7-5599E10BD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dirty="0"/>
              <a:t>Fin tema 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FCD817-1273-B36F-EF58-656885FC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45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EE4CB8-D9FF-34C4-6E54-DEDB22D5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s-ES" sz="2800" b="1" u="sng" dirty="0">
                <a:solidFill>
                  <a:srgbClr val="FFFFFF"/>
                </a:solidFill>
              </a:rPr>
              <a:t>Introducción</a:t>
            </a: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r>
              <a:rPr lang="es-ES" sz="2800" dirty="0">
                <a:solidFill>
                  <a:srgbClr val="FFFFFF"/>
                </a:solidFill>
              </a:rPr>
              <a:t>Que son los sistemas embebidos</a:t>
            </a: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r>
              <a:rPr lang="es-ES" sz="2800" dirty="0">
                <a:solidFill>
                  <a:srgbClr val="FFFFFF"/>
                </a:solidFill>
              </a:rPr>
              <a:t>Características</a:t>
            </a: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r>
              <a:rPr lang="es-ES" sz="2800" dirty="0">
                <a:solidFill>
                  <a:srgbClr val="FFFFFF"/>
                </a:solidFill>
              </a:rPr>
              <a:t>Flujo de diseño</a:t>
            </a: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r>
              <a:rPr lang="es-ES" sz="2800" dirty="0">
                <a:solidFill>
                  <a:srgbClr val="FFFFFF"/>
                </a:solidFill>
              </a:rPr>
              <a:t>Tendencias</a:t>
            </a: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r>
              <a:rPr lang="es-ES" sz="2800" dirty="0">
                <a:solidFill>
                  <a:srgbClr val="FFFFFF"/>
                </a:solidFill>
              </a:rPr>
              <a:t>Como trabajar con los sistemas embebidos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F30573-AF32-7003-2B17-982397A28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6600" dirty="0"/>
              <a:t>Introducción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12F8AA-71C3-55C4-C22C-C4FC1415F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946" y="6132248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79A960F-1EC8-4ACA-20F9-F00D3B4E7C98}"/>
              </a:ext>
            </a:extLst>
          </p:cNvPr>
          <p:cNvSpPr txBox="1"/>
          <p:nvPr/>
        </p:nvSpPr>
        <p:spPr>
          <a:xfrm>
            <a:off x="3048990" y="3247303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effectLst/>
              </a:rPr>
              <a:t> 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9F7F6F-989D-166D-5303-9E7B03DD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66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FB2559-2AD3-5574-9C51-1FC4456E46B7}"/>
              </a:ext>
            </a:extLst>
          </p:cNvPr>
          <p:cNvSpPr/>
          <p:nvPr/>
        </p:nvSpPr>
        <p:spPr>
          <a:xfrm>
            <a:off x="969026" y="945716"/>
            <a:ext cx="10709329" cy="9432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31DDE2-01FA-72CB-3571-68A8BE92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B02C45-CA40-18D0-4492-D842DD5B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88905"/>
            <a:ext cx="10058400" cy="5285493"/>
          </a:xfrm>
        </p:spPr>
        <p:txBody>
          <a:bodyPr>
            <a:normAutofit/>
          </a:bodyPr>
          <a:lstStyle/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b="0" i="0" u="none" strike="noStrike" dirty="0">
              <a:solidFill>
                <a:srgbClr val="000000"/>
              </a:solidFill>
              <a:effectLst/>
              <a:latin typeface="Gill Sans"/>
            </a:endParaRPr>
          </a:p>
          <a:p>
            <a:pPr lvl="1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rgbClr val="000000"/>
                </a:solidFill>
                <a:effectLst/>
                <a:latin typeface="Gill Sans"/>
              </a:rPr>
              <a:t>Un </a:t>
            </a:r>
            <a:r>
              <a:rPr lang="es-ES" b="1" i="0" u="none" strike="noStrike" dirty="0">
                <a:solidFill>
                  <a:srgbClr val="000000"/>
                </a:solidFill>
                <a:effectLst/>
                <a:latin typeface="Gill Sans"/>
              </a:rPr>
              <a:t>sistema embebido</a:t>
            </a:r>
            <a:r>
              <a:rPr lang="es-ES" b="0" i="0" u="none" strike="noStrike" dirty="0">
                <a:solidFill>
                  <a:srgbClr val="000000"/>
                </a:solidFill>
                <a:effectLst/>
                <a:latin typeface="Gill Sans"/>
              </a:rPr>
              <a:t> es un sistema de computación especialmente diseñado para funciones específicas.</a:t>
            </a:r>
          </a:p>
          <a:p>
            <a:pPr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b="0" i="0" u="none" strike="noStrike" dirty="0">
              <a:solidFill>
                <a:srgbClr val="000000"/>
              </a:solidFill>
              <a:effectLst/>
              <a:latin typeface="Gill Sans"/>
            </a:endParaRPr>
          </a:p>
          <a:p>
            <a:pPr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Gill Sans"/>
            </a:endParaRPr>
          </a:p>
          <a:p>
            <a:pPr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b="0" i="0" u="none" strike="noStrike" dirty="0">
              <a:solidFill>
                <a:srgbClr val="000000"/>
              </a:solidFill>
              <a:effectLst/>
              <a:latin typeface="Gill Sans"/>
            </a:endParaRPr>
          </a:p>
          <a:p>
            <a:pPr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Gill Sans"/>
            </a:endParaRPr>
          </a:p>
          <a:p>
            <a:pPr lvl="1" algn="just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rgbClr val="000000"/>
                </a:solidFill>
                <a:effectLst/>
                <a:latin typeface="Gill Sans"/>
              </a:rPr>
              <a:t>El sistema embebido está formado por los elementos estrictamente necesarios para cumplir con su función y, generalmente, por una colección de </a:t>
            </a:r>
            <a:r>
              <a:rPr lang="es-ES" b="0" i="0" u="none" strike="noStrike" dirty="0">
                <a:solidFill>
                  <a:srgbClr val="727CA3"/>
                </a:solidFill>
                <a:effectLst/>
                <a:latin typeface="Gill Sans"/>
              </a:rPr>
              <a:t>sensores y actuadores</a:t>
            </a:r>
            <a:r>
              <a:rPr lang="es-ES" b="0" i="0" u="none" strike="noStrike" dirty="0">
                <a:solidFill>
                  <a:srgbClr val="000000"/>
                </a:solidFill>
                <a:effectLst/>
                <a:latin typeface="Gill Sans"/>
              </a:rPr>
              <a:t>.</a:t>
            </a:r>
          </a:p>
          <a:p>
            <a:pPr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b="0" i="0" u="none" strike="noStrike" dirty="0">
              <a:solidFill>
                <a:srgbClr val="000000"/>
              </a:solidFill>
              <a:effectLst/>
              <a:latin typeface="Gill Sans"/>
            </a:endParaRPr>
          </a:p>
          <a:p>
            <a:pPr lvl="1" algn="just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rgbClr val="000000"/>
                </a:solidFill>
                <a:effectLst/>
                <a:latin typeface="Gill Sans"/>
              </a:rPr>
              <a:t>Normalmente este dispositivo específico forma parte de un </a:t>
            </a:r>
            <a:r>
              <a:rPr lang="es-ES" b="1" i="0" u="none" strike="noStrike" dirty="0">
                <a:solidFill>
                  <a:srgbClr val="000000"/>
                </a:solidFill>
                <a:effectLst/>
                <a:latin typeface="Gill Sans"/>
              </a:rPr>
              <a:t>sistema anfitrión más amplio</a:t>
            </a:r>
            <a:r>
              <a:rPr lang="es-ES" b="0" i="0" u="none" strike="noStrike" dirty="0">
                <a:solidFill>
                  <a:srgbClr val="000000"/>
                </a:solidFill>
                <a:effectLst/>
                <a:latin typeface="Gill Sans"/>
              </a:rPr>
              <a:t>.</a:t>
            </a:r>
          </a:p>
          <a:p>
            <a:pPr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b="0" i="0" u="none" strike="noStrike" dirty="0">
              <a:solidFill>
                <a:srgbClr val="000000"/>
              </a:solidFill>
              <a:effectLst/>
              <a:latin typeface="Gill Sans"/>
            </a:endParaRPr>
          </a:p>
          <a:p>
            <a:pPr lvl="1" algn="just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rgbClr val="000000"/>
                </a:solidFill>
                <a:effectLst/>
                <a:latin typeface="Gill Sans"/>
              </a:rPr>
              <a:t>La función de los sistemas embebidos dota al sistema anfitrión de “</a:t>
            </a:r>
            <a:r>
              <a:rPr lang="es-ES" b="1" i="0" u="none" strike="noStrike" dirty="0">
                <a:solidFill>
                  <a:srgbClr val="000000"/>
                </a:solidFill>
                <a:effectLst/>
                <a:latin typeface="Gill Sans"/>
              </a:rPr>
              <a:t>inteligencia</a:t>
            </a:r>
            <a:r>
              <a:rPr lang="es-ES" b="0" i="0" u="none" strike="noStrike" dirty="0">
                <a:solidFill>
                  <a:srgbClr val="000000"/>
                </a:solidFill>
                <a:effectLst/>
                <a:latin typeface="Gill Sans"/>
              </a:rPr>
              <a:t>” para realizar mejor su función.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87234F1-0DBD-7DDD-A96D-0BF484D7A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88599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453CD9E-CF08-2E36-32CB-D6A0B1F55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426" y="1735240"/>
            <a:ext cx="8214107" cy="135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16F571E-3796-B221-04AD-BDFD5BDED7F2}"/>
              </a:ext>
            </a:extLst>
          </p:cNvPr>
          <p:cNvSpPr/>
          <p:nvPr/>
        </p:nvSpPr>
        <p:spPr>
          <a:xfrm>
            <a:off x="969026" y="855023"/>
            <a:ext cx="104787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18BA40-2766-4AF2-6075-4570C862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15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EE4CB8-D9FF-34C4-6E54-DEDB22D5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s-ES" sz="2800" dirty="0">
                <a:solidFill>
                  <a:srgbClr val="FFFFFF"/>
                </a:solidFill>
              </a:rPr>
              <a:t>Introducción</a:t>
            </a: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r>
              <a:rPr lang="es-ES" sz="2800" b="1" u="sng" dirty="0">
                <a:solidFill>
                  <a:srgbClr val="FFFFFF"/>
                </a:solidFill>
              </a:rPr>
              <a:t>Que son los sistemas embebidos</a:t>
            </a: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r>
              <a:rPr lang="es-ES" sz="2800" dirty="0">
                <a:solidFill>
                  <a:srgbClr val="FFFFFF"/>
                </a:solidFill>
              </a:rPr>
              <a:t>Características</a:t>
            </a: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r>
              <a:rPr lang="es-ES" sz="2800" dirty="0">
                <a:solidFill>
                  <a:srgbClr val="FFFFFF"/>
                </a:solidFill>
              </a:rPr>
              <a:t>Flujo de diseño</a:t>
            </a: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r>
              <a:rPr lang="es-ES" sz="2800" dirty="0">
                <a:solidFill>
                  <a:srgbClr val="FFFFFF"/>
                </a:solidFill>
              </a:rPr>
              <a:t>Tendencias</a:t>
            </a: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r>
              <a:rPr lang="es-ES" sz="2800" dirty="0">
                <a:solidFill>
                  <a:srgbClr val="FFFFFF"/>
                </a:solidFill>
              </a:rPr>
              <a:t>Como trabajar con los sistemas embebidos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F30573-AF32-7003-2B17-982397A28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6600" dirty="0"/>
              <a:t>Que son los sistemas embebidos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12F8AA-71C3-55C4-C22C-C4FC1415F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946" y="6132248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79A960F-1EC8-4ACA-20F9-F00D3B4E7C98}"/>
              </a:ext>
            </a:extLst>
          </p:cNvPr>
          <p:cNvSpPr txBox="1"/>
          <p:nvPr/>
        </p:nvSpPr>
        <p:spPr>
          <a:xfrm>
            <a:off x="3048990" y="3247303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effectLst/>
              </a:rPr>
              <a:t> 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B86485-504B-E7D3-6D35-FB5983F9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72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FB2559-2AD3-5574-9C51-1FC4456E46B7}"/>
              </a:ext>
            </a:extLst>
          </p:cNvPr>
          <p:cNvSpPr/>
          <p:nvPr/>
        </p:nvSpPr>
        <p:spPr>
          <a:xfrm>
            <a:off x="969026" y="945716"/>
            <a:ext cx="10709329" cy="9432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31DDE2-01FA-72CB-3571-68A8BE92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s-ES" sz="4800" dirty="0"/>
              <a:t>Definición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B02C45-CA40-18D0-4492-D842DD5B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88905"/>
            <a:ext cx="10058400" cy="5285493"/>
          </a:xfrm>
        </p:spPr>
        <p:txBody>
          <a:bodyPr>
            <a:normAutofit/>
          </a:bodyPr>
          <a:lstStyle/>
          <a:p>
            <a:pPr marL="201168" lvl="1" indent="0" algn="ctr" fontAlgn="base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Noto Sans Symbols"/>
            </a:endParaRPr>
          </a:p>
          <a:p>
            <a:pPr marL="201168" lvl="1" indent="0" algn="ctr" fontAlgn="base">
              <a:spcBef>
                <a:spcPts val="0"/>
              </a:spcBef>
              <a:spcAft>
                <a:spcPts val="0"/>
              </a:spcAft>
              <a:buNone/>
            </a:pPr>
            <a:endParaRPr lang="es-ES" sz="28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marL="201168" lvl="1" indent="0" algn="ctr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Noto Sans Symbols"/>
              </a:rPr>
              <a:t>Sistema o subsistema que contenga un microprocesador o microcontrolador que no sea de propósito general</a:t>
            </a:r>
          </a:p>
          <a:p>
            <a:pPr marL="201168" lvl="1" indent="0" algn="ctr" fontAlgn="base">
              <a:spcBef>
                <a:spcPts val="0"/>
              </a:spcBef>
              <a:spcAft>
                <a:spcPts val="0"/>
              </a:spcAft>
              <a:buNone/>
            </a:pPr>
            <a:endParaRPr lang="es-ES" sz="28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marL="201168" lvl="1" indent="0" algn="ctr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Noto Sans Symbols"/>
              </a:rPr>
              <a:t>Sistema o subsistema que es parte de un sistema más grande en el cual cumple un propósito definido</a:t>
            </a:r>
          </a:p>
          <a:p>
            <a:pPr marL="201168" lvl="1" indent="0" algn="ctr" fontAlgn="base">
              <a:spcBef>
                <a:spcPts val="0"/>
              </a:spcBef>
              <a:spcAft>
                <a:spcPts val="0"/>
              </a:spcAft>
              <a:buNone/>
            </a:pPr>
            <a:endParaRPr lang="es-ES" sz="28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marL="201168" lvl="1" indent="0" algn="ctr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Noto Sans Symbols"/>
              </a:rPr>
              <a:t>Sistema o subsistema que integra la computación con procesos físicos para alcanzar un propósito definido</a:t>
            </a:r>
            <a:endParaRPr lang="es-ES" sz="28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87234F1-0DBD-7DDD-A96D-0BF484D7A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88599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16F571E-3796-B221-04AD-BDFD5BDED7F2}"/>
              </a:ext>
            </a:extLst>
          </p:cNvPr>
          <p:cNvSpPr/>
          <p:nvPr/>
        </p:nvSpPr>
        <p:spPr>
          <a:xfrm>
            <a:off x="969026" y="855023"/>
            <a:ext cx="104787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CFA58D-100F-C9AB-3C6B-AE0BD86A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088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FB2559-2AD3-5574-9C51-1FC4456E46B7}"/>
              </a:ext>
            </a:extLst>
          </p:cNvPr>
          <p:cNvSpPr/>
          <p:nvPr/>
        </p:nvSpPr>
        <p:spPr>
          <a:xfrm>
            <a:off x="969026" y="945716"/>
            <a:ext cx="10709329" cy="9432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31DDE2-01FA-72CB-3571-68A8BE92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s-ES" sz="4800" dirty="0"/>
              <a:t>Ejemplos</a:t>
            </a:r>
            <a:endParaRPr lang="es-E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87234F1-0DBD-7DDD-A96D-0BF484D7A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88599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16F571E-3796-B221-04AD-BDFD5BDED7F2}"/>
              </a:ext>
            </a:extLst>
          </p:cNvPr>
          <p:cNvSpPr/>
          <p:nvPr/>
        </p:nvSpPr>
        <p:spPr>
          <a:xfrm>
            <a:off x="969026" y="855023"/>
            <a:ext cx="104787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CFE2CDC-CD6D-8AB4-0BDD-674AB2B2E7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099" y="1033880"/>
            <a:ext cx="6798256" cy="438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3F6D2BC-5DB1-DDEC-E9A5-E2F358C45F9D}"/>
              </a:ext>
            </a:extLst>
          </p:cNvPr>
          <p:cNvSpPr txBox="1"/>
          <p:nvPr/>
        </p:nvSpPr>
        <p:spPr>
          <a:xfrm>
            <a:off x="930431" y="1390709"/>
            <a:ext cx="4016169" cy="2357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 err="1">
                <a:effectLst/>
                <a:latin typeface="Gill Sans"/>
              </a:rPr>
              <a:t>Sistemas</a:t>
            </a:r>
            <a:r>
              <a:rPr lang="en-US" sz="2000" b="1" i="0" u="none" strike="noStrike" dirty="0">
                <a:effectLst/>
                <a:latin typeface="Gill Sans"/>
              </a:rPr>
              <a:t> </a:t>
            </a:r>
            <a:r>
              <a:rPr lang="en-US" sz="2000" b="1" i="0" u="none" strike="noStrike" dirty="0" err="1">
                <a:effectLst/>
                <a:latin typeface="Gill Sans"/>
              </a:rPr>
              <a:t>Embebidos</a:t>
            </a:r>
            <a:r>
              <a:rPr lang="en-US" sz="2000" b="1" i="0" u="none" strike="noStrike" dirty="0">
                <a:effectLst/>
                <a:latin typeface="Gill Sans"/>
              </a:rPr>
              <a:t> </a:t>
            </a:r>
            <a:r>
              <a:rPr lang="en-US" sz="2000" b="1" i="0" u="none" strike="noStrike" dirty="0" err="1">
                <a:effectLst/>
                <a:latin typeface="Gill Sans"/>
              </a:rPr>
              <a:t>en</a:t>
            </a:r>
            <a:r>
              <a:rPr lang="en-US" sz="2000" b="1" i="0" u="none" strike="noStrike" dirty="0">
                <a:effectLst/>
                <a:latin typeface="Gill Sans"/>
              </a:rPr>
              <a:t> un turismo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520" b="1" dirty="0"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effectLst/>
                <a:latin typeface="Gill Sans"/>
              </a:rPr>
              <a:t>A</a:t>
            </a:r>
            <a:r>
              <a:rPr lang="en-US" sz="1600" b="0" i="0" u="none" strike="noStrike" dirty="0">
                <a:effectLst/>
                <a:latin typeface="Gill Sans"/>
              </a:rPr>
              <a:t>nti-lock </a:t>
            </a:r>
            <a:r>
              <a:rPr lang="en-US" sz="1600" b="1" i="0" u="none" strike="noStrike" dirty="0">
                <a:effectLst/>
                <a:latin typeface="Gill Sans"/>
              </a:rPr>
              <a:t>B</a:t>
            </a:r>
            <a:r>
              <a:rPr lang="en-US" sz="1600" b="0" i="0" u="none" strike="noStrike" dirty="0">
                <a:effectLst/>
                <a:latin typeface="Gill Sans"/>
              </a:rPr>
              <a:t>raking </a:t>
            </a:r>
            <a:r>
              <a:rPr lang="en-US" sz="1600" b="1" i="0" u="none" strike="noStrike" dirty="0">
                <a:effectLst/>
                <a:latin typeface="Gill Sans"/>
              </a:rPr>
              <a:t>S</a:t>
            </a:r>
            <a:r>
              <a:rPr lang="en-US" sz="1600" b="0" i="0" u="none" strike="noStrike" dirty="0">
                <a:effectLst/>
                <a:latin typeface="Gill Sans"/>
              </a:rPr>
              <a:t>ystems (ABS).</a:t>
            </a:r>
            <a:endParaRPr lang="en-US" sz="1600" b="1" i="0" u="none" strike="noStrike" dirty="0">
              <a:effectLst/>
              <a:latin typeface="Noto Sans Symbols"/>
            </a:endParaRPr>
          </a:p>
          <a:p>
            <a:r>
              <a:rPr lang="en-US" sz="1600" b="1" i="0" u="none" strike="noStrike" dirty="0">
                <a:effectLst/>
                <a:latin typeface="Gill Sans"/>
              </a:rPr>
              <a:t>E</a:t>
            </a:r>
            <a:r>
              <a:rPr lang="en-US" sz="1600" b="0" i="0" u="none" strike="noStrike" dirty="0">
                <a:effectLst/>
                <a:latin typeface="Gill Sans"/>
              </a:rPr>
              <a:t>lectronic </a:t>
            </a:r>
            <a:r>
              <a:rPr lang="en-US" sz="1600" b="1" i="0" u="none" strike="noStrike" dirty="0">
                <a:effectLst/>
                <a:latin typeface="Gill Sans"/>
              </a:rPr>
              <a:t>S</a:t>
            </a:r>
            <a:r>
              <a:rPr lang="en-US" sz="1600" b="0" i="0" u="none" strike="noStrike" dirty="0">
                <a:effectLst/>
                <a:latin typeface="Gill Sans"/>
              </a:rPr>
              <a:t>tability </a:t>
            </a:r>
            <a:r>
              <a:rPr lang="en-US" sz="1600" b="1" i="0" u="none" strike="noStrike" dirty="0">
                <a:effectLst/>
                <a:latin typeface="Gill Sans"/>
              </a:rPr>
              <a:t>C</a:t>
            </a:r>
            <a:r>
              <a:rPr lang="en-US" sz="1600" b="0" i="0" u="none" strike="noStrike" dirty="0">
                <a:effectLst/>
                <a:latin typeface="Gill Sans"/>
              </a:rPr>
              <a:t>ontrol (ESP).</a:t>
            </a:r>
          </a:p>
          <a:p>
            <a:r>
              <a:rPr lang="es-ES" sz="1600" dirty="0">
                <a:latin typeface="Arial" panose="020B0604020202020204" pitchFamily="34" charset="0"/>
              </a:rPr>
              <a:t>B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loqueo </a:t>
            </a:r>
            <a:r>
              <a:rPr lang="es-ES" sz="1600" dirty="0">
                <a:latin typeface="Arial" panose="020B0604020202020204" pitchFamily="34" charset="0"/>
              </a:rPr>
              <a:t>D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iferencial </a:t>
            </a:r>
            <a:r>
              <a:rPr lang="es-ES" sz="1600" dirty="0">
                <a:latin typeface="Arial" panose="020B0604020202020204" pitchFamily="34" charset="0"/>
              </a:rPr>
              <a:t>E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lectrónico. (EDS) </a:t>
            </a:r>
          </a:p>
          <a:p>
            <a:r>
              <a:rPr lang="es-ES" sz="1600" dirty="0">
                <a:latin typeface="Arial" panose="020B0604020202020204" pitchFamily="34" charset="0"/>
              </a:rPr>
              <a:t>S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istema de Control de Tracción (ASR)</a:t>
            </a:r>
            <a:br>
              <a:rPr lang="es-ES" sz="1600" dirty="0"/>
            </a:br>
            <a:r>
              <a:rPr lang="es-ES" sz="1600" dirty="0"/>
              <a:t>Cerraduras centralizadas</a:t>
            </a:r>
          </a:p>
          <a:p>
            <a:r>
              <a:rPr lang="es-ES" sz="1600" dirty="0"/>
              <a:t>Alarmas de seguridad</a:t>
            </a:r>
          </a:p>
          <a:p>
            <a:r>
              <a:rPr lang="es-ES" sz="1600" dirty="0"/>
              <a:t>Sensores de presión de ruedas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E6A9BD91-71AF-5077-66D9-E0E3D04D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21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FB2559-2AD3-5574-9C51-1FC4456E46B7}"/>
              </a:ext>
            </a:extLst>
          </p:cNvPr>
          <p:cNvSpPr/>
          <p:nvPr/>
        </p:nvSpPr>
        <p:spPr>
          <a:xfrm>
            <a:off x="969026" y="945716"/>
            <a:ext cx="10709329" cy="9432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31DDE2-01FA-72CB-3571-68A8BE92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s-ES" sz="4800" dirty="0"/>
              <a:t>Ejemplos</a:t>
            </a:r>
            <a:endParaRPr lang="es-E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87234F1-0DBD-7DDD-A96D-0BF484D7A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88599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16F571E-3796-B221-04AD-BDFD5BDED7F2}"/>
              </a:ext>
            </a:extLst>
          </p:cNvPr>
          <p:cNvSpPr/>
          <p:nvPr/>
        </p:nvSpPr>
        <p:spPr>
          <a:xfrm>
            <a:off x="969026" y="855023"/>
            <a:ext cx="104787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938796-C897-544C-2B2A-2B1083F894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78" y="1183427"/>
            <a:ext cx="5111622" cy="487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7E9B5BB-2C12-D6D1-34F5-1F684DF35BB4}"/>
              </a:ext>
            </a:extLst>
          </p:cNvPr>
          <p:cNvSpPr txBox="1"/>
          <p:nvPr/>
        </p:nvSpPr>
        <p:spPr>
          <a:xfrm>
            <a:off x="6326542" y="2333828"/>
            <a:ext cx="53518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s-ES" b="1" i="0" u="none" strike="noStrike" dirty="0">
                <a:effectLst/>
                <a:latin typeface="Gill Sans"/>
              </a:rPr>
              <a:t>Sistemas Embebidos en un avión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b="1" dirty="0"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s-ES" b="1" i="0" u="none" strike="noStrike" dirty="0" err="1">
                <a:effectLst/>
                <a:latin typeface="Gill Sans"/>
              </a:rPr>
              <a:t>A</a:t>
            </a:r>
            <a:r>
              <a:rPr lang="es-ES" b="0" i="0" u="none" strike="noStrike" dirty="0" err="1">
                <a:effectLst/>
                <a:latin typeface="Gill Sans"/>
              </a:rPr>
              <a:t>utomatic</a:t>
            </a:r>
            <a:r>
              <a:rPr lang="es-ES" b="0" i="0" u="none" strike="noStrike" dirty="0">
                <a:effectLst/>
                <a:latin typeface="Gill Sans"/>
              </a:rPr>
              <a:t> </a:t>
            </a:r>
            <a:r>
              <a:rPr lang="es-ES" b="1" i="0" u="none" strike="noStrike" dirty="0" err="1">
                <a:effectLst/>
                <a:latin typeface="Gill Sans"/>
              </a:rPr>
              <a:t>D</a:t>
            </a:r>
            <a:r>
              <a:rPr lang="es-ES" b="0" i="0" u="none" strike="noStrike" dirty="0" err="1">
                <a:effectLst/>
                <a:latin typeface="Gill Sans"/>
              </a:rPr>
              <a:t>ependent</a:t>
            </a:r>
            <a:r>
              <a:rPr lang="es-ES" b="0" i="0" u="none" strike="noStrike" dirty="0">
                <a:effectLst/>
                <a:latin typeface="Gill Sans"/>
              </a:rPr>
              <a:t> </a:t>
            </a:r>
            <a:r>
              <a:rPr lang="es-ES" b="1" i="0" u="none" strike="noStrike" dirty="0" err="1">
                <a:effectLst/>
                <a:latin typeface="Gill Sans"/>
              </a:rPr>
              <a:t>S</a:t>
            </a:r>
            <a:r>
              <a:rPr lang="es-ES" b="0" i="0" u="none" strike="noStrike" dirty="0" err="1">
                <a:effectLst/>
                <a:latin typeface="Gill Sans"/>
              </a:rPr>
              <a:t>urveillance</a:t>
            </a:r>
            <a:r>
              <a:rPr lang="es-ES" b="0" i="0" u="none" strike="noStrike" dirty="0">
                <a:effectLst/>
                <a:latin typeface="Gill Sans"/>
              </a:rPr>
              <a:t> – </a:t>
            </a:r>
            <a:r>
              <a:rPr lang="es-ES" b="1" i="0" u="none" strike="noStrike" dirty="0">
                <a:effectLst/>
                <a:latin typeface="Gill Sans"/>
              </a:rPr>
              <a:t>B</a:t>
            </a:r>
            <a:r>
              <a:rPr lang="es-ES" b="0" i="0" u="none" strike="noStrike" dirty="0">
                <a:effectLst/>
                <a:latin typeface="Gill Sans"/>
              </a:rPr>
              <a:t>roadcast (ADS-B): sistemas de control de posición.</a:t>
            </a:r>
            <a:endParaRPr lang="es-ES" b="1" dirty="0"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s-ES" b="1" i="0" u="none" strike="noStrike" dirty="0">
                <a:effectLst/>
                <a:latin typeface="Gill Sans"/>
              </a:rPr>
              <a:t>F</a:t>
            </a:r>
            <a:r>
              <a:rPr lang="es-ES" b="0" i="0" u="none" strike="noStrike" dirty="0">
                <a:effectLst/>
                <a:latin typeface="Gill Sans"/>
              </a:rPr>
              <a:t>light </a:t>
            </a:r>
            <a:r>
              <a:rPr lang="es-ES" b="1" i="0" u="none" strike="noStrike" dirty="0">
                <a:effectLst/>
                <a:latin typeface="Gill Sans"/>
              </a:rPr>
              <a:t>M</a:t>
            </a:r>
            <a:r>
              <a:rPr lang="es-ES" b="0" i="0" u="none" strike="noStrike" dirty="0">
                <a:effectLst/>
                <a:latin typeface="Gill Sans"/>
              </a:rPr>
              <a:t>anagement </a:t>
            </a:r>
            <a:r>
              <a:rPr lang="es-ES" b="1" i="0" u="none" strike="noStrike" dirty="0" err="1">
                <a:effectLst/>
                <a:latin typeface="Gill Sans"/>
              </a:rPr>
              <a:t>S</a:t>
            </a:r>
            <a:r>
              <a:rPr lang="es-ES" b="0" i="0" u="none" strike="noStrike" dirty="0" err="1">
                <a:effectLst/>
                <a:latin typeface="Gill Sans"/>
              </a:rPr>
              <a:t>ystems</a:t>
            </a:r>
            <a:r>
              <a:rPr lang="es-ES" b="0" i="0" u="none" strike="noStrike" dirty="0">
                <a:effectLst/>
                <a:latin typeface="Gill Sans"/>
              </a:rPr>
              <a:t> (FMS): sistemas de control de vuelo: </a:t>
            </a:r>
            <a:r>
              <a:rPr lang="es-ES" b="0" i="0" u="none" strike="noStrike" dirty="0" err="1">
                <a:effectLst/>
                <a:latin typeface="Gill Sans"/>
              </a:rPr>
              <a:t>flags</a:t>
            </a:r>
            <a:r>
              <a:rPr lang="es-ES" b="0" i="0" u="none" strike="noStrike" dirty="0">
                <a:effectLst/>
                <a:latin typeface="Gill Sans"/>
              </a:rPr>
              <a:t>, </a:t>
            </a:r>
            <a:endParaRPr lang="es-ES" b="1" i="0" u="none" strike="noStrike" dirty="0">
              <a:effectLst/>
              <a:latin typeface="Noto Sans Symbols"/>
            </a:endParaRPr>
          </a:p>
          <a:p>
            <a:r>
              <a:rPr lang="es-ES" b="1" i="0" u="none" strike="noStrike" dirty="0">
                <a:effectLst/>
                <a:latin typeface="Gill Sans"/>
              </a:rPr>
              <a:t>E</a:t>
            </a:r>
            <a:r>
              <a:rPr lang="es-ES" b="0" i="0" u="none" strike="noStrike" dirty="0">
                <a:effectLst/>
                <a:latin typeface="Gill Sans"/>
              </a:rPr>
              <a:t>lectronic </a:t>
            </a:r>
            <a:r>
              <a:rPr lang="es-ES" b="1" i="0" u="none" strike="noStrike" dirty="0" err="1">
                <a:effectLst/>
                <a:latin typeface="Gill Sans"/>
              </a:rPr>
              <a:t>C</a:t>
            </a:r>
            <a:r>
              <a:rPr lang="es-ES" b="0" i="0" u="none" strike="noStrike" dirty="0" err="1">
                <a:effectLst/>
                <a:latin typeface="Gill Sans"/>
              </a:rPr>
              <a:t>entralized</a:t>
            </a:r>
            <a:r>
              <a:rPr lang="es-ES" b="0" i="0" u="none" strike="noStrike" dirty="0">
                <a:effectLst/>
                <a:latin typeface="Gill Sans"/>
              </a:rPr>
              <a:t> </a:t>
            </a:r>
            <a:r>
              <a:rPr lang="es-ES" b="1" i="0" u="none" strike="noStrike" dirty="0" err="1">
                <a:effectLst/>
                <a:latin typeface="Gill Sans"/>
              </a:rPr>
              <a:t>A</a:t>
            </a:r>
            <a:r>
              <a:rPr lang="es-ES" b="0" i="0" u="none" strike="noStrike" dirty="0" err="1">
                <a:effectLst/>
                <a:latin typeface="Gill Sans"/>
              </a:rPr>
              <a:t>ircraft</a:t>
            </a:r>
            <a:r>
              <a:rPr lang="es-ES" b="0" i="0" u="none" strike="noStrike" dirty="0">
                <a:effectLst/>
                <a:latin typeface="Gill Sans"/>
              </a:rPr>
              <a:t> </a:t>
            </a:r>
            <a:r>
              <a:rPr lang="es-ES" b="1" i="0" u="none" strike="noStrike" dirty="0">
                <a:effectLst/>
                <a:latin typeface="Gill Sans"/>
              </a:rPr>
              <a:t>M</a:t>
            </a:r>
            <a:r>
              <a:rPr lang="es-ES" b="0" i="0" u="none" strike="noStrike" dirty="0">
                <a:effectLst/>
                <a:latin typeface="Gill Sans"/>
              </a:rPr>
              <a:t>onitor (ECAM): Sistemas de información al piloto.</a:t>
            </a: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E41AA4-FE30-A26F-793C-E8EC4176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3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FB2559-2AD3-5574-9C51-1FC4456E46B7}"/>
              </a:ext>
            </a:extLst>
          </p:cNvPr>
          <p:cNvSpPr/>
          <p:nvPr/>
        </p:nvSpPr>
        <p:spPr>
          <a:xfrm>
            <a:off x="969026" y="945716"/>
            <a:ext cx="10709329" cy="9432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31DDE2-01FA-72CB-3571-68A8BE92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s-ES" sz="4800" dirty="0"/>
              <a:t>Ejemplos</a:t>
            </a:r>
            <a:endParaRPr lang="es-E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87234F1-0DBD-7DDD-A96D-0BF484D7A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88599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16F571E-3796-B221-04AD-BDFD5BDED7F2}"/>
              </a:ext>
            </a:extLst>
          </p:cNvPr>
          <p:cNvSpPr/>
          <p:nvPr/>
        </p:nvSpPr>
        <p:spPr>
          <a:xfrm>
            <a:off x="969026" y="855023"/>
            <a:ext cx="104787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1F9F34C-E437-4ACF-A8CD-00E8140513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" y="2940484"/>
            <a:ext cx="53149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lmacenes Amazon">
            <a:extLst>
              <a:ext uri="{FF2B5EF4-FFF2-40B4-BE49-F238E27FC236}">
                <a16:creationId xmlns:a16="http://schemas.microsoft.com/office/drawing/2014/main" id="{9DC81294-0D22-F6D1-37B4-2DAC1D38E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524" y="3529381"/>
            <a:ext cx="4762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F475D96-9272-00D6-3BE4-72A00A8D6F55}"/>
              </a:ext>
            </a:extLst>
          </p:cNvPr>
          <p:cNvSpPr txBox="1"/>
          <p:nvPr/>
        </p:nvSpPr>
        <p:spPr>
          <a:xfrm>
            <a:off x="1097280" y="1337197"/>
            <a:ext cx="101256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s-ES" sz="2000" b="1" i="0" u="none" strike="noStrike" dirty="0">
                <a:effectLst/>
                <a:latin typeface="Gill Sans"/>
              </a:rPr>
              <a:t>Sistemas Embebidos para la </a:t>
            </a:r>
            <a:r>
              <a:rPr lang="es-ES" sz="2000" b="1" i="0" u="none" strike="noStrike" dirty="0" err="1">
                <a:effectLst/>
                <a:latin typeface="Gill Sans"/>
              </a:rPr>
              <a:t>logistica</a:t>
            </a:r>
            <a:endParaRPr lang="es-ES" sz="1520" b="1" dirty="0"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effectLst/>
                <a:latin typeface="Gill Sans"/>
              </a:rPr>
              <a:t>Sistemas de localización de objetos con tecnologías inalámbricas como RFID: automatización de almacenes</a:t>
            </a:r>
            <a:endParaRPr lang="es-ES" sz="1368" dirty="0"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effectLst/>
                <a:latin typeface="Gill Sans"/>
              </a:rPr>
              <a:t>Trazabilidad y seguimiento de  paquetes con tecnologías móviles</a:t>
            </a: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DBC139-95F1-4643-518C-532E557C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9033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376</TotalTime>
  <Words>1049</Words>
  <Application>Microsoft Office PowerPoint</Application>
  <PresentationFormat>Panorámica</PresentationFormat>
  <Paragraphs>240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Arial</vt:lpstr>
      <vt:lpstr>Bookman Old Style</vt:lpstr>
      <vt:lpstr>Calibri</vt:lpstr>
      <vt:lpstr>Calibri Light</vt:lpstr>
      <vt:lpstr>Gill Sans</vt:lpstr>
      <vt:lpstr>Noto Sans Symbols</vt:lpstr>
      <vt:lpstr>Retrospección</vt:lpstr>
      <vt:lpstr>Introducción a los sistemas embebidos</vt:lpstr>
      <vt:lpstr>Contenidos</vt:lpstr>
      <vt:lpstr>Introducción  Que son los sistemas embebidos  Características  Flujo de diseño  Tendencias  Como trabajar con los sistemas embebidos</vt:lpstr>
      <vt:lpstr>Introducción</vt:lpstr>
      <vt:lpstr>Introducción  Que son los sistemas embebidos  Características  Flujo de diseño  Tendencias  Como trabajar con los sistemas embebidos</vt:lpstr>
      <vt:lpstr>Definición</vt:lpstr>
      <vt:lpstr>Ejemplos</vt:lpstr>
      <vt:lpstr>Ejemplos</vt:lpstr>
      <vt:lpstr>Ejemplos</vt:lpstr>
      <vt:lpstr>Ejemplos</vt:lpstr>
      <vt:lpstr>Introducción  Que son los sistemas embebidos  Características  Flujo de diseño  Tendencias  Como trabajar con los sistemas embebidos</vt:lpstr>
      <vt:lpstr>Tamaño</vt:lpstr>
      <vt:lpstr>Bajo consumo</vt:lpstr>
      <vt:lpstr>Coste</vt:lpstr>
      <vt:lpstr>Conectividad</vt:lpstr>
      <vt:lpstr>Tiempo Real</vt:lpstr>
      <vt:lpstr>Larga vida útil</vt:lpstr>
      <vt:lpstr>Tolerancia a fallos</vt:lpstr>
      <vt:lpstr>Seguridad y Confiabilidad</vt:lpstr>
      <vt:lpstr>Introducción  Que son los sistemas embebidos  Características  Flujo de diseño  Tendencias  Como trabajar con los sistemas embebidos</vt:lpstr>
      <vt:lpstr>Flujo de diseño</vt:lpstr>
      <vt:lpstr>Flujo de diseño</vt:lpstr>
      <vt:lpstr>Estándares</vt:lpstr>
      <vt:lpstr>Introducción  Que son los sistemas embebidos  Características  Flujo de diseño  Tendencias  Como trabajar con los sistemas embebidos</vt:lpstr>
      <vt:lpstr>Tendencias</vt:lpstr>
      <vt:lpstr>Estimación de mercado</vt:lpstr>
      <vt:lpstr>Introducción  Que son los sistemas embebidos  Características  Flujo de diseño  Tendencias  Como trabajar con los sistemas embebidos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las prácticas </dc:title>
  <dc:creator>MANUEL PLATERO HORCAJADAS</dc:creator>
  <cp:lastModifiedBy>MANUEL PLATERO HORCAJADAS</cp:lastModifiedBy>
  <cp:revision>12</cp:revision>
  <dcterms:created xsi:type="dcterms:W3CDTF">2023-02-01T08:30:47Z</dcterms:created>
  <dcterms:modified xsi:type="dcterms:W3CDTF">2023-02-02T22:03:51Z</dcterms:modified>
</cp:coreProperties>
</file>