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84" r:id="rId2"/>
    <p:sldId id="276" r:id="rId3"/>
    <p:sldId id="295" r:id="rId4"/>
    <p:sldId id="289" r:id="rId5"/>
    <p:sldId id="286" r:id="rId6"/>
    <p:sldId id="285" r:id="rId7"/>
    <p:sldId id="287" r:id="rId8"/>
    <p:sldId id="291" r:id="rId9"/>
    <p:sldId id="292" r:id="rId10"/>
    <p:sldId id="293" r:id="rId11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99"/>
    <a:srgbClr val="C0C0C0"/>
    <a:srgbClr val="FFBD5B"/>
    <a:srgbClr val="FF9900"/>
    <a:srgbClr val="CCCC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2768"/>
  </p:normalViewPr>
  <p:slideViewPr>
    <p:cSldViewPr>
      <p:cViewPr varScale="1">
        <p:scale>
          <a:sx n="63" d="100"/>
          <a:sy n="63" d="100"/>
        </p:scale>
        <p:origin x="19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7281B6A-F6C9-4DDB-AD4C-2671AE55F744}" type="datetime1">
              <a:rPr lang="es-ES"/>
              <a:pPr>
                <a:defRPr/>
              </a:pPr>
              <a:t>23/9/19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33E2F78-1026-459A-933A-B2EEB8C588E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923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302A2E7-7C5F-4B77-9CD1-FDE61BA5205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9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">
              <a:ea typeface="ＭＳ Ｐゴシック"/>
              <a:cs typeface="ＭＳ Ｐゴシック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02546-90DC-4C42-B946-48F4E906C2BB}" type="slidenum">
              <a:rPr lang="es-ES" altLang="es-ES" smtClean="0">
                <a:ea typeface="ＭＳ Ｐゴシック"/>
                <a:cs typeface="ＭＳ Ｐゴシック"/>
              </a:rPr>
              <a:pPr/>
              <a:t>1</a:t>
            </a:fld>
            <a:endParaRPr lang="es-ES" altLang="es-ES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35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F03A8-ECFC-4A91-A1AC-55231BEBC707}" type="slidenum">
              <a:rPr lang="es-ES" altLang="es-ES" smtClean="0">
                <a:ea typeface="ＭＳ Ｐゴシック"/>
                <a:cs typeface="ＭＳ Ｐゴシック"/>
              </a:rPr>
              <a:pPr/>
              <a:t>2</a:t>
            </a:fld>
            <a:endParaRPr lang="es-ES" altLang="es-ES"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880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1D318-0956-4F42-8E95-D1983167EFC9}" type="slidenum">
              <a:rPr lang="es-ES" altLang="es-ES" smtClean="0">
                <a:ea typeface="ＭＳ Ｐゴシック"/>
                <a:cs typeface="ＭＳ Ｐゴシック"/>
              </a:rPr>
              <a:pPr/>
              <a:t>5</a:t>
            </a:fld>
            <a:endParaRPr lang="es-ES" altLang="es-ES">
              <a:ea typeface="ＭＳ Ｐゴシック"/>
              <a:cs typeface="ＭＳ Ｐゴシック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2991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669F8-081C-4F6D-8D4E-45E81BB938B5}" type="slidenum">
              <a:rPr lang="es-ES" altLang="es-ES" smtClean="0">
                <a:ea typeface="ＭＳ Ｐゴシック"/>
                <a:cs typeface="ＭＳ Ｐゴシック"/>
              </a:rPr>
              <a:pPr/>
              <a:t>6</a:t>
            </a:fld>
            <a:endParaRPr lang="es-ES" altLang="es-ES"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565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93761-2629-438A-AADF-FF6F845507BB}" type="slidenum">
              <a:rPr lang="es-ES" altLang="es-ES" smtClean="0">
                <a:ea typeface="ＭＳ Ｐゴシック"/>
                <a:cs typeface="ＭＳ Ｐゴシック"/>
              </a:rPr>
              <a:pPr/>
              <a:t>7</a:t>
            </a:fld>
            <a:endParaRPr lang="es-ES" altLang="es-ES">
              <a:ea typeface="ＭＳ Ｐゴシック"/>
              <a:cs typeface="ＭＳ Ｐゴシック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08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32BF7D-3F52-45F6-84AA-C2A7373FF400}" type="slidenum">
              <a:rPr lang="es-ES" altLang="es-ES" smtClean="0"/>
              <a:pPr eaLnBrk="1" hangingPunct="1"/>
              <a:t>8</a:t>
            </a:fld>
            <a:endParaRPr lang="es-ES" altLang="es-E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7187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D960F8-C98B-4083-B33B-B27B4D86950C}" type="slidenum">
              <a:rPr lang="es-ES" altLang="es-ES" smtClean="0"/>
              <a:pPr eaLnBrk="1" hangingPunct="1"/>
              <a:t>9</a:t>
            </a:fld>
            <a:endParaRPr lang="es-ES" altLang="es-E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3075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A2EBFB-836C-474A-9FF6-5E0E0254A09C}" type="slidenum">
              <a:rPr lang="es-ES" altLang="es-ES" smtClean="0"/>
              <a:pPr eaLnBrk="1" hangingPunct="1"/>
              <a:t>10</a:t>
            </a:fld>
            <a:endParaRPr lang="es-ES" altLang="es-E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5174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2147483647 w 4697"/>
              <a:gd name="T1" fmla="*/ 0 h 367"/>
              <a:gd name="T2" fmla="*/ 2147483647 w 4697"/>
              <a:gd name="T3" fmla="*/ 647200800 h 367"/>
              <a:gd name="T4" fmla="*/ 0 w 4697"/>
              <a:gd name="T5" fmla="*/ 384440433 h 367"/>
              <a:gd name="T6" fmla="*/ 214748364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4697 w 4697"/>
              <a:gd name="T15" fmla="*/ 367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39999"/>
            </a:srgbClr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178978194 h 528"/>
              <a:gd name="T6" fmla="*/ 120003791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s-ES">
              <a:latin typeface="Eras Medium ITC" pitchFamily="34" charset="0"/>
              <a:cs typeface="+mn-cs"/>
            </a:endParaRPr>
          </a:p>
        </p:txBody>
      </p:sp>
      <p:pic>
        <p:nvPicPr>
          <p:cNvPr id="7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2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14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6CC3F-381F-4214-9991-80F46EC7F64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F218-EF1B-4195-8ED5-D3F256496AC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41B8-4881-4619-B51C-88F23079E4D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344F-C470-4068-8A60-9FAB58859BE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86656-ACF7-4B11-90A9-FE5191CD95B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00E3D-D692-4E8F-8133-9513FFFB58C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3D9E1-412B-44E5-8BFC-347DB008DA3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E92A-A55A-4DCD-9E71-E5B070C43E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89823-1418-436A-9240-BEFAAB0FB40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AAB6-2F3C-4D12-AEA8-46667FC8597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6A760-8FC2-401C-A932-2146FC55ECB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5A63-27D3-4A42-81B0-D3E1596002E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39999"/>
            </a:srgbClr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sp>
        <p:nvSpPr>
          <p:cNvPr id="1027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2133060250 w 5760"/>
              <a:gd name="T3" fmla="*/ 0 h 528"/>
              <a:gd name="T4" fmla="*/ 2133060250 w 5760"/>
              <a:gd name="T5" fmla="*/ 2147483647 h 528"/>
              <a:gd name="T6" fmla="*/ 17775502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  <a:p>
            <a:pPr lvl="4"/>
            <a:r>
              <a:rPr lang="en-US" altLang="es-ES"/>
              <a:t>Sixth level</a:t>
            </a:r>
          </a:p>
          <a:p>
            <a:pPr lvl="4"/>
            <a:r>
              <a:rPr lang="en-US" altLang="es-ES"/>
              <a:t>Seventh level</a:t>
            </a:r>
          </a:p>
          <a:p>
            <a:pPr lvl="4"/>
            <a:r>
              <a:rPr lang="en-US" altLang="es-ES"/>
              <a:t>Eighth level</a:t>
            </a:r>
          </a:p>
          <a:p>
            <a:pPr lvl="4"/>
            <a:r>
              <a:rPr lang="en-US" altLang="es-ES"/>
              <a:t>Ninth level</a:t>
            </a:r>
          </a:p>
        </p:txBody>
      </p:sp>
      <p:sp>
        <p:nvSpPr>
          <p:cNvPr id="103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s-ES">
              <a:latin typeface="Arial Narrow" charset="0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Eras Medium ITC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3FCDCF0-127F-493C-85A0-6D99A789559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1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6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s-ES_tradnl" sz="4000" dirty="0"/>
              <a:t>S</a:t>
            </a:r>
            <a:r>
              <a:rPr lang="es-ES_tradnl" sz="3200" dirty="0"/>
              <a:t>istemas y </a:t>
            </a:r>
            <a:r>
              <a:rPr lang="es-ES_tradnl" sz="4000" dirty="0"/>
              <a:t>T</a:t>
            </a:r>
            <a:r>
              <a:rPr lang="es-ES_tradnl" sz="3200" dirty="0"/>
              <a:t>ecnologías de </a:t>
            </a:r>
            <a:r>
              <a:rPr lang="es-ES_tradnl" sz="4000" dirty="0"/>
              <a:t>I</a:t>
            </a:r>
            <a:r>
              <a:rPr lang="es-ES_tradnl" sz="3200" dirty="0"/>
              <a:t>nformación</a:t>
            </a:r>
            <a:br>
              <a:rPr lang="es-ES_tradnl" sz="3200" dirty="0"/>
            </a:br>
            <a:r>
              <a:rPr lang="es-ES_tradnl" sz="3200" dirty="0"/>
              <a:t/>
            </a:r>
            <a:br>
              <a:rPr lang="es-ES_tradnl" sz="3200" dirty="0"/>
            </a:br>
            <a:r>
              <a:rPr lang="es-ES_tradnl" sz="3200" dirty="0"/>
              <a:t>Práctica 3. Contabilidad.</a:t>
            </a:r>
            <a:endParaRPr lang="es-ES" sz="2000" dirty="0"/>
          </a:p>
        </p:txBody>
      </p:sp>
      <p:sp>
        <p:nvSpPr>
          <p:cNvPr id="1638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9674CB-9307-42B9-8283-8900FB521166}" type="slidenum">
              <a:rPr lang="es-ES" smtClean="0">
                <a:ea typeface="ＭＳ Ｐゴシック"/>
                <a:cs typeface="ＭＳ Ｐゴシック"/>
              </a:rPr>
              <a:pPr/>
              <a:t>1</a:t>
            </a:fld>
            <a:endParaRPr lang="es-ES">
              <a:ea typeface="ＭＳ Ｐゴシック"/>
              <a:cs typeface="ＭＳ Ｐゴシック"/>
            </a:endParaRPr>
          </a:p>
        </p:txBody>
      </p:sp>
      <p:pic>
        <p:nvPicPr>
          <p:cNvPr id="16387" name="Content Placeholder 3" descr="Slide01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362200"/>
            <a:ext cx="4876800" cy="2184400"/>
          </a:xfrm>
        </p:spPr>
      </p:pic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905000" y="48768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ES" altLang="es-ES" sz="2800"/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8. Análisis de Rentabilidad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755649" y="1557338"/>
            <a:ext cx="8139301" cy="4525962"/>
          </a:xfrm>
          <a:noFill/>
        </p:spPr>
        <p:txBody>
          <a:bodyPr/>
          <a:lstStyle/>
          <a:p>
            <a:pPr eaLnBrk="1" hangingPunct="1"/>
            <a:r>
              <a:rPr lang="es-ES" altLang="es-ES" sz="2200" dirty="0"/>
              <a:t>Calcular los siguientes indicadores y reflejar con una gráfica la evolución temporal de cada uno de ellos: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Rentabilidad Económica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Rentabilidad Financiera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Margen y Margen Neto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Rotación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Apalancamiento.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sz="2200" dirty="0"/>
              <a:t>En la documentación se debe indicar cómo se ha calculado cada indicador y qué significa cada uno.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sz="2200" dirty="0"/>
              <a:t>En la documentación se debe realizar un análisis de la rentabilidad de la empresa y plantear que medidas serían necesarias para conseguir una mayor rentabilidad económica y una mayor rentabilidad financiera.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rgbClr val="FFCCCC"/>
                </a:solidFill>
              </a:rPr>
              <a:t>SEGUNDA PARTE</a:t>
            </a:r>
            <a:endParaRPr lang="es-ES" b="1" i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Práctica </a:t>
            </a:r>
            <a:r>
              <a:rPr lang="es-ES" sz="4400" dirty="0" smtClean="0"/>
              <a:t>3: </a:t>
            </a:r>
            <a:r>
              <a:rPr lang="es-ES" sz="4400" dirty="0"/>
              <a:t>Contabilidad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8083550" cy="4525962"/>
          </a:xfrm>
        </p:spPr>
        <p:txBody>
          <a:bodyPr/>
          <a:lstStyle/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>
                <a:ea typeface="ＭＳ Ｐゴシック"/>
                <a:cs typeface="ＭＳ Ｐゴシック"/>
              </a:rPr>
              <a:t>Introducción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>
                <a:ea typeface="ＭＳ Ｐゴシック"/>
                <a:cs typeface="ＭＳ Ｐゴシック"/>
              </a:rPr>
              <a:t>Creación de subcuentas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>
                <a:ea typeface="ＭＳ Ｐゴシック"/>
                <a:cs typeface="ＭＳ Ｐゴシック"/>
              </a:rPr>
              <a:t>Creación de un libro diario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>
                <a:ea typeface="ＭＳ Ｐゴシック"/>
                <a:cs typeface="ＭＳ Ｐゴシック"/>
              </a:rPr>
              <a:t>Realizar el libro mayor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>
                <a:ea typeface="ＭＳ Ｐゴシック"/>
                <a:cs typeface="ＭＳ Ｐゴシック"/>
              </a:rPr>
              <a:t>Calcular un balance de sumas y saldos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/>
              <a:t>Situación patrimonial de la empresa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/>
              <a:t>Cálculo de Ratios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/>
              <a:t>Análisis de rentabilidad</a:t>
            </a:r>
            <a:r>
              <a:rPr lang="es-ES" sz="2800" dirty="0">
                <a:ea typeface="ＭＳ Ｐゴシック"/>
                <a:cs typeface="ＭＳ Ｐゴシック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algn="just"/>
            <a:r>
              <a:rPr lang="x-none" dirty="0">
                <a:ea typeface="ＭＳ Ｐゴシック"/>
                <a:cs typeface="ＭＳ Ｐゴシック"/>
              </a:rPr>
              <a:t>La </a:t>
            </a:r>
            <a:r>
              <a:rPr lang="x-none" dirty="0" err="1">
                <a:ea typeface="ＭＳ Ｐゴシック"/>
                <a:cs typeface="ＭＳ Ｐゴシック"/>
              </a:rPr>
              <a:t>práctica</a:t>
            </a:r>
            <a:r>
              <a:rPr lang="x-none" dirty="0">
                <a:ea typeface="ＭＳ Ｐゴシック"/>
                <a:cs typeface="ＭＳ Ｐゴシック"/>
              </a:rPr>
              <a:t> se </a:t>
            </a:r>
            <a:r>
              <a:rPr lang="x-none" dirty="0" err="1">
                <a:ea typeface="ＭＳ Ｐゴシック"/>
                <a:cs typeface="ＭＳ Ｐゴシック"/>
              </a:rPr>
              <a:t>divide</a:t>
            </a:r>
            <a:r>
              <a:rPr lang="x-none" dirty="0">
                <a:ea typeface="ＭＳ Ｐゴシック"/>
                <a:cs typeface="ＭＳ Ｐゴシック"/>
              </a:rPr>
              <a:t> en dos partes:</a:t>
            </a:r>
          </a:p>
          <a:p>
            <a:pPr lvl="1" algn="just"/>
            <a:r>
              <a:rPr lang="x-none" sz="2200" dirty="0">
                <a:ea typeface="ＭＳ Ｐゴシック"/>
              </a:rPr>
              <a:t>En la primera parte se debe realizar un reflejo contable de los movimientos de la empresa (libro diario, mayor de subcuentas, balance sumas y saldos).</a:t>
            </a:r>
          </a:p>
          <a:p>
            <a:pPr lvl="1" algn="just"/>
            <a:endParaRPr lang="x-none" sz="2200" dirty="0">
              <a:ea typeface="ＭＳ Ｐゴシック"/>
            </a:endParaRPr>
          </a:p>
          <a:p>
            <a:pPr lvl="1" algn="just"/>
            <a:r>
              <a:rPr lang="x-none" sz="2200" dirty="0">
                <a:ea typeface="ＭＳ Ｐゴシック"/>
              </a:rPr>
              <a:t>En la </a:t>
            </a:r>
            <a:r>
              <a:rPr lang="x-none" sz="2200" dirty="0" err="1">
                <a:ea typeface="ＭＳ Ｐゴシック"/>
              </a:rPr>
              <a:t>segunda</a:t>
            </a:r>
            <a:r>
              <a:rPr lang="x-none" sz="2200" dirty="0">
                <a:ea typeface="ＭＳ Ｐゴシック"/>
              </a:rPr>
              <a:t> </a:t>
            </a:r>
            <a:r>
              <a:rPr lang="x-none" sz="2200" dirty="0" err="1">
                <a:ea typeface="ＭＳ Ｐゴシック"/>
              </a:rPr>
              <a:t>parte</a:t>
            </a:r>
            <a:r>
              <a:rPr lang="x-none" sz="2200" dirty="0">
                <a:ea typeface="ＭＳ Ｐゴシック"/>
              </a:rPr>
              <a:t> de la </a:t>
            </a:r>
            <a:r>
              <a:rPr lang="x-none" sz="2200" dirty="0" err="1">
                <a:ea typeface="ＭＳ Ｐゴシック"/>
              </a:rPr>
              <a:t>práctica</a:t>
            </a:r>
            <a:r>
              <a:rPr lang="x-none" sz="2200" dirty="0">
                <a:ea typeface="ＭＳ Ｐゴシック"/>
              </a:rPr>
              <a:t> </a:t>
            </a:r>
            <a:r>
              <a:rPr lang="x-none" sz="2200" dirty="0" err="1">
                <a:ea typeface="ＭＳ Ｐゴシック"/>
              </a:rPr>
              <a:t>utilizaremos</a:t>
            </a:r>
            <a:r>
              <a:rPr lang="x-none" sz="2200" dirty="0">
                <a:ea typeface="ＭＳ Ｐゴシック"/>
              </a:rPr>
              <a:t> </a:t>
            </a:r>
            <a:r>
              <a:rPr lang="x-none" sz="2200" dirty="0" err="1">
                <a:ea typeface="ＭＳ Ｐゴシック"/>
              </a:rPr>
              <a:t>unos</a:t>
            </a:r>
            <a:r>
              <a:rPr lang="x-none" sz="2200" dirty="0">
                <a:ea typeface="ＭＳ Ｐゴシック"/>
              </a:rPr>
              <a:t> balances que se </a:t>
            </a:r>
            <a:r>
              <a:rPr lang="x-none" sz="2200" dirty="0" err="1">
                <a:ea typeface="ＭＳ Ｐゴシック"/>
              </a:rPr>
              <a:t>proporcionan</a:t>
            </a:r>
            <a:r>
              <a:rPr lang="x-none" sz="2200" dirty="0">
                <a:ea typeface="ＭＳ Ｐゴシック"/>
              </a:rPr>
              <a:t> en </a:t>
            </a:r>
            <a:r>
              <a:rPr lang="x-none" sz="2200" dirty="0" err="1">
                <a:ea typeface="ＭＳ Ｐゴシック"/>
              </a:rPr>
              <a:t>excel</a:t>
            </a:r>
            <a:r>
              <a:rPr lang="x-none" sz="2200" dirty="0">
                <a:ea typeface="ＭＳ Ｐゴシック"/>
              </a:rPr>
              <a:t> a partir de los </a:t>
            </a:r>
            <a:r>
              <a:rPr lang="x-none" sz="2200" dirty="0" err="1">
                <a:ea typeface="ＭＳ Ｐゴシック"/>
              </a:rPr>
              <a:t>cuales</a:t>
            </a:r>
            <a:r>
              <a:rPr lang="x-none" sz="2200" dirty="0">
                <a:ea typeface="ＭＳ Ｐゴシック"/>
              </a:rPr>
              <a:t>, </a:t>
            </a:r>
            <a:r>
              <a:rPr lang="x-none" sz="2200" dirty="0" err="1">
                <a:ea typeface="ＭＳ Ｐゴシック"/>
              </a:rPr>
              <a:t>calcularemos</a:t>
            </a:r>
            <a:r>
              <a:rPr lang="x-none" sz="2200" dirty="0">
                <a:ea typeface="ＭＳ Ｐゴシック"/>
              </a:rPr>
              <a:t> el fondo de maniobra, diversos </a:t>
            </a:r>
            <a:r>
              <a:rPr lang="x-none" sz="2200" dirty="0" err="1">
                <a:ea typeface="ＭＳ Ｐゴシック"/>
              </a:rPr>
              <a:t>ratios</a:t>
            </a:r>
            <a:r>
              <a:rPr lang="x-none" sz="2200" dirty="0">
                <a:ea typeface="ＭＳ Ｐゴシック"/>
              </a:rPr>
              <a:t> para poder sacar </a:t>
            </a:r>
            <a:r>
              <a:rPr lang="x-none" sz="2200" dirty="0" err="1">
                <a:ea typeface="ＭＳ Ｐゴシック"/>
              </a:rPr>
              <a:t>conclusiones</a:t>
            </a:r>
            <a:r>
              <a:rPr lang="x-none" sz="2200" dirty="0">
                <a:ea typeface="ＭＳ Ｐゴシック"/>
              </a:rPr>
              <a:t> de la </a:t>
            </a:r>
            <a:r>
              <a:rPr lang="x-none" sz="2200" dirty="0" err="1">
                <a:ea typeface="ＭＳ Ｐゴシック"/>
              </a:rPr>
              <a:t>situación</a:t>
            </a:r>
            <a:r>
              <a:rPr lang="x-none" sz="2200" dirty="0">
                <a:ea typeface="ＭＳ Ｐゴシック"/>
              </a:rPr>
              <a:t> patrimonial y financera de la empresa, </a:t>
            </a:r>
            <a:r>
              <a:rPr lang="x-none" sz="2200" dirty="0" err="1">
                <a:ea typeface="ＭＳ Ｐゴシック"/>
              </a:rPr>
              <a:t>así</a:t>
            </a:r>
            <a:r>
              <a:rPr lang="x-none" sz="2200" dirty="0">
                <a:ea typeface="ＭＳ Ｐゴシック"/>
              </a:rPr>
              <a:t> como </a:t>
            </a:r>
            <a:r>
              <a:rPr lang="x-none" sz="2200" dirty="0" err="1">
                <a:ea typeface="ＭＳ Ｐゴシック"/>
              </a:rPr>
              <a:t>algunos</a:t>
            </a:r>
            <a:r>
              <a:rPr lang="x-none" sz="2200" dirty="0">
                <a:ea typeface="ＭＳ Ｐゴシック"/>
              </a:rPr>
              <a:t> indicadores para </a:t>
            </a:r>
            <a:r>
              <a:rPr lang="x-none" sz="2200" dirty="0" err="1">
                <a:ea typeface="ＭＳ Ｐゴシック"/>
              </a:rPr>
              <a:t>realizar</a:t>
            </a:r>
            <a:r>
              <a:rPr lang="x-none" sz="2200" dirty="0">
                <a:ea typeface="ＭＳ Ｐゴシック"/>
              </a:rPr>
              <a:t> un </a:t>
            </a:r>
            <a:r>
              <a:rPr lang="x-none" sz="2200" dirty="0" err="1">
                <a:ea typeface="ＭＳ Ｐゴシック"/>
              </a:rPr>
              <a:t>análisis</a:t>
            </a:r>
            <a:r>
              <a:rPr lang="x-none" sz="2200" dirty="0">
                <a:ea typeface="ＭＳ Ｐゴシック"/>
              </a:rPr>
              <a:t> de </a:t>
            </a:r>
            <a:r>
              <a:rPr lang="x-none" sz="2200" dirty="0" err="1">
                <a:ea typeface="ＭＳ Ｐゴシック"/>
              </a:rPr>
              <a:t>rentabilidad</a:t>
            </a:r>
            <a:r>
              <a:rPr lang="x-none" sz="2200" dirty="0">
                <a:ea typeface="ＭＳ Ｐゴシック"/>
              </a:rPr>
              <a:t> de la </a:t>
            </a:r>
            <a:r>
              <a:rPr lang="x-none" sz="2200" dirty="0" err="1">
                <a:ea typeface="ＭＳ Ｐゴシック"/>
              </a:rPr>
              <a:t>misma</a:t>
            </a:r>
            <a:r>
              <a:rPr lang="x-none" sz="2200" dirty="0">
                <a:ea typeface="ＭＳ Ｐゴシック"/>
              </a:rPr>
              <a:t>.</a:t>
            </a:r>
            <a:endParaRPr lang="es-ES" sz="2200" dirty="0">
              <a:ea typeface="ＭＳ Ｐゴシック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1.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36986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a typeface="ＭＳ Ｐゴシック"/>
                <a:cs typeface="ＭＳ Ｐゴシック"/>
              </a:rPr>
              <a:t>Crear una hoja </a:t>
            </a:r>
            <a:r>
              <a:rPr lang="es-ES" dirty="0" err="1">
                <a:ea typeface="ＭＳ Ｐゴシック"/>
                <a:cs typeface="ＭＳ Ｐゴシック"/>
              </a:rPr>
              <a:t>excel</a:t>
            </a:r>
            <a:r>
              <a:rPr lang="es-ES" dirty="0">
                <a:ea typeface="ＭＳ Ｐゴシック"/>
                <a:cs typeface="ＭＳ Ｐゴシック"/>
              </a:rPr>
              <a:t> con el listado de todas las subcuentas que aparezcan en el diario.</a:t>
            </a:r>
          </a:p>
          <a:p>
            <a:r>
              <a:rPr lang="es-ES" altLang="es-ES" sz="3200" dirty="0">
                <a:ea typeface="ＭＳ Ｐゴシック"/>
                <a:cs typeface="ＭＳ Ｐゴシック"/>
              </a:rPr>
              <a:t>Se tendrá que crear al menos 5 subcuentas de clientes, 5 de proveedores, 3 de bancos, las correspondientes subcuentas de efectos comerciales  para clientes y proveedores, de IVA …</a:t>
            </a:r>
          </a:p>
          <a:p>
            <a:r>
              <a:rPr lang="x-none" altLang="es-ES" sz="3200" dirty="0">
                <a:ea typeface="ＭＳ Ｐゴシック"/>
                <a:cs typeface="ＭＳ Ｐゴシック"/>
              </a:rPr>
              <a:t>Las </a:t>
            </a:r>
            <a:r>
              <a:rPr lang="x-none" altLang="es-ES" sz="3200" dirty="0" err="1">
                <a:ea typeface="ＭＳ Ｐゴシック"/>
                <a:cs typeface="ＭＳ Ｐゴシック"/>
              </a:rPr>
              <a:t>subcuentas</a:t>
            </a:r>
            <a:r>
              <a:rPr lang="x-none" altLang="es-ES" sz="3200" dirty="0">
                <a:ea typeface="ＭＳ Ｐゴシック"/>
                <a:cs typeface="ＭＳ Ｐゴシック"/>
              </a:rPr>
              <a:t> </a:t>
            </a:r>
            <a:r>
              <a:rPr lang="x-none" altLang="es-ES" sz="3200" dirty="0" err="1">
                <a:ea typeface="ＭＳ Ｐゴシック"/>
                <a:cs typeface="ＭＳ Ｐゴシック"/>
              </a:rPr>
              <a:t>tendrán</a:t>
            </a:r>
            <a:r>
              <a:rPr lang="x-none" altLang="es-ES" sz="3200" dirty="0">
                <a:ea typeface="ＭＳ Ｐゴシック"/>
                <a:cs typeface="ＭＳ Ｐゴシック"/>
              </a:rPr>
              <a:t> 6 </a:t>
            </a:r>
            <a:r>
              <a:rPr lang="x-none" altLang="es-ES" sz="3200" dirty="0" err="1">
                <a:ea typeface="ＭＳ Ｐゴシック"/>
                <a:cs typeface="ＭＳ Ｐゴシック"/>
              </a:rPr>
              <a:t>dígitos</a:t>
            </a:r>
            <a:r>
              <a:rPr lang="x-none" altLang="es-ES" sz="3200" dirty="0">
                <a:ea typeface="ＭＳ Ｐゴシック"/>
                <a:cs typeface="ＭＳ Ｐゴシック"/>
              </a:rPr>
              <a:t>.</a:t>
            </a:r>
            <a:endParaRPr lang="es-ES" altLang="es-ES" sz="3200" dirty="0">
              <a:ea typeface="ＭＳ Ｐゴシック"/>
              <a:cs typeface="ＭＳ Ｐゴシック"/>
            </a:endParaRPr>
          </a:p>
          <a:p>
            <a:endParaRPr lang="es-ES" dirty="0">
              <a:ea typeface="ＭＳ Ｐゴシック"/>
              <a:cs typeface="ＭＳ Ｐゴシック"/>
            </a:endParaRPr>
          </a:p>
          <a:p>
            <a:endParaRPr lang="es-ES" dirty="0">
              <a:ea typeface="ＭＳ Ｐゴシック"/>
              <a:cs typeface="ＭＳ Ｐゴシック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2. Creación de subcuentas 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3. Creación de un libro diario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550150" cy="4787900"/>
          </a:xfrm>
        </p:spPr>
        <p:txBody>
          <a:bodyPr/>
          <a:lstStyle/>
          <a:p>
            <a:pPr eaLnBrk="1" hangingPunct="1"/>
            <a:r>
              <a:rPr lang="es-ES" altLang="es-ES" sz="2000" dirty="0">
                <a:ea typeface="ＭＳ Ｐゴシック"/>
                <a:cs typeface="ＭＳ Ｐゴシック"/>
              </a:rPr>
              <a:t>Crear un libro diario,  incluyendo número de apunte, fecha, importe en el debe o en el haber, subcuenta y concepto.</a:t>
            </a:r>
          </a:p>
          <a:p>
            <a:pPr eaLnBrk="1" hangingPunct="1">
              <a:spcBef>
                <a:spcPts val="600"/>
              </a:spcBef>
            </a:pPr>
            <a:r>
              <a:rPr lang="es-ES" altLang="es-ES" sz="2000" dirty="0">
                <a:ea typeface="ＭＳ Ｐゴシック"/>
                <a:cs typeface="ＭＳ Ｐゴシック"/>
              </a:rPr>
              <a:t>Tened en cuenta el cuadre de los asientos</a:t>
            </a:r>
          </a:p>
          <a:p>
            <a:pPr eaLnBrk="1" hangingPunct="1">
              <a:spcBef>
                <a:spcPts val="600"/>
              </a:spcBef>
            </a:pPr>
            <a:r>
              <a:rPr lang="es-ES" altLang="es-ES" sz="2000" dirty="0">
                <a:ea typeface="ＭＳ Ｐゴシック"/>
                <a:cs typeface="ＭＳ Ｐゴシック"/>
              </a:rPr>
              <a:t>Solamente se podrán hacer anotaciones en subcuentas.</a:t>
            </a:r>
          </a:p>
          <a:p>
            <a:r>
              <a:rPr lang="es-ES" sz="2000" dirty="0">
                <a:ea typeface="ＭＳ Ｐゴシック"/>
                <a:cs typeface="ＭＳ Ｐゴシック"/>
              </a:rPr>
              <a:t>Realizar al menos 30 asientos </a:t>
            </a:r>
            <a:r>
              <a:rPr lang="es-ES" sz="2000" b="1" dirty="0">
                <a:ea typeface="ＭＳ Ｐゴシック"/>
                <a:cs typeface="ＭＳ Ｐゴシック"/>
              </a:rPr>
              <a:t>diferentes</a:t>
            </a:r>
            <a:r>
              <a:rPr lang="es-ES" sz="2000" dirty="0">
                <a:ea typeface="ＭＳ Ｐゴシック"/>
                <a:cs typeface="ＭＳ Ｐゴシック"/>
              </a:rPr>
              <a:t>. Ejemplo: Con pago al contado, con pago fraccionado, que queden impagados,….</a:t>
            </a:r>
          </a:p>
          <a:p>
            <a:pPr eaLnBrk="1" hangingPunct="1">
              <a:spcBef>
                <a:spcPts val="600"/>
              </a:spcBef>
            </a:pPr>
            <a:r>
              <a:rPr lang="es-ES" altLang="es-ES" sz="2000" dirty="0">
                <a:ea typeface="ＭＳ Ｐゴシック"/>
                <a:cs typeface="ＭＳ Ｐゴシック"/>
              </a:rPr>
              <a:t>Realizar varios asientos para cada subcuenta: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altLang="es-ES" sz="1500" dirty="0">
                <a:ea typeface="ＭＳ Ｐゴシック"/>
              </a:rPr>
              <a:t>Asientos de ventas/compras, pagos/cobros con efectos comerciales, pagos/cobros parciales, clientes que todavía no nos hayan pagado, proveedores a los que todavía no hayamos pagado….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altLang="es-ES" sz="1500" dirty="0">
                <a:ea typeface="ＭＳ Ｐゴシック"/>
              </a:rPr>
              <a:t>Asiento de nómina y de pago de nómina. </a:t>
            </a:r>
            <a:endParaRPr lang="es-ES" altLang="es-ES" sz="2000" dirty="0">
              <a:ea typeface="ＭＳ Ｐゴシック"/>
              <a:cs typeface="ＭＳ Ｐゴシック"/>
            </a:endParaRPr>
          </a:p>
          <a:p>
            <a:pPr eaLnBrk="1" hangingPunct="1">
              <a:spcBef>
                <a:spcPts val="600"/>
              </a:spcBef>
            </a:pPr>
            <a:r>
              <a:rPr lang="es-ES" sz="2000" dirty="0">
                <a:ea typeface="ＭＳ Ｐゴシック"/>
                <a:cs typeface="ＭＳ Ｐゴシック"/>
              </a:rPr>
              <a:t>En la documentación a entregar es imprescindible que aparezca la explicación de cada uno de los asientos del libro de diario.</a:t>
            </a:r>
            <a:endParaRPr lang="es-ES" altLang="es-ES" sz="2000" dirty="0">
              <a:ea typeface="ＭＳ Ｐゴシック"/>
              <a:cs typeface="ＭＳ Ｐゴシック"/>
            </a:endParaRPr>
          </a:p>
          <a:p>
            <a:pPr eaLnBrk="1" hangingPunct="1">
              <a:buFont typeface="Arial" charset="0"/>
              <a:buChar char="•"/>
            </a:pPr>
            <a:endParaRPr lang="es-ES" altLang="es-ES" sz="2000" dirty="0">
              <a:ea typeface="ＭＳ Ｐゴシック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/>
              <a:t>4. Realizar el libro mayor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/>
                <a:cs typeface="ＭＳ Ｐゴシック"/>
              </a:rPr>
              <a:t>Del diario que se rellene, se extraerán los extractos de cada una de las subcuentas (libro mayor).</a:t>
            </a:r>
          </a:p>
          <a:p>
            <a:pPr eaLnBrk="1" hangingPunct="1"/>
            <a:endParaRPr lang="es-ES" altLang="es-ES" sz="2800" dirty="0">
              <a:ea typeface="ＭＳ Ｐゴシック"/>
              <a:cs typeface="ＭＳ Ｐゴシック"/>
            </a:endParaRPr>
          </a:p>
          <a:p>
            <a:pPr eaLnBrk="1" hangingPunct="1"/>
            <a:r>
              <a:rPr lang="es-ES" altLang="es-ES" sz="2800" dirty="0">
                <a:ea typeface="ＭＳ Ｐゴシック"/>
                <a:cs typeface="ＭＳ Ｐゴシック"/>
              </a:rPr>
              <a:t>Incluir el nombre de las subcuentas y el saldo resultante.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/>
              <a:t/>
            </a:r>
            <a:br>
              <a:rPr lang="es-ES" sz="4000" dirty="0"/>
            </a:br>
            <a:r>
              <a:rPr lang="es-ES" sz="4000" dirty="0"/>
              <a:t>5. Calcular un balance de sumas y saldos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/>
                <a:cs typeface="ＭＳ Ｐゴシック"/>
              </a:rPr>
              <a:t>De los extractos de cada subcuenta se realizará el balance de sumas y saldos.</a:t>
            </a:r>
          </a:p>
          <a:p>
            <a:pPr eaLnBrk="1" hangingPunct="1"/>
            <a:endParaRPr lang="es-ES" altLang="es-ES" sz="2800" dirty="0">
              <a:ea typeface="ＭＳ Ｐゴシック"/>
              <a:cs typeface="ＭＳ Ｐゴシック"/>
            </a:endParaRPr>
          </a:p>
          <a:p>
            <a:pPr eaLnBrk="1" hangingPunct="1"/>
            <a:r>
              <a:rPr lang="es-ES" altLang="es-ES" sz="2800" dirty="0">
                <a:ea typeface="ＭＳ Ｐゴシック"/>
                <a:cs typeface="ＭＳ Ｐゴシック"/>
              </a:rPr>
              <a:t>A continuación se calculará el balance de sumas y saldos de las subcuentas de mayor del PGC.</a:t>
            </a:r>
          </a:p>
          <a:p>
            <a:pPr marL="0" indent="0" eaLnBrk="1" hangingPunct="1">
              <a:buNone/>
            </a:pPr>
            <a:endParaRPr lang="es-ES" altLang="es-ES" sz="2800" dirty="0">
              <a:ea typeface="ＭＳ Ｐゴシック"/>
              <a:cs typeface="ＭＳ Ｐゴシック"/>
            </a:endParaRPr>
          </a:p>
          <a:p>
            <a:pPr eaLnBrk="1" hangingPunct="1"/>
            <a:r>
              <a:rPr lang="es-ES" altLang="es-ES" sz="2800" dirty="0">
                <a:ea typeface="ＭＳ Ｐゴシック"/>
                <a:cs typeface="ＭＳ Ｐゴシック"/>
              </a:rPr>
              <a:t>Para finalizar, se calculará el balance de sumas y saldos de las subcuentas, cuentas y subgrupos del PGC.</a:t>
            </a:r>
          </a:p>
        </p:txBody>
      </p:sp>
      <p:sp>
        <p:nvSpPr>
          <p:cNvPr id="5" name="QuadreDeText 4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/>
              <a:t>6. Situación patrimonial de la empresa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533401" y="1526660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s-ES" altLang="es-ES" sz="3200" dirty="0"/>
              <a:t>Calcular el Fondo de maniobra </a:t>
            </a:r>
            <a:r>
              <a:rPr lang="es-ES_tradnl" sz="3200" dirty="0"/>
              <a:t> partir de la hoja </a:t>
            </a:r>
            <a:r>
              <a:rPr lang="es-ES_tradnl" sz="3200" dirty="0" err="1"/>
              <a:t>Balances.xlxs</a:t>
            </a:r>
            <a:r>
              <a:rPr lang="es-ES" altLang="es-ES" sz="3200" dirty="0"/>
              <a:t> para cada uno de los ejercicios contables y dibujar una gráfica con su evolución. El eje x (Años) debe de aparecer en el centro de el eje Y, para poder ver valores positivos y negativos.</a:t>
            </a:r>
          </a:p>
          <a:p>
            <a:pPr eaLnBrk="1" hangingPunct="1"/>
            <a:endParaRPr lang="es-ES" altLang="es-ES" sz="3200" dirty="0"/>
          </a:p>
          <a:p>
            <a:pPr eaLnBrk="1" hangingPunct="1"/>
            <a:r>
              <a:rPr lang="es-ES" altLang="es-ES" sz="3200" dirty="0"/>
              <a:t>Describir en la documentación cuál ha sido la situación patrimonial de la empresa. 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rgbClr val="FFCCCC"/>
                </a:solidFill>
              </a:rPr>
              <a:t>SEGUNDA PARTE</a:t>
            </a:r>
            <a:endParaRPr lang="es-ES" b="1" i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7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7. Cálculo de ratios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321550" cy="4876800"/>
          </a:xfrm>
          <a:noFill/>
        </p:spPr>
        <p:txBody>
          <a:bodyPr/>
          <a:lstStyle/>
          <a:p>
            <a:pPr eaLnBrk="1" hangingPunct="1"/>
            <a:r>
              <a:rPr lang="es-ES" sz="2400" dirty="0"/>
              <a:t>Calcular los ratios financieros y de tesorería </a:t>
            </a:r>
            <a:r>
              <a:rPr lang="es-ES" altLang="es-ES" sz="2400" dirty="0"/>
              <a:t>para cada ejercicio en una tabla </a:t>
            </a:r>
            <a:r>
              <a:rPr lang="es-ES" altLang="es-ES" sz="2400" dirty="0" err="1"/>
              <a:t>excel</a:t>
            </a:r>
            <a:r>
              <a:rPr lang="es-ES" altLang="es-ES" sz="2400" dirty="0"/>
              <a:t> y reflejar con una gráfica la evolución temporal de cada uno de ellos: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/>
              <a:t>Ratio de </a:t>
            </a:r>
            <a:r>
              <a:rPr lang="en-US" altLang="es-ES" sz="2000" dirty="0" err="1"/>
              <a:t>Tesorería</a:t>
            </a:r>
            <a:endParaRPr lang="en-US" altLang="es-E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/>
              <a:t>Ratio de </a:t>
            </a:r>
            <a:r>
              <a:rPr lang="en-US" altLang="es-ES" sz="2000" dirty="0" err="1"/>
              <a:t>Liquidez</a:t>
            </a:r>
            <a:endParaRPr lang="en-US" altLang="es-E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/>
              <a:t>Ratio de </a:t>
            </a:r>
            <a:r>
              <a:rPr lang="en-US" altLang="es-ES" sz="2000" dirty="0" err="1"/>
              <a:t>Garantía</a:t>
            </a:r>
            <a:r>
              <a:rPr lang="en-US" altLang="es-ES" sz="2000" dirty="0"/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/>
              <a:t>Ratio de </a:t>
            </a:r>
            <a:r>
              <a:rPr lang="en-US" altLang="es-ES" sz="2000" dirty="0" err="1"/>
              <a:t>Disponibilidad</a:t>
            </a:r>
            <a:endParaRPr lang="en-US" altLang="es-E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/>
              <a:t>Ratio de </a:t>
            </a:r>
            <a:r>
              <a:rPr lang="en-US" altLang="es-ES" sz="2000" dirty="0" err="1"/>
              <a:t>Autonomía</a:t>
            </a:r>
            <a:endParaRPr lang="en-US" altLang="es-E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/>
              <a:t>Ratio de </a:t>
            </a:r>
            <a:r>
              <a:rPr lang="en-US" altLang="es-ES" sz="2000" dirty="0" err="1"/>
              <a:t>Calidad</a:t>
            </a:r>
            <a:r>
              <a:rPr lang="en-US" altLang="es-ES" sz="2000" dirty="0"/>
              <a:t> de la </a:t>
            </a:r>
            <a:r>
              <a:rPr lang="en-US" altLang="es-ES" sz="2000" dirty="0" err="1"/>
              <a:t>Deuda</a:t>
            </a:r>
            <a:endParaRPr lang="en-US" altLang="es-ES" sz="2000" dirty="0"/>
          </a:p>
          <a:p>
            <a:pPr eaLnBrk="1" hangingPunct="1">
              <a:spcBef>
                <a:spcPts val="600"/>
              </a:spcBef>
            </a:pPr>
            <a:r>
              <a:rPr lang="en-US" altLang="es-ES" sz="2400" dirty="0" err="1"/>
              <a:t>En</a:t>
            </a:r>
            <a:r>
              <a:rPr lang="en-US" altLang="es-ES" sz="2400" dirty="0"/>
              <a:t> la </a:t>
            </a:r>
            <a:r>
              <a:rPr lang="en-US" altLang="es-ES" sz="2400" dirty="0" err="1"/>
              <a:t>documentación</a:t>
            </a:r>
            <a:r>
              <a:rPr lang="en-US" altLang="es-ES" sz="2400" dirty="0"/>
              <a:t> se </a:t>
            </a:r>
            <a:r>
              <a:rPr lang="en-US" altLang="es-ES" sz="2400" dirty="0" err="1"/>
              <a:t>debe</a:t>
            </a:r>
            <a:r>
              <a:rPr lang="en-US" altLang="es-ES" sz="2400" dirty="0"/>
              <a:t> </a:t>
            </a:r>
            <a:r>
              <a:rPr lang="en-US" altLang="es-ES" sz="2400" dirty="0" err="1"/>
              <a:t>explicar</a:t>
            </a:r>
            <a:r>
              <a:rPr lang="en-US" altLang="es-ES" sz="2400" dirty="0"/>
              <a:t> </a:t>
            </a:r>
            <a:r>
              <a:rPr lang="en-US" altLang="es-ES" sz="2400" dirty="0" err="1"/>
              <a:t>cómo</a:t>
            </a:r>
            <a:r>
              <a:rPr lang="en-US" altLang="es-ES" sz="2400" dirty="0"/>
              <a:t> se ha </a:t>
            </a:r>
            <a:r>
              <a:rPr lang="en-US" altLang="es-ES" sz="2400" dirty="0" err="1"/>
              <a:t>calculado</a:t>
            </a:r>
            <a:r>
              <a:rPr lang="en-US" altLang="es-ES" sz="2400" dirty="0"/>
              <a:t> </a:t>
            </a:r>
            <a:r>
              <a:rPr lang="en-US" altLang="es-ES" sz="2400" dirty="0" err="1"/>
              <a:t>cada</a:t>
            </a:r>
            <a:r>
              <a:rPr lang="en-US" altLang="es-ES" sz="2400" dirty="0"/>
              <a:t> ratio, </a:t>
            </a:r>
            <a:r>
              <a:rPr lang="en-US" altLang="es-ES" sz="2400" dirty="0" err="1"/>
              <a:t>qué</a:t>
            </a:r>
            <a:r>
              <a:rPr lang="en-US" altLang="es-ES" sz="2400" dirty="0"/>
              <a:t> </a:t>
            </a:r>
            <a:r>
              <a:rPr lang="en-US" altLang="es-ES" sz="2400" dirty="0" err="1"/>
              <a:t>significa</a:t>
            </a:r>
            <a:r>
              <a:rPr lang="en-US" altLang="es-ES" sz="2400" dirty="0"/>
              <a:t> y </a:t>
            </a:r>
            <a:r>
              <a:rPr lang="en-US" altLang="es-ES" sz="2400" dirty="0" err="1"/>
              <a:t>qué</a:t>
            </a:r>
            <a:r>
              <a:rPr lang="en-US" altLang="es-ES" sz="2400" dirty="0"/>
              <a:t> se </a:t>
            </a:r>
            <a:r>
              <a:rPr lang="en-US" altLang="es-ES" sz="2400" dirty="0" err="1"/>
              <a:t>puede</a:t>
            </a:r>
            <a:r>
              <a:rPr lang="en-US" altLang="es-ES" sz="2400" dirty="0"/>
              <a:t> </a:t>
            </a:r>
            <a:r>
              <a:rPr lang="en-US" altLang="es-ES" sz="2400" dirty="0" err="1"/>
              <a:t>deducir</a:t>
            </a:r>
            <a:r>
              <a:rPr lang="en-US" altLang="es-ES" sz="2400" dirty="0"/>
              <a:t> </a:t>
            </a:r>
            <a:r>
              <a:rPr lang="en-US" altLang="es-ES" sz="2400" dirty="0" err="1"/>
              <a:t>según</a:t>
            </a:r>
            <a:r>
              <a:rPr lang="en-US" altLang="es-ES" sz="2400" dirty="0"/>
              <a:t> </a:t>
            </a:r>
            <a:r>
              <a:rPr lang="en-US" altLang="es-ES" sz="2400" dirty="0" err="1"/>
              <a:t>los</a:t>
            </a:r>
            <a:r>
              <a:rPr lang="en-US" altLang="es-ES" sz="2400" dirty="0"/>
              <a:t> </a:t>
            </a:r>
            <a:r>
              <a:rPr lang="en-US" altLang="es-ES" sz="2400" dirty="0" err="1"/>
              <a:t>valores</a:t>
            </a:r>
            <a:r>
              <a:rPr lang="en-US" altLang="es-ES" sz="2400" dirty="0"/>
              <a:t> </a:t>
            </a:r>
            <a:r>
              <a:rPr lang="en-US" altLang="es-ES" sz="2400" dirty="0" err="1"/>
              <a:t>obtenidos</a:t>
            </a:r>
            <a:r>
              <a:rPr lang="en-US" altLang="es-ES" sz="2400" dirty="0"/>
              <a:t>.</a:t>
            </a:r>
          </a:p>
          <a:p>
            <a:pPr marL="457200" lvl="1" indent="0" eaLnBrk="1" hangingPunct="1">
              <a:buNone/>
            </a:pPr>
            <a:endParaRPr lang="en-US" altLang="es-ES" sz="2400" dirty="0"/>
          </a:p>
          <a:p>
            <a:pPr lvl="1" eaLnBrk="1" hangingPunct="1"/>
            <a:endParaRPr lang="en-US" altLang="es-ES" sz="2700" dirty="0"/>
          </a:p>
          <a:p>
            <a:pPr eaLnBrk="1" hangingPunct="1"/>
            <a:endParaRPr lang="en-US" altLang="es-ES" sz="3200" b="1" dirty="0"/>
          </a:p>
          <a:p>
            <a:pPr eaLnBrk="1" hangingPunct="1"/>
            <a:endParaRPr lang="es-ES" altLang="es-ES" sz="3200" dirty="0"/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i="1" dirty="0">
                <a:solidFill>
                  <a:srgbClr val="FFCCCC"/>
                </a:solidFill>
              </a:rPr>
              <a:t>SEGUNDA PARTE</a:t>
            </a:r>
            <a:endParaRPr lang="es-ES" b="1" i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9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689</Words>
  <Application>Microsoft Macintosh PowerPoint</Application>
  <PresentationFormat>Presentación en pantalla (4:3)</PresentationFormat>
  <Paragraphs>79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 Narrow</vt:lpstr>
      <vt:lpstr>Eras Medium ITC</vt:lpstr>
      <vt:lpstr>ＭＳ Ｐゴシック</vt:lpstr>
      <vt:lpstr>Tahoma</vt:lpstr>
      <vt:lpstr>Verdana</vt:lpstr>
      <vt:lpstr>Wingdings 2</vt:lpstr>
      <vt:lpstr>Wingdings 3</vt:lpstr>
      <vt:lpstr>Arial</vt:lpstr>
      <vt:lpstr>11_Concurrencia</vt:lpstr>
      <vt:lpstr>Sistemas y Tecnologías de Información  Práctica 3. Contabilidad.</vt:lpstr>
      <vt:lpstr>Práctica 3: Contabilidad</vt:lpstr>
      <vt:lpstr>1. Introducción</vt:lpstr>
      <vt:lpstr>2. Creación de subcuentas </vt:lpstr>
      <vt:lpstr>3. Creación de un libro diario</vt:lpstr>
      <vt:lpstr>4. Realizar el libro mayor </vt:lpstr>
      <vt:lpstr> 5. Calcular un balance de sumas y saldos </vt:lpstr>
      <vt:lpstr>6. Situación patrimonial de la empresa</vt:lpstr>
      <vt:lpstr>7. Cálculo de ratios</vt:lpstr>
      <vt:lpstr>8. Análisis de Rentabilidad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</dc:creator>
  <cp:lastModifiedBy>Usuario de Microsoft Office</cp:lastModifiedBy>
  <cp:revision>155</cp:revision>
  <cp:lastPrinted>2016-11-15T11:04:25Z</cp:lastPrinted>
  <dcterms:created xsi:type="dcterms:W3CDTF">2012-11-28T18:40:58Z</dcterms:created>
  <dcterms:modified xsi:type="dcterms:W3CDTF">2019-09-23T10:19:56Z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