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305" r:id="rId2"/>
    <p:sldId id="276" r:id="rId3"/>
    <p:sldId id="306" r:id="rId4"/>
    <p:sldId id="307" r:id="rId5"/>
    <p:sldId id="308" r:id="rId6"/>
    <p:sldId id="310" r:id="rId7"/>
    <p:sldId id="311" r:id="rId8"/>
    <p:sldId id="312" r:id="rId9"/>
    <p:sldId id="313" r:id="rId10"/>
    <p:sldId id="283" r:id="rId11"/>
    <p:sldId id="316" r:id="rId12"/>
    <p:sldId id="317" r:id="rId13"/>
    <p:sldId id="320" r:id="rId14"/>
    <p:sldId id="321" r:id="rId15"/>
    <p:sldId id="318" r:id="rId16"/>
    <p:sldId id="324" r:id="rId17"/>
  </p:sldIdLst>
  <p:sldSz cx="9144000" cy="6858000" type="screen4x3"/>
  <p:notesSz cx="7315200" cy="96012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C0C0C0"/>
    <a:srgbClr val="FFBD5B"/>
    <a:srgbClr val="FF9900"/>
    <a:srgbClr val="808080"/>
    <a:srgbClr val="333333"/>
    <a:srgbClr val="5F5F5F"/>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3" autoAdjust="0"/>
    <p:restoredTop sz="93116"/>
  </p:normalViewPr>
  <p:slideViewPr>
    <p:cSldViewPr>
      <p:cViewPr varScale="1">
        <p:scale>
          <a:sx n="87" d="100"/>
          <a:sy n="87" d="100"/>
        </p:scale>
        <p:origin x="888" y="200"/>
      </p:cViewPr>
      <p:guideLst>
        <p:guide orient="horz" pos="2160"/>
        <p:guide pos="2880"/>
      </p:guideLst>
    </p:cSldViewPr>
  </p:slideViewPr>
  <p:notesTextViewPr>
    <p:cViewPr>
      <p:scale>
        <a:sx n="100" d="100"/>
        <a:sy n="100" d="100"/>
      </p:scale>
      <p:origin x="0" y="0"/>
    </p:cViewPr>
  </p:notesTextViewPr>
  <p:notesViewPr>
    <p:cSldViewPr>
      <p:cViewPr varScale="1">
        <p:scale>
          <a:sx n="82" d="100"/>
          <a:sy n="82" d="100"/>
        </p:scale>
        <p:origin x="-3864"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pPr>
              <a:defRPr/>
            </a:pPr>
            <a:endParaRPr lang="es-ES"/>
          </a:p>
        </p:txBody>
      </p:sp>
      <p:sp>
        <p:nvSpPr>
          <p:cNvPr id="3" name="2 Marcador de fecha"/>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pPr>
              <a:defRPr/>
            </a:pPr>
            <a:fld id="{0AA74374-FF2A-4FFB-848D-4B5FDC77B017}" type="datetimeFigureOut">
              <a:rPr lang="es-ES"/>
              <a:pPr>
                <a:defRPr/>
              </a:pPr>
              <a:t>23/9/19</a:t>
            </a:fld>
            <a:endParaRPr lang="es-ES"/>
          </a:p>
        </p:txBody>
      </p:sp>
      <p:sp>
        <p:nvSpPr>
          <p:cNvPr id="4" name="3 Marcador de pie de página"/>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pPr>
              <a:defRPr/>
            </a:pPr>
            <a:endParaRPr lang="es-ES"/>
          </a:p>
        </p:txBody>
      </p:sp>
      <p:sp>
        <p:nvSpPr>
          <p:cNvPr id="5" name="4 Marcador de número de diapositiva"/>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pPr>
              <a:defRPr/>
            </a:pPr>
            <a:fld id="{511483F5-EE28-4165-9578-97C9E4CA7B0A}" type="slidenum">
              <a:rPr lang="es-ES"/>
              <a:pPr>
                <a:defRPr/>
              </a:pPr>
              <a:t>‹Nr.›</a:t>
            </a:fld>
            <a:endParaRPr lang="es-ES"/>
          </a:p>
        </p:txBody>
      </p:sp>
    </p:spTree>
    <p:extLst>
      <p:ext uri="{BB962C8B-B14F-4D97-AF65-F5344CB8AC3E}">
        <p14:creationId xmlns:p14="http://schemas.microsoft.com/office/powerpoint/2010/main" val="41576011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s-ES"/>
          </a:p>
        </p:txBody>
      </p:sp>
      <p:sp>
        <p:nvSpPr>
          <p:cNvPr id="1741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s-ES"/>
          </a:p>
        </p:txBody>
      </p:sp>
      <p:sp>
        <p:nvSpPr>
          <p:cNvPr id="307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1741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s-ES"/>
          </a:p>
        </p:txBody>
      </p:sp>
      <p:sp>
        <p:nvSpPr>
          <p:cNvPr id="1741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67C3A976-7711-4885-A059-7435DD7526E1}" type="slidenum">
              <a:rPr lang="es-ES"/>
              <a:pPr>
                <a:defRPr/>
              </a:pPr>
              <a:t>‹Nr.›</a:t>
            </a:fld>
            <a:endParaRPr lang="es-ES"/>
          </a:p>
        </p:txBody>
      </p:sp>
    </p:spTree>
    <p:extLst>
      <p:ext uri="{BB962C8B-B14F-4D97-AF65-F5344CB8AC3E}">
        <p14:creationId xmlns:p14="http://schemas.microsoft.com/office/powerpoint/2010/main" val="30657051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67C3A976-7711-4885-A059-7435DD7526E1}" type="slidenum">
              <a:rPr lang="es-ES" smtClean="0"/>
              <a:pPr>
                <a:defRPr/>
              </a:pPr>
              <a:t>1</a:t>
            </a:fld>
            <a:endParaRPr lang="es-ES"/>
          </a:p>
        </p:txBody>
      </p:sp>
    </p:spTree>
    <p:extLst>
      <p:ext uri="{BB962C8B-B14F-4D97-AF65-F5344CB8AC3E}">
        <p14:creationId xmlns:p14="http://schemas.microsoft.com/office/powerpoint/2010/main" val="1831803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563DDF2E-D21F-4ACB-A885-035521217216}" type="slidenum">
              <a:rPr lang="es-ES" sz="1300"/>
              <a:pPr algn="r" defTabSz="966788"/>
              <a:t>10</a:t>
            </a:fld>
            <a:endParaRPr lang="es-ES" sz="13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817556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563DDF2E-D21F-4ACB-A885-035521217216}" type="slidenum">
              <a:rPr lang="es-ES" sz="1300"/>
              <a:pPr algn="r" defTabSz="966788"/>
              <a:t>11</a:t>
            </a:fld>
            <a:endParaRPr lang="es-ES" sz="13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1072158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563DDF2E-D21F-4ACB-A885-035521217216}" type="slidenum">
              <a:rPr lang="es-ES" sz="1300"/>
              <a:pPr algn="r" defTabSz="966788"/>
              <a:t>12</a:t>
            </a:fld>
            <a:endParaRPr lang="es-ES" sz="13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240627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563DDF2E-D21F-4ACB-A885-035521217216}" type="slidenum">
              <a:rPr lang="es-ES" sz="1300"/>
              <a:pPr algn="r" defTabSz="966788"/>
              <a:t>13</a:t>
            </a:fld>
            <a:endParaRPr lang="es-ES" sz="13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517290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563DDF2E-D21F-4ACB-A885-035521217216}" type="slidenum">
              <a:rPr lang="es-ES" sz="1300"/>
              <a:pPr algn="r" defTabSz="966788"/>
              <a:t>14</a:t>
            </a:fld>
            <a:endParaRPr lang="es-ES" sz="13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1084000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563DDF2E-D21F-4ACB-A885-035521217216}" type="slidenum">
              <a:rPr lang="es-ES" sz="1300"/>
              <a:pPr algn="r" defTabSz="966788"/>
              <a:t>15</a:t>
            </a:fld>
            <a:endParaRPr lang="es-ES" sz="13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1686441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563DDF2E-D21F-4ACB-A885-035521217216}" type="slidenum">
              <a:rPr lang="es-ES" sz="1300"/>
              <a:pPr algn="r" defTabSz="966788"/>
              <a:t>16</a:t>
            </a:fld>
            <a:endParaRPr lang="es-ES" sz="13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2098375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935DB86E-E69A-46CF-99A0-D7A46E99D28B}" type="slidenum">
              <a:rPr lang="es-ES" smtClean="0"/>
              <a:pPr/>
              <a:t>2</a:t>
            </a:fld>
            <a:endParaRPr lang="es-E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800449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935DB86E-E69A-46CF-99A0-D7A46E99D28B}" type="slidenum">
              <a:rPr lang="es-ES" smtClean="0"/>
              <a:pPr/>
              <a:t>3</a:t>
            </a:fld>
            <a:endParaRPr lang="es-E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1315820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935DB86E-E69A-46CF-99A0-D7A46E99D28B}" type="slidenum">
              <a:rPr lang="es-ES" smtClean="0"/>
              <a:pPr/>
              <a:t>4</a:t>
            </a:fld>
            <a:endParaRPr lang="es-E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205605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935DB86E-E69A-46CF-99A0-D7A46E99D28B}" type="slidenum">
              <a:rPr lang="es-ES" smtClean="0"/>
              <a:pPr/>
              <a:t>5</a:t>
            </a:fld>
            <a:endParaRPr lang="es-E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309929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935DB86E-E69A-46CF-99A0-D7A46E99D28B}" type="slidenum">
              <a:rPr lang="es-ES" smtClean="0"/>
              <a:pPr/>
              <a:t>6</a:t>
            </a:fld>
            <a:endParaRPr lang="es-E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1336590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935DB86E-E69A-46CF-99A0-D7A46E99D28B}" type="slidenum">
              <a:rPr lang="es-ES" smtClean="0"/>
              <a:pPr/>
              <a:t>7</a:t>
            </a:fld>
            <a:endParaRPr lang="es-E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1393300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935DB86E-E69A-46CF-99A0-D7A46E99D28B}" type="slidenum">
              <a:rPr lang="es-ES" smtClean="0"/>
              <a:pPr/>
              <a:t>8</a:t>
            </a:fld>
            <a:endParaRPr lang="es-E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1033009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935DB86E-E69A-46CF-99A0-D7A46E99D28B}" type="slidenum">
              <a:rPr lang="es-ES" smtClean="0"/>
              <a:pPr/>
              <a:t>9</a:t>
            </a:fld>
            <a:endParaRPr lang="es-E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15375196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www.ua.es/es" TargetMode="External"/><Relationship Id="rId5" Type="http://schemas.openxmlformats.org/officeDocument/2006/relationships/image" Target="../media/image3.png"/><Relationship Id="rId6" Type="http://schemas.openxmlformats.org/officeDocument/2006/relationships/image" Target="../media/image4.jpeg"/><Relationship Id="rId1" Type="http://schemas.openxmlformats.org/officeDocument/2006/relationships/slideMaster" Target="../slideMasters/slideMaster1.xml"/><Relationship Id="rId2" Type="http://schemas.openxmlformats.org/officeDocument/2006/relationships/hyperlink" Target="http://www.dlsi.ua.es/2010"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3" name="10 Forma"/>
          <p:cNvSpPr>
            <a:spLocks/>
          </p:cNvSpPr>
          <p:nvPr userDrawn="1"/>
        </p:nvSpPr>
        <p:spPr bwMode="auto">
          <a:xfrm>
            <a:off x="1687513" y="5715000"/>
            <a:ext cx="7456487" cy="487363"/>
          </a:xfrm>
          <a:custGeom>
            <a:avLst/>
            <a:gdLst>
              <a:gd name="T0" fmla="*/ 4697 w 4697"/>
              <a:gd name="T1" fmla="*/ 0 h 367"/>
              <a:gd name="T2" fmla="*/ 4697 w 4697"/>
              <a:gd name="T3" fmla="*/ 367 h 367"/>
              <a:gd name="T4" fmla="*/ 0 w 4697"/>
              <a:gd name="T5" fmla="*/ 218 h 367"/>
              <a:gd name="T6" fmla="*/ 4697 w 4697"/>
              <a:gd name="T7" fmla="*/ 0 h 367"/>
              <a:gd name="T8" fmla="*/ 0 60000 65536"/>
              <a:gd name="T9" fmla="*/ 0 60000 65536"/>
              <a:gd name="T10" fmla="*/ 0 60000 65536"/>
              <a:gd name="T11" fmla="*/ 0 60000 65536"/>
              <a:gd name="T12" fmla="*/ 0 w 4697"/>
              <a:gd name="T13" fmla="*/ 0 h 367"/>
              <a:gd name="T14" fmla="*/ 0 w 4697"/>
              <a:gd name="T15" fmla="*/ 0 h 367"/>
            </a:gdLst>
            <a:ahLst/>
            <a:cxnLst>
              <a:cxn ang="T8">
                <a:pos x="T0" y="T1"/>
              </a:cxn>
              <a:cxn ang="T9">
                <a:pos x="T2" y="T3"/>
              </a:cxn>
              <a:cxn ang="T10">
                <a:pos x="T4" y="T5"/>
              </a:cxn>
              <a:cxn ang="T11">
                <a:pos x="T6" y="T7"/>
              </a:cxn>
            </a:cxnLst>
            <a:rect l="T12" t="T13" r="T14" b="T15"/>
            <a:pathLst>
              <a:path w="4697" h="367">
                <a:moveTo>
                  <a:pt x="4697" y="0"/>
                </a:moveTo>
                <a:lnTo>
                  <a:pt x="4697" y="367"/>
                </a:lnTo>
                <a:lnTo>
                  <a:pt x="0" y="218"/>
                </a:lnTo>
                <a:lnTo>
                  <a:pt x="4697" y="0"/>
                </a:lnTo>
                <a:close/>
              </a:path>
            </a:pathLst>
          </a:custGeom>
          <a:solidFill>
            <a:srgbClr val="0070C0">
              <a:alpha val="40000"/>
            </a:srgbClr>
          </a:solidFill>
          <a:ln w="9525">
            <a:noFill/>
            <a:miter lim="800000"/>
            <a:headEnd/>
            <a:tailEnd/>
          </a:ln>
        </p:spPr>
        <p:txBody>
          <a:bodyPr/>
          <a:lstStyle/>
          <a:p>
            <a:pPr>
              <a:defRPr/>
            </a:pPr>
            <a:endParaRPr lang="es-ES">
              <a:latin typeface="Eras Medium ITC" pitchFamily="34" charset="0"/>
            </a:endParaRPr>
          </a:p>
        </p:txBody>
      </p:sp>
      <p:sp>
        <p:nvSpPr>
          <p:cNvPr id="4" name="11 Forma"/>
          <p:cNvSpPr>
            <a:spLocks/>
          </p:cNvSpPr>
          <p:nvPr userDrawn="1"/>
        </p:nvSpPr>
        <p:spPr bwMode="auto">
          <a:xfrm>
            <a:off x="36513" y="5999163"/>
            <a:ext cx="9107487" cy="788987"/>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0 w 5760"/>
              <a:gd name="T15" fmla="*/ 0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70C0"/>
          </a:solidFill>
          <a:ln w="9525">
            <a:noFill/>
            <a:miter lim="800000"/>
            <a:headEnd/>
            <a:tailEnd/>
          </a:ln>
        </p:spPr>
        <p:txBody>
          <a:bodyPr/>
          <a:lstStyle/>
          <a:p>
            <a:pPr>
              <a:defRPr/>
            </a:pPr>
            <a:endParaRPr lang="es-ES">
              <a:latin typeface="Eras Medium ITC" pitchFamily="34" charset="0"/>
            </a:endParaRPr>
          </a:p>
        </p:txBody>
      </p:sp>
      <p:cxnSp>
        <p:nvCxnSpPr>
          <p:cNvPr id="5" name="Picture 7"/>
          <p:cNvCxnSpPr/>
          <p:nvPr userDrawn="1"/>
        </p:nvCxnSpPr>
        <p:spPr>
          <a:xfrm>
            <a:off x="9143" y="5894344"/>
            <a:ext cx="9143177" cy="790656"/>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6" name="10 Rectángulo"/>
          <p:cNvSpPr>
            <a:spLocks noChangeArrowheads="1"/>
          </p:cNvSpPr>
          <p:nvPr userDrawn="1"/>
        </p:nvSpPr>
        <p:spPr bwMode="auto">
          <a:xfrm>
            <a:off x="0" y="0"/>
            <a:ext cx="9144000" cy="762000"/>
          </a:xfrm>
          <a:prstGeom prst="rect">
            <a:avLst/>
          </a:prstGeom>
          <a:gradFill rotWithShape="1">
            <a:gsLst>
              <a:gs pos="0">
                <a:srgbClr val="C0C0C0">
                  <a:alpha val="56000"/>
                </a:srgbClr>
              </a:gs>
              <a:gs pos="100000">
                <a:schemeClr val="bg1"/>
              </a:gs>
            </a:gsLst>
            <a:lin ang="5400000" scaled="1"/>
          </a:gradFill>
          <a:ln w="9525">
            <a:noFill/>
            <a:miter lim="800000"/>
            <a:headEnd/>
            <a:tailEnd/>
          </a:ln>
        </p:spPr>
        <p:txBody>
          <a:bodyPr wrap="none" anchor="ctr"/>
          <a:lstStyle/>
          <a:p>
            <a:pPr>
              <a:defRPr/>
            </a:pPr>
            <a:endParaRPr lang="es-ES">
              <a:latin typeface="Eras Medium ITC" pitchFamily="34" charset="0"/>
            </a:endParaRPr>
          </a:p>
        </p:txBody>
      </p:sp>
      <p:sp>
        <p:nvSpPr>
          <p:cNvPr id="7" name="Text Box 10"/>
          <p:cNvSpPr txBox="1">
            <a:spLocks noChangeArrowheads="1"/>
          </p:cNvSpPr>
          <p:nvPr userDrawn="1"/>
        </p:nvSpPr>
        <p:spPr bwMode="auto">
          <a:xfrm>
            <a:off x="533400" y="4876800"/>
            <a:ext cx="8089900" cy="1477328"/>
          </a:xfrm>
          <a:prstGeom prst="rect">
            <a:avLst/>
          </a:prstGeom>
          <a:noFill/>
          <a:ln w="12700">
            <a:noFill/>
            <a:miter lim="800000"/>
            <a:headEnd/>
            <a:tailEnd/>
          </a:ln>
          <a:effectLst/>
        </p:spPr>
        <p:txBody>
          <a:bodyPr wrap="square">
            <a:spAutoFit/>
          </a:bodyPr>
          <a:lstStyle/>
          <a:p>
            <a:pPr algn="ctr" eaLnBrk="0" hangingPunct="0">
              <a:defRPr/>
            </a:pPr>
            <a:r>
              <a:rPr lang="es-ES_tradnl" sz="2400" b="1" dirty="0">
                <a:solidFill>
                  <a:srgbClr val="003399"/>
                </a:solidFill>
                <a:latin typeface="Tahoma" pitchFamily="34" charset="0"/>
              </a:rPr>
              <a:t>2011-2012</a:t>
            </a:r>
            <a:endParaRPr lang="es-ES" sz="2400" b="1" dirty="0">
              <a:solidFill>
                <a:srgbClr val="003399"/>
              </a:solidFill>
              <a:latin typeface="Tahoma" pitchFamily="34" charset="0"/>
            </a:endParaRPr>
          </a:p>
          <a:p>
            <a:pPr algn="ctr" eaLnBrk="0" hangingPunct="0">
              <a:defRPr/>
            </a:pPr>
            <a:r>
              <a:rPr lang="es-ES" sz="2400" b="1" dirty="0">
                <a:solidFill>
                  <a:srgbClr val="333333"/>
                </a:solidFill>
                <a:latin typeface="Tahoma" pitchFamily="34" charset="0"/>
              </a:rPr>
              <a:t>Grado en Ingeniería Informática</a:t>
            </a:r>
          </a:p>
          <a:p>
            <a:pPr algn="ctr" eaLnBrk="0" hangingPunct="0">
              <a:spcBef>
                <a:spcPct val="50000"/>
              </a:spcBef>
              <a:defRPr/>
            </a:pPr>
            <a:endParaRPr lang="es-ES" sz="2800" i="1" dirty="0">
              <a:latin typeface="Tahoma" pitchFamily="34" charset="0"/>
            </a:endParaRPr>
          </a:p>
        </p:txBody>
      </p:sp>
      <p:pic>
        <p:nvPicPr>
          <p:cNvPr id="10" name="Picture 14" descr="DLSI">
            <a:hlinkClick r:id="rId2"/>
          </p:cNvPr>
          <p:cNvPicPr>
            <a:picLocks noChangeAspect="1" noChangeArrowheads="1"/>
          </p:cNvPicPr>
          <p:nvPr userDrawn="1"/>
        </p:nvPicPr>
        <p:blipFill>
          <a:blip r:embed="rId3" cstate="print"/>
          <a:srcRect/>
          <a:stretch>
            <a:fillRect/>
          </a:stretch>
        </p:blipFill>
        <p:spPr bwMode="auto">
          <a:xfrm>
            <a:off x="914400" y="2819400"/>
            <a:ext cx="1676400" cy="608013"/>
          </a:xfrm>
          <a:prstGeom prst="rect">
            <a:avLst/>
          </a:prstGeom>
          <a:noFill/>
          <a:ln w="9525">
            <a:noFill/>
            <a:miter lim="800000"/>
            <a:headEnd/>
            <a:tailEnd/>
          </a:ln>
        </p:spPr>
      </p:pic>
      <p:pic>
        <p:nvPicPr>
          <p:cNvPr id="11" name="Picture 16" descr="logo Universidad Alicante">
            <a:hlinkClick r:id="rId4" tooltip="HOME - Universidad de Alicante"/>
          </p:cNvPr>
          <p:cNvPicPr>
            <a:picLocks noChangeAspect="1" noChangeArrowheads="1"/>
          </p:cNvPicPr>
          <p:nvPr userDrawn="1"/>
        </p:nvPicPr>
        <p:blipFill>
          <a:blip r:embed="rId5" cstate="print"/>
          <a:srcRect/>
          <a:stretch>
            <a:fillRect/>
          </a:stretch>
        </p:blipFill>
        <p:spPr bwMode="auto">
          <a:xfrm>
            <a:off x="914400" y="3733800"/>
            <a:ext cx="2505075" cy="428625"/>
          </a:xfrm>
          <a:prstGeom prst="rect">
            <a:avLst/>
          </a:prstGeom>
          <a:noFill/>
          <a:ln w="9525">
            <a:noFill/>
            <a:miter lim="800000"/>
            <a:headEnd/>
            <a:tailEnd/>
          </a:ln>
        </p:spPr>
      </p:pic>
      <p:pic>
        <p:nvPicPr>
          <p:cNvPr id="12" name="Picture 2" descr="Imagen de noticia"/>
          <p:cNvPicPr>
            <a:picLocks noChangeAspect="1" noChangeArrowheads="1"/>
          </p:cNvPicPr>
          <p:nvPr userDrawn="1"/>
        </p:nvPicPr>
        <p:blipFill>
          <a:blip r:embed="rId6" cstate="print"/>
          <a:srcRect/>
          <a:stretch>
            <a:fillRect/>
          </a:stretch>
        </p:blipFill>
        <p:spPr bwMode="auto">
          <a:xfrm>
            <a:off x="3886200" y="3505200"/>
            <a:ext cx="1371600" cy="533400"/>
          </a:xfrm>
          <a:prstGeom prst="rect">
            <a:avLst/>
          </a:prstGeom>
          <a:noFill/>
          <a:ln w="9525">
            <a:noFill/>
            <a:miter lim="800000"/>
            <a:headEnd/>
            <a:tailEnd/>
          </a:ln>
        </p:spPr>
      </p:pic>
      <p:sp>
        <p:nvSpPr>
          <p:cNvPr id="13" name="12 Rectángulo"/>
          <p:cNvSpPr/>
          <p:nvPr userDrawn="1"/>
        </p:nvSpPr>
        <p:spPr>
          <a:xfrm>
            <a:off x="304800" y="6150114"/>
            <a:ext cx="1371600" cy="707886"/>
          </a:xfrm>
          <a:prstGeom prst="rect">
            <a:avLst/>
          </a:prstGeom>
          <a:noFill/>
          <a:scene3d>
            <a:camera prst="orthographicFront"/>
            <a:lightRig rig="flat" dir="tl">
              <a:rot lat="0" lon="0" rev="6600000"/>
            </a:lightRig>
          </a:scene3d>
          <a:sp3d>
            <a:bevelT w="6350"/>
            <a:bevelB w="6350"/>
          </a:sp3d>
        </p:spPr>
        <p:txBody>
          <a:bodyPr>
            <a:spAutoFit/>
            <a:sp3d extrusionH="25400" contourW="8890">
              <a:bevelT w="38100" h="31750"/>
              <a:contourClr>
                <a:schemeClr val="accent2">
                  <a:shade val="75000"/>
                </a:schemeClr>
              </a:contourClr>
            </a:sp3d>
          </a:bodyPr>
          <a:lstStyle/>
          <a:p>
            <a:pPr algn="ctr">
              <a:defRPr/>
            </a:pPr>
            <a:r>
              <a:rPr lang="es-E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STI</a:t>
            </a:r>
          </a:p>
        </p:txBody>
      </p:sp>
      <p:sp>
        <p:nvSpPr>
          <p:cNvPr id="9" name="8 Rectángulo"/>
          <p:cNvSpPr>
            <a:spLocks noGrp="1"/>
          </p:cNvSpPr>
          <p:nvPr>
            <p:ph type="title"/>
          </p:nvPr>
        </p:nvSpPr>
        <p:spPr>
          <a:xfrm>
            <a:off x="558800" y="809625"/>
            <a:ext cx="7772400" cy="1470025"/>
          </a:xfrm>
        </p:spPr>
        <p:txBody>
          <a:bodyPr/>
          <a:lstStyle>
            <a:lvl1pPr marL="0" indent="0">
              <a:defRPr/>
            </a:lvl1pPr>
          </a:lstStyle>
          <a:p>
            <a:r>
              <a:rPr lang="es-ES"/>
              <a:t>Haga clic para cambiar el estilo de título	</a:t>
            </a:r>
          </a:p>
        </p:txBody>
      </p:sp>
      <p:sp>
        <p:nvSpPr>
          <p:cNvPr id="14" name="17 Rectángulo"/>
          <p:cNvSpPr>
            <a:spLocks noGrp="1"/>
          </p:cNvSpPr>
          <p:nvPr>
            <p:ph type="dt" sz="half" idx="10"/>
          </p:nvPr>
        </p:nvSpPr>
        <p:spPr>
          <a:xfrm>
            <a:off x="439738" y="6381750"/>
            <a:ext cx="2133600" cy="476250"/>
          </a:xfrm>
        </p:spPr>
        <p:txBody>
          <a:bodyPr/>
          <a:lstStyle>
            <a:lvl1pPr>
              <a:defRPr/>
            </a:lvl1pPr>
          </a:lstStyle>
          <a:p>
            <a:pPr>
              <a:defRPr/>
            </a:pPr>
            <a:endParaRPr lang="es-ES"/>
          </a:p>
        </p:txBody>
      </p:sp>
      <p:sp>
        <p:nvSpPr>
          <p:cNvPr id="15" name="14 Rectángulo"/>
          <p:cNvSpPr>
            <a:spLocks noGrp="1"/>
          </p:cNvSpPr>
          <p:nvPr>
            <p:ph type="sldNum" sz="quarter" idx="11"/>
          </p:nvPr>
        </p:nvSpPr>
        <p:spPr>
          <a:xfrm>
            <a:off x="6535738" y="6381750"/>
            <a:ext cx="2133600" cy="476250"/>
          </a:xfrm>
        </p:spPr>
        <p:txBody>
          <a:bodyPr/>
          <a:lstStyle>
            <a:lvl1pPr>
              <a:defRPr/>
            </a:lvl1pPr>
          </a:lstStyle>
          <a:p>
            <a:pPr>
              <a:defRPr/>
            </a:pPr>
            <a:fld id="{F05CFD94-094B-4BA2-A563-2A87D73ADEE9}" type="slidenum">
              <a:rPr lang="es-ES"/>
              <a:pPr>
                <a:defRPr/>
              </a:pPr>
              <a:t>‹Nr.›</a:t>
            </a:fld>
            <a:endParaRPr lang="es-ES" dirty="0"/>
          </a:p>
        </p:txBody>
      </p:sp>
      <p:sp>
        <p:nvSpPr>
          <p:cNvPr id="16" name="TextBox 4"/>
          <p:cNvSpPr txBox="1">
            <a:spLocks noChangeArrowheads="1"/>
          </p:cNvSpPr>
          <p:nvPr userDrawn="1"/>
        </p:nvSpPr>
        <p:spPr bwMode="auto">
          <a:xfrm>
            <a:off x="5410200" y="1905000"/>
            <a:ext cx="3255963" cy="3108543"/>
          </a:xfrm>
          <a:prstGeom prst="rect">
            <a:avLst/>
          </a:prstGeom>
          <a:noFill/>
          <a:ln w="9525">
            <a:noFill/>
            <a:miter lim="800000"/>
            <a:headEnd/>
            <a:tailEnd/>
          </a:ln>
        </p:spPr>
        <p:txBody>
          <a:bodyPr>
            <a:spAutoFit/>
          </a:bodyPr>
          <a:lstStyle/>
          <a:p>
            <a:r>
              <a:rPr lang="es-ES" sz="1400" b="0" baseline="0" dirty="0"/>
              <a:t>         </a:t>
            </a:r>
            <a:r>
              <a:rPr lang="es-ES" sz="1400" b="1" dirty="0"/>
              <a:t>Profesores:</a:t>
            </a:r>
          </a:p>
          <a:p>
            <a:r>
              <a:rPr lang="es-ES" sz="2200" dirty="0">
                <a:solidFill>
                  <a:schemeClr val="accent2"/>
                </a:solidFill>
              </a:rPr>
              <a:t>Jaime Gómez</a:t>
            </a:r>
          </a:p>
          <a:p>
            <a:r>
              <a:rPr lang="es-ES" sz="2200" dirty="0">
                <a:solidFill>
                  <a:schemeClr val="accent2"/>
                </a:solidFill>
              </a:rPr>
              <a:t>Rafael Romero</a:t>
            </a:r>
          </a:p>
          <a:p>
            <a:r>
              <a:rPr lang="es-ES" sz="2200" dirty="0">
                <a:solidFill>
                  <a:schemeClr val="accent2"/>
                </a:solidFill>
              </a:rPr>
              <a:t>Antonio Requena</a:t>
            </a:r>
          </a:p>
          <a:p>
            <a:r>
              <a:rPr lang="es-ES" sz="2200" dirty="0">
                <a:solidFill>
                  <a:schemeClr val="accent2"/>
                </a:solidFill>
              </a:rPr>
              <a:t>Ramón Rubio</a:t>
            </a:r>
          </a:p>
          <a:p>
            <a:r>
              <a:rPr lang="es-ES" sz="2200" dirty="0">
                <a:solidFill>
                  <a:schemeClr val="accent2"/>
                </a:solidFill>
              </a:rPr>
              <a:t>Jesús </a:t>
            </a:r>
            <a:r>
              <a:rPr lang="es-ES" sz="2200" dirty="0" err="1">
                <a:solidFill>
                  <a:schemeClr val="accent2"/>
                </a:solidFill>
              </a:rPr>
              <a:t>Hermida</a:t>
            </a:r>
            <a:endParaRPr lang="es-ES" sz="2200" dirty="0">
              <a:solidFill>
                <a:schemeClr val="accent2"/>
              </a:solidFill>
            </a:endParaRPr>
          </a:p>
          <a:p>
            <a:r>
              <a:rPr lang="es-ES" sz="2200" dirty="0">
                <a:solidFill>
                  <a:schemeClr val="accent2"/>
                </a:solidFill>
              </a:rPr>
              <a:t>Manuel Marco (</a:t>
            </a:r>
            <a:r>
              <a:rPr lang="es-ES" sz="2200" dirty="0" err="1">
                <a:solidFill>
                  <a:schemeClr val="accent2"/>
                </a:solidFill>
              </a:rPr>
              <a:t>coord</a:t>
            </a:r>
            <a:r>
              <a:rPr lang="es-ES" sz="2200" dirty="0">
                <a:solidFill>
                  <a:schemeClr val="accent2"/>
                </a:solidFill>
              </a:rPr>
              <a:t>)</a:t>
            </a:r>
          </a:p>
          <a:p>
            <a:r>
              <a:rPr lang="es-ES" sz="2200" dirty="0">
                <a:solidFill>
                  <a:schemeClr val="accent2"/>
                </a:solidFill>
              </a:rPr>
              <a:t>Andrés </a:t>
            </a:r>
            <a:r>
              <a:rPr lang="es-ES" sz="2200" dirty="0" err="1">
                <a:solidFill>
                  <a:schemeClr val="accent2"/>
                </a:solidFill>
              </a:rPr>
              <a:t>Montoyo</a:t>
            </a:r>
            <a:endParaRPr lang="es-ES" sz="2200" dirty="0">
              <a:solidFill>
                <a:schemeClr val="accent2"/>
              </a:solidFill>
            </a:endParaRPr>
          </a:p>
          <a:p>
            <a:endParaRPr lang="es-ES" sz="2800" dirty="0">
              <a:solidFill>
                <a:schemeClr val="accent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17 Rectángulo"/>
          <p:cNvSpPr>
            <a:spLocks noGrp="1"/>
          </p:cNvSpPr>
          <p:nvPr>
            <p:ph type="dt" sz="half" idx="10"/>
          </p:nvPr>
        </p:nvSpPr>
        <p:spPr>
          <a:ln/>
        </p:spPr>
        <p:txBody>
          <a:bodyPr/>
          <a:lstStyle>
            <a:lvl1pPr>
              <a:defRPr/>
            </a:lvl1pPr>
          </a:lstStyle>
          <a:p>
            <a:pPr>
              <a:defRPr/>
            </a:pPr>
            <a:endParaRPr lang="es-ES"/>
          </a:p>
        </p:txBody>
      </p:sp>
      <p:sp>
        <p:nvSpPr>
          <p:cNvPr id="5" name="4 Rectángulo"/>
          <p:cNvSpPr>
            <a:spLocks noGrp="1"/>
          </p:cNvSpPr>
          <p:nvPr>
            <p:ph type="sldNum" sz="quarter" idx="11"/>
          </p:nvPr>
        </p:nvSpPr>
        <p:spPr/>
        <p:txBody>
          <a:bodyPr/>
          <a:lstStyle>
            <a:lvl1pPr>
              <a:defRPr/>
            </a:lvl1pPr>
          </a:lstStyle>
          <a:p>
            <a:pPr>
              <a:defRPr/>
            </a:pPr>
            <a:fld id="{DA988EAD-81DA-4CE4-AF44-5E6F3F949B2F}" type="slidenum">
              <a:rPr lang="es-ES"/>
              <a:pPr>
                <a:defRPr/>
              </a:pPr>
              <a:t>‹Nr.›</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17 Rectángulo"/>
          <p:cNvSpPr>
            <a:spLocks noGrp="1"/>
          </p:cNvSpPr>
          <p:nvPr>
            <p:ph type="dt" sz="half" idx="10"/>
          </p:nvPr>
        </p:nvSpPr>
        <p:spPr>
          <a:ln/>
        </p:spPr>
        <p:txBody>
          <a:bodyPr/>
          <a:lstStyle>
            <a:lvl1pPr>
              <a:defRPr/>
            </a:lvl1pPr>
          </a:lstStyle>
          <a:p>
            <a:pPr>
              <a:defRPr/>
            </a:pPr>
            <a:endParaRPr lang="es-ES"/>
          </a:p>
        </p:txBody>
      </p:sp>
      <p:sp>
        <p:nvSpPr>
          <p:cNvPr id="5" name="4 Rectángulo"/>
          <p:cNvSpPr>
            <a:spLocks noGrp="1"/>
          </p:cNvSpPr>
          <p:nvPr>
            <p:ph type="sldNum" sz="quarter" idx="11"/>
          </p:nvPr>
        </p:nvSpPr>
        <p:spPr/>
        <p:txBody>
          <a:bodyPr/>
          <a:lstStyle>
            <a:lvl1pPr>
              <a:defRPr/>
            </a:lvl1pPr>
          </a:lstStyle>
          <a:p>
            <a:pPr>
              <a:defRPr/>
            </a:pPr>
            <a:fld id="{E2D4B885-78B2-4114-B881-85F8A8813AE6}" type="slidenum">
              <a:rPr lang="es-ES"/>
              <a:pPr>
                <a:defRPr/>
              </a:pPr>
              <a:t>‹Nr.›</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1_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a:t>Haga clic para modificar el estilo de título del patrón</a:t>
            </a:r>
          </a:p>
        </p:txBody>
      </p:sp>
      <p:sp>
        <p:nvSpPr>
          <p:cNvPr id="3" name="2 Marcador de contenido"/>
          <p:cNvSpPr>
            <a:spLocks noGrp="1"/>
          </p:cNvSpPr>
          <p:nvPr>
            <p:ph idx="1"/>
          </p:nvPr>
        </p:nvSpPr>
        <p:spPr>
          <a:xfrm>
            <a:off x="457200" y="1600200"/>
            <a:ext cx="8229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17 Rectángulo"/>
          <p:cNvSpPr>
            <a:spLocks noGrp="1"/>
          </p:cNvSpPr>
          <p:nvPr>
            <p:ph type="dt" sz="half" idx="10"/>
          </p:nvPr>
        </p:nvSpPr>
        <p:spPr>
          <a:ln/>
        </p:spPr>
        <p:txBody>
          <a:bodyPr/>
          <a:lstStyle>
            <a:lvl1pPr>
              <a:defRPr/>
            </a:lvl1pPr>
          </a:lstStyle>
          <a:p>
            <a:pPr>
              <a:defRPr/>
            </a:pPr>
            <a:endParaRPr lang="es-ES"/>
          </a:p>
        </p:txBody>
      </p:sp>
      <p:sp>
        <p:nvSpPr>
          <p:cNvPr id="5" name="4 Rectángulo"/>
          <p:cNvSpPr>
            <a:spLocks noGrp="1"/>
          </p:cNvSpPr>
          <p:nvPr>
            <p:ph type="sldNum" sz="quarter" idx="11"/>
          </p:nvPr>
        </p:nvSpPr>
        <p:spPr/>
        <p:txBody>
          <a:bodyPr/>
          <a:lstStyle>
            <a:lvl1pPr>
              <a:defRPr/>
            </a:lvl1pPr>
          </a:lstStyle>
          <a:p>
            <a:pPr>
              <a:defRPr/>
            </a:pPr>
            <a:fld id="{C3E79E65-BB64-47C0-8F6D-2A275019E1EE}" type="slidenum">
              <a:rPr lang="es-ES"/>
              <a:pPr>
                <a:defRPr/>
              </a:pPr>
              <a:t>‹Nr.›</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6" name="5 Título"/>
          <p:cNvSpPr>
            <a:spLocks noGrp="1"/>
          </p:cNvSpPr>
          <p:nvPr>
            <p:ph type="title"/>
          </p:nvPr>
        </p:nvSpPr>
        <p:spPr/>
        <p:txBody>
          <a:bodyPr/>
          <a:lstStyle/>
          <a:p>
            <a:r>
              <a:rPr lang="es-ES"/>
              <a:t>Haga clic para modificar el estilo de título del patrón</a:t>
            </a:r>
          </a:p>
        </p:txBody>
      </p:sp>
      <p:sp>
        <p:nvSpPr>
          <p:cNvPr id="4" name="17 Rectángulo"/>
          <p:cNvSpPr>
            <a:spLocks noGrp="1"/>
          </p:cNvSpPr>
          <p:nvPr>
            <p:ph type="dt" sz="half" idx="10"/>
          </p:nvPr>
        </p:nvSpPr>
        <p:spPr>
          <a:ln/>
        </p:spPr>
        <p:txBody>
          <a:bodyPr/>
          <a:lstStyle>
            <a:lvl1pPr>
              <a:defRPr/>
            </a:lvl1pPr>
          </a:lstStyle>
          <a:p>
            <a:pPr>
              <a:defRPr/>
            </a:pPr>
            <a:endParaRPr lang="es-ES"/>
          </a:p>
        </p:txBody>
      </p:sp>
      <p:sp>
        <p:nvSpPr>
          <p:cNvPr id="5" name="4 Rectángulo"/>
          <p:cNvSpPr>
            <a:spLocks noGrp="1"/>
          </p:cNvSpPr>
          <p:nvPr>
            <p:ph type="sldNum" sz="quarter" idx="11"/>
          </p:nvPr>
        </p:nvSpPr>
        <p:spPr/>
        <p:txBody>
          <a:bodyPr/>
          <a:lstStyle>
            <a:lvl1pPr>
              <a:defRPr/>
            </a:lvl1pPr>
          </a:lstStyle>
          <a:p>
            <a:pPr>
              <a:defRPr/>
            </a:pPr>
            <a:fld id="{B3DE74A6-677B-48EF-8EEF-AF8375AB371D}" type="slidenum">
              <a:rPr lang="es-ES"/>
              <a:pPr>
                <a:defRPr/>
              </a:pPr>
              <a:t>‹Nr.›</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dirty="0"/>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dirty="0"/>
              <a:t>Haga clic para modificar el estilo de texto del patrón</a:t>
            </a:r>
          </a:p>
        </p:txBody>
      </p:sp>
      <p:sp>
        <p:nvSpPr>
          <p:cNvPr id="4" name="17 Rectángulo"/>
          <p:cNvSpPr>
            <a:spLocks noGrp="1"/>
          </p:cNvSpPr>
          <p:nvPr>
            <p:ph type="dt" sz="half" idx="10"/>
          </p:nvPr>
        </p:nvSpPr>
        <p:spPr>
          <a:ln/>
        </p:spPr>
        <p:txBody>
          <a:bodyPr/>
          <a:lstStyle>
            <a:lvl1pPr>
              <a:defRPr/>
            </a:lvl1pPr>
          </a:lstStyle>
          <a:p>
            <a:pPr>
              <a:defRPr/>
            </a:pPr>
            <a:endParaRPr lang="es-ES"/>
          </a:p>
        </p:txBody>
      </p:sp>
      <p:sp>
        <p:nvSpPr>
          <p:cNvPr id="5" name="4 Rectángulo"/>
          <p:cNvSpPr>
            <a:spLocks noGrp="1"/>
          </p:cNvSpPr>
          <p:nvPr>
            <p:ph type="sldNum" sz="quarter" idx="11"/>
          </p:nvPr>
        </p:nvSpPr>
        <p:spPr/>
        <p:txBody>
          <a:bodyPr/>
          <a:lstStyle>
            <a:lvl1pPr>
              <a:defRPr/>
            </a:lvl1pPr>
          </a:lstStyle>
          <a:p>
            <a:pPr>
              <a:defRPr/>
            </a:pPr>
            <a:fld id="{B792BC60-EB15-4E31-8B59-A7A89D47DC8A}" type="slidenum">
              <a:rPr lang="es-ES"/>
              <a:pPr>
                <a:defRPr/>
              </a:pPr>
              <a:t>‹Nr.›</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17 Rectángulo"/>
          <p:cNvSpPr>
            <a:spLocks noGrp="1"/>
          </p:cNvSpPr>
          <p:nvPr>
            <p:ph type="dt" sz="half" idx="10"/>
          </p:nvPr>
        </p:nvSpPr>
        <p:spPr>
          <a:ln/>
        </p:spPr>
        <p:txBody>
          <a:bodyPr/>
          <a:lstStyle>
            <a:lvl1pPr>
              <a:defRPr/>
            </a:lvl1pPr>
          </a:lstStyle>
          <a:p>
            <a:pPr>
              <a:defRPr/>
            </a:pPr>
            <a:endParaRPr lang="es-ES"/>
          </a:p>
        </p:txBody>
      </p:sp>
      <p:sp>
        <p:nvSpPr>
          <p:cNvPr id="6" name="5 Rectángulo"/>
          <p:cNvSpPr>
            <a:spLocks noGrp="1"/>
          </p:cNvSpPr>
          <p:nvPr>
            <p:ph type="sldNum" sz="quarter" idx="11"/>
          </p:nvPr>
        </p:nvSpPr>
        <p:spPr/>
        <p:txBody>
          <a:bodyPr/>
          <a:lstStyle>
            <a:lvl1pPr>
              <a:defRPr/>
            </a:lvl1pPr>
          </a:lstStyle>
          <a:p>
            <a:pPr>
              <a:defRPr/>
            </a:pPr>
            <a:fld id="{4AD35A61-28FC-471C-BFCD-F417505BD242}" type="slidenum">
              <a:rPr lang="es-ES"/>
              <a:pPr>
                <a:defRPr/>
              </a:pPr>
              <a:t>‹Nr.›</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17 Rectángulo"/>
          <p:cNvSpPr>
            <a:spLocks noGrp="1"/>
          </p:cNvSpPr>
          <p:nvPr>
            <p:ph type="dt" sz="half" idx="10"/>
          </p:nvPr>
        </p:nvSpPr>
        <p:spPr>
          <a:ln/>
        </p:spPr>
        <p:txBody>
          <a:bodyPr/>
          <a:lstStyle>
            <a:lvl1pPr>
              <a:defRPr/>
            </a:lvl1pPr>
          </a:lstStyle>
          <a:p>
            <a:pPr>
              <a:defRPr/>
            </a:pPr>
            <a:endParaRPr lang="es-ES"/>
          </a:p>
        </p:txBody>
      </p:sp>
      <p:sp>
        <p:nvSpPr>
          <p:cNvPr id="8" name="7 Rectángulo"/>
          <p:cNvSpPr>
            <a:spLocks noGrp="1"/>
          </p:cNvSpPr>
          <p:nvPr>
            <p:ph type="sldNum" sz="quarter" idx="11"/>
          </p:nvPr>
        </p:nvSpPr>
        <p:spPr/>
        <p:txBody>
          <a:bodyPr/>
          <a:lstStyle>
            <a:lvl1pPr>
              <a:defRPr/>
            </a:lvl1pPr>
          </a:lstStyle>
          <a:p>
            <a:pPr>
              <a:defRPr/>
            </a:pPr>
            <a:fld id="{0B89328B-F124-44D2-828E-C2B1A56E2CA5}" type="slidenum">
              <a:rPr lang="es-ES"/>
              <a:pPr>
                <a:defRPr/>
              </a:pPr>
              <a:t>‹Nr.›</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17 Rectángulo"/>
          <p:cNvSpPr>
            <a:spLocks noGrp="1"/>
          </p:cNvSpPr>
          <p:nvPr>
            <p:ph type="dt" sz="half" idx="10"/>
          </p:nvPr>
        </p:nvSpPr>
        <p:spPr>
          <a:ln/>
        </p:spPr>
        <p:txBody>
          <a:bodyPr/>
          <a:lstStyle>
            <a:lvl1pPr>
              <a:defRPr/>
            </a:lvl1pPr>
          </a:lstStyle>
          <a:p>
            <a:pPr>
              <a:defRPr/>
            </a:pPr>
            <a:endParaRPr lang="es-ES"/>
          </a:p>
        </p:txBody>
      </p:sp>
      <p:sp>
        <p:nvSpPr>
          <p:cNvPr id="4" name="3 Rectángulo"/>
          <p:cNvSpPr>
            <a:spLocks noGrp="1"/>
          </p:cNvSpPr>
          <p:nvPr>
            <p:ph type="sldNum" sz="quarter" idx="11"/>
          </p:nvPr>
        </p:nvSpPr>
        <p:spPr/>
        <p:txBody>
          <a:bodyPr/>
          <a:lstStyle>
            <a:lvl1pPr>
              <a:defRPr/>
            </a:lvl1pPr>
          </a:lstStyle>
          <a:p>
            <a:pPr>
              <a:defRPr/>
            </a:pPr>
            <a:fld id="{017BF36A-3114-4474-8A3A-C6B03457D681}" type="slidenum">
              <a:rPr lang="es-ES"/>
              <a:pPr>
                <a:defRPr/>
              </a:pPr>
              <a:t>‹Nr.›</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7 Rectángulo"/>
          <p:cNvSpPr>
            <a:spLocks noGrp="1"/>
          </p:cNvSpPr>
          <p:nvPr>
            <p:ph type="dt" sz="half" idx="10"/>
          </p:nvPr>
        </p:nvSpPr>
        <p:spPr>
          <a:ln/>
        </p:spPr>
        <p:txBody>
          <a:bodyPr/>
          <a:lstStyle>
            <a:lvl1pPr>
              <a:defRPr/>
            </a:lvl1pPr>
          </a:lstStyle>
          <a:p>
            <a:pPr>
              <a:defRPr/>
            </a:pPr>
            <a:endParaRPr lang="es-ES"/>
          </a:p>
        </p:txBody>
      </p:sp>
      <p:sp>
        <p:nvSpPr>
          <p:cNvPr id="3" name="2 Rectángulo"/>
          <p:cNvSpPr>
            <a:spLocks noGrp="1"/>
          </p:cNvSpPr>
          <p:nvPr>
            <p:ph type="sldNum" sz="quarter" idx="11"/>
          </p:nvPr>
        </p:nvSpPr>
        <p:spPr/>
        <p:txBody>
          <a:bodyPr/>
          <a:lstStyle>
            <a:lvl1pPr>
              <a:defRPr/>
            </a:lvl1pPr>
          </a:lstStyle>
          <a:p>
            <a:pPr>
              <a:defRPr/>
            </a:pPr>
            <a:fld id="{500A9F84-CEA7-4AD4-BB6D-6DE8E629881A}" type="slidenum">
              <a:rPr lang="es-ES"/>
              <a:pPr>
                <a:defRPr/>
              </a:pPr>
              <a:t>‹Nr.›</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17 Rectángulo"/>
          <p:cNvSpPr>
            <a:spLocks noGrp="1"/>
          </p:cNvSpPr>
          <p:nvPr>
            <p:ph type="dt" sz="half" idx="10"/>
          </p:nvPr>
        </p:nvSpPr>
        <p:spPr>
          <a:ln/>
        </p:spPr>
        <p:txBody>
          <a:bodyPr/>
          <a:lstStyle>
            <a:lvl1pPr>
              <a:defRPr/>
            </a:lvl1pPr>
          </a:lstStyle>
          <a:p>
            <a:pPr>
              <a:defRPr/>
            </a:pPr>
            <a:endParaRPr lang="es-ES"/>
          </a:p>
        </p:txBody>
      </p:sp>
      <p:sp>
        <p:nvSpPr>
          <p:cNvPr id="6" name="5 Rectángulo"/>
          <p:cNvSpPr>
            <a:spLocks noGrp="1"/>
          </p:cNvSpPr>
          <p:nvPr>
            <p:ph type="sldNum" sz="quarter" idx="11"/>
          </p:nvPr>
        </p:nvSpPr>
        <p:spPr/>
        <p:txBody>
          <a:bodyPr/>
          <a:lstStyle>
            <a:lvl1pPr>
              <a:defRPr/>
            </a:lvl1pPr>
          </a:lstStyle>
          <a:p>
            <a:pPr>
              <a:defRPr/>
            </a:pPr>
            <a:fld id="{D06595DA-8503-4B9B-A53F-59943C3CBC41}" type="slidenum">
              <a:rPr lang="es-ES"/>
              <a:pPr>
                <a:defRPr/>
              </a:pPr>
              <a:t>‹Nr.›</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17 Rectángulo"/>
          <p:cNvSpPr>
            <a:spLocks noGrp="1"/>
          </p:cNvSpPr>
          <p:nvPr>
            <p:ph type="dt" sz="half" idx="10"/>
          </p:nvPr>
        </p:nvSpPr>
        <p:spPr>
          <a:ln/>
        </p:spPr>
        <p:txBody>
          <a:bodyPr/>
          <a:lstStyle>
            <a:lvl1pPr>
              <a:defRPr/>
            </a:lvl1pPr>
          </a:lstStyle>
          <a:p>
            <a:pPr>
              <a:defRPr/>
            </a:pPr>
            <a:endParaRPr lang="es-ES"/>
          </a:p>
        </p:txBody>
      </p:sp>
      <p:sp>
        <p:nvSpPr>
          <p:cNvPr id="6" name="5 Rectángulo"/>
          <p:cNvSpPr>
            <a:spLocks noGrp="1"/>
          </p:cNvSpPr>
          <p:nvPr>
            <p:ph type="sldNum" sz="quarter" idx="11"/>
          </p:nvPr>
        </p:nvSpPr>
        <p:spPr/>
        <p:txBody>
          <a:bodyPr/>
          <a:lstStyle>
            <a:lvl1pPr>
              <a:defRPr/>
            </a:lvl1pPr>
          </a:lstStyle>
          <a:p>
            <a:pPr>
              <a:defRPr/>
            </a:pPr>
            <a:fld id="{3CA5FE09-91F9-45C1-8D7A-01F576C426C6}" type="slidenum">
              <a:rPr lang="es-ES"/>
              <a:pPr>
                <a:defRPr/>
              </a:pPr>
              <a:t>‹Nr.›</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12 Forma"/>
          <p:cNvSpPr>
            <a:spLocks/>
          </p:cNvSpPr>
          <p:nvPr userDrawn="1"/>
        </p:nvSpPr>
        <p:spPr bwMode="auto">
          <a:xfrm>
            <a:off x="457200" y="4953000"/>
            <a:ext cx="3802063" cy="1443038"/>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0 w 5760"/>
              <a:gd name="T15" fmla="*/ 0 h 528"/>
            </a:gdLst>
            <a:ahLst/>
            <a:cxnLst>
              <a:cxn ang="T8">
                <a:pos x="T0" y="T1"/>
              </a:cxn>
              <a:cxn ang="T9">
                <a:pos x="T2" y="T3"/>
              </a:cxn>
              <a:cxn ang="T10">
                <a:pos x="T4" y="T5"/>
              </a:cxn>
              <a:cxn ang="T11">
                <a:pos x="T6" y="T7"/>
              </a:cxn>
            </a:cxnLst>
            <a:rect l="T12" t="T13" r="T14" b="T15"/>
            <a:pathLst>
              <a:path w="5760" h="528">
                <a:moveTo>
                  <a:pt x="-329" y="347"/>
                </a:moveTo>
                <a:lnTo>
                  <a:pt x="7156" y="682"/>
                </a:lnTo>
                <a:lnTo>
                  <a:pt x="5229" y="682"/>
                </a:lnTo>
                <a:lnTo>
                  <a:pt x="-328" y="345"/>
                </a:lnTo>
              </a:path>
            </a:pathLst>
          </a:custGeom>
          <a:solidFill>
            <a:srgbClr val="0070C0">
              <a:alpha val="40000"/>
            </a:srgbClr>
          </a:solidFill>
          <a:ln w="9525">
            <a:noFill/>
            <a:miter lim="800000"/>
            <a:headEnd/>
            <a:tailEnd/>
          </a:ln>
        </p:spPr>
        <p:txBody>
          <a:bodyPr/>
          <a:lstStyle/>
          <a:p>
            <a:pPr>
              <a:defRPr/>
            </a:pPr>
            <a:endParaRPr lang="es-ES">
              <a:latin typeface="Eras Medium ITC" pitchFamily="34" charset="0"/>
            </a:endParaRPr>
          </a:p>
        </p:txBody>
      </p:sp>
      <p:sp>
        <p:nvSpPr>
          <p:cNvPr id="90115" name="11 Forma"/>
          <p:cNvSpPr>
            <a:spLocks/>
          </p:cNvSpPr>
          <p:nvPr/>
        </p:nvSpPr>
        <p:spPr bwMode="auto">
          <a:xfrm>
            <a:off x="0" y="5486400"/>
            <a:ext cx="3505200" cy="10668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0 w 5760"/>
              <a:gd name="T15" fmla="*/ 0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70C0"/>
          </a:solidFill>
          <a:ln w="9525">
            <a:noFill/>
            <a:miter lim="800000"/>
            <a:headEnd/>
            <a:tailEnd/>
          </a:ln>
        </p:spPr>
        <p:txBody>
          <a:bodyPr/>
          <a:lstStyle/>
          <a:p>
            <a:pPr>
              <a:defRPr/>
            </a:pPr>
            <a:endParaRPr lang="es-ES">
              <a:latin typeface="Eras Medium ITC" pitchFamily="34" charset="0"/>
            </a:endParaRPr>
          </a:p>
        </p:txBody>
      </p:sp>
      <p:cxnSp>
        <p:nvCxnSpPr>
          <p:cNvPr id="15" name="Picture 4"/>
          <p:cNvCxnSpPr/>
          <p:nvPr/>
        </p:nvCxnSpPr>
        <p:spPr>
          <a:xfrm>
            <a:off x="11816" y="5763367"/>
            <a:ext cx="3938768" cy="1084869"/>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wrap="square" lIns="91440" tIns="45720" rIns="91440" bIns="45720" numCol="1" anchor="ctr" anchorCtr="0" compatLnSpc="1">
            <a:prstTxWarp prst="textNoShape">
              <a:avLst/>
            </a:prstTxWarp>
            <a:normAutofit/>
          </a:bodyPr>
          <a:lstStyle/>
          <a:p>
            <a:pPr lvl="0"/>
            <a:r>
              <a:rPr lang="en-US"/>
              <a:t>Click to edit Master title style</a:t>
            </a:r>
          </a:p>
        </p:txBody>
      </p:sp>
      <p:sp>
        <p:nvSpPr>
          <p:cNvPr id="1030" name="29 Rectángul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4"/>
            <a:r>
              <a:rPr lang="en-US"/>
              <a:t>Sixth level</a:t>
            </a:r>
          </a:p>
          <a:p>
            <a:pPr lvl="4"/>
            <a:r>
              <a:rPr lang="en-US"/>
              <a:t>Seventh level</a:t>
            </a:r>
          </a:p>
          <a:p>
            <a:pPr lvl="4"/>
            <a:r>
              <a:rPr lang="en-US"/>
              <a:t>Eighth level</a:t>
            </a:r>
          </a:p>
          <a:p>
            <a:pPr lvl="4"/>
            <a:r>
              <a:rPr lang="en-US"/>
              <a:t>Ninth level</a:t>
            </a:r>
          </a:p>
        </p:txBody>
      </p:sp>
      <p:sp>
        <p:nvSpPr>
          <p:cNvPr id="11" name="10 Rectángulo"/>
          <p:cNvSpPr>
            <a:spLocks noChangeArrowheads="1"/>
          </p:cNvSpPr>
          <p:nvPr/>
        </p:nvSpPr>
        <p:spPr bwMode="auto">
          <a:xfrm>
            <a:off x="0" y="0"/>
            <a:ext cx="9144000" cy="1295400"/>
          </a:xfrm>
          <a:prstGeom prst="rect">
            <a:avLst/>
          </a:prstGeom>
          <a:gradFill rotWithShape="1">
            <a:gsLst>
              <a:gs pos="0">
                <a:srgbClr val="C0C0C0">
                  <a:alpha val="56000"/>
                </a:srgbClr>
              </a:gs>
              <a:gs pos="100000">
                <a:schemeClr val="bg1"/>
              </a:gs>
            </a:gsLst>
            <a:lin ang="5400000" scaled="1"/>
          </a:gradFill>
          <a:ln w="9525">
            <a:noFill/>
            <a:miter lim="800000"/>
            <a:headEnd/>
            <a:tailEnd/>
          </a:ln>
        </p:spPr>
        <p:txBody>
          <a:bodyPr wrap="none" anchor="ctr"/>
          <a:lstStyle/>
          <a:p>
            <a:pPr>
              <a:defRPr/>
            </a:pPr>
            <a:endParaRPr lang="es-ES">
              <a:latin typeface="Arial Narrow" pitchFamily="34" charset="0"/>
            </a:endParaRPr>
          </a:p>
        </p:txBody>
      </p:sp>
      <p:sp>
        <p:nvSpPr>
          <p:cNvPr id="90120" name="17 Rectángulo"/>
          <p:cNvSpPr>
            <a:spLocks noGrp="1"/>
          </p:cNvSpPr>
          <p:nvPr>
            <p:ph type="dt" sz="half" idx="2"/>
          </p:nvPr>
        </p:nvSpPr>
        <p:spPr bwMode="auto">
          <a:xfrm>
            <a:off x="6727825" y="6408738"/>
            <a:ext cx="1919288" cy="3651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000">
                <a:latin typeface="+mj-lt"/>
              </a:defRPr>
            </a:lvl1pPr>
          </a:lstStyle>
          <a:p>
            <a:pPr>
              <a:defRPr/>
            </a:pPr>
            <a:endParaRPr lang="es-ES"/>
          </a:p>
        </p:txBody>
      </p:sp>
      <p:sp>
        <p:nvSpPr>
          <p:cNvPr id="21" name="20 Marcador de número de diapositiva"/>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mj-lt"/>
              </a:defRPr>
            </a:lvl1pPr>
          </a:lstStyle>
          <a:p>
            <a:pPr>
              <a:defRPr/>
            </a:pPr>
            <a:fld id="{8CB3270B-13D0-4632-9E2A-641E5DBE0EB9}" type="slidenum">
              <a:rPr lang="es-ES"/>
              <a:pPr>
                <a:defRPr/>
              </a:pPr>
              <a:t>‹Nr.›</a:t>
            </a:fld>
            <a:endParaRPr lang="es-ES"/>
          </a:p>
        </p:txBody>
      </p:sp>
      <p:sp>
        <p:nvSpPr>
          <p:cNvPr id="12" name="11 Rectángulo"/>
          <p:cNvSpPr/>
          <p:nvPr userDrawn="1"/>
        </p:nvSpPr>
        <p:spPr>
          <a:xfrm>
            <a:off x="304800" y="6150114"/>
            <a:ext cx="1371600" cy="707886"/>
          </a:xfrm>
          <a:prstGeom prst="rect">
            <a:avLst/>
          </a:prstGeom>
          <a:noFill/>
          <a:scene3d>
            <a:camera prst="orthographicFront"/>
            <a:lightRig rig="flat" dir="tl">
              <a:rot lat="0" lon="0" rev="6600000"/>
            </a:lightRig>
          </a:scene3d>
          <a:sp3d>
            <a:bevelT w="6350"/>
            <a:bevelB w="6350"/>
          </a:sp3d>
        </p:spPr>
        <p:txBody>
          <a:bodyPr>
            <a:spAutoFit/>
            <a:sp3d extrusionH="25400" contourW="8890">
              <a:bevelT w="38100" h="31750"/>
              <a:contourClr>
                <a:schemeClr val="accent2">
                  <a:shade val="75000"/>
                </a:schemeClr>
              </a:contourClr>
            </a:sp3d>
          </a:bodyPr>
          <a:lstStyle/>
          <a:p>
            <a:pPr algn="ctr">
              <a:defRPr/>
            </a:pPr>
            <a:r>
              <a:rPr lang="es-E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STI</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mj-lt"/>
          <a:ea typeface="+mj-ea"/>
          <a:cs typeface="+mj-cs"/>
        </a:defRPr>
      </a:lvl1pPr>
      <a:lvl2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2pPr>
      <a:lvl3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3pPr>
      <a:lvl4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4pPr>
      <a:lvl5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5pPr>
      <a:lvl6pPr marL="8001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6pPr>
      <a:lvl7pPr marL="12573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7pPr>
      <a:lvl8pPr marL="17145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8pPr>
      <a:lvl9pPr marL="21717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9pPr>
    </p:titleStyle>
    <p:bodyStyle>
      <a:lvl1pPr marL="342900" indent="-342900" algn="l" defTabSz="-13873163" rtl="0" eaLnBrk="0" fontAlgn="base" hangingPunct="0">
        <a:spcBef>
          <a:spcPct val="0"/>
        </a:spcBef>
        <a:spcAft>
          <a:spcPct val="0"/>
        </a:spcAft>
        <a:buClr>
          <a:schemeClr val="accent1"/>
        </a:buClr>
        <a:buSzPct val="75000"/>
        <a:buFont typeface="Wingdings 3" charset="2"/>
        <a:buChar char=""/>
        <a:defRPr sz="3100">
          <a:solidFill>
            <a:srgbClr val="333333"/>
          </a:solidFill>
          <a:latin typeface="+mn-lt"/>
          <a:ea typeface="+mn-ea"/>
          <a:cs typeface="+mn-cs"/>
        </a:defRPr>
      </a:lvl1pPr>
      <a:lvl2pPr marL="742950" indent="-285750" algn="l" defTabSz="-13873163" rtl="0" eaLnBrk="0" fontAlgn="base" hangingPunct="0">
        <a:spcBef>
          <a:spcPct val="20000"/>
        </a:spcBef>
        <a:spcAft>
          <a:spcPct val="0"/>
        </a:spcAft>
        <a:buClr>
          <a:schemeClr val="accent1"/>
        </a:buClr>
        <a:buFont typeface="Verdana" charset="0"/>
        <a:buChar char="◦"/>
        <a:defRPr sz="2600">
          <a:solidFill>
            <a:srgbClr val="333333"/>
          </a:solidFill>
          <a:latin typeface="+mn-lt"/>
        </a:defRPr>
      </a:lvl2pPr>
      <a:lvl3pPr marL="1143000" indent="-228600" algn="l" defTabSz="-13873163" rtl="0" eaLnBrk="0" fontAlgn="base" hangingPunct="0">
        <a:spcBef>
          <a:spcPct val="20000"/>
        </a:spcBef>
        <a:spcAft>
          <a:spcPct val="0"/>
        </a:spcAft>
        <a:buClr>
          <a:schemeClr val="accent2"/>
        </a:buClr>
        <a:buSzPct val="100000"/>
        <a:buFont typeface="Wingdings 2" charset="2"/>
        <a:buChar char=""/>
        <a:defRPr sz="2400">
          <a:solidFill>
            <a:srgbClr val="333333"/>
          </a:solidFill>
          <a:latin typeface="+mn-lt"/>
        </a:defRPr>
      </a:lvl3pPr>
      <a:lvl4pPr marL="1600200" indent="-228600" algn="l" defTabSz="-13873163" rtl="0" eaLnBrk="0" fontAlgn="base" hangingPunct="0">
        <a:spcBef>
          <a:spcPct val="20000"/>
        </a:spcBef>
        <a:spcAft>
          <a:spcPct val="0"/>
        </a:spcAft>
        <a:buClr>
          <a:schemeClr val="accent2"/>
        </a:buClr>
        <a:buFont typeface="Wingdings 2" charset="2"/>
        <a:buChar char=""/>
        <a:defRPr sz="2200">
          <a:solidFill>
            <a:srgbClr val="333333"/>
          </a:solidFill>
          <a:latin typeface="+mn-lt"/>
        </a:defRPr>
      </a:lvl4pPr>
      <a:lvl5pPr marL="2057400" indent="-228600" algn="l" defTabSz="-13873163" rtl="0" eaLnBrk="0" fontAlgn="base" hangingPunct="0">
        <a:spcBef>
          <a:spcPct val="20000"/>
        </a:spcBef>
        <a:spcAft>
          <a:spcPct val="0"/>
        </a:spcAft>
        <a:buClr>
          <a:schemeClr val="accent2"/>
        </a:buClr>
        <a:buFont typeface="Wingdings 2" charset="2"/>
        <a:buChar char=""/>
        <a:defRPr sz="2000">
          <a:solidFill>
            <a:srgbClr val="333333"/>
          </a:solidFill>
          <a:latin typeface="+mn-lt"/>
        </a:defRPr>
      </a:lvl5pPr>
      <a:lvl6pPr marL="2514600" indent="-228600" algn="l" defTabSz="-13873163" rtl="0" fontAlgn="base">
        <a:spcBef>
          <a:spcPct val="20000"/>
        </a:spcBef>
        <a:spcAft>
          <a:spcPct val="0"/>
        </a:spcAft>
        <a:buClr>
          <a:schemeClr val="accent2"/>
        </a:buClr>
        <a:buFont typeface="Wingdings 2" pitchFamily="18" charset="2"/>
        <a:buChar char=""/>
        <a:defRPr sz="2000">
          <a:solidFill>
            <a:srgbClr val="333333"/>
          </a:solidFill>
          <a:latin typeface="+mn-lt"/>
        </a:defRPr>
      </a:lvl6pPr>
      <a:lvl7pPr marL="2971800" indent="-228600" algn="l" defTabSz="-13873163" rtl="0" fontAlgn="base">
        <a:spcBef>
          <a:spcPct val="20000"/>
        </a:spcBef>
        <a:spcAft>
          <a:spcPct val="0"/>
        </a:spcAft>
        <a:buClr>
          <a:schemeClr val="accent2"/>
        </a:buClr>
        <a:buFont typeface="Wingdings 2" pitchFamily="18" charset="2"/>
        <a:buChar char=""/>
        <a:defRPr sz="2000">
          <a:solidFill>
            <a:srgbClr val="333333"/>
          </a:solidFill>
          <a:latin typeface="+mn-lt"/>
        </a:defRPr>
      </a:lvl7pPr>
      <a:lvl8pPr marL="3429000" indent="-228600" algn="l" defTabSz="-13873163" rtl="0" fontAlgn="base">
        <a:spcBef>
          <a:spcPct val="20000"/>
        </a:spcBef>
        <a:spcAft>
          <a:spcPct val="0"/>
        </a:spcAft>
        <a:buClr>
          <a:schemeClr val="accent2"/>
        </a:buClr>
        <a:buFont typeface="Wingdings 2" pitchFamily="18" charset="2"/>
        <a:buChar char=""/>
        <a:defRPr sz="2000">
          <a:solidFill>
            <a:srgbClr val="333333"/>
          </a:solidFill>
          <a:latin typeface="+mn-lt"/>
        </a:defRPr>
      </a:lvl8pPr>
      <a:lvl9pPr marL="3886200" indent="-228600" algn="l" defTabSz="-13873163" rtl="0" fontAlgn="base">
        <a:spcBef>
          <a:spcPct val="20000"/>
        </a:spcBef>
        <a:spcAft>
          <a:spcPct val="0"/>
        </a:spcAft>
        <a:buClr>
          <a:schemeClr val="accent2"/>
        </a:buClr>
        <a:buFont typeface="Wingdings 2" pitchFamily="18" charset="2"/>
        <a:buChar char=""/>
        <a:defRPr sz="2000">
          <a:solidFill>
            <a:srgbClr val="333333"/>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86" name="Content Placeholder 3" descr="Slide01.jpg"/>
          <p:cNvPicPr>
            <a:picLocks noGrp="1" noChangeAspect="1"/>
          </p:cNvPicPr>
          <p:nvPr>
            <p:ph idx="1"/>
          </p:nvPr>
        </p:nvPicPr>
        <p:blipFill>
          <a:blip r:embed="rId3" cstate="print"/>
          <a:srcRect/>
          <a:stretch>
            <a:fillRect/>
          </a:stretch>
        </p:blipFill>
        <p:spPr>
          <a:xfrm>
            <a:off x="228600" y="2362200"/>
            <a:ext cx="4876800" cy="2184400"/>
          </a:xfrm>
        </p:spPr>
      </p:pic>
      <p:sp>
        <p:nvSpPr>
          <p:cNvPr id="3" name="Title 2"/>
          <p:cNvSpPr>
            <a:spLocks noGrp="1"/>
          </p:cNvSpPr>
          <p:nvPr>
            <p:ph type="title"/>
          </p:nvPr>
        </p:nvSpPr>
        <p:spPr>
          <a:xfrm>
            <a:off x="457200" y="274638"/>
            <a:ext cx="8229600" cy="1554162"/>
          </a:xfrm>
        </p:spPr>
        <p:txBody>
          <a:bodyPr>
            <a:normAutofit fontScale="90000"/>
          </a:bodyPr>
          <a:lstStyle/>
          <a:p>
            <a:pPr algn="ctr"/>
            <a:r>
              <a:rPr lang="es-ES_tradnl" sz="4300" dirty="0"/>
              <a:t>Prácticas Sistemas y Tecnologías de Información</a:t>
            </a:r>
            <a:br>
              <a:rPr lang="es-ES_tradnl" sz="4300" dirty="0"/>
            </a:br>
            <a:r>
              <a:rPr lang="es-ES_tradnl" sz="3100" dirty="0"/>
              <a:t>Práctica 1</a:t>
            </a:r>
            <a:endParaRPr lang="es-ES" sz="3100" dirty="0"/>
          </a:p>
        </p:txBody>
      </p:sp>
      <p:sp>
        <p:nvSpPr>
          <p:cNvPr id="6" name="TextBox 5"/>
          <p:cNvSpPr txBox="1"/>
          <p:nvPr/>
        </p:nvSpPr>
        <p:spPr>
          <a:xfrm>
            <a:off x="1850328" y="4953000"/>
            <a:ext cx="5254463" cy="523220"/>
          </a:xfrm>
          <a:prstGeom prst="rect">
            <a:avLst/>
          </a:prstGeom>
          <a:noFill/>
        </p:spPr>
        <p:txBody>
          <a:bodyPr wrap="none">
            <a:spAutoFit/>
          </a:bodyPr>
          <a:lstStyle/>
          <a:p>
            <a:r>
              <a:rPr lang="es-ES" sz="2800" dirty="0"/>
              <a:t>Grado en Ingeniería Informática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bwMode="auto">
          <a:xfrm>
            <a:off x="684213" y="260350"/>
            <a:ext cx="8229600" cy="1143000"/>
          </a:xfrm>
        </p:spPr>
        <p:txBody>
          <a:bodyPr/>
          <a:lstStyle/>
          <a:p>
            <a:pPr eaLnBrk="1" hangingPunct="1">
              <a:defRPr/>
            </a:pPr>
            <a:r>
              <a:rPr lang="es-ES" dirty="0"/>
              <a:t>Ejemplo (I)</a:t>
            </a:r>
          </a:p>
        </p:txBody>
      </p:sp>
      <p:sp>
        <p:nvSpPr>
          <p:cNvPr id="6147" name="Rectangle 3"/>
          <p:cNvSpPr>
            <a:spLocks noGrp="1"/>
          </p:cNvSpPr>
          <p:nvPr>
            <p:ph type="body" idx="4294967295"/>
          </p:nvPr>
        </p:nvSpPr>
        <p:spPr>
          <a:xfrm>
            <a:off x="755650" y="1557338"/>
            <a:ext cx="7016750" cy="4525962"/>
          </a:xfrm>
          <a:noFill/>
        </p:spPr>
        <p:txBody>
          <a:bodyPr/>
          <a:lstStyle/>
          <a:p>
            <a:pPr>
              <a:buNone/>
            </a:pPr>
            <a:r>
              <a:rPr lang="es-ES" sz="1200" dirty="0"/>
              <a:t>La empresa “</a:t>
            </a:r>
            <a:r>
              <a:rPr lang="es-ES" sz="1200" dirty="0" err="1"/>
              <a:t>The</a:t>
            </a:r>
            <a:r>
              <a:rPr lang="es-ES" sz="1200" dirty="0"/>
              <a:t> </a:t>
            </a:r>
            <a:r>
              <a:rPr lang="es-ES" sz="1200" dirty="0" err="1"/>
              <a:t>doors</a:t>
            </a:r>
            <a:r>
              <a:rPr lang="es-ES" sz="1200" dirty="0"/>
              <a:t>” dedicada a la fabricación de puertas tiene que analizar los costes de </a:t>
            </a:r>
            <a:r>
              <a:rPr lang="es-ES" sz="1200" dirty="0" err="1"/>
              <a:t>de</a:t>
            </a:r>
            <a:r>
              <a:rPr lang="es-ES" sz="1200" dirty="0"/>
              <a:t> un nuevo producto. El producto es una puerta de seguridad fabricada en acero. </a:t>
            </a:r>
          </a:p>
          <a:p>
            <a:pPr>
              <a:buNone/>
            </a:pPr>
            <a:r>
              <a:rPr lang="es-ES" sz="1200" dirty="0"/>
              <a:t> </a:t>
            </a:r>
          </a:p>
          <a:p>
            <a:pPr>
              <a:buNone/>
            </a:pPr>
            <a:r>
              <a:rPr lang="es-ES" sz="1200" dirty="0"/>
              <a:t>El producto se fabrica en una planta de producción independiente y con personal dedicada exclusivamente a este producto. Se estima que se fabricarán 3500 puertas anuales del producto.</a:t>
            </a:r>
          </a:p>
          <a:p>
            <a:pPr>
              <a:buNone/>
            </a:pPr>
            <a:endParaRPr lang="es-ES" sz="1200" dirty="0"/>
          </a:p>
          <a:p>
            <a:pPr>
              <a:buNone/>
            </a:pPr>
            <a:r>
              <a:rPr lang="es-ES" sz="1200" dirty="0"/>
              <a:t> Para construir una puerta se necesitan:</a:t>
            </a:r>
          </a:p>
          <a:p>
            <a:pPr>
              <a:buNone/>
            </a:pPr>
            <a:r>
              <a:rPr lang="es-ES" sz="1200" dirty="0"/>
              <a:t>	1 plancha de acero</a:t>
            </a:r>
          </a:p>
          <a:p>
            <a:pPr>
              <a:buNone/>
            </a:pPr>
            <a:r>
              <a:rPr lang="es-ES" sz="1200" dirty="0"/>
              <a:t>	3 bisagras </a:t>
            </a:r>
          </a:p>
          <a:p>
            <a:pPr>
              <a:buNone/>
            </a:pPr>
            <a:r>
              <a:rPr lang="es-ES" sz="1200" dirty="0"/>
              <a:t>	Una mirilla de seguridad</a:t>
            </a:r>
          </a:p>
          <a:p>
            <a:pPr>
              <a:buNone/>
            </a:pPr>
            <a:r>
              <a:rPr lang="es-ES" sz="1200" dirty="0"/>
              <a:t>	Una cerradura con tirador </a:t>
            </a:r>
          </a:p>
          <a:p>
            <a:pPr>
              <a:buNone/>
            </a:pPr>
            <a:r>
              <a:rPr lang="es-ES" sz="1200" dirty="0"/>
              <a:t>	Pintura especial para lacar las puertas. </a:t>
            </a:r>
          </a:p>
          <a:p>
            <a:pPr>
              <a:buNone/>
            </a:pPr>
            <a:r>
              <a:rPr lang="es-ES" sz="1200" dirty="0"/>
              <a:t> </a:t>
            </a:r>
          </a:p>
          <a:p>
            <a:pPr>
              <a:buNone/>
            </a:pPr>
            <a:r>
              <a:rPr lang="es-ES" sz="1200" dirty="0"/>
              <a:t> El acero se compra en planchas de 8 metros cuadrados, a un precio de 10 euros el metro cuadrado. Para una puerta se necesitan 6 m2 de plancha, pero se desaprovecha el material restante de la plancha.</a:t>
            </a:r>
          </a:p>
          <a:p>
            <a:pPr>
              <a:buNone/>
            </a:pPr>
            <a:r>
              <a:rPr lang="es-ES" sz="1200" dirty="0"/>
              <a:t> </a:t>
            </a:r>
          </a:p>
          <a:p>
            <a:pPr>
              <a:buNone/>
            </a:pPr>
            <a:r>
              <a:rPr lang="es-ES" sz="1200" dirty="0"/>
              <a:t>Los accesorios de la puerta se compran a distintos proveedores a un coste de:</a:t>
            </a:r>
          </a:p>
          <a:p>
            <a:pPr>
              <a:buNone/>
            </a:pPr>
            <a:r>
              <a:rPr lang="es-ES" sz="1200" dirty="0"/>
              <a:t>25 Euros la caja de 10 bisagras</a:t>
            </a:r>
          </a:p>
          <a:p>
            <a:pPr>
              <a:buNone/>
            </a:pPr>
            <a:r>
              <a:rPr lang="es-ES" sz="1200" dirty="0"/>
              <a:t>20 euros la mirilla </a:t>
            </a:r>
          </a:p>
          <a:p>
            <a:pPr>
              <a:buNone/>
            </a:pPr>
            <a:r>
              <a:rPr lang="es-ES" sz="1200" dirty="0"/>
              <a:t>80 euros la cerradura</a:t>
            </a:r>
          </a:p>
          <a:p>
            <a:pPr>
              <a:buNone/>
            </a:pPr>
            <a:r>
              <a:rPr lang="es-ES" sz="1200" dirty="0"/>
              <a:t>La pintura especial se compra a 150 euros el bidón de 25 litros. Se calcula que con esta cantidad se pueden pintar 5 puertas. </a:t>
            </a:r>
          </a:p>
          <a:p>
            <a:pPr>
              <a:buNone/>
            </a:pPr>
            <a:endParaRPr lang="es-ES" sz="1000" dirty="0"/>
          </a:p>
          <a:p>
            <a:pPr>
              <a:buNone/>
            </a:pPr>
            <a:endParaRPr lang="es-ES" sz="1000" dirty="0"/>
          </a:p>
          <a:p>
            <a:pPr eaLnBrk="1" hangingPunct="1">
              <a:buNone/>
            </a:pPr>
            <a:endParaRPr lang="es-ES" sz="3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bwMode="auto">
          <a:xfrm>
            <a:off x="684213" y="260350"/>
            <a:ext cx="8229600" cy="1143000"/>
          </a:xfrm>
        </p:spPr>
        <p:txBody>
          <a:bodyPr/>
          <a:lstStyle/>
          <a:p>
            <a:pPr eaLnBrk="1" hangingPunct="1">
              <a:defRPr/>
            </a:pPr>
            <a:r>
              <a:rPr lang="es-ES" dirty="0"/>
              <a:t>Ejemplo (II)</a:t>
            </a:r>
          </a:p>
        </p:txBody>
      </p:sp>
      <p:sp>
        <p:nvSpPr>
          <p:cNvPr id="6147" name="Rectangle 3"/>
          <p:cNvSpPr>
            <a:spLocks noGrp="1"/>
          </p:cNvSpPr>
          <p:nvPr>
            <p:ph type="body" idx="4294967295"/>
          </p:nvPr>
        </p:nvSpPr>
        <p:spPr>
          <a:xfrm>
            <a:off x="755650" y="1557338"/>
            <a:ext cx="7016750" cy="4525962"/>
          </a:xfrm>
          <a:noFill/>
        </p:spPr>
        <p:txBody>
          <a:bodyPr/>
          <a:lstStyle/>
          <a:p>
            <a:pPr>
              <a:buNone/>
            </a:pPr>
            <a:endParaRPr lang="es-ES" sz="1000" dirty="0"/>
          </a:p>
          <a:p>
            <a:pPr>
              <a:buNone/>
            </a:pPr>
            <a:r>
              <a:rPr lang="es-ES" sz="1200" dirty="0"/>
              <a:t>El proceso productivo consta de una fase de corte de las planchas, el lacado de la puerta y el ensamblaje.</a:t>
            </a:r>
          </a:p>
          <a:p>
            <a:pPr>
              <a:buNone/>
            </a:pPr>
            <a:endParaRPr lang="es-ES" sz="1200" dirty="0"/>
          </a:p>
          <a:p>
            <a:pPr>
              <a:buNone/>
            </a:pPr>
            <a:r>
              <a:rPr lang="es-ES" sz="1200" dirty="0"/>
              <a:t>El corte lo realiza un operario que necesita 2.5 horas para cada puerta. Su salario se estima en 12 Euros la hora. El operario necesita para su trabajo un robot de corte con un coste de 140.000 Euros y una vida útil estimada de 5 años. </a:t>
            </a:r>
          </a:p>
          <a:p>
            <a:pPr>
              <a:buNone/>
            </a:pPr>
            <a:r>
              <a:rPr lang="es-ES" sz="1200" dirty="0"/>
              <a:t> </a:t>
            </a:r>
          </a:p>
          <a:p>
            <a:pPr>
              <a:buNone/>
            </a:pPr>
            <a:r>
              <a:rPr lang="es-ES" sz="1200" dirty="0"/>
              <a:t>El lacado lo realiza un pintor, con un salario de 10 </a:t>
            </a:r>
            <a:r>
              <a:rPr lang="es-ES" sz="1200" dirty="0" err="1"/>
              <a:t>Eur</a:t>
            </a:r>
            <a:r>
              <a:rPr lang="es-ES" sz="1200" dirty="0"/>
              <a:t> / hora. Para el pintado de una puerta invierte 0.5 horas</a:t>
            </a:r>
          </a:p>
          <a:p>
            <a:pPr>
              <a:buNone/>
            </a:pPr>
            <a:r>
              <a:rPr lang="es-ES" sz="1200" dirty="0"/>
              <a:t> </a:t>
            </a:r>
          </a:p>
          <a:p>
            <a:pPr>
              <a:buNone/>
            </a:pPr>
            <a:r>
              <a:rPr lang="es-ES" sz="1200" dirty="0"/>
              <a:t>El ensamblaje , control de calidad y embalaje del producto lo realiza un tercer operario con un salario estimado de 15 </a:t>
            </a:r>
            <a:r>
              <a:rPr lang="es-ES" sz="1200" dirty="0" err="1"/>
              <a:t>Eur</a:t>
            </a:r>
            <a:r>
              <a:rPr lang="es-ES" sz="1200" dirty="0"/>
              <a:t> / hora. Por cada puerta invierte 1.5 h</a:t>
            </a:r>
          </a:p>
          <a:p>
            <a:pPr>
              <a:buNone/>
            </a:pPr>
            <a:r>
              <a:rPr lang="es-ES" sz="1200" dirty="0"/>
              <a:t> </a:t>
            </a:r>
          </a:p>
          <a:p>
            <a:pPr>
              <a:buNone/>
            </a:pPr>
            <a:r>
              <a:rPr lang="es-ES" sz="1200" dirty="0"/>
              <a:t>Los gastos de estructura y de administración de la empresa, que suponen de forma fija 180.000 euros anuales. </a:t>
            </a:r>
          </a:p>
          <a:p>
            <a:pPr>
              <a:buNone/>
            </a:pPr>
            <a:r>
              <a:rPr lang="es-ES" sz="1200" dirty="0"/>
              <a:t> </a:t>
            </a:r>
          </a:p>
          <a:p>
            <a:pPr>
              <a:buNone/>
            </a:pPr>
            <a:r>
              <a:rPr lang="es-ES" sz="1200" dirty="0"/>
              <a:t>Los costes de energía eléctrica de la planta vamos a considerarlos fijos, con una factura mensual de 10000 Euros al mes.. </a:t>
            </a:r>
          </a:p>
          <a:p>
            <a:pPr>
              <a:buNone/>
            </a:pPr>
            <a:r>
              <a:rPr lang="es-ES" sz="1200" dirty="0"/>
              <a:t> </a:t>
            </a:r>
          </a:p>
          <a:p>
            <a:pPr>
              <a:buNone/>
            </a:pPr>
            <a:r>
              <a:rPr lang="es-ES" sz="1200" dirty="0"/>
              <a:t>Por último, tenemos que </a:t>
            </a:r>
            <a:r>
              <a:rPr lang="es-ES" sz="1200" dirty="0" err="1"/>
              <a:t>que</a:t>
            </a:r>
            <a:r>
              <a:rPr lang="es-ES" sz="1200" dirty="0"/>
              <a:t> tener en cuenta el coste de la línea de fabricación, que es de 350.000 euros y con una vida  útil estimada en 10 años</a:t>
            </a:r>
          </a:p>
          <a:p>
            <a:pPr>
              <a:buNone/>
            </a:pPr>
            <a:endParaRPr lang="es-ES" sz="1000" dirty="0"/>
          </a:p>
          <a:p>
            <a:pPr eaLnBrk="1" hangingPunct="1">
              <a:buNone/>
            </a:pPr>
            <a:endParaRPr lang="es-ES" sz="3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bwMode="auto">
          <a:xfrm>
            <a:off x="684213" y="260350"/>
            <a:ext cx="8229600" cy="1143000"/>
          </a:xfrm>
        </p:spPr>
        <p:txBody>
          <a:bodyPr/>
          <a:lstStyle/>
          <a:p>
            <a:pPr eaLnBrk="1" hangingPunct="1">
              <a:defRPr/>
            </a:pPr>
            <a:r>
              <a:rPr lang="es-ES" dirty="0"/>
              <a:t>Ejemplo (III)</a:t>
            </a:r>
          </a:p>
        </p:txBody>
      </p:sp>
      <p:sp>
        <p:nvSpPr>
          <p:cNvPr id="6147" name="Rectangle 3"/>
          <p:cNvSpPr>
            <a:spLocks noGrp="1"/>
          </p:cNvSpPr>
          <p:nvPr>
            <p:ph type="body" idx="4294967295"/>
          </p:nvPr>
        </p:nvSpPr>
        <p:spPr>
          <a:xfrm>
            <a:off x="755650" y="1557338"/>
            <a:ext cx="7016750" cy="4525962"/>
          </a:xfrm>
          <a:noFill/>
        </p:spPr>
        <p:txBody>
          <a:bodyPr/>
          <a:lstStyle/>
          <a:p>
            <a:pPr eaLnBrk="1" hangingPunct="1">
              <a:buNone/>
            </a:pPr>
            <a:endParaRPr lang="es-ES" sz="3000" dirty="0"/>
          </a:p>
        </p:txBody>
      </p:sp>
      <p:pic>
        <p:nvPicPr>
          <p:cNvPr id="4" name="Picture 1"/>
          <p:cNvPicPr>
            <a:picLocks noChangeAspect="1" noChangeArrowheads="1"/>
          </p:cNvPicPr>
          <p:nvPr/>
        </p:nvPicPr>
        <p:blipFill>
          <a:blip r:embed="rId3" cstate="print"/>
          <a:srcRect/>
          <a:stretch>
            <a:fillRect/>
          </a:stretch>
        </p:blipFill>
        <p:spPr bwMode="auto">
          <a:xfrm>
            <a:off x="761999" y="1524000"/>
            <a:ext cx="7141845" cy="35052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bwMode="auto">
          <a:xfrm>
            <a:off x="684213" y="260350"/>
            <a:ext cx="8229600" cy="1143000"/>
          </a:xfrm>
        </p:spPr>
        <p:txBody>
          <a:bodyPr/>
          <a:lstStyle/>
          <a:p>
            <a:pPr eaLnBrk="1" hangingPunct="1">
              <a:defRPr/>
            </a:pPr>
            <a:r>
              <a:rPr lang="es-ES" dirty="0"/>
              <a:t>Ejemplo (IV)</a:t>
            </a:r>
          </a:p>
        </p:txBody>
      </p:sp>
      <p:sp>
        <p:nvSpPr>
          <p:cNvPr id="6147" name="Rectangle 3"/>
          <p:cNvSpPr>
            <a:spLocks noGrp="1"/>
          </p:cNvSpPr>
          <p:nvPr>
            <p:ph type="body" idx="4294967295"/>
          </p:nvPr>
        </p:nvSpPr>
        <p:spPr>
          <a:xfrm>
            <a:off x="755650" y="1557338"/>
            <a:ext cx="7016750" cy="4525962"/>
          </a:xfrm>
          <a:noFill/>
        </p:spPr>
        <p:txBody>
          <a:bodyPr/>
          <a:lstStyle/>
          <a:p>
            <a:pPr eaLnBrk="1" hangingPunct="1">
              <a:buNone/>
            </a:pPr>
            <a:endParaRPr lang="es-ES" sz="3000" dirty="0"/>
          </a:p>
        </p:txBody>
      </p:sp>
      <p:pic>
        <p:nvPicPr>
          <p:cNvPr id="77826" name="Picture 2"/>
          <p:cNvPicPr>
            <a:picLocks noChangeAspect="1" noChangeArrowheads="1"/>
          </p:cNvPicPr>
          <p:nvPr/>
        </p:nvPicPr>
        <p:blipFill>
          <a:blip r:embed="rId3" cstate="print"/>
          <a:srcRect/>
          <a:stretch>
            <a:fillRect/>
          </a:stretch>
        </p:blipFill>
        <p:spPr bwMode="auto">
          <a:xfrm>
            <a:off x="762000" y="1523999"/>
            <a:ext cx="7086600" cy="3644331"/>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bwMode="auto">
          <a:xfrm>
            <a:off x="684213" y="260350"/>
            <a:ext cx="8229600" cy="1143000"/>
          </a:xfrm>
        </p:spPr>
        <p:txBody>
          <a:bodyPr/>
          <a:lstStyle/>
          <a:p>
            <a:pPr eaLnBrk="1" hangingPunct="1">
              <a:defRPr/>
            </a:pPr>
            <a:r>
              <a:rPr lang="es-ES" dirty="0"/>
              <a:t>Ejemplo (V)</a:t>
            </a:r>
          </a:p>
        </p:txBody>
      </p:sp>
      <p:sp>
        <p:nvSpPr>
          <p:cNvPr id="6147" name="Rectangle 3"/>
          <p:cNvSpPr>
            <a:spLocks noGrp="1"/>
          </p:cNvSpPr>
          <p:nvPr>
            <p:ph type="body" idx="4294967295"/>
          </p:nvPr>
        </p:nvSpPr>
        <p:spPr>
          <a:xfrm>
            <a:off x="755650" y="1557338"/>
            <a:ext cx="7016750" cy="4525962"/>
          </a:xfrm>
          <a:noFill/>
        </p:spPr>
        <p:txBody>
          <a:bodyPr/>
          <a:lstStyle/>
          <a:p>
            <a:pPr eaLnBrk="1" hangingPunct="1">
              <a:buNone/>
            </a:pPr>
            <a:endParaRPr lang="es-ES" sz="3000" dirty="0"/>
          </a:p>
        </p:txBody>
      </p:sp>
      <p:pic>
        <p:nvPicPr>
          <p:cNvPr id="78850" name="Picture 2"/>
          <p:cNvPicPr>
            <a:picLocks noChangeAspect="1" noChangeArrowheads="1"/>
          </p:cNvPicPr>
          <p:nvPr/>
        </p:nvPicPr>
        <p:blipFill>
          <a:blip r:embed="rId3" cstate="print"/>
          <a:srcRect/>
          <a:stretch>
            <a:fillRect/>
          </a:stretch>
        </p:blipFill>
        <p:spPr bwMode="auto">
          <a:xfrm>
            <a:off x="762000" y="1523999"/>
            <a:ext cx="7010400" cy="360514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bwMode="auto">
          <a:xfrm>
            <a:off x="684213" y="260350"/>
            <a:ext cx="8229600" cy="1143000"/>
          </a:xfrm>
        </p:spPr>
        <p:txBody>
          <a:bodyPr/>
          <a:lstStyle/>
          <a:p>
            <a:pPr eaLnBrk="1" hangingPunct="1">
              <a:defRPr/>
            </a:pPr>
            <a:r>
              <a:rPr lang="es-ES" dirty="0"/>
              <a:t>Práctica 1</a:t>
            </a:r>
          </a:p>
        </p:txBody>
      </p:sp>
      <p:sp>
        <p:nvSpPr>
          <p:cNvPr id="6147" name="Rectangle 3"/>
          <p:cNvSpPr>
            <a:spLocks noGrp="1"/>
          </p:cNvSpPr>
          <p:nvPr>
            <p:ph type="body" idx="4294967295"/>
          </p:nvPr>
        </p:nvSpPr>
        <p:spPr>
          <a:xfrm>
            <a:off x="762000" y="1524000"/>
            <a:ext cx="7010400" cy="4724400"/>
          </a:xfrm>
          <a:noFill/>
        </p:spPr>
        <p:txBody>
          <a:bodyPr/>
          <a:lstStyle/>
          <a:p>
            <a:pPr>
              <a:buNone/>
            </a:pPr>
            <a:endParaRPr lang="es-ES" sz="1000" dirty="0"/>
          </a:p>
          <a:p>
            <a:pPr algn="just">
              <a:buFont typeface="Arial" charset="0"/>
              <a:buChar char="•"/>
            </a:pPr>
            <a:r>
              <a:rPr lang="es-ES" sz="1800" dirty="0" smtClean="0"/>
              <a:t>Plantear </a:t>
            </a:r>
            <a:r>
              <a:rPr lang="es-ES" sz="1800" dirty="0"/>
              <a:t>y resolver un caso práctico de cálculo de costes lo </a:t>
            </a:r>
            <a:r>
              <a:rPr lang="es-ES" sz="1800" dirty="0" smtClean="0"/>
              <a:t>más cercano </a:t>
            </a:r>
            <a:r>
              <a:rPr lang="es-ES" sz="1800" dirty="0"/>
              <a:t>a la realidad posible. Elige un producto o un servicio y utilizad una hoja de cálculo como soporte a la práctica, de forma que se pueda simular modificando las variables del modelo.  </a:t>
            </a:r>
          </a:p>
          <a:p>
            <a:pPr algn="just">
              <a:buFont typeface="Arial" charset="0"/>
              <a:buChar char="•"/>
            </a:pPr>
            <a:r>
              <a:rPr lang="es-ES" sz="1800" dirty="0" smtClean="0"/>
              <a:t>El </a:t>
            </a:r>
            <a:r>
              <a:rPr lang="es-ES" sz="1800" dirty="0"/>
              <a:t>caso práctico debe contener al menos 10 variables de coste de tipología distinta. </a:t>
            </a:r>
          </a:p>
          <a:p>
            <a:pPr algn="just">
              <a:buFont typeface="Arial" charset="0"/>
              <a:buChar char="•"/>
            </a:pPr>
            <a:r>
              <a:rPr lang="es-ES" sz="1800" dirty="0" smtClean="0"/>
              <a:t>La </a:t>
            </a:r>
            <a:r>
              <a:rPr lang="es-ES" sz="1800" dirty="0"/>
              <a:t>práctica se entrega por parejas. Se entregará por un lado la hoja de cálculo y por otro un informe de la empresa definida y como se han encontrado los costes</a:t>
            </a:r>
            <a:r>
              <a:rPr lang="es-ES" sz="1800" dirty="0" smtClean="0"/>
              <a:t>. </a:t>
            </a:r>
            <a:endParaRPr lang="es-ES" sz="1800" dirty="0"/>
          </a:p>
          <a:p>
            <a:pPr algn="just">
              <a:buFont typeface="Arial" charset="0"/>
              <a:buChar char="•"/>
            </a:pPr>
            <a:r>
              <a:rPr lang="es-ES" sz="1800" dirty="0" smtClean="0"/>
              <a:t>El  </a:t>
            </a:r>
            <a:r>
              <a:rPr lang="es-ES" sz="1800" dirty="0"/>
              <a:t>nombre de los ficheros deberá de comenzar por </a:t>
            </a:r>
            <a:r>
              <a:rPr lang="es-ES" sz="1800" dirty="0" smtClean="0"/>
              <a:t>P1alum1-alum2 donde alumn1 y alumn2 son el nombre del usuario </a:t>
            </a:r>
            <a:r>
              <a:rPr lang="es-ES" sz="1800" dirty="0" err="1" smtClean="0"/>
              <a:t>UaCloud</a:t>
            </a:r>
            <a:r>
              <a:rPr lang="es-ES" sz="1800" dirty="0" smtClean="0"/>
              <a:t> sin @</a:t>
            </a:r>
            <a:r>
              <a:rPr lang="es-ES" sz="1800" dirty="0" err="1" smtClean="0"/>
              <a:t>ualu.ua.es</a:t>
            </a:r>
            <a:r>
              <a:rPr lang="es-ES" sz="1800" dirty="0" smtClean="0"/>
              <a:t>. Dentro de los ficheros deben </a:t>
            </a:r>
            <a:r>
              <a:rPr lang="es-ES" sz="1800" dirty="0" smtClean="0"/>
              <a:t>figurar </a:t>
            </a:r>
            <a:r>
              <a:rPr lang="es-ES" sz="1800" dirty="0" smtClean="0"/>
              <a:t>el nombre de los alumnos</a:t>
            </a:r>
            <a:r>
              <a:rPr lang="es-ES" sz="1800" dirty="0" smtClean="0"/>
              <a:t>.</a:t>
            </a:r>
          </a:p>
          <a:p>
            <a:pPr algn="just">
              <a:buFont typeface="Arial" charset="0"/>
              <a:buChar char="•"/>
            </a:pPr>
            <a:r>
              <a:rPr lang="es-ES" sz="1800" dirty="0" smtClean="0"/>
              <a:t>La entrega de los ficheros se hace empaquetados en un ZIP, si se hace uno a uno el </a:t>
            </a:r>
            <a:r>
              <a:rPr lang="es-ES" sz="1800" dirty="0" smtClean="0"/>
              <a:t>ú</a:t>
            </a:r>
            <a:r>
              <a:rPr lang="es-ES" sz="1800" dirty="0" smtClean="0"/>
              <a:t>ltimo fichero borra al anterior. </a:t>
            </a:r>
            <a:endParaRPr lang="es-ES" sz="1800" dirty="0"/>
          </a:p>
          <a:p>
            <a:pPr>
              <a:buFont typeface="Arial" charset="0"/>
              <a:buChar char="•"/>
            </a:pPr>
            <a:r>
              <a:rPr lang="es-ES" sz="1800" dirty="0"/>
              <a:t> </a:t>
            </a:r>
          </a:p>
          <a:p>
            <a:pPr>
              <a:buNone/>
            </a:pPr>
            <a:endParaRPr lang="es-ES" sz="1800" dirty="0"/>
          </a:p>
          <a:p>
            <a:pPr>
              <a:buNone/>
            </a:pPr>
            <a:endParaRPr lang="es-ES" sz="1800" dirty="0"/>
          </a:p>
          <a:p>
            <a:pPr>
              <a:buNone/>
            </a:pPr>
            <a:endParaRPr lang="es-ES" sz="1800" dirty="0"/>
          </a:p>
          <a:p>
            <a:pPr>
              <a:buNone/>
            </a:pPr>
            <a:endParaRPr lang="es-ES" sz="1000" dirty="0"/>
          </a:p>
          <a:p>
            <a:pPr eaLnBrk="1" hangingPunct="1">
              <a:buNone/>
            </a:pPr>
            <a:endParaRPr lang="es-ES" sz="3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bwMode="auto">
          <a:xfrm>
            <a:off x="684213" y="260350"/>
            <a:ext cx="8229600" cy="1143000"/>
          </a:xfrm>
        </p:spPr>
        <p:txBody>
          <a:bodyPr/>
          <a:lstStyle/>
          <a:p>
            <a:pPr eaLnBrk="1" hangingPunct="1">
              <a:defRPr/>
            </a:pPr>
            <a:r>
              <a:rPr lang="es-ES" dirty="0"/>
              <a:t>Práctica 1</a:t>
            </a:r>
          </a:p>
        </p:txBody>
      </p:sp>
      <p:sp>
        <p:nvSpPr>
          <p:cNvPr id="6147" name="Rectangle 3"/>
          <p:cNvSpPr>
            <a:spLocks noGrp="1"/>
          </p:cNvSpPr>
          <p:nvPr>
            <p:ph type="body" idx="4294967295"/>
          </p:nvPr>
        </p:nvSpPr>
        <p:spPr>
          <a:xfrm>
            <a:off x="762000" y="1524000"/>
            <a:ext cx="7016750" cy="4525962"/>
          </a:xfrm>
          <a:noFill/>
        </p:spPr>
        <p:txBody>
          <a:bodyPr/>
          <a:lstStyle/>
          <a:p>
            <a:pPr>
              <a:buNone/>
            </a:pPr>
            <a:endParaRPr lang="es-ES" sz="1000" dirty="0"/>
          </a:p>
          <a:p>
            <a:pPr algn="just">
              <a:buNone/>
            </a:pPr>
            <a:r>
              <a:rPr lang="es-ES" sz="1800" dirty="0"/>
              <a:t>     </a:t>
            </a:r>
          </a:p>
          <a:p>
            <a:pPr>
              <a:buNone/>
            </a:pPr>
            <a:r>
              <a:rPr lang="es-ES" sz="1800" dirty="0"/>
              <a:t>     </a:t>
            </a:r>
            <a:endParaRPr lang="es-ES" sz="1000" dirty="0"/>
          </a:p>
          <a:p>
            <a:pPr algn="just">
              <a:buFont typeface="Arial" charset="0"/>
              <a:buChar char="•"/>
            </a:pPr>
            <a:r>
              <a:rPr lang="es-ES" sz="1800" dirty="0" smtClean="0"/>
              <a:t>Como </a:t>
            </a:r>
            <a:r>
              <a:rPr lang="es-ES" sz="1800" dirty="0"/>
              <a:t>documentación se debe presentar una descripción de la empresa similar a la vista en el ejemplo, pero más completa.</a:t>
            </a:r>
          </a:p>
          <a:p>
            <a:pPr algn="just">
              <a:buFont typeface="Arial" charset="0"/>
              <a:buChar char="•"/>
            </a:pPr>
            <a:endParaRPr lang="es-ES" sz="1800" dirty="0" smtClean="0"/>
          </a:p>
          <a:p>
            <a:pPr algn="just">
              <a:buFont typeface="Arial" charset="0"/>
              <a:buChar char="•"/>
            </a:pPr>
            <a:r>
              <a:rPr lang="es-ES" sz="1800" dirty="0"/>
              <a:t>	</a:t>
            </a:r>
            <a:r>
              <a:rPr lang="es-ES" sz="1800" dirty="0" smtClean="0"/>
              <a:t>Todos </a:t>
            </a:r>
            <a:r>
              <a:rPr lang="es-ES" sz="1800" dirty="0"/>
              <a:t>los costes que aparezcan en la hoja de Excel deben estar especificados y explicados en la documentación.</a:t>
            </a:r>
          </a:p>
          <a:p>
            <a:pPr algn="just">
              <a:buFont typeface="Arial" charset="0"/>
              <a:buChar char="•"/>
            </a:pPr>
            <a:endParaRPr lang="es-ES" sz="1800" dirty="0"/>
          </a:p>
          <a:p>
            <a:pPr algn="just">
              <a:buFont typeface="Arial" charset="0"/>
              <a:buChar char="•"/>
            </a:pPr>
            <a:r>
              <a:rPr lang="es-ES" sz="1800" dirty="0" smtClean="0"/>
              <a:t>Incluir </a:t>
            </a:r>
            <a:r>
              <a:rPr lang="es-ES" sz="1800" dirty="0"/>
              <a:t>los nombres de los componentes del grupo en la documentación.</a:t>
            </a:r>
          </a:p>
          <a:p>
            <a:pPr>
              <a:buNone/>
            </a:pPr>
            <a:endParaRPr lang="es-ES" sz="1800" dirty="0"/>
          </a:p>
          <a:p>
            <a:pPr>
              <a:buNone/>
            </a:pPr>
            <a:endParaRPr lang="es-ES" sz="1800" dirty="0"/>
          </a:p>
          <a:p>
            <a:pPr>
              <a:buNone/>
            </a:pPr>
            <a:endParaRPr lang="es-ES" sz="1800" dirty="0"/>
          </a:p>
          <a:p>
            <a:pPr>
              <a:buNone/>
            </a:pPr>
            <a:endParaRPr lang="es-ES" sz="1000" dirty="0"/>
          </a:p>
          <a:p>
            <a:pPr eaLnBrk="1" hangingPunct="1">
              <a:buNone/>
            </a:pPr>
            <a:endParaRPr lang="es-ES" sz="3000" dirty="0"/>
          </a:p>
        </p:txBody>
      </p:sp>
    </p:spTree>
    <p:extLst>
      <p:ext uri="{BB962C8B-B14F-4D97-AF65-F5344CB8AC3E}">
        <p14:creationId xmlns:p14="http://schemas.microsoft.com/office/powerpoint/2010/main" val="2222074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normAutofit/>
          </a:bodyPr>
          <a:lstStyle/>
          <a:p>
            <a:pPr eaLnBrk="1" hangingPunct="1">
              <a:defRPr/>
            </a:pPr>
            <a:r>
              <a:rPr lang="es-ES_tradnl" sz="4400" dirty="0">
                <a:effectLst/>
              </a:rPr>
              <a:t>Práctica 1. Cálculo de costes </a:t>
            </a:r>
            <a:endParaRPr lang="es-ES" sz="4400" dirty="0">
              <a:effectLst/>
            </a:endParaRPr>
          </a:p>
        </p:txBody>
      </p:sp>
      <p:sp>
        <p:nvSpPr>
          <p:cNvPr id="4099" name="Rectangle 3"/>
          <p:cNvSpPr>
            <a:spLocks noGrp="1"/>
          </p:cNvSpPr>
          <p:nvPr>
            <p:ph type="body" idx="1"/>
          </p:nvPr>
        </p:nvSpPr>
        <p:spPr>
          <a:xfrm>
            <a:off x="755650" y="1557338"/>
            <a:ext cx="7016750" cy="4525962"/>
          </a:xfrm>
          <a:noFill/>
        </p:spPr>
        <p:txBody>
          <a:bodyPr/>
          <a:lstStyle/>
          <a:p>
            <a:pPr eaLnBrk="1" hangingPunct="1"/>
            <a:r>
              <a:rPr lang="es-ES" sz="2600" dirty="0"/>
              <a:t>Definición de Coste</a:t>
            </a:r>
          </a:p>
          <a:p>
            <a:pPr eaLnBrk="1" hangingPunct="1"/>
            <a:r>
              <a:rPr lang="es-ES" sz="2600" dirty="0"/>
              <a:t>Clasificación </a:t>
            </a:r>
          </a:p>
          <a:p>
            <a:pPr lvl="1" eaLnBrk="1" hangingPunct="1"/>
            <a:r>
              <a:rPr lang="es-ES" sz="2100" dirty="0"/>
              <a:t>Naturaleza</a:t>
            </a:r>
          </a:p>
          <a:p>
            <a:pPr lvl="1" eaLnBrk="1" hangingPunct="1"/>
            <a:r>
              <a:rPr lang="es-ES" sz="2100" dirty="0"/>
              <a:t>Función</a:t>
            </a:r>
          </a:p>
          <a:p>
            <a:pPr lvl="1" eaLnBrk="1" hangingPunct="1"/>
            <a:r>
              <a:rPr lang="es-ES" sz="2100" dirty="0"/>
              <a:t>Comportamiento</a:t>
            </a:r>
          </a:p>
          <a:p>
            <a:pPr lvl="1" eaLnBrk="1" hangingPunct="1"/>
            <a:r>
              <a:rPr lang="es-ES" sz="2100" dirty="0"/>
              <a:t>Tipo de imputación</a:t>
            </a:r>
          </a:p>
          <a:p>
            <a:pPr eaLnBrk="1" hangingPunct="1"/>
            <a:endParaRPr lang="es-ES" sz="2600" dirty="0"/>
          </a:p>
          <a:p>
            <a:pPr eaLnBrk="1" hangingPunct="1"/>
            <a:r>
              <a:rPr lang="es-ES" sz="2600" dirty="0"/>
              <a:t>Sistemas de cálculo</a:t>
            </a:r>
          </a:p>
          <a:p>
            <a:pPr eaLnBrk="1" hangingPunct="1"/>
            <a:r>
              <a:rPr lang="es-ES" sz="2600" dirty="0"/>
              <a:t>Ejemplo práctico</a:t>
            </a:r>
          </a:p>
          <a:p>
            <a:pPr eaLnBrk="1" hangingPunct="1"/>
            <a:r>
              <a:rPr lang="es-ES" sz="2600" dirty="0"/>
              <a:t>Ejercicio propuesto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normAutofit/>
          </a:bodyPr>
          <a:lstStyle/>
          <a:p>
            <a:pPr eaLnBrk="1" hangingPunct="1">
              <a:defRPr/>
            </a:pPr>
            <a:r>
              <a:rPr lang="es-ES" sz="4400" dirty="0">
                <a:effectLst/>
              </a:rPr>
              <a:t>Definición de coste</a:t>
            </a:r>
          </a:p>
        </p:txBody>
      </p:sp>
      <p:sp>
        <p:nvSpPr>
          <p:cNvPr id="4099" name="Rectangle 3"/>
          <p:cNvSpPr>
            <a:spLocks noGrp="1"/>
          </p:cNvSpPr>
          <p:nvPr>
            <p:ph type="body" idx="1"/>
          </p:nvPr>
        </p:nvSpPr>
        <p:spPr>
          <a:xfrm>
            <a:off x="755650" y="1557338"/>
            <a:ext cx="7016750" cy="4525962"/>
          </a:xfrm>
          <a:noFill/>
        </p:spPr>
        <p:txBody>
          <a:bodyPr/>
          <a:lstStyle/>
          <a:p>
            <a:pPr algn="just">
              <a:buNone/>
            </a:pPr>
            <a:r>
              <a:rPr lang="es-ES" sz="2800" dirty="0"/>
              <a:t>   </a:t>
            </a:r>
          </a:p>
          <a:p>
            <a:pPr algn="just">
              <a:buNone/>
            </a:pPr>
            <a:endParaRPr lang="es-ES" sz="2800" dirty="0"/>
          </a:p>
          <a:p>
            <a:pPr algn="just">
              <a:buNone/>
            </a:pPr>
            <a:r>
              <a:rPr lang="es-ES" sz="2800" dirty="0"/>
              <a:t>  “Valoración o equivalencia monetaria del consumo realizado por la aplicación de los factores productivos necesarios para la obtención de un bien o servicio.”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normAutofit/>
          </a:bodyPr>
          <a:lstStyle/>
          <a:p>
            <a:pPr eaLnBrk="1" hangingPunct="1">
              <a:defRPr/>
            </a:pPr>
            <a:r>
              <a:rPr lang="es-ES_tradnl" sz="4400" dirty="0">
                <a:effectLst/>
              </a:rPr>
              <a:t>Clasificación de costes. </a:t>
            </a:r>
            <a:endParaRPr lang="es-ES" sz="4400" dirty="0">
              <a:effectLst/>
            </a:endParaRPr>
          </a:p>
        </p:txBody>
      </p:sp>
      <p:sp>
        <p:nvSpPr>
          <p:cNvPr id="4099" name="Rectangle 3"/>
          <p:cNvSpPr>
            <a:spLocks noGrp="1"/>
          </p:cNvSpPr>
          <p:nvPr>
            <p:ph type="body" idx="1"/>
          </p:nvPr>
        </p:nvSpPr>
        <p:spPr>
          <a:xfrm>
            <a:off x="755650" y="1557338"/>
            <a:ext cx="7016750" cy="4525962"/>
          </a:xfrm>
          <a:noFill/>
        </p:spPr>
        <p:txBody>
          <a:bodyPr/>
          <a:lstStyle/>
          <a:p>
            <a:pPr eaLnBrk="1" hangingPunct="1"/>
            <a:r>
              <a:rPr lang="es-ES" sz="2600" dirty="0"/>
              <a:t>Dependiendo de distintos criterios los podemos clasificar por :</a:t>
            </a:r>
          </a:p>
          <a:p>
            <a:pPr eaLnBrk="1" hangingPunct="1"/>
            <a:endParaRPr lang="es-ES" sz="2600" dirty="0"/>
          </a:p>
          <a:p>
            <a:pPr lvl="1" eaLnBrk="1" hangingPunct="1"/>
            <a:r>
              <a:rPr lang="es-ES" sz="2100" dirty="0"/>
              <a:t>Naturaleza</a:t>
            </a:r>
          </a:p>
          <a:p>
            <a:pPr lvl="1" eaLnBrk="1" hangingPunct="1"/>
            <a:r>
              <a:rPr lang="es-ES" sz="2100" dirty="0"/>
              <a:t>Función</a:t>
            </a:r>
          </a:p>
          <a:p>
            <a:pPr lvl="1" eaLnBrk="1" hangingPunct="1"/>
            <a:r>
              <a:rPr lang="es-ES" sz="2100" dirty="0"/>
              <a:t>Comportamiento</a:t>
            </a:r>
          </a:p>
          <a:p>
            <a:pPr lvl="1" eaLnBrk="1" hangingPunct="1"/>
            <a:r>
              <a:rPr lang="es-ES" sz="2100" dirty="0"/>
              <a:t>Tipo de imputación</a:t>
            </a:r>
          </a:p>
          <a:p>
            <a:pPr eaLnBrk="1" hangingPunct="1"/>
            <a:endParaRPr lang="es-ES" sz="2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normAutofit/>
          </a:bodyPr>
          <a:lstStyle/>
          <a:p>
            <a:pPr eaLnBrk="1" hangingPunct="1">
              <a:defRPr/>
            </a:pPr>
            <a:r>
              <a:rPr lang="es-ES_tradnl" sz="4400" dirty="0">
                <a:effectLst/>
              </a:rPr>
              <a:t>Naturaleza</a:t>
            </a:r>
            <a:endParaRPr lang="es-ES" sz="4400" dirty="0">
              <a:effectLst/>
            </a:endParaRPr>
          </a:p>
        </p:txBody>
      </p:sp>
      <p:sp>
        <p:nvSpPr>
          <p:cNvPr id="4099" name="Rectangle 3"/>
          <p:cNvSpPr>
            <a:spLocks noGrp="1"/>
          </p:cNvSpPr>
          <p:nvPr>
            <p:ph type="body" idx="1"/>
          </p:nvPr>
        </p:nvSpPr>
        <p:spPr>
          <a:xfrm>
            <a:off x="755650" y="1557338"/>
            <a:ext cx="7016750" cy="4525962"/>
          </a:xfrm>
          <a:noFill/>
        </p:spPr>
        <p:txBody>
          <a:bodyPr/>
          <a:lstStyle/>
          <a:p>
            <a:pPr eaLnBrk="1" hangingPunct="1">
              <a:buNone/>
            </a:pPr>
            <a:r>
              <a:rPr lang="es-ES" sz="2600" dirty="0"/>
              <a:t>Atendiendo a la naturaleza o destino del coste.</a:t>
            </a:r>
          </a:p>
          <a:p>
            <a:pPr eaLnBrk="1" hangingPunct="1">
              <a:buNone/>
            </a:pPr>
            <a:endParaRPr lang="es-ES" sz="2600" dirty="0"/>
          </a:p>
          <a:p>
            <a:r>
              <a:rPr lang="es-ES" sz="2800" dirty="0"/>
              <a:t>Personal</a:t>
            </a:r>
          </a:p>
          <a:p>
            <a:r>
              <a:rPr lang="es-ES" sz="2800" dirty="0"/>
              <a:t>Materias Primas y aprovisionamiento</a:t>
            </a:r>
          </a:p>
          <a:p>
            <a:r>
              <a:rPr lang="es-ES" sz="2800" dirty="0"/>
              <a:t>Servicios exteriores: alquileres, agua, teléfono, etc…</a:t>
            </a:r>
          </a:p>
          <a:p>
            <a:r>
              <a:rPr lang="es-ES" sz="2800" dirty="0"/>
              <a:t>Amortizaciones</a:t>
            </a:r>
          </a:p>
          <a:p>
            <a:r>
              <a:rPr lang="es-ES" sz="2800" dirty="0"/>
              <a:t>Financieros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normAutofit/>
          </a:bodyPr>
          <a:lstStyle/>
          <a:p>
            <a:pPr eaLnBrk="1" hangingPunct="1">
              <a:defRPr/>
            </a:pPr>
            <a:r>
              <a:rPr lang="es-ES_tradnl" sz="4400" dirty="0">
                <a:effectLst/>
              </a:rPr>
              <a:t>Función</a:t>
            </a:r>
            <a:endParaRPr lang="es-ES" sz="4400" dirty="0">
              <a:effectLst/>
            </a:endParaRPr>
          </a:p>
        </p:txBody>
      </p:sp>
      <p:sp>
        <p:nvSpPr>
          <p:cNvPr id="4099" name="Rectangle 3"/>
          <p:cNvSpPr>
            <a:spLocks noGrp="1"/>
          </p:cNvSpPr>
          <p:nvPr>
            <p:ph type="body" idx="1"/>
          </p:nvPr>
        </p:nvSpPr>
        <p:spPr>
          <a:xfrm>
            <a:off x="755650" y="1557338"/>
            <a:ext cx="7016750" cy="4525962"/>
          </a:xfrm>
          <a:noFill/>
        </p:spPr>
        <p:txBody>
          <a:bodyPr/>
          <a:lstStyle/>
          <a:p>
            <a:pPr eaLnBrk="1" hangingPunct="1">
              <a:buNone/>
            </a:pPr>
            <a:r>
              <a:rPr lang="es-ES" sz="2600" dirty="0"/>
              <a:t>Por su función dentro del proceso productivo:</a:t>
            </a:r>
          </a:p>
          <a:p>
            <a:pPr eaLnBrk="1" hangingPunct="1">
              <a:buNone/>
            </a:pPr>
            <a:endParaRPr lang="es-ES" sz="2600" dirty="0"/>
          </a:p>
          <a:p>
            <a:r>
              <a:rPr lang="es-ES" sz="2800" dirty="0"/>
              <a:t>Aprovisionamiento</a:t>
            </a:r>
          </a:p>
          <a:p>
            <a:r>
              <a:rPr lang="es-ES" sz="2800" dirty="0"/>
              <a:t>Producción</a:t>
            </a:r>
          </a:p>
          <a:p>
            <a:r>
              <a:rPr lang="es-ES" sz="2800" dirty="0"/>
              <a:t>De distribución y comerciales</a:t>
            </a:r>
          </a:p>
          <a:p>
            <a:r>
              <a:rPr lang="es-ES" sz="2800" dirty="0"/>
              <a:t>De financiación</a:t>
            </a:r>
          </a:p>
          <a:p>
            <a:r>
              <a:rPr lang="es-ES" sz="2800" dirty="0"/>
              <a:t>Administración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normAutofit fontScale="90000"/>
          </a:bodyPr>
          <a:lstStyle/>
          <a:p>
            <a:pPr eaLnBrk="1" hangingPunct="1">
              <a:defRPr/>
            </a:pPr>
            <a:r>
              <a:rPr lang="es-ES_tradnl" sz="4400" dirty="0">
                <a:effectLst/>
              </a:rPr>
              <a:t>En relación con el nivel de actividad</a:t>
            </a:r>
            <a:endParaRPr lang="es-ES" sz="4400" dirty="0">
              <a:effectLst/>
            </a:endParaRPr>
          </a:p>
        </p:txBody>
      </p:sp>
      <p:sp>
        <p:nvSpPr>
          <p:cNvPr id="4099" name="Rectangle 3"/>
          <p:cNvSpPr>
            <a:spLocks noGrp="1"/>
          </p:cNvSpPr>
          <p:nvPr>
            <p:ph type="body" idx="1"/>
          </p:nvPr>
        </p:nvSpPr>
        <p:spPr>
          <a:xfrm>
            <a:off x="755650" y="1557338"/>
            <a:ext cx="7016750" cy="4525962"/>
          </a:xfrm>
          <a:noFill/>
        </p:spPr>
        <p:txBody>
          <a:bodyPr/>
          <a:lstStyle/>
          <a:p>
            <a:pPr eaLnBrk="1" hangingPunct="1">
              <a:buNone/>
            </a:pPr>
            <a:r>
              <a:rPr lang="es-ES" sz="2600" dirty="0"/>
              <a:t>Atendiendo a su relación con el nivel de actividad </a:t>
            </a:r>
          </a:p>
          <a:p>
            <a:pPr eaLnBrk="1" hangingPunct="1">
              <a:buNone/>
            </a:pPr>
            <a:endParaRPr lang="es-ES" sz="2600" dirty="0"/>
          </a:p>
          <a:p>
            <a:r>
              <a:rPr lang="es-ES" sz="2800" dirty="0"/>
              <a:t>Fijos: El importe no varía al variar el nivel de actividad.</a:t>
            </a:r>
          </a:p>
          <a:p>
            <a:r>
              <a:rPr lang="es-ES" sz="2800" dirty="0"/>
              <a:t>Variables: Proporcionales al nivel de actividad. </a:t>
            </a:r>
          </a:p>
          <a:p>
            <a:endParaRPr lang="es-ES" sz="2800" dirty="0"/>
          </a:p>
          <a:p>
            <a:pPr lvl="1">
              <a:buNone/>
            </a:pPr>
            <a:r>
              <a:rPr lang="es-ES" sz="2300" dirty="0"/>
              <a:t>   Existen otras clasificaciones que incluyen costes semifijos, </a:t>
            </a:r>
            <a:r>
              <a:rPr lang="es-ES" sz="2300" dirty="0" err="1"/>
              <a:t>semivariables</a:t>
            </a:r>
            <a:r>
              <a:rPr lang="es-ES" sz="2300" dirty="0"/>
              <a:t>, progresivos, </a:t>
            </a:r>
            <a:r>
              <a:rPr lang="es-ES" sz="2300" dirty="0" err="1"/>
              <a:t>degresivos</a:t>
            </a:r>
            <a:r>
              <a:rPr lang="es-ES" sz="2300" dirty="0"/>
              <a:t>, </a:t>
            </a:r>
            <a:r>
              <a:rPr lang="es-ES" sz="2300" dirty="0" err="1"/>
              <a:t>etc</a:t>
            </a:r>
            <a:r>
              <a:rPr lang="es-ES" sz="2300"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normAutofit fontScale="90000"/>
          </a:bodyPr>
          <a:lstStyle/>
          <a:p>
            <a:pPr lvl="0" eaLnBrk="1" hangingPunct="1">
              <a:defRPr/>
            </a:pPr>
            <a:r>
              <a:rPr lang="es-ES" sz="4400" dirty="0"/>
              <a:t>Imputación a  producto</a:t>
            </a:r>
            <a:br>
              <a:rPr lang="es-ES" sz="4400" dirty="0"/>
            </a:br>
            <a:endParaRPr lang="es-ES" sz="4400" dirty="0">
              <a:effectLst/>
            </a:endParaRPr>
          </a:p>
        </p:txBody>
      </p:sp>
      <p:sp>
        <p:nvSpPr>
          <p:cNvPr id="4099" name="Rectangle 3"/>
          <p:cNvSpPr>
            <a:spLocks noGrp="1"/>
          </p:cNvSpPr>
          <p:nvPr>
            <p:ph type="body" idx="1"/>
          </p:nvPr>
        </p:nvSpPr>
        <p:spPr>
          <a:xfrm>
            <a:off x="755650" y="1557338"/>
            <a:ext cx="7016750" cy="4525962"/>
          </a:xfrm>
          <a:noFill/>
        </p:spPr>
        <p:txBody>
          <a:bodyPr/>
          <a:lstStyle/>
          <a:p>
            <a:pPr eaLnBrk="1" hangingPunct="1">
              <a:buNone/>
            </a:pPr>
            <a:r>
              <a:rPr lang="es-ES" sz="2600" dirty="0"/>
              <a:t>Atendiendo a su imputación al producto o unidad de referencia.</a:t>
            </a:r>
          </a:p>
          <a:p>
            <a:pPr eaLnBrk="1" hangingPunct="1">
              <a:buNone/>
            </a:pPr>
            <a:endParaRPr lang="es-ES" sz="2600" dirty="0"/>
          </a:p>
          <a:p>
            <a:r>
              <a:rPr lang="es-ES" sz="2800" dirty="0"/>
              <a:t>Directos: Puede imputarse de manera inequívoca al proceso de generación de una unidad de referencia</a:t>
            </a:r>
          </a:p>
          <a:p>
            <a:r>
              <a:rPr lang="es-ES" sz="2800" dirty="0"/>
              <a:t>Indirectos:  Aquellos que no pueden imputarse directamente a un producto y hay que acudir a criterios de reparto.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normAutofit fontScale="90000"/>
          </a:bodyPr>
          <a:lstStyle/>
          <a:p>
            <a:pPr lvl="0" eaLnBrk="1" hangingPunct="1">
              <a:defRPr/>
            </a:pPr>
            <a:r>
              <a:rPr lang="es-ES" sz="4400" dirty="0"/>
              <a:t>Sistemas de cálculo. Características</a:t>
            </a:r>
            <a:br>
              <a:rPr lang="es-ES" sz="4400" dirty="0"/>
            </a:br>
            <a:endParaRPr lang="es-ES" sz="4400" dirty="0">
              <a:effectLst/>
            </a:endParaRPr>
          </a:p>
        </p:txBody>
      </p:sp>
      <p:sp>
        <p:nvSpPr>
          <p:cNvPr id="4099" name="Rectangle 3"/>
          <p:cNvSpPr>
            <a:spLocks noGrp="1"/>
          </p:cNvSpPr>
          <p:nvPr>
            <p:ph type="body" idx="1"/>
          </p:nvPr>
        </p:nvSpPr>
        <p:spPr>
          <a:xfrm>
            <a:off x="755650" y="1557338"/>
            <a:ext cx="7016750" cy="4525962"/>
          </a:xfrm>
          <a:noFill/>
        </p:spPr>
        <p:txBody>
          <a:bodyPr/>
          <a:lstStyle/>
          <a:p>
            <a:pPr eaLnBrk="1" hangingPunct="1">
              <a:buNone/>
            </a:pPr>
            <a:endParaRPr lang="es-ES" sz="2600" dirty="0"/>
          </a:p>
          <a:p>
            <a:r>
              <a:rPr lang="es-ES" sz="2800" dirty="0"/>
              <a:t>NO son exactos</a:t>
            </a:r>
          </a:p>
          <a:p>
            <a:r>
              <a:rPr lang="es-ES" sz="2800" dirty="0"/>
              <a:t>Son subjetivos. Dependen de:</a:t>
            </a:r>
          </a:p>
          <a:p>
            <a:pPr lvl="1"/>
            <a:r>
              <a:rPr lang="es-ES" sz="2300" dirty="0"/>
              <a:t> Criterios de valoración adoptados</a:t>
            </a:r>
          </a:p>
          <a:p>
            <a:pPr lvl="1"/>
            <a:r>
              <a:rPr lang="es-ES" sz="2300" dirty="0"/>
              <a:t>Métodos seguidos</a:t>
            </a:r>
          </a:p>
          <a:p>
            <a:pPr lvl="1"/>
            <a:r>
              <a:rPr lang="es-ES" sz="2300" dirty="0"/>
              <a:t>Política de la empresa</a:t>
            </a:r>
          </a:p>
          <a:p>
            <a:pPr lvl="1"/>
            <a:r>
              <a:rPr lang="es-ES" sz="2300" dirty="0" err="1"/>
              <a:t>Etc</a:t>
            </a:r>
            <a:r>
              <a:rPr lang="es-ES" sz="2300" dirty="0"/>
              <a:t>…</a:t>
            </a:r>
          </a:p>
          <a:p>
            <a:pPr lvl="1"/>
            <a:endParaRPr lang="es-ES" sz="2300" dirty="0"/>
          </a:p>
          <a:p>
            <a:pPr lvl="1">
              <a:buNone/>
            </a:pPr>
            <a:r>
              <a:rPr lang="es-ES" sz="2300" dirty="0"/>
              <a:t>      Cada empresa tiene su sistema de cálculo en función de sus peculiaridades, estructura y tipos de procesos.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1_Concurrencia">
  <a:themeElements>
    <a:clrScheme name="11_Concurrencia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D71600"/>
      </a:hlink>
      <a:folHlink>
        <a:srgbClr val="00AFE1"/>
      </a:folHlink>
    </a:clrScheme>
    <a:fontScheme name="11_Concurrencia">
      <a:majorFont>
        <a:latin typeface="Eras Medium ITC"/>
        <a:ea typeface=""/>
        <a:cs typeface=""/>
      </a:majorFont>
      <a:minorFont>
        <a:latin typeface="Tahoma"/>
        <a:ea typeface=""/>
        <a:cs typeface=""/>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Concurrencia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D71600"/>
        </a:hlink>
        <a:folHlink>
          <a:srgbClr val="00AFE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2319</TotalTime>
  <Words>606</Words>
  <Application>Microsoft Macintosh PowerPoint</Application>
  <PresentationFormat>Presentación en pantalla (4:3)</PresentationFormat>
  <Paragraphs>139</Paragraphs>
  <Slides>16</Slides>
  <Notes>16</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16</vt:i4>
      </vt:variant>
    </vt:vector>
  </HeadingPairs>
  <TitlesOfParts>
    <vt:vector size="24" baseType="lpstr">
      <vt:lpstr>Arial Narrow</vt:lpstr>
      <vt:lpstr>Eras Medium ITC</vt:lpstr>
      <vt:lpstr>Tahoma</vt:lpstr>
      <vt:lpstr>Verdana</vt:lpstr>
      <vt:lpstr>Wingdings 2</vt:lpstr>
      <vt:lpstr>Wingdings 3</vt:lpstr>
      <vt:lpstr>Arial</vt:lpstr>
      <vt:lpstr>11_Concurrencia</vt:lpstr>
      <vt:lpstr>Prácticas Sistemas y Tecnologías de Información Práctica 1</vt:lpstr>
      <vt:lpstr>Práctica 1. Cálculo de costes </vt:lpstr>
      <vt:lpstr>Definición de coste</vt:lpstr>
      <vt:lpstr>Clasificación de costes. </vt:lpstr>
      <vt:lpstr>Naturaleza</vt:lpstr>
      <vt:lpstr>Función</vt:lpstr>
      <vt:lpstr>En relación con el nivel de actividad</vt:lpstr>
      <vt:lpstr>Imputación a  producto </vt:lpstr>
      <vt:lpstr>Sistemas de cálculo. Características </vt:lpstr>
      <vt:lpstr>Ejemplo (I)</vt:lpstr>
      <vt:lpstr>Ejemplo (II)</vt:lpstr>
      <vt:lpstr>Ejemplo (III)</vt:lpstr>
      <vt:lpstr>Ejemplo (IV)</vt:lpstr>
      <vt:lpstr>Ejemplo (V)</vt:lpstr>
      <vt:lpstr>Práctica 1</vt:lpstr>
      <vt:lpstr>Práctica 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Usuario de Microsoft Office</cp:lastModifiedBy>
  <cp:revision>130</cp:revision>
  <cp:lastPrinted>1601-01-01T00:00:00Z</cp:lastPrinted>
  <dcterms:created xsi:type="dcterms:W3CDTF">2012-10-16T09:45:09Z</dcterms:created>
  <dcterms:modified xsi:type="dcterms:W3CDTF">2019-09-23T10:39:44Z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