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90" r:id="rId4"/>
    <p:sldId id="289" r:id="rId5"/>
    <p:sldId id="261" r:id="rId6"/>
    <p:sldId id="262" r:id="rId7"/>
    <p:sldId id="263" r:id="rId8"/>
    <p:sldId id="281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4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/>
    <p:restoredTop sz="95353"/>
  </p:normalViewPr>
  <p:slideViewPr>
    <p:cSldViewPr snapToGrid="0" snapToObjects="1">
      <p:cViewPr varScale="1">
        <p:scale>
          <a:sx n="90" d="100"/>
          <a:sy n="90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6E03E-C091-664E-B4EF-F2AB27BC8D10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0384A-20B9-1247-AF5D-CD6616D805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07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93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800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36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960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508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57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41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905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421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42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963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6042-C518-4B40-AD07-FC9557F0E071}" type="datetimeFigureOut">
              <a:rPr lang="es-ES_tradnl" smtClean="0"/>
              <a:t>11/11/19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9447-0191-8941-BDEA-AB7A0C4332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61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1028700"/>
            <a:ext cx="6172200" cy="154305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7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Tema</a:t>
            </a:r>
            <a:r>
              <a:rPr lang="en-US" sz="27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7.2: </a:t>
            </a:r>
            <a:r>
              <a:rPr lang="en-US" sz="27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Procesos</a:t>
            </a:r>
            <a:r>
              <a:rPr lang="en-US" sz="27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financieros</a:t>
            </a:r>
            <a:r>
              <a:rPr lang="en-US" sz="27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.</a:t>
            </a:r>
            <a:br>
              <a:rPr lang="en-US" sz="27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</a:br>
            <a:r>
              <a:rPr lang="en-US" sz="27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Continuación</a:t>
            </a:r>
            <a:r>
              <a:rPr lang="en-US" sz="27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. </a:t>
            </a:r>
            <a:r>
              <a:rPr lang="en-US" sz="27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Análisis</a:t>
            </a:r>
            <a:endParaRPr lang="es-ES" sz="2700" dirty="0">
              <a:sym typeface="Lucida Grande" charset="0"/>
            </a:endParaRPr>
          </a:p>
        </p:txBody>
      </p:sp>
      <p:pic>
        <p:nvPicPr>
          <p:cNvPr id="38914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14450" y="2628900"/>
            <a:ext cx="3657600" cy="1638300"/>
          </a:xfrm>
        </p:spPr>
      </p:pic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2571751" y="4572000"/>
            <a:ext cx="371960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100"/>
              <a:t>Grado en Ingeniería Informática </a:t>
            </a:r>
          </a:p>
        </p:txBody>
      </p:sp>
    </p:spTree>
    <p:extLst>
      <p:ext uri="{BB962C8B-B14F-4D97-AF65-F5344CB8AC3E}">
        <p14:creationId xmlns:p14="http://schemas.microsoft.com/office/powerpoint/2010/main" val="9211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Ciclo</a:t>
            </a:r>
            <a:r>
              <a:rPr lang="en-US" b="1" dirty="0" smtClean="0"/>
              <a:t> de </a:t>
            </a:r>
            <a:r>
              <a:rPr lang="en-US" b="1" dirty="0" err="1" smtClean="0"/>
              <a:t>maduración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Tiempo transcurrido desde que se pagan las mercancías hasta que se pueden cobrar.</a:t>
            </a:r>
          </a:p>
          <a:p>
            <a:r>
              <a:rPr lang="es-ES" sz="2400" dirty="0"/>
              <a:t>Algunas empresas como los supermercados pueden tener fondos de maniobras negativos sin riesgos, para ello necesitan:</a:t>
            </a:r>
          </a:p>
          <a:p>
            <a:pPr marL="586979" lvl="1"/>
            <a:r>
              <a:rPr lang="es-ES" sz="2400" dirty="0"/>
              <a:t>Tener muy ajustados los almacenes (existencias bajas)</a:t>
            </a:r>
          </a:p>
          <a:p>
            <a:pPr marL="586979" lvl="1"/>
            <a:r>
              <a:rPr lang="es-ES" sz="2400" dirty="0"/>
              <a:t>Cobro al contando</a:t>
            </a:r>
          </a:p>
          <a:p>
            <a:pPr marL="586979" lvl="1"/>
            <a:r>
              <a:rPr lang="es-ES" sz="2400" dirty="0"/>
              <a:t>Pago alargado a proveedores, a 120 días. </a:t>
            </a:r>
          </a:p>
          <a:p>
            <a:pPr marL="887016" lvl="2"/>
            <a:r>
              <a:rPr lang="es-ES" sz="2100" dirty="0"/>
              <a:t>Al revés que en las mayoría de los sectores cobran antes de pagar. Invierten los disponibles en activos financieros.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7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Estados patrimoniales</a:t>
            </a:r>
            <a:endParaRPr lang="es-ES_tradnl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000" dirty="0"/>
              <a:t>Estabilidad Total. </a:t>
            </a:r>
          </a:p>
          <a:p>
            <a:r>
              <a:rPr lang="es-ES" sz="3000" dirty="0"/>
              <a:t>Estabilidad Normal</a:t>
            </a:r>
          </a:p>
          <a:p>
            <a:r>
              <a:rPr lang="es-ES" sz="3000" dirty="0"/>
              <a:t>Suspensión de pagos (concurso de acreedores)</a:t>
            </a:r>
          </a:p>
          <a:p>
            <a:r>
              <a:rPr lang="es-ES" sz="3000" dirty="0"/>
              <a:t>Desequilibrio a largo plazo</a:t>
            </a:r>
          </a:p>
          <a:p>
            <a:r>
              <a:rPr lang="es-ES" sz="3000" dirty="0"/>
              <a:t>Situación de quiebra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938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Estabilidad</a:t>
            </a:r>
            <a:r>
              <a:rPr lang="en-US" sz="3600" b="1" dirty="0"/>
              <a:t> Total</a:t>
            </a:r>
            <a:endParaRPr lang="es-ES_tradnl" sz="3600" b="1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42900" y="2057400"/>
            <a:ext cx="2815829" cy="3943350"/>
          </a:xfrm>
          <a:prstGeom prst="rect">
            <a:avLst/>
          </a:prstGeom>
        </p:spPr>
        <p:txBody>
          <a:bodyPr vert="horz" lIns="68580" tIns="34290" rIns="9906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100"/>
              <a:t>Estabilidad Total. </a:t>
            </a:r>
          </a:p>
          <a:p>
            <a:pPr marL="586979" lvl="1"/>
            <a:r>
              <a:rPr lang="es-ES" sz="1800"/>
              <a:t>PC = 0  o AF + AC = RP o FM = AC &gt;0 </a:t>
            </a:r>
          </a:p>
          <a:p>
            <a:pPr marL="887016" lvl="2"/>
            <a:r>
              <a:rPr lang="es-ES" sz="1500"/>
              <a:t>Normalmente se da al inicio de la actividad de la empresa, no hay deudas a corto plazo</a:t>
            </a:r>
            <a:endParaRPr lang="es-ES" sz="1500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22935"/>
              </p:ext>
            </p:extLst>
          </p:nvPr>
        </p:nvGraphicFramePr>
        <p:xfrm>
          <a:off x="3401616" y="2103835"/>
          <a:ext cx="4693512" cy="4054917"/>
        </p:xfrm>
        <a:graphic>
          <a:graphicData uri="http://schemas.openxmlformats.org/drawingml/2006/table">
            <a:tbl>
              <a:tblPr/>
              <a:tblGrid>
                <a:gridCol w="1564504"/>
                <a:gridCol w="1564504"/>
                <a:gridCol w="1564504"/>
              </a:tblGrid>
              <a:tr h="1351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FM&gt;0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1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38100" marR="38100" marT="38100" marB="381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</a:tr>
              <a:tr h="1351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73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Estabilidad</a:t>
            </a:r>
            <a:r>
              <a:rPr lang="en-US" b="1" dirty="0" smtClean="0"/>
              <a:t> patrimonial normal</a:t>
            </a:r>
            <a:endParaRPr lang="es-ES_tradnl" b="1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238126" y="2085975"/>
            <a:ext cx="2812256" cy="3943350"/>
          </a:xfrm>
          <a:prstGeom prst="rect">
            <a:avLst/>
          </a:prstGeom>
        </p:spPr>
        <p:txBody>
          <a:bodyPr vert="horz" lIns="68580" tIns="34290" rIns="9906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/>
              <a:t>AF + FM = PF  SIENDO  PC &gt; 0 y FM &gt;0.</a:t>
            </a:r>
          </a:p>
          <a:p>
            <a:pPr lvl="1"/>
            <a:r>
              <a:rPr lang="es-ES" sz="1725"/>
              <a:t>Esta es la situación deseable en una empresa, hay equilibrio entre las masas patrimoniales</a:t>
            </a:r>
          </a:p>
          <a:p>
            <a:endParaRPr lang="es-ES" sz="2100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96833"/>
              </p:ext>
            </p:extLst>
          </p:nvPr>
        </p:nvGraphicFramePr>
        <p:xfrm>
          <a:off x="3192066" y="2180035"/>
          <a:ext cx="4365180" cy="3849291"/>
        </p:xfrm>
        <a:graphic>
          <a:graphicData uri="http://schemas.openxmlformats.org/drawingml/2006/table">
            <a:tbl>
              <a:tblPr/>
              <a:tblGrid>
                <a:gridCol w="1455060"/>
                <a:gridCol w="1455060"/>
                <a:gridCol w="1455060"/>
              </a:tblGrid>
              <a:tr h="128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FM&gt;0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3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</a:tr>
              <a:tr h="128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70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50" b="1" dirty="0" err="1"/>
              <a:t>Suspensión</a:t>
            </a:r>
            <a:r>
              <a:rPr lang="en-US" sz="4050" b="1" dirty="0"/>
              <a:t> de </a:t>
            </a:r>
            <a:r>
              <a:rPr lang="en-US" sz="4050" b="1" dirty="0" err="1"/>
              <a:t>pagos</a:t>
            </a:r>
            <a:endParaRPr lang="es-ES_tradnl" sz="4050" b="1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42901" y="2057400"/>
            <a:ext cx="3032522" cy="3369469"/>
          </a:xfrm>
          <a:prstGeom prst="rect">
            <a:avLst/>
          </a:prstGeom>
        </p:spPr>
        <p:txBody>
          <a:bodyPr vert="horz" lIns="68580" tIns="34290" rIns="9906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100"/>
              <a:t>Suspensión de pagos</a:t>
            </a:r>
          </a:p>
          <a:p>
            <a:pPr marL="586979" lvl="1"/>
            <a:r>
              <a:rPr lang="es-ES" sz="1800"/>
              <a:t> AC  &lt; PC   FM &lt; 0</a:t>
            </a:r>
          </a:p>
          <a:p>
            <a:pPr marL="887016" lvl="2"/>
            <a:r>
              <a:rPr lang="es-ES" sz="1500"/>
              <a:t>No tenemos AC suficientes para cubrir los exigibles a corto plazo.</a:t>
            </a:r>
          </a:p>
          <a:p>
            <a:pPr marL="887016" lvl="2"/>
            <a:r>
              <a:rPr lang="es-ES" sz="1500"/>
              <a:t>Hay que financiar a largo plazo la empresa.</a:t>
            </a:r>
            <a:endParaRPr lang="es-ES" sz="1500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28547"/>
              </p:ext>
            </p:extLst>
          </p:nvPr>
        </p:nvGraphicFramePr>
        <p:xfrm>
          <a:off x="3600450" y="2124076"/>
          <a:ext cx="4252632" cy="4007784"/>
        </p:xfrm>
        <a:graphic>
          <a:graphicData uri="http://schemas.openxmlformats.org/drawingml/2006/table">
            <a:tbl>
              <a:tblPr/>
              <a:tblGrid>
                <a:gridCol w="1417544"/>
                <a:gridCol w="1417544"/>
                <a:gridCol w="1417544"/>
              </a:tblGrid>
              <a:tr h="133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38100" marR="38100" marT="38100" marB="381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&lt; 0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</a:tr>
              <a:tr h="133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9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Desequilibrio</a:t>
            </a:r>
            <a:r>
              <a:rPr lang="en-US" b="1" dirty="0" smtClean="0"/>
              <a:t> </a:t>
            </a:r>
            <a:r>
              <a:rPr lang="en-US" b="1" dirty="0" err="1" smtClean="0"/>
              <a:t>financiero</a:t>
            </a:r>
            <a:r>
              <a:rPr lang="en-US" b="1" dirty="0" smtClean="0"/>
              <a:t> a largo </a:t>
            </a:r>
            <a:r>
              <a:rPr lang="en-US" b="1" dirty="0" err="1" smtClean="0"/>
              <a:t>plazo</a:t>
            </a:r>
            <a:endParaRPr lang="es-ES_tradnl" b="1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42901" y="2057400"/>
            <a:ext cx="3032522" cy="3943350"/>
          </a:xfrm>
          <a:prstGeom prst="rect">
            <a:avLst/>
          </a:prstGeom>
        </p:spPr>
        <p:txBody>
          <a:bodyPr vert="horz" lIns="68580" tIns="34290" rIns="9906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100"/>
              <a:t>Peor que la suspensión de pagos: el PF es todo exigible, es decir RP = 0</a:t>
            </a:r>
          </a:p>
          <a:p>
            <a:r>
              <a:rPr lang="es-ES" sz="2100"/>
              <a:t> AC  &lt; PC   FM &lt; 0</a:t>
            </a:r>
          </a:p>
          <a:p>
            <a:pPr marL="586979" lvl="1"/>
            <a:r>
              <a:rPr lang="es-ES" sz="1800"/>
              <a:t>No tenemos AC suficientes para cubrir los exigibles a corto plazo..</a:t>
            </a:r>
            <a:endParaRPr lang="es-ES" sz="1800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6873"/>
              </p:ext>
            </p:extLst>
          </p:nvPr>
        </p:nvGraphicFramePr>
        <p:xfrm>
          <a:off x="3857625" y="2125267"/>
          <a:ext cx="4197162" cy="4087275"/>
        </p:xfrm>
        <a:graphic>
          <a:graphicData uri="http://schemas.openxmlformats.org/drawingml/2006/table">
            <a:tbl>
              <a:tblPr/>
              <a:tblGrid>
                <a:gridCol w="1399054"/>
                <a:gridCol w="1399054"/>
                <a:gridCol w="1399054"/>
              </a:tblGrid>
              <a:tr h="136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38100" marR="38100" marT="38100" marB="381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&lt; 0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Ex F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</a:tr>
              <a:tr h="136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5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Situación</a:t>
            </a:r>
            <a:r>
              <a:rPr lang="en-US" b="1" dirty="0" smtClean="0"/>
              <a:t> de </a:t>
            </a:r>
            <a:r>
              <a:rPr lang="en-US" b="1" dirty="0" err="1" smtClean="0"/>
              <a:t>quiebra</a:t>
            </a:r>
            <a:endParaRPr lang="es-ES_tradnl" b="1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19100" y="2181225"/>
            <a:ext cx="2901554" cy="3654933"/>
          </a:xfrm>
          <a:prstGeom prst="rect">
            <a:avLst/>
          </a:prstGeom>
        </p:spPr>
        <p:txBody>
          <a:bodyPr vert="horz" lIns="68580" tIns="34290" rIns="9906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/>
              <a:t>Parte del AF es ficticio, se han acumulado perdidas varios años</a:t>
            </a:r>
          </a:p>
          <a:p>
            <a:r>
              <a:rPr lang="es-ES" sz="1800"/>
              <a:t> AC  &lt; PC   FM &lt; 0</a:t>
            </a:r>
          </a:p>
          <a:p>
            <a:r>
              <a:rPr lang="es-ES" sz="1800"/>
              <a:t>No se disponen de activos reales ni en el inmovilizado ni en el circulante para cubrir todas las deudas de la empresa.</a:t>
            </a:r>
            <a:endParaRPr lang="es-ES" sz="1800" dirty="0"/>
          </a:p>
        </p:txBody>
      </p:sp>
      <p:graphicFrame>
        <p:nvGraphicFramePr>
          <p:cNvPr id="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16499"/>
              </p:ext>
            </p:extLst>
          </p:nvPr>
        </p:nvGraphicFramePr>
        <p:xfrm>
          <a:off x="3514725" y="2200276"/>
          <a:ext cx="4015628" cy="4200525"/>
        </p:xfrm>
        <a:graphic>
          <a:graphicData uri="http://schemas.openxmlformats.org/drawingml/2006/table">
            <a:tbl>
              <a:tblPr/>
              <a:tblGrid>
                <a:gridCol w="1338543"/>
                <a:gridCol w="1338542"/>
                <a:gridCol w="1338543"/>
              </a:tblGrid>
              <a:tr h="140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38100" marR="38100" marT="38100" marB="381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&lt; 0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Ex F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32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Ratio de </a:t>
            </a:r>
            <a:r>
              <a:rPr lang="en-US" b="1" dirty="0" err="1" smtClean="0"/>
              <a:t>Tesorería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 = (</a:t>
            </a:r>
            <a:r>
              <a:rPr lang="es-ES" dirty="0" err="1" smtClean="0"/>
              <a:t>realizable+disponible</a:t>
            </a:r>
            <a:r>
              <a:rPr lang="es-ES" dirty="0" smtClean="0"/>
              <a:t>)/PC</a:t>
            </a:r>
          </a:p>
          <a:p>
            <a:pPr lvl="1"/>
            <a:r>
              <a:rPr lang="es-ES" dirty="0" smtClean="0"/>
              <a:t>Pasivo Circulante recordar que es el   Exigible a c/p</a:t>
            </a:r>
          </a:p>
          <a:p>
            <a:r>
              <a:rPr lang="es-ES" dirty="0" smtClean="0"/>
              <a:t>Mide la capacidad de hacer pagos a corto plazo.</a:t>
            </a:r>
          </a:p>
          <a:p>
            <a:r>
              <a:rPr lang="es-ES" dirty="0" smtClean="0"/>
              <a:t>Es aconsejable que tenga un valor cercano a 1.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69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Ratio de </a:t>
            </a:r>
            <a:r>
              <a:rPr lang="es-ES" b="1" dirty="0" smtClean="0"/>
              <a:t>liquidez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 = AC/PC</a:t>
            </a:r>
          </a:p>
          <a:p>
            <a:pPr lvl="1"/>
            <a:r>
              <a:rPr lang="es-ES" dirty="0" smtClean="0"/>
              <a:t>Mide lo mismo que el Fondo de Maniobra </a:t>
            </a:r>
          </a:p>
          <a:p>
            <a:pPr lvl="2"/>
            <a:r>
              <a:rPr lang="es-ES" dirty="0" smtClean="0"/>
              <a:t>FM = AC –PC</a:t>
            </a:r>
          </a:p>
          <a:p>
            <a:r>
              <a:rPr lang="es-ES" dirty="0" smtClean="0"/>
              <a:t>Nos indica la solvencia de la empresa a corto plazo.</a:t>
            </a:r>
          </a:p>
          <a:p>
            <a:pPr lvl="1"/>
            <a:r>
              <a:rPr lang="es-ES" dirty="0" smtClean="0"/>
              <a:t>Para evitar problemas de pago el valor debe de estar entre 1 y 2.</a:t>
            </a:r>
          </a:p>
          <a:p>
            <a:pPr lvl="1"/>
            <a:r>
              <a:rPr lang="es-ES" dirty="0" smtClean="0"/>
              <a:t>Menos de 1 riesgo de suspensión de pagos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292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Ratio de Garantía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 = Activo real / exigible total.</a:t>
            </a:r>
          </a:p>
          <a:p>
            <a:r>
              <a:rPr lang="es-ES" dirty="0" smtClean="0"/>
              <a:t>Activo real = Activo – Activos ficticios.</a:t>
            </a:r>
          </a:p>
          <a:p>
            <a:r>
              <a:rPr lang="es-ES" dirty="0" smtClean="0"/>
              <a:t>Activos Ficticios:</a:t>
            </a:r>
          </a:p>
          <a:p>
            <a:pPr lvl="1"/>
            <a:r>
              <a:rPr lang="es-ES" dirty="0" smtClean="0"/>
              <a:t>Gastos de establecimiento</a:t>
            </a:r>
          </a:p>
          <a:p>
            <a:pPr lvl="1"/>
            <a:r>
              <a:rPr lang="es-ES" dirty="0" smtClean="0"/>
              <a:t>Gastos amortizables</a:t>
            </a:r>
          </a:p>
          <a:p>
            <a:r>
              <a:rPr lang="es-ES" dirty="0" smtClean="0"/>
              <a:t>Mide la solvencia de la empresa a largo plazo. </a:t>
            </a:r>
          </a:p>
          <a:p>
            <a:pPr lvl="1"/>
            <a:r>
              <a:rPr lang="es-ES" dirty="0" smtClean="0"/>
              <a:t>Valor idóneo entre 1 y 2. </a:t>
            </a:r>
          </a:p>
          <a:p>
            <a:pPr lvl="1"/>
            <a:r>
              <a:rPr lang="es-ES" dirty="0" smtClean="0"/>
              <a:t>Menos de 1 riesgo de quiebra.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1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Índice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Asientos especiales</a:t>
            </a:r>
          </a:p>
          <a:p>
            <a:r>
              <a:rPr lang="es-ES" dirty="0" smtClean="0"/>
              <a:t>Análisis de estados financieros.</a:t>
            </a:r>
          </a:p>
          <a:p>
            <a:r>
              <a:rPr lang="es-ES" dirty="0" smtClean="0"/>
              <a:t>Obligación información. Registro mercantil, auditoría.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131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Ratio de Disponibilidad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 = Disponible / Exigible a c/p</a:t>
            </a:r>
          </a:p>
          <a:p>
            <a:r>
              <a:rPr lang="es-ES" dirty="0" smtClean="0"/>
              <a:t>Mide la capacidad de pago de las deudas a corto plazo con lo disponible en caja y bancos.</a:t>
            </a:r>
          </a:p>
          <a:p>
            <a:pPr lvl="1"/>
            <a:r>
              <a:rPr lang="es-ES" dirty="0" smtClean="0"/>
              <a:t>Se estima un valor idóneo entre 0,3 y 0,4.</a:t>
            </a:r>
          </a:p>
          <a:p>
            <a:pPr lvl="1"/>
            <a:r>
              <a:rPr lang="es-ES" dirty="0" smtClean="0"/>
              <a:t>No interesa tenerlo alto ya que esos activos generan pocos o nulos ingresos por intereses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725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Ratio de Autonomía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= Recursos propios / Exigible total.</a:t>
            </a:r>
          </a:p>
          <a:p>
            <a:r>
              <a:rPr lang="es-ES" dirty="0" smtClean="0"/>
              <a:t>Mide la calidad de la financiación de la empresa, si el valor es mayor que uno indica que es una empresa solvente.</a:t>
            </a:r>
          </a:p>
          <a:p>
            <a:r>
              <a:rPr lang="es-ES" dirty="0" smtClean="0"/>
              <a:t>Normalmente un valor alta va en contra de la rentabilidad de la empresa.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4174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Ratio de Calidad de la Deuda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Q = exigible a c/p / Exigible Total.</a:t>
            </a:r>
          </a:p>
          <a:p>
            <a:r>
              <a:rPr lang="es-ES" dirty="0" smtClean="0"/>
              <a:t>Interesa que tenga un valor bajo, pero no se definen valores concretos para este índice.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326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Tesorería de la empresa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los activos más utilizables de los que dispone la empresa</a:t>
            </a:r>
          </a:p>
          <a:p>
            <a:pPr lvl="1"/>
            <a:r>
              <a:rPr lang="es-ES" dirty="0" smtClean="0"/>
              <a:t>Caja</a:t>
            </a:r>
          </a:p>
          <a:p>
            <a:pPr lvl="1"/>
            <a:r>
              <a:rPr lang="es-ES" dirty="0" smtClean="0"/>
              <a:t>Cuentas en Bancos.</a:t>
            </a:r>
          </a:p>
          <a:p>
            <a:r>
              <a:rPr lang="es-ES" dirty="0" smtClean="0"/>
              <a:t>Una Tesorería alta implica una buena situación para pagar las deudas a corto plazo, sin caer en riesgos de impagados de nuestros deudores.</a:t>
            </a:r>
          </a:p>
          <a:p>
            <a:r>
              <a:rPr lang="es-ES" dirty="0" smtClean="0"/>
              <a:t>Pero son los activos que generan menos ingresos (intereses bajos o nulos)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071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+mn-lt"/>
              </a:rPr>
              <a:t>Flujo</a:t>
            </a:r>
            <a:r>
              <a:rPr lang="es-ES" dirty="0" smtClean="0">
                <a:latin typeface="+mn-lt"/>
              </a:rPr>
              <a:t> </a:t>
            </a:r>
            <a:r>
              <a:rPr lang="es-ES" b="1" dirty="0" smtClean="0">
                <a:latin typeface="+mn-lt"/>
              </a:rPr>
              <a:t>de Caja</a:t>
            </a:r>
            <a:endParaRPr lang="es-ES_tradnl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941" lvl="1" indent="-257175">
              <a:spcBef>
                <a:spcPct val="0"/>
              </a:spcBef>
              <a:buSzPct val="75000"/>
              <a:buFont typeface="Wingdings 3" pitchFamily="8" charset="2"/>
              <a:buChar char="}"/>
            </a:pPr>
            <a:r>
              <a:rPr lang="es-ES" sz="2325" dirty="0"/>
              <a:t>Se entiende en un periodo</a:t>
            </a:r>
          </a:p>
          <a:p>
            <a:pPr marL="586979" lvl="2" indent="-257175">
              <a:spcBef>
                <a:spcPct val="0"/>
              </a:spcBef>
              <a:buSzPct val="75000"/>
              <a:buFont typeface="Wingdings 3" pitchFamily="8" charset="2"/>
              <a:buChar char="}"/>
            </a:pPr>
            <a:r>
              <a:rPr lang="es-ES" sz="2025" dirty="0"/>
              <a:t>por ejemplo un año</a:t>
            </a:r>
          </a:p>
          <a:p>
            <a:r>
              <a:rPr lang="es-ES" dirty="0" smtClean="0"/>
              <a:t>Flujo de Caja Financiero</a:t>
            </a:r>
          </a:p>
          <a:p>
            <a:pPr marL="586979" lvl="2" indent="-257175"/>
            <a:r>
              <a:rPr lang="es-ES" dirty="0" smtClean="0"/>
              <a:t>Cobros – Pagos. </a:t>
            </a:r>
          </a:p>
          <a:p>
            <a:pPr marL="586979" lvl="2" indent="-257175"/>
            <a:r>
              <a:rPr lang="es-ES" dirty="0" smtClean="0"/>
              <a:t>No confundir con Ingresos - Gastos</a:t>
            </a:r>
          </a:p>
          <a:p>
            <a:r>
              <a:rPr lang="es-ES" dirty="0" smtClean="0"/>
              <a:t>Flujo de Caja Económico.</a:t>
            </a:r>
          </a:p>
          <a:p>
            <a:pPr marL="586979" lvl="2" indent="-257175"/>
            <a:r>
              <a:rPr lang="es-ES" dirty="0" smtClean="0"/>
              <a:t>Beneficios + Amortizaciones.</a:t>
            </a:r>
          </a:p>
          <a:p>
            <a:pPr marL="586979" lvl="2" indent="-257175"/>
            <a:r>
              <a:rPr lang="es-ES" dirty="0" smtClean="0"/>
              <a:t>Es la capacidad de autofinanciación que tiene  la empresa.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686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Cuenta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Perdidas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 y 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Ganancias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 RESUMEN</a:t>
            </a:r>
            <a:endParaRPr lang="es-ES_tradnl" b="1" dirty="0">
              <a:latin typeface="+mn-lt"/>
            </a:endParaRPr>
          </a:p>
        </p:txBody>
      </p:sp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20481"/>
              </p:ext>
            </p:extLst>
          </p:nvPr>
        </p:nvGraphicFramePr>
        <p:xfrm>
          <a:off x="410135" y="1801906"/>
          <a:ext cx="7913593" cy="4679578"/>
        </p:xfrm>
        <a:graphic>
          <a:graphicData uri="http://schemas.openxmlformats.org/drawingml/2006/table">
            <a:tbl>
              <a:tblPr/>
              <a:tblGrid>
                <a:gridCol w="3303733"/>
                <a:gridCol w="422570"/>
                <a:gridCol w="345739"/>
                <a:gridCol w="3015617"/>
                <a:gridCol w="441779"/>
                <a:gridCol w="384155"/>
              </a:tblGrid>
              <a:tr h="571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DEBE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HABER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5638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A) GASTOS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B) INGRESOS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99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I. BENEFICIOS DE EXPLOTACIÓN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Lucida Grande" charset="0"/>
                        <a:cs typeface="Lucida Grande" charset="0"/>
                        <a:sym typeface="Tahoma" charset="0"/>
                      </a:endParaRP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    (B1-A1-A2-A3-A4-A5-)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I. PÉRDIDAS DE EXPLOTACIÓN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Lucida Grande" charset="0"/>
                        <a:cs typeface="Lucida Grande" charset="0"/>
                        <a:sym typeface="Tahoma" charset="0"/>
                      </a:endParaRP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(A1+A2+A3+A4+A5-B1)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821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II. RESULTADOS FINANCIEROS POSITIVOS(B2+B3-A6-A7-A8)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II. RESULTADOS FINANCIEROS NEGATIVOS (A6+A7+A8-B2-B3)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99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III. BENEFICIO DE LAS ACTIVIDADES ORDINARIAS (AI+AII-BI-BII)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III. PÉRDIDAS DE LAS ACTIVIDADES ORDINARIAS (BI+BII-AI-AII)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821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IV. RESULTADOS EXTRAORDINARIOS POSITIVOS (B4+B5+B6+B7+B8-A9-A10-A11-A12-A13)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IV. RESULTADOS EXTRAORDINARIOS NEGATIVOS(A9+A10+A11+A12+A13-B4-B5-B6-B7-B8)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821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V. BENEFICIOS ANTES DE IMPUESTOS(AIII+AIV-BIII-BIV)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V. PERDIDAS  ANTES DE IMPUESTOS(BIII+BIV-AIII-AIV)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709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VI. RESULTADO DEL EJERCICIO BENEFICIOS (AV-A14-A15)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VI. RESULTADO DEL EJERCICIO PÉRDIDAS (BV+A14+A15)</a:t>
                      </a: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28575" marR="28575" marT="28575" marB="285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93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BENEFICIOS</a:t>
            </a:r>
            <a:endParaRPr lang="es-ES_tradnl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la cuenta de explotación aparecen los siguientes: valores asociados a los beneficios</a:t>
            </a:r>
          </a:p>
          <a:p>
            <a:pPr marL="557213" lvl="1"/>
            <a:r>
              <a:rPr lang="es-ES" dirty="0" smtClean="0"/>
              <a:t>BAII: Beneficios de Explotación, son Beneficios Antes de Intereses y de Impuestos. Se calculan antes de los resultados financieros</a:t>
            </a:r>
          </a:p>
          <a:p>
            <a:pPr marL="557213" lvl="1"/>
            <a:r>
              <a:rPr lang="es-ES" dirty="0" smtClean="0"/>
              <a:t>BAO. Beneficios por Actividades Ordinarias.</a:t>
            </a:r>
          </a:p>
          <a:p>
            <a:pPr marL="557213" lvl="1"/>
            <a:r>
              <a:rPr lang="es-ES" dirty="0" smtClean="0"/>
              <a:t>BAI. Beneficios Antes de Impuestos.</a:t>
            </a:r>
          </a:p>
          <a:p>
            <a:pPr marL="557213" lvl="1"/>
            <a:r>
              <a:rPr lang="es-ES" dirty="0" smtClean="0"/>
              <a:t>Beneficio Neto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456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Rentabilidad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económica</a:t>
            </a:r>
            <a:endParaRPr lang="es-ES_tradnl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/>
              <a:t>Mide la rentabilidad de la empresa sobre el negocio total</a:t>
            </a:r>
          </a:p>
          <a:p>
            <a:r>
              <a:rPr lang="es-ES" sz="1800" dirty="0"/>
              <a:t>RE = BAII / Activo</a:t>
            </a:r>
          </a:p>
          <a:p>
            <a:r>
              <a:rPr lang="es-ES" sz="1800" dirty="0"/>
              <a:t>Se puede calcular desagregando en los componentes</a:t>
            </a:r>
          </a:p>
          <a:p>
            <a:pPr lvl="1"/>
            <a:r>
              <a:rPr lang="es-ES" sz="1500" dirty="0"/>
              <a:t>Margen = BAII / Ventas</a:t>
            </a:r>
          </a:p>
          <a:p>
            <a:pPr lvl="1"/>
            <a:r>
              <a:rPr lang="es-ES" sz="1500" dirty="0"/>
              <a:t>Rotación = Ventas / Activo.</a:t>
            </a:r>
          </a:p>
          <a:p>
            <a:r>
              <a:rPr lang="es-ES" sz="1800" dirty="0"/>
              <a:t>RE = Margen x Rotación</a:t>
            </a:r>
          </a:p>
          <a:p>
            <a:r>
              <a:rPr lang="es-ES" sz="1800" dirty="0"/>
              <a:t>Aumentará:</a:t>
            </a:r>
          </a:p>
          <a:p>
            <a:pPr lvl="1"/>
            <a:r>
              <a:rPr lang="es-ES" sz="1500" dirty="0"/>
              <a:t>Con el margen</a:t>
            </a:r>
          </a:p>
          <a:p>
            <a:pPr lvl="1"/>
            <a:r>
              <a:rPr lang="es-ES" sz="1500" dirty="0"/>
              <a:t>Con la rotación</a:t>
            </a:r>
          </a:p>
          <a:p>
            <a:r>
              <a:rPr lang="es-ES" sz="1875" dirty="0"/>
              <a:t>Por las </a:t>
            </a:r>
            <a:r>
              <a:rPr lang="es-ES" sz="1875" dirty="0" err="1"/>
              <a:t>sigles</a:t>
            </a:r>
            <a:r>
              <a:rPr lang="es-ES" sz="1875" dirty="0"/>
              <a:t> en inglés se conoce como ROE</a:t>
            </a:r>
            <a:endParaRPr lang="es-ES" dirty="0"/>
          </a:p>
          <a:p>
            <a:endParaRPr lang="es-ES" sz="1875" dirty="0"/>
          </a:p>
        </p:txBody>
      </p:sp>
    </p:spTree>
    <p:extLst>
      <p:ext uri="{BB962C8B-B14F-4D97-AF65-F5344CB8AC3E}">
        <p14:creationId xmlns:p14="http://schemas.microsoft.com/office/powerpoint/2010/main" val="48129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Rentabilidad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financiera</a:t>
            </a:r>
            <a:endParaRPr lang="es-ES_tradnl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Mide la Rentabilidad obtenida por el capital invertido en una empresa</a:t>
            </a:r>
          </a:p>
          <a:p>
            <a:r>
              <a:rPr lang="es-ES" dirty="0"/>
              <a:t>RF = Beneficio Neto / Recursos Propios</a:t>
            </a:r>
          </a:p>
          <a:p>
            <a:pPr lvl="1"/>
            <a:r>
              <a:rPr lang="es-ES" dirty="0"/>
              <a:t>Margen neto = Beneficio neto / Ventas</a:t>
            </a:r>
          </a:p>
          <a:p>
            <a:pPr lvl="1"/>
            <a:r>
              <a:rPr lang="es-ES" dirty="0"/>
              <a:t>Rotación = Ventas / Activo</a:t>
            </a:r>
          </a:p>
          <a:p>
            <a:pPr lvl="1"/>
            <a:r>
              <a:rPr lang="es-ES" dirty="0"/>
              <a:t>Apalancamiento = Activo / Recursos Propios</a:t>
            </a:r>
          </a:p>
          <a:p>
            <a:r>
              <a:rPr lang="es-ES" dirty="0"/>
              <a:t>RF= Margen Neto x Rotación x Apalancamiento</a:t>
            </a:r>
          </a:p>
          <a:p>
            <a:r>
              <a:rPr lang="es-ES" dirty="0"/>
              <a:t>Por las siglas en inglés se conoce como ROK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7552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Como Aumentar la Rentabilidad Financiera</a:t>
            </a:r>
            <a:endParaRPr lang="es-ES_tradnl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 err="1"/>
              <a:t>rf</a:t>
            </a:r>
            <a:r>
              <a:rPr lang="es-ES" sz="2400" dirty="0"/>
              <a:t> = Margen Neto x Rotación x Apalancamiento</a:t>
            </a:r>
          </a:p>
          <a:p>
            <a:r>
              <a:rPr lang="es-ES" sz="2400" dirty="0"/>
              <a:t>Podemos aumentar la rentabilidad financiera:</a:t>
            </a:r>
          </a:p>
          <a:p>
            <a:pPr marL="700088" lvl="1" indent="-385763">
              <a:buFont typeface="Lucida Grande" pitchFamily="8" charset="0"/>
              <a:buAutoNum type="arabicPeriod"/>
            </a:pPr>
            <a:r>
              <a:rPr lang="es-ES" sz="2100" dirty="0"/>
              <a:t>Aumentando el Margen Neto (BN/V). Se puede conseguir aumentando el beneficio por unidad vendida o ganado lo mismo vendiendo menos.</a:t>
            </a:r>
          </a:p>
          <a:p>
            <a:pPr marL="700088" lvl="1" indent="-385763">
              <a:buFont typeface="Lucida Grande" pitchFamily="8" charset="0"/>
              <a:buAutoNum type="arabicPeriod"/>
            </a:pPr>
            <a:r>
              <a:rPr lang="es-ES" sz="2100" dirty="0"/>
              <a:t> Aumentando la Rotación (V/A). Se puede conseguir vendiendo más o bajando el activo, por ejemplo ajustando las existencias.</a:t>
            </a:r>
          </a:p>
          <a:p>
            <a:pPr marL="700088" lvl="1" indent="-385763">
              <a:buFont typeface="Lucida Grande" pitchFamily="8" charset="0"/>
              <a:buAutoNum type="arabicPeriod"/>
            </a:pPr>
            <a:r>
              <a:rPr lang="es-ES" sz="2100" dirty="0"/>
              <a:t>Aumentando el apalancamiento (A/RP). Disminuyendo los Recursos Propios, por ejemplo obteniendo más financiación aumentando el exigible</a:t>
            </a:r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8153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Asientos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especiales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17750"/>
          </a:xfrm>
        </p:spPr>
        <p:txBody>
          <a:bodyPr>
            <a:normAutofit/>
          </a:bodyPr>
          <a:lstStyle/>
          <a:p>
            <a:r>
              <a:rPr lang="es-ES" dirty="0" smtClean="0"/>
              <a:t>Asiento Inicial</a:t>
            </a:r>
          </a:p>
          <a:p>
            <a:r>
              <a:rPr lang="es-ES" dirty="0" smtClean="0"/>
              <a:t>Para iniciar la actividad de la empresa</a:t>
            </a:r>
          </a:p>
          <a:p>
            <a:pPr lvl="1"/>
            <a:r>
              <a:rPr lang="es-ES" dirty="0" smtClean="0"/>
              <a:t>Se abonan las aportaciones de los socios a las cuentas de capital y se cargan las cantidades correspondientes en Bancos o en caja. </a:t>
            </a:r>
          </a:p>
          <a:p>
            <a:pPr marL="0" indent="0">
              <a:buNone/>
            </a:pPr>
            <a:endParaRPr lang="es-ES_tradn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67085"/>
              </p:ext>
            </p:extLst>
          </p:nvPr>
        </p:nvGraphicFramePr>
        <p:xfrm>
          <a:off x="257175" y="4387850"/>
          <a:ext cx="8686799" cy="1784350"/>
        </p:xfrm>
        <a:graphic>
          <a:graphicData uri="http://schemas.openxmlformats.org/drawingml/2006/table">
            <a:tbl>
              <a:tblPr/>
              <a:tblGrid>
                <a:gridCol w="1064232"/>
                <a:gridCol w="1157353"/>
                <a:gridCol w="1782070"/>
                <a:gridCol w="2368438"/>
                <a:gridCol w="1157353"/>
                <a:gridCol w="1157353"/>
              </a:tblGrid>
              <a:tr h="89217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Nº  asiento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0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Fecha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0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CUENTA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0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Concepto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0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0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100.000.003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Aportación capital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6.000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572.000.011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INGRESO C.C.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6.OOO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677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Las obligaciones legales</a:t>
            </a:r>
            <a:endParaRPr lang="es-ES_tradnl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Además de los balances de Estuación y explotación es necesaria la </a:t>
            </a:r>
            <a:r>
              <a:rPr lang="es-ES" dirty="0" err="1" smtClean="0"/>
              <a:t>presentanción</a:t>
            </a:r>
            <a:r>
              <a:rPr lang="es-ES" dirty="0" smtClean="0"/>
              <a:t> de la memoria anual que contiene:</a:t>
            </a:r>
          </a:p>
          <a:p>
            <a:pPr lvl="1"/>
            <a:r>
              <a:rPr lang="es-ES" dirty="0" smtClean="0"/>
              <a:t>Actividad de la empresa</a:t>
            </a:r>
          </a:p>
          <a:p>
            <a:pPr lvl="1"/>
            <a:r>
              <a:rPr lang="es-ES" dirty="0" smtClean="0"/>
              <a:t>Base de presentación de las cuentas anuales</a:t>
            </a:r>
          </a:p>
          <a:p>
            <a:pPr lvl="1"/>
            <a:r>
              <a:rPr lang="es-ES" dirty="0" smtClean="0"/>
              <a:t>Distribución de resultados</a:t>
            </a:r>
          </a:p>
          <a:p>
            <a:pPr lvl="1"/>
            <a:r>
              <a:rPr lang="es-ES" dirty="0" smtClean="0"/>
              <a:t>Normas de valoración</a:t>
            </a:r>
          </a:p>
          <a:p>
            <a:pPr lvl="1"/>
            <a:r>
              <a:rPr lang="es-ES" dirty="0" smtClean="0"/>
              <a:t>Variaciones de Activo y Pasivo</a:t>
            </a:r>
          </a:p>
          <a:p>
            <a:pPr lvl="1"/>
            <a:r>
              <a:rPr lang="es-ES" dirty="0" smtClean="0"/>
              <a:t>Empresas del grupo y asociadas.</a:t>
            </a:r>
          </a:p>
          <a:p>
            <a:pPr lvl="1"/>
            <a:r>
              <a:rPr lang="es-ES" dirty="0" smtClean="0"/>
              <a:t>Estados financieros.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717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Auditoria</a:t>
            </a:r>
            <a:endParaRPr lang="es-ES_tradnl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Proceso sistemático para comprobar que se han cumplido unos objetivos predeterminados.</a:t>
            </a:r>
          </a:p>
          <a:p>
            <a:r>
              <a:rPr lang="es-ES" dirty="0" smtClean="0"/>
              <a:t>La Auditoría financiera se aplica a la contabilidad de la empresa.</a:t>
            </a:r>
          </a:p>
          <a:p>
            <a:r>
              <a:rPr lang="es-ES" dirty="0" smtClean="0"/>
              <a:t>Realizado por personal independiente del que realizo el proceso contable.</a:t>
            </a:r>
          </a:p>
          <a:p>
            <a:r>
              <a:rPr lang="es-ES" dirty="0" smtClean="0"/>
              <a:t>Puede ser total o </a:t>
            </a:r>
            <a:r>
              <a:rPr lang="es-ES" dirty="0" err="1" smtClean="0"/>
              <a:t>muestral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Realiza un informe de valoración-</a:t>
            </a:r>
          </a:p>
          <a:p>
            <a:pPr>
              <a:buFont typeface="Wingdings 3" pitchFamily="8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653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Tipos de auditoría</a:t>
            </a:r>
            <a:endParaRPr lang="es-ES_tradnl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Interna</a:t>
            </a:r>
          </a:p>
          <a:p>
            <a:pPr lvl="1"/>
            <a:r>
              <a:rPr lang="es-ES" dirty="0" smtClean="0"/>
              <a:t>Realizada por personal de la empresa, independiente del departamento de contabilidad</a:t>
            </a:r>
          </a:p>
          <a:p>
            <a:r>
              <a:rPr lang="es-ES" dirty="0" smtClean="0"/>
              <a:t>Externa.</a:t>
            </a:r>
          </a:p>
          <a:p>
            <a:pPr lvl="1"/>
            <a:r>
              <a:rPr lang="es-ES" dirty="0" smtClean="0"/>
              <a:t>Independiente. Realizada por una empresa auditora. Es obligatoria.</a:t>
            </a:r>
          </a:p>
          <a:p>
            <a:pPr lvl="1"/>
            <a:r>
              <a:rPr lang="es-ES" dirty="0" smtClean="0"/>
              <a:t>Fiscal. Se analizan las cuentas relacionadas con los impuestos.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779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sym typeface="Lucida Grande" charset="0"/>
              </a:rPr>
              <a:t>Metodología</a:t>
            </a:r>
            <a:endParaRPr lang="es-ES_tradnl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revisa la contabilización de los movimientos de la empresa</a:t>
            </a:r>
          </a:p>
          <a:p>
            <a:r>
              <a:rPr lang="es-ES" dirty="0" smtClean="0"/>
              <a:t>Se comprueba la documentación de esos movimientos.</a:t>
            </a:r>
          </a:p>
          <a:p>
            <a:r>
              <a:rPr lang="es-ES" dirty="0" smtClean="0"/>
              <a:t>Se comprueba  el correcto funcionamiento del proceso contable.</a:t>
            </a:r>
          </a:p>
          <a:p>
            <a:r>
              <a:rPr lang="es-ES" dirty="0" smtClean="0"/>
              <a:t>Se elaboran informes de los resultados obtenidos.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40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Asientos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especiales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Asiento </a:t>
            </a:r>
            <a:r>
              <a:rPr lang="es-ES" dirty="0" smtClean="0"/>
              <a:t>de cierre.</a:t>
            </a:r>
          </a:p>
          <a:p>
            <a:pPr lvl="1"/>
            <a:r>
              <a:rPr lang="es-ES" dirty="0" smtClean="0"/>
              <a:t>Hay que saldar, dejar con saldo cero, todas las cuentas de empresa</a:t>
            </a:r>
          </a:p>
          <a:p>
            <a:r>
              <a:rPr lang="es-ES" dirty="0" smtClean="0"/>
              <a:t>Asiento de Apertura</a:t>
            </a:r>
          </a:p>
          <a:p>
            <a:pPr lvl="1"/>
            <a:r>
              <a:rPr lang="es-ES" dirty="0" smtClean="0"/>
              <a:t>Se traspasa los saldos de las cuentas del ejercicio anterior.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497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Tipos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Análisis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Patrimonial</a:t>
            </a:r>
          </a:p>
          <a:p>
            <a:pPr marL="586979" lvl="1"/>
            <a:r>
              <a:rPr lang="es-ES" dirty="0" smtClean="0"/>
              <a:t>Estudio de las masas patrimoniales</a:t>
            </a:r>
          </a:p>
          <a:p>
            <a:pPr marL="887016" lvl="2"/>
            <a:r>
              <a:rPr lang="es-ES" dirty="0" smtClean="0"/>
              <a:t>activo y pasivo</a:t>
            </a:r>
          </a:p>
          <a:p>
            <a:r>
              <a:rPr lang="es-ES" dirty="0" smtClean="0"/>
              <a:t>Financiero</a:t>
            </a:r>
          </a:p>
          <a:p>
            <a:pPr marL="586979" lvl="1"/>
            <a:r>
              <a:rPr lang="es-ES" dirty="0" smtClean="0"/>
              <a:t>Estudiar la solvencia y liquidez de la empresa</a:t>
            </a:r>
          </a:p>
          <a:p>
            <a:r>
              <a:rPr lang="es-ES" dirty="0" smtClean="0"/>
              <a:t>Económico</a:t>
            </a:r>
          </a:p>
          <a:p>
            <a:pPr marL="586979" lvl="1"/>
            <a:r>
              <a:rPr lang="es-ES" dirty="0" smtClean="0"/>
              <a:t>Rentabilidad de la empresa.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3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Análisis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patrimonial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fondo de maniobra</a:t>
            </a:r>
          </a:p>
          <a:p>
            <a:r>
              <a:rPr lang="es-ES" dirty="0" smtClean="0"/>
              <a:t>Estados patrimoniales</a:t>
            </a:r>
          </a:p>
          <a:p>
            <a:endParaRPr lang="es-ES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327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El 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fondo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maniobra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FM = Activo Circulante – Pasivo Circulante</a:t>
            </a:r>
          </a:p>
          <a:p>
            <a:pPr marL="586979" lvl="1"/>
            <a:r>
              <a:rPr lang="es-ES" dirty="0" smtClean="0"/>
              <a:t>Pasivo Circulante es el exigible a corto plazo</a:t>
            </a:r>
          </a:p>
          <a:p>
            <a:pPr marL="586979" lvl="1"/>
            <a:r>
              <a:rPr lang="es-ES" dirty="0" smtClean="0"/>
              <a:t>Activo circulante: Existencias, Realizable (Deudores) y Disponible</a:t>
            </a:r>
          </a:p>
          <a:p>
            <a:r>
              <a:rPr lang="es-ES" dirty="0" smtClean="0"/>
              <a:t>Se podría definir también como </a:t>
            </a:r>
          </a:p>
          <a:p>
            <a:pPr marL="586979" lvl="1"/>
            <a:r>
              <a:rPr lang="es-ES" dirty="0" smtClean="0"/>
              <a:t>FM = Pasivo Fijo – Activo Fijo</a:t>
            </a:r>
          </a:p>
          <a:p>
            <a:r>
              <a:rPr lang="es-ES" dirty="0" smtClean="0"/>
              <a:t>El fondo de maniobra es </a:t>
            </a:r>
          </a:p>
          <a:p>
            <a:pPr marL="586979" lvl="1"/>
            <a:r>
              <a:rPr lang="es-ES" dirty="0" smtClean="0"/>
              <a:t>El activo circulante necesario para mantener la actividad.</a:t>
            </a:r>
          </a:p>
          <a:p>
            <a:pPr marL="586979" lvl="1"/>
            <a:r>
              <a:rPr lang="es-ES" dirty="0" smtClean="0"/>
              <a:t>O el pasivo fijo necesario para el equilibrio de la empresa.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323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FONDO DE MANIOBRA </a:t>
            </a:r>
            <a:br>
              <a:rPr lang="en-US" b="1" dirty="0" smtClean="0"/>
            </a:br>
            <a:r>
              <a:rPr lang="en-US" b="1" dirty="0" smtClean="0"/>
              <a:t>       POSITIVO            NEGATIVO</a:t>
            </a:r>
            <a:endParaRPr lang="es-ES_tradnl" b="1" dirty="0"/>
          </a:p>
        </p:txBody>
      </p:sp>
      <p:graphicFrame>
        <p:nvGraphicFramePr>
          <p:cNvPr id="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6544"/>
              </p:ext>
            </p:extLst>
          </p:nvPr>
        </p:nvGraphicFramePr>
        <p:xfrm>
          <a:off x="628650" y="2153555"/>
          <a:ext cx="3494856" cy="4287585"/>
        </p:xfrm>
        <a:graphic>
          <a:graphicData uri="http://schemas.openxmlformats.org/drawingml/2006/table">
            <a:tbl>
              <a:tblPr/>
              <a:tblGrid>
                <a:gridCol w="1164952"/>
                <a:gridCol w="1164952"/>
                <a:gridCol w="1164952"/>
              </a:tblGrid>
              <a:tr h="1523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&gt; 0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38100" marR="38100" marT="38100" marB="381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</a:tr>
              <a:tr h="1381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15744"/>
              </p:ext>
            </p:extLst>
          </p:nvPr>
        </p:nvGraphicFramePr>
        <p:xfrm>
          <a:off x="4936416" y="2153555"/>
          <a:ext cx="3400761" cy="4287586"/>
        </p:xfrm>
        <a:graphic>
          <a:graphicData uri="http://schemas.openxmlformats.org/drawingml/2006/table">
            <a:tbl>
              <a:tblPr/>
              <a:tblGrid>
                <a:gridCol w="1134049"/>
                <a:gridCol w="1132664"/>
                <a:gridCol w="1134048"/>
              </a:tblGrid>
              <a:tr h="1460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38100" marR="38100" marT="38100" marB="381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&lt; 0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1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</a:tr>
              <a:tr h="1464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38100" marR="38100" marT="38100" marB="381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38100" marR="38100" marT="38100" marB="381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13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ESTABILIDAD PATRIMONIAL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Pasivo</a:t>
            </a:r>
            <a:r>
              <a:rPr lang="en-US" dirty="0" smtClean="0"/>
              <a:t> </a:t>
            </a:r>
            <a:r>
              <a:rPr lang="en-US" dirty="0" err="1" smtClean="0"/>
              <a:t>Fijo</a:t>
            </a:r>
            <a:r>
              <a:rPr lang="en-US" dirty="0" smtClean="0"/>
              <a:t> (Capital,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propios</a:t>
            </a:r>
            <a:r>
              <a:rPr lang="en-US" dirty="0" smtClean="0"/>
              <a:t>, </a:t>
            </a:r>
            <a:r>
              <a:rPr lang="en-US" dirty="0" err="1" smtClean="0"/>
              <a:t>deudas</a:t>
            </a:r>
            <a:r>
              <a:rPr lang="en-US" dirty="0" smtClean="0"/>
              <a:t> a largo </a:t>
            </a:r>
            <a:r>
              <a:rPr lang="en-US" dirty="0" err="1" smtClean="0"/>
              <a:t>plazo</a:t>
            </a:r>
            <a:r>
              <a:rPr lang="en-US" dirty="0" smtClean="0"/>
              <a:t>) </a:t>
            </a:r>
            <a:r>
              <a:rPr lang="en-US" dirty="0" err="1" smtClean="0"/>
              <a:t>debe</a:t>
            </a:r>
            <a:r>
              <a:rPr lang="en-US" dirty="0" smtClean="0"/>
              <a:t> de </a:t>
            </a:r>
            <a:r>
              <a:rPr lang="en-US" dirty="0" err="1" smtClean="0"/>
              <a:t>financiar</a:t>
            </a:r>
            <a:r>
              <a:rPr lang="en-US" dirty="0" smtClean="0"/>
              <a:t> el </a:t>
            </a:r>
            <a:r>
              <a:rPr lang="en-US" dirty="0" err="1" smtClean="0"/>
              <a:t>Activo</a:t>
            </a:r>
            <a:r>
              <a:rPr lang="en-US" dirty="0" smtClean="0"/>
              <a:t> </a:t>
            </a:r>
            <a:r>
              <a:rPr lang="en-US" dirty="0" err="1" smtClean="0"/>
              <a:t>Fijo</a:t>
            </a:r>
            <a:r>
              <a:rPr lang="en-US" dirty="0" smtClean="0"/>
              <a:t> (</a:t>
            </a:r>
            <a:r>
              <a:rPr lang="en-US" dirty="0" err="1" smtClean="0"/>
              <a:t>inmovilizado</a:t>
            </a:r>
            <a:r>
              <a:rPr lang="en-US" dirty="0" smtClean="0"/>
              <a:t>) y </a:t>
            </a:r>
            <a:r>
              <a:rPr lang="en-US" dirty="0" err="1" smtClean="0"/>
              <a:t>una</a:t>
            </a:r>
            <a:r>
              <a:rPr lang="en-US" dirty="0" smtClean="0"/>
              <a:t> parte del </a:t>
            </a:r>
            <a:r>
              <a:rPr lang="en-US" dirty="0" err="1" smtClean="0"/>
              <a:t>Activo</a:t>
            </a:r>
            <a:r>
              <a:rPr lang="en-US" dirty="0" smtClean="0"/>
              <a:t> </a:t>
            </a:r>
            <a:r>
              <a:rPr lang="en-US" dirty="0" err="1" smtClean="0"/>
              <a:t>Circulante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resto</a:t>
            </a:r>
            <a:r>
              <a:rPr lang="en-US" dirty="0" smtClean="0"/>
              <a:t> del </a:t>
            </a:r>
            <a:r>
              <a:rPr lang="en-US" dirty="0" err="1" smtClean="0"/>
              <a:t>Activo</a:t>
            </a:r>
            <a:r>
              <a:rPr lang="en-US" dirty="0" smtClean="0"/>
              <a:t> </a:t>
            </a:r>
            <a:r>
              <a:rPr lang="en-US" dirty="0" err="1" smtClean="0"/>
              <a:t>Circulante</a:t>
            </a:r>
            <a:r>
              <a:rPr lang="en-US" dirty="0" smtClean="0"/>
              <a:t> lo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financiar</a:t>
            </a:r>
            <a:r>
              <a:rPr lang="en-US" dirty="0" smtClean="0"/>
              <a:t> el </a:t>
            </a:r>
            <a:r>
              <a:rPr lang="en-US" dirty="0" err="1" smtClean="0"/>
              <a:t>Pasivo</a:t>
            </a:r>
            <a:r>
              <a:rPr lang="en-US" dirty="0" smtClean="0"/>
              <a:t> </a:t>
            </a:r>
            <a:r>
              <a:rPr lang="en-US" dirty="0" err="1" smtClean="0"/>
              <a:t>Circulante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Fondo</a:t>
            </a:r>
            <a:r>
              <a:rPr lang="en-US" dirty="0" smtClean="0"/>
              <a:t> de </a:t>
            </a:r>
            <a:r>
              <a:rPr lang="en-US" dirty="0" err="1" smtClean="0"/>
              <a:t>Maniobra</a:t>
            </a:r>
            <a:r>
              <a:rPr lang="en-US" dirty="0" smtClean="0"/>
              <a:t> </a:t>
            </a:r>
            <a:r>
              <a:rPr lang="en-US" dirty="0" err="1" smtClean="0"/>
              <a:t>Negativo</a:t>
            </a:r>
            <a:endParaRPr lang="en-US" dirty="0" smtClean="0"/>
          </a:p>
          <a:p>
            <a:pPr marL="586979" lvl="1"/>
            <a:r>
              <a:rPr lang="en-US" dirty="0" smtClean="0"/>
              <a:t>No se </a:t>
            </a:r>
            <a:r>
              <a:rPr lang="en-US" dirty="0" err="1" smtClean="0"/>
              <a:t>disponen</a:t>
            </a:r>
            <a:r>
              <a:rPr lang="en-US" dirty="0" smtClean="0"/>
              <a:t> de </a:t>
            </a:r>
            <a:r>
              <a:rPr lang="en-US" dirty="0" err="1" smtClean="0"/>
              <a:t>activos</a:t>
            </a:r>
            <a:r>
              <a:rPr lang="en-US" dirty="0" smtClean="0"/>
              <a:t> </a:t>
            </a:r>
            <a:r>
              <a:rPr lang="en-US" dirty="0" err="1" smtClean="0"/>
              <a:t>circulantes</a:t>
            </a:r>
            <a:r>
              <a:rPr lang="en-US" dirty="0" smtClean="0"/>
              <a:t> </a:t>
            </a:r>
            <a:r>
              <a:rPr lang="en-US" dirty="0" err="1" smtClean="0"/>
              <a:t>suficientes</a:t>
            </a:r>
            <a:r>
              <a:rPr lang="en-US" dirty="0" smtClean="0"/>
              <a:t> para </a:t>
            </a:r>
            <a:r>
              <a:rPr lang="en-US" dirty="0" err="1" smtClean="0"/>
              <a:t>pagar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deudas</a:t>
            </a:r>
            <a:r>
              <a:rPr lang="en-US" dirty="0" smtClean="0"/>
              <a:t> a </a:t>
            </a:r>
            <a:r>
              <a:rPr lang="en-US" dirty="0" err="1" smtClean="0"/>
              <a:t>corto</a:t>
            </a:r>
            <a:r>
              <a:rPr lang="en-US" dirty="0" smtClean="0"/>
              <a:t> </a:t>
            </a:r>
            <a:r>
              <a:rPr lang="en-US" dirty="0" err="1" smtClean="0"/>
              <a:t>plazo</a:t>
            </a:r>
            <a:r>
              <a:rPr lang="en-US" dirty="0" smtClean="0"/>
              <a:t> ==&gt; </a:t>
            </a:r>
            <a:r>
              <a:rPr lang="en-US" dirty="0" err="1" smtClean="0"/>
              <a:t>Riesgo</a:t>
            </a:r>
            <a:r>
              <a:rPr lang="en-US" dirty="0" smtClean="0"/>
              <a:t> de </a:t>
            </a:r>
            <a:r>
              <a:rPr lang="en-US" dirty="0" err="1" smtClean="0"/>
              <a:t>suspensión</a:t>
            </a:r>
            <a:r>
              <a:rPr lang="en-US" dirty="0" smtClean="0"/>
              <a:t> de </a:t>
            </a:r>
            <a:r>
              <a:rPr lang="en-US" dirty="0" err="1" smtClean="0"/>
              <a:t>pagos</a:t>
            </a:r>
            <a:r>
              <a:rPr lang="en-US" dirty="0" smtClean="0"/>
              <a:t> (</a:t>
            </a:r>
            <a:r>
              <a:rPr lang="en-US" dirty="0" err="1" smtClean="0"/>
              <a:t>concurso</a:t>
            </a:r>
            <a:r>
              <a:rPr lang="en-US" dirty="0" smtClean="0"/>
              <a:t> de </a:t>
            </a:r>
            <a:r>
              <a:rPr lang="en-US" dirty="0" err="1" smtClean="0"/>
              <a:t>acreedores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90538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1548</Words>
  <Application>Microsoft Macintosh PowerPoint</Application>
  <PresentationFormat>Presentación en pantalla (4:3)</PresentationFormat>
  <Paragraphs>250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Calibri</vt:lpstr>
      <vt:lpstr>Calibri Light</vt:lpstr>
      <vt:lpstr>Lucida Grande</vt:lpstr>
      <vt:lpstr>Tahoma</vt:lpstr>
      <vt:lpstr>Wingdings 3</vt:lpstr>
      <vt:lpstr>ヒラギノ角ゴ ProN W3</vt:lpstr>
      <vt:lpstr>ヒラギノ角ゴ ProN W6</vt:lpstr>
      <vt:lpstr>Arial</vt:lpstr>
      <vt:lpstr>Tema de Office</vt:lpstr>
      <vt:lpstr>Tema 7.2: Procesos financieros. Continuación. Análisis</vt:lpstr>
      <vt:lpstr>Índice</vt:lpstr>
      <vt:lpstr>Asientos especiales</vt:lpstr>
      <vt:lpstr>Asientos especiales</vt:lpstr>
      <vt:lpstr>Tipos de Análisis</vt:lpstr>
      <vt:lpstr>Análisis patrimonial</vt:lpstr>
      <vt:lpstr>El fondo de maniobra</vt:lpstr>
      <vt:lpstr>FONDO DE MANIOBRA         POSITIVO            NEGATIVO</vt:lpstr>
      <vt:lpstr>ESTABILIDAD PATRIMONIAL</vt:lpstr>
      <vt:lpstr>Ciclo de maduración</vt:lpstr>
      <vt:lpstr>Estados patrimoniales</vt:lpstr>
      <vt:lpstr>Estabilidad Total</vt:lpstr>
      <vt:lpstr>Estabilidad patrimonial normal</vt:lpstr>
      <vt:lpstr>Suspensión de pagos</vt:lpstr>
      <vt:lpstr>Desequilibrio financiero a largo plazo</vt:lpstr>
      <vt:lpstr>Situación de quiebra</vt:lpstr>
      <vt:lpstr>Ratio de Tesorería</vt:lpstr>
      <vt:lpstr>Ratio de liquidez</vt:lpstr>
      <vt:lpstr>Ratio de Garantía</vt:lpstr>
      <vt:lpstr>Ratio de Disponibilidad</vt:lpstr>
      <vt:lpstr>Ratio de Autonomía</vt:lpstr>
      <vt:lpstr>Ratio de Calidad de la Deuda</vt:lpstr>
      <vt:lpstr>Tesorería de la empresa</vt:lpstr>
      <vt:lpstr>Flujo de Caja</vt:lpstr>
      <vt:lpstr>Cuenta de Perdidas y Ganancias RESUMEN</vt:lpstr>
      <vt:lpstr>BENEFICIOS</vt:lpstr>
      <vt:lpstr>Rentabilidad económica</vt:lpstr>
      <vt:lpstr>Rentabilidad financiera</vt:lpstr>
      <vt:lpstr>Como Aumentar la Rentabilidad Financiera</vt:lpstr>
      <vt:lpstr>Las obligaciones legales</vt:lpstr>
      <vt:lpstr>Auditoria</vt:lpstr>
      <vt:lpstr>Tipos de auditoría</vt:lpstr>
      <vt:lpstr>Metodología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7.2: Procesos financieros. Continuación. Análisis</dc:title>
  <dc:creator>Usuario de Microsoft Office</dc:creator>
  <cp:lastModifiedBy>Usuario de Microsoft Office</cp:lastModifiedBy>
  <cp:revision>10</cp:revision>
  <dcterms:created xsi:type="dcterms:W3CDTF">2019-11-08T19:12:59Z</dcterms:created>
  <dcterms:modified xsi:type="dcterms:W3CDTF">2019-11-11T19:21:30Z</dcterms:modified>
</cp:coreProperties>
</file>