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obster"/>
      <p:regular r:id="rId40"/>
    </p:embeddedFont>
    <p:embeddedFont>
      <p:font typeface="Lexend Dec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bster-regular.fntdata"/><Relationship Id="rId20" Type="http://schemas.openxmlformats.org/officeDocument/2006/relationships/slide" Target="slides/slide15.xml"/><Relationship Id="rId41" Type="http://schemas.openxmlformats.org/officeDocument/2006/relationships/font" Target="fonts/LexendDec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9b3e9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9b3e9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ed6101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ed6101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ed61011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ed6101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ed61011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ed61011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ed61011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ed61011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ed61011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ed61011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ed610116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3ed610116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ed61011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3ed61011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3ed61011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3ed61011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ed6101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3ed6101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ed61011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ed61011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ed6101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ed6101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3ed6101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3ed6101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ed61011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3ed61011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3ed61011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3ed6101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3ed6101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3ed6101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3ed61011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3ed61011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3ed61011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3ed61011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ed6101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ed6101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ed61011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ed61011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3ed6101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3ed6101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ed6101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ed6101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3ed61011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3ed61011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3ed61011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3ed6101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3ed61011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3ed61011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3ed6101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3ed6101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3ed61011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3ed61011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ed61011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ed61011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ed6101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ed6101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ed6101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ed6101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ed6101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3ed6101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ed6101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ed6101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ed6101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3ed6101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34250" y="363050"/>
            <a:ext cx="5784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Administrativa.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“</a:t>
            </a:r>
            <a:r>
              <a:rPr lang="es" sz="3300"/>
              <a:t>IntraConnect</a:t>
            </a:r>
            <a:r>
              <a:rPr lang="es" sz="3300"/>
              <a:t>”</a:t>
            </a:r>
            <a:endParaRPr sz="33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68750" y="3254571"/>
            <a:ext cx="19494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Grupo </a:t>
            </a:r>
            <a:r>
              <a:rPr lang="es" sz="2500"/>
              <a:t>X17-C</a:t>
            </a:r>
            <a:endParaRPr sz="25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1675" y="3648175"/>
            <a:ext cx="284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</a:rPr>
              <a:t>Elvi Mihai Sabau Sabau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</a:rPr>
              <a:t>  Adrián Herrero Bernabéu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</a:rPr>
              <a:t>    Alejandro Pareja Penalva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</a:rPr>
              <a:t>      Alejandro Seguí Apellaniz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</a:rPr>
              <a:t>        Germán Berná </a:t>
            </a:r>
            <a:r>
              <a:rPr b="1" i="1" lang="es">
                <a:solidFill>
                  <a:srgbClr val="FFFFFF"/>
                </a:solidFill>
              </a:rPr>
              <a:t>Martínez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1675" y="1757950"/>
            <a:ext cx="384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Conectando el mundo...</a:t>
            </a:r>
            <a:endParaRPr i="1" sz="19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512" y="598425"/>
            <a:ext cx="2345825" cy="23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4294967295" type="title"/>
          </p:nvPr>
        </p:nvSpPr>
        <p:spPr>
          <a:xfrm>
            <a:off x="1271850" y="2315700"/>
            <a:ext cx="6600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 . Estimación de costes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 Estimación de costes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580550" y="1352550"/>
            <a:ext cx="6014400" cy="12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Gastos en salario:</a:t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Sueldo de los trabajadores : 133.200€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Seguridad Social : </a:t>
            </a:r>
            <a:r>
              <a:rPr lang="es" sz="1800"/>
              <a:t> 41.292€</a:t>
            </a:r>
            <a:endParaRPr sz="1800"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50" y="205975"/>
            <a:ext cx="2244250" cy="22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80550" y="2494350"/>
            <a:ext cx="60144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800"/>
              <a:t>Condiciones calculadas sobre la situación familiar soltero/viudo,12 pagas, 33 años.</a:t>
            </a:r>
            <a:endParaRPr sz="800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580550" y="2853375"/>
            <a:ext cx="6014400" cy="18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Gastos en espacio de trabajo: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	Total : 18.350€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	Dividido en 3 meses: 6.117€/mes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 Estimación de costes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80550" y="1352550"/>
            <a:ext cx="6014400" cy="12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Otros gastos </a:t>
            </a:r>
            <a:r>
              <a:rPr lang="es" sz="2000"/>
              <a:t>:</a:t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Luz, agua, teléfono, internet etc : 342€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/>
              <a:t>Incluye también otros gastos como: asesoría, alarma, limpieza, prevención de riesgos laborales..</a:t>
            </a:r>
            <a:endParaRPr sz="10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80550" y="2711275"/>
            <a:ext cx="8041200" cy="12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000"/>
              <a:t>Totales :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 	Espacio de trabajo : 6.117€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Salarios y seguridad social : 14.541€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Otros gastos : 342€ 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Total mensual : 20.999€ - Trimestral : 62.998€ - Anual : 251.993€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56" name="Google Shape;156;p25"/>
          <p:cNvCxnSpPr/>
          <p:nvPr/>
        </p:nvCxnSpPr>
        <p:spPr>
          <a:xfrm>
            <a:off x="399650" y="2693850"/>
            <a:ext cx="74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 Estimación de costes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80550" y="1352550"/>
            <a:ext cx="7701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Ley de Parkinson aplicada a </a:t>
            </a:r>
            <a:r>
              <a:rPr b="1" lang="es" sz="3300">
                <a:latin typeface="Lexend Deca"/>
                <a:ea typeface="Lexend Deca"/>
                <a:cs typeface="Lexend Deca"/>
                <a:sym typeface="Lexend Deca"/>
              </a:rPr>
              <a:t>IntraConnect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000"/>
              <a:t>“</a:t>
            </a:r>
            <a:r>
              <a:rPr i="1" lang="es" sz="1000"/>
              <a:t>El trabajo se expande hasta llenar el tiempo del que se dispone para su realización.”</a:t>
            </a:r>
            <a:endParaRPr i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000"/>
              <a:t>“El tiempo dedicado a cualquier tarea/trabajo es inversamente proporcional a su importancia.”</a:t>
            </a:r>
            <a:endParaRPr i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000"/>
              <a:t>“Los gastos aumentan hasta cubrir todos los ingresos.”</a:t>
            </a:r>
            <a:endParaRPr i="1" sz="1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180339" lvl="0" marL="9144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900">
                <a:latin typeface="Calibri"/>
                <a:ea typeface="Calibri"/>
                <a:cs typeface="Calibri"/>
                <a:sym typeface="Calibri"/>
              </a:rPr>
              <a:t>Ley de Parkinson = Coste mensual * Tiempo disponible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180339" lvl="0" marL="914400" rtl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s" sz="1900">
                <a:latin typeface="Calibri"/>
                <a:ea typeface="Calibri"/>
                <a:cs typeface="Calibri"/>
                <a:sym typeface="Calibri"/>
              </a:rPr>
              <a:t>Ley de Parkinson = </a:t>
            </a:r>
            <a:r>
              <a:rPr b="1" lang="es" sz="1800"/>
              <a:t>20.999 </a:t>
            </a:r>
            <a:r>
              <a:rPr b="1" lang="es" sz="1900">
                <a:latin typeface="Calibri"/>
                <a:ea typeface="Calibri"/>
                <a:cs typeface="Calibri"/>
                <a:sym typeface="Calibri"/>
              </a:rPr>
              <a:t>* 3 meses = 62.997 €</a:t>
            </a:r>
            <a:endParaRPr b="1" sz="19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 Estimación de costes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Ofertas y previsiones: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Amplio mercado de ofertas.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Similares funcionalidades.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Programas usados internacionalmente.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Alto coste económico mensualmente.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Multiplataforma.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900" y="370928"/>
            <a:ext cx="3106699" cy="44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576600" y="2249325"/>
            <a:ext cx="8338800" cy="1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457200" rtl="0" algn="l">
              <a:spcBef>
                <a:spcPts val="600"/>
              </a:spcBef>
              <a:spcAft>
                <a:spcPts val="0"/>
              </a:spcAft>
              <a:buSzPts val="200"/>
              <a:buChar char="-"/>
            </a:pPr>
            <a:r>
              <a:t/>
            </a:r>
            <a:endParaRPr sz="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800"/>
              <a:t>Pequeñas diferencias respecto al uso en cualquier plataforma.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 Estimación de costes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Puntos objeto: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Los puntos objeto sirven para estimar el esfuerzo de desarrollar cada una de las partes generales y específicas de un proyecto de software.</a:t>
            </a:r>
            <a:endParaRPr sz="1800"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25" y="3278900"/>
            <a:ext cx="59817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2762100" y="2315700"/>
            <a:ext cx="3619800" cy="51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. Presupuesto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542025" y="6920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 Datos del cliente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42025" y="1211075"/>
            <a:ext cx="7797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Fecha del presupuesto:</a:t>
            </a:r>
            <a:r>
              <a:rPr lang="es">
                <a:solidFill>
                  <a:srgbClr val="FFFFFF"/>
                </a:solidFill>
              </a:rPr>
              <a:t> 12/05/2021					</a:t>
            </a:r>
            <a:r>
              <a:rPr b="1" lang="es">
                <a:solidFill>
                  <a:srgbClr val="FFFFFF"/>
                </a:solidFill>
              </a:rPr>
              <a:t>Fecha expiración:</a:t>
            </a:r>
            <a:r>
              <a:rPr lang="es">
                <a:solidFill>
                  <a:srgbClr val="FFFFFF"/>
                </a:solidFill>
              </a:rPr>
              <a:t> 12/06/2021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Nº Presupuesto: </a:t>
            </a:r>
            <a:r>
              <a:rPr lang="es">
                <a:solidFill>
                  <a:srgbClr val="FFFFFF"/>
                </a:solidFill>
              </a:rPr>
              <a:t>20210113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Datos de la empresa								Datos del cliente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Intra-Connect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C/ Joaquín Esteban Nº18					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Alicante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03300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965785463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info@intra-connect.com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558125" y="3316025"/>
            <a:ext cx="281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Josep María Bartomeu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C/ d'Entença, 155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Barcelona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08829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698578262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josepensroba@gmail.com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3.2 Sobre nosotros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580550" y="1588150"/>
            <a:ext cx="63717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/>
              <a:t>Somos una agencia digital orientada a resultados de negocios con más de 100 clientes y un equipo de trabajo con 15 años de experiencia en desarrollo software. 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/>
              <a:t>Nuestra misión</a:t>
            </a:r>
            <a:r>
              <a:rPr lang="es" sz="1600"/>
              <a:t> es ayudar a nuestros clientes a optimizar su presencia y rendimiento en la inversión digital. Nuestra visión es ser la agencia digital referente por excelencia gracias a los resultados y calidad de servicio.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/>
              <a:t>Nuestros valores</a:t>
            </a:r>
            <a:r>
              <a:rPr lang="es" sz="1600"/>
              <a:t> son la transferencia, proactividad, innovación, implantación y servicio.</a:t>
            </a:r>
            <a:endParaRPr sz="1600"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8400"/>
            <a:ext cx="779000" cy="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573700" y="34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3.3 Equipamiento necesario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89050" y="1243125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00"/>
                </a:solidFill>
              </a:rPr>
              <a:t>Requisitos mínimos:</a:t>
            </a:r>
            <a:endParaRPr b="1" sz="1300">
              <a:solidFill>
                <a:srgbClr val="FFFF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VELOCIDAD DE LA CPU:</a:t>
            </a:r>
            <a:r>
              <a:rPr lang="es" sz="1300">
                <a:solidFill>
                  <a:srgbClr val="FFFFFF"/>
                </a:solidFill>
              </a:rPr>
              <a:t> Procesador de 3 GHz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RAM: </a:t>
            </a:r>
            <a:r>
              <a:rPr lang="es" sz="1300">
                <a:solidFill>
                  <a:srgbClr val="FFFFFF"/>
                </a:solidFill>
              </a:rPr>
              <a:t>2 GB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SO:</a:t>
            </a:r>
            <a:r>
              <a:rPr lang="es" sz="1300">
                <a:solidFill>
                  <a:srgbClr val="FFFFFF"/>
                </a:solidFill>
              </a:rPr>
              <a:t> Windows 7, Windows 8 o Windows 10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TARJETA DE VIDEO</a:t>
            </a:r>
            <a:r>
              <a:rPr lang="es" sz="1300">
                <a:solidFill>
                  <a:srgbClr val="FFFFFF"/>
                </a:solidFill>
              </a:rPr>
              <a:t>: Tarjeta de video compatible con Shader versión 2.0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ESPACIO LIBRE EN DISCO:</a:t>
            </a:r>
            <a:r>
              <a:rPr lang="es" sz="1300">
                <a:solidFill>
                  <a:srgbClr val="FFFFFF"/>
                </a:solidFill>
              </a:rPr>
              <a:t> 8 GB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        	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        	</a:t>
            </a:r>
            <a:r>
              <a:rPr b="1" lang="es" sz="1300">
                <a:solidFill>
                  <a:srgbClr val="00FF00"/>
                </a:solidFill>
              </a:rPr>
              <a:t>Requisitos recomendables:</a:t>
            </a:r>
            <a:endParaRPr b="1" sz="1300">
              <a:solidFill>
                <a:srgbClr val="00FF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A7B29"/>
                </a:solidFill>
              </a:rPr>
              <a:t>        	</a:t>
            </a:r>
            <a:r>
              <a:rPr b="1" lang="es" sz="1300">
                <a:solidFill>
                  <a:srgbClr val="FFFFFF"/>
                </a:solidFill>
              </a:rPr>
              <a:t>VELOCIDAD DE LA CPU:</a:t>
            </a:r>
            <a:r>
              <a:rPr lang="es" sz="1300">
                <a:solidFill>
                  <a:srgbClr val="FFFFFF"/>
                </a:solidFill>
              </a:rPr>
              <a:t> Procesador de doble núcleo de 3 GHz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RAM:</a:t>
            </a:r>
            <a:r>
              <a:rPr lang="es" sz="1300">
                <a:solidFill>
                  <a:srgbClr val="FFFFFF"/>
                </a:solidFill>
              </a:rPr>
              <a:t> 4 GB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SO:</a:t>
            </a:r>
            <a:r>
              <a:rPr lang="es" sz="1300">
                <a:solidFill>
                  <a:srgbClr val="FFFFFF"/>
                </a:solidFill>
              </a:rPr>
              <a:t> Windows 7, Windows 8.1 o Windows 10 con el último paquete de servicio instalado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</a:rPr>
              <a:t>ESPACIO LIBRE EN DISCO:</a:t>
            </a:r>
            <a:r>
              <a:rPr lang="es" sz="1300">
                <a:solidFill>
                  <a:srgbClr val="FFFFFF"/>
                </a:solidFill>
              </a:rPr>
              <a:t> 12 GB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300">
                <a:solidFill>
                  <a:srgbClr val="FFFFFF"/>
                </a:solidFill>
              </a:rPr>
              <a:t>Disponemos de proveedores hardware asociados con promociones especiales para nuestros clientes</a:t>
            </a:r>
            <a:endParaRPr b="1" i="1" sz="1300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177350"/>
            <a:ext cx="8520600" cy="19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Proporcionamos una gestión de Clientes, Proveedores, Compras, Ventas, Cobros y Pagos.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Además de poder generar los informes correspondientes.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8" y="2286000"/>
            <a:ext cx="28289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51450" y="393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3.4 Planes disponibles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3525" y="107370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7366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FFFF"/>
                </a:solidFill>
              </a:rPr>
              <a:t> Plan Starter</a:t>
            </a:r>
            <a:endParaRPr b="1" sz="1700">
              <a:solidFill>
                <a:srgbClr val="FFFFFF"/>
              </a:solidFill>
            </a:endParaRPr>
          </a:p>
          <a:p>
            <a:pPr indent="0" lvl="0" marL="736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736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Tendrá todas las funcionalidades de las </a:t>
            </a:r>
            <a:r>
              <a:rPr b="1" lang="es" sz="1400">
                <a:solidFill>
                  <a:srgbClr val="FFFFFF"/>
                </a:solidFill>
              </a:rPr>
              <a:t>entidades principales</a:t>
            </a:r>
            <a:r>
              <a:rPr lang="es" sz="1400">
                <a:solidFill>
                  <a:srgbClr val="FFFFFF"/>
                </a:solidFill>
              </a:rPr>
              <a:t> en el desarrollo de una empresa, las cuales se describen detalladamente en los objetivos generales como entidades principales. El coste del plan starter es de </a:t>
            </a:r>
            <a:r>
              <a:rPr b="1" lang="es" sz="1400">
                <a:solidFill>
                  <a:srgbClr val="FFFFFF"/>
                </a:solidFill>
              </a:rPr>
              <a:t>12,95€ por usuario al mes.</a:t>
            </a:r>
            <a:endParaRPr b="1" sz="1400">
              <a:solidFill>
                <a:srgbClr val="FFFFFF"/>
              </a:solidFill>
            </a:endParaRPr>
          </a:p>
          <a:p>
            <a:pPr indent="0" lvl="0" marL="736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-279400" lvl="0" marL="7366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FFFF"/>
                </a:solidFill>
              </a:rPr>
              <a:t> Plan Advanced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736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Contiene todas las funcionalidades del pack starter además de añadir las </a:t>
            </a:r>
            <a:r>
              <a:rPr b="1" lang="es" sz="1400">
                <a:solidFill>
                  <a:srgbClr val="FFFFFF"/>
                </a:solidFill>
              </a:rPr>
              <a:t>entidades opcionales </a:t>
            </a:r>
            <a:r>
              <a:rPr lang="es" sz="1400">
                <a:solidFill>
                  <a:srgbClr val="FFFFFF"/>
                </a:solidFill>
              </a:rPr>
              <a:t>descritas en los objetivos generales las cuales se adaptan a cualquier tipo de actividad que realice. El coste del plan advanced es de </a:t>
            </a:r>
            <a:r>
              <a:rPr b="1" lang="es" sz="1400">
                <a:solidFill>
                  <a:srgbClr val="FFFFFF"/>
                </a:solidFill>
              </a:rPr>
              <a:t>19,95€ por usuario al mes.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000" y="1564136"/>
            <a:ext cx="1085125" cy="100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000" y="3684275"/>
            <a:ext cx="1167500" cy="11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3.5  Otros servicios</a:t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25" y="1295850"/>
            <a:ext cx="5456525" cy="9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25" y="2360850"/>
            <a:ext cx="5473185" cy="9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25" y="3425850"/>
            <a:ext cx="5473175" cy="94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3" name="Google Shape;233;p35"/>
          <p:cNvSpPr txBox="1"/>
          <p:nvPr>
            <p:ph idx="4294967295" type="title"/>
          </p:nvPr>
        </p:nvSpPr>
        <p:spPr>
          <a:xfrm>
            <a:off x="2629200" y="2337300"/>
            <a:ext cx="3885600" cy="46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 Plan del Proyecto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 PLANTILLA UP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580550" y="1115150"/>
            <a:ext cx="32655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Plantilla para cualquier proyecto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00" y="1517225"/>
            <a:ext cx="5874676" cy="3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4.2 PLAN GENERAL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580550" y="1352550"/>
            <a:ext cx="31863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Plantilla up rellenada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con datos </a:t>
            </a:r>
            <a:r>
              <a:rPr lang="es"/>
              <a:t>específicos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del proyecto.</a:t>
            </a:r>
            <a:endParaRPr/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925" y="1539413"/>
            <a:ext cx="4643651" cy="3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4.3 PLAN DETALLADO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580550" y="1352550"/>
            <a:ext cx="35502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Plan general altamente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definido.</a:t>
            </a:r>
            <a:endParaRPr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178425"/>
            <a:ext cx="4041925" cy="3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4.4 </a:t>
            </a:r>
            <a:r>
              <a:rPr lang="es"/>
              <a:t>VISIÓN</a:t>
            </a:r>
            <a:r>
              <a:rPr lang="es"/>
              <a:t> GENERAL DE LOS RECURSOS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580550" y="1352550"/>
            <a:ext cx="6014400" cy="9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Distribución de las tareas equitativamente entre los recursos del proyecto </a:t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25" y="2252850"/>
            <a:ext cx="4341049" cy="2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580550" y="205975"/>
            <a:ext cx="6411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4.5 DURACIÓN Y DESARROLLO DEL PROYECTO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580550" y="1725575"/>
            <a:ext cx="60144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⬡"/>
            </a:pPr>
            <a:r>
              <a:rPr lang="es" sz="1800">
                <a:solidFill>
                  <a:srgbClr val="FFFFFF"/>
                </a:solidFill>
              </a:rPr>
              <a:t>Duración total 3 meses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⬡"/>
            </a:pPr>
            <a:r>
              <a:rPr lang="es" sz="1800">
                <a:solidFill>
                  <a:srgbClr val="FFFFFF"/>
                </a:solidFill>
              </a:rPr>
              <a:t>Desarrollo</a:t>
            </a:r>
            <a:r>
              <a:rPr lang="es" sz="1800">
                <a:solidFill>
                  <a:srgbClr val="FFFFFF"/>
                </a:solidFill>
              </a:rPr>
              <a:t> del proyecto: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∙"/>
            </a:pPr>
            <a:r>
              <a:rPr lang="es" sz="1800">
                <a:solidFill>
                  <a:srgbClr val="FFFFFF"/>
                </a:solidFill>
              </a:rPr>
              <a:t>Fase de inicio.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∙"/>
            </a:pPr>
            <a:r>
              <a:rPr lang="es" sz="1800">
                <a:solidFill>
                  <a:srgbClr val="FFFFFF"/>
                </a:solidFill>
              </a:rPr>
              <a:t>Fase de elaboración.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∙"/>
            </a:pPr>
            <a:r>
              <a:rPr lang="es" sz="1800">
                <a:solidFill>
                  <a:srgbClr val="FFFFFF"/>
                </a:solidFill>
              </a:rPr>
              <a:t>Fase de construcción.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∙"/>
            </a:pPr>
            <a:r>
              <a:rPr lang="es" sz="1800">
                <a:solidFill>
                  <a:srgbClr val="FFFFFF"/>
                </a:solidFill>
              </a:rPr>
              <a:t>Fase de transición.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580550" y="1155975"/>
            <a:ext cx="394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41"/>
          <p:cNvSpPr txBox="1"/>
          <p:nvPr>
            <p:ph idx="4294967295" type="title"/>
          </p:nvPr>
        </p:nvSpPr>
        <p:spPr>
          <a:xfrm>
            <a:off x="3460800" y="2374950"/>
            <a:ext cx="22224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 . Riesgos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5.1 Identificación de Riesgos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580550" y="1352550"/>
            <a:ext cx="41805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s" sz="1700"/>
              <a:t>Tecnología</a:t>
            </a:r>
            <a:r>
              <a:rPr lang="es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Perdida base de datos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Fallo en el software principal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s" sz="1700"/>
              <a:t>Personas.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Mala comunicación del equipo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/>
              <a:t> de desarrollo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Poca motivación personal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s" sz="1700"/>
              <a:t>Organizacionales.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Aumento/disminución de la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/>
              <a:t>demanda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Cambios en la directiva</a:t>
            </a:r>
            <a:endParaRPr sz="1700"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4761050" y="1325763"/>
            <a:ext cx="41805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s" sz="1700"/>
              <a:t>Herramientas</a:t>
            </a:r>
            <a:r>
              <a:rPr lang="es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Software obsoleto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cambio de acuerdo en la licencia software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s" sz="1700"/>
              <a:t>Estimación.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Superación del tiempo estimado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Ingresos inferiores a lo esperado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s" sz="1700"/>
              <a:t>Requerimientos.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Desacuerdos con el cliente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∙"/>
            </a:pPr>
            <a:r>
              <a:rPr lang="es" sz="1700"/>
              <a:t>Cambios de última hora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311700" y="0"/>
            <a:ext cx="8520600" cy="92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492150" y="1284725"/>
            <a:ext cx="8159700" cy="29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spcBef>
                <a:spcPts val="600"/>
              </a:spcBef>
              <a:spcAft>
                <a:spcPts val="0"/>
              </a:spcAft>
              <a:buSzPts val="3400"/>
              <a:buAutoNum type="arabicPeriod"/>
            </a:pPr>
            <a:r>
              <a:rPr lang="es" sz="3400"/>
              <a:t>Objetivos Generales y Funcionalidades.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s" sz="3400"/>
              <a:t>Estimación de costes.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s" sz="3400"/>
              <a:t>Presupuesto.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s" sz="3400"/>
              <a:t>Plan del Proyecto.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s" sz="3400"/>
              <a:t>Gestión de Riesgos.</a:t>
            </a:r>
            <a:endParaRPr sz="34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5.2 Prioridades de los Riesgos</a:t>
            </a:r>
            <a:endParaRPr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452938"/>
            <a:ext cx="6486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5.3 Planificación de Riesgos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09375"/>
            <a:ext cx="5734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5.4 Monitorización de Riesgos</a:t>
            </a:r>
            <a:endParaRPr/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37950"/>
            <a:ext cx="5734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5.5 Otros Riesgos</a:t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304625"/>
            <a:ext cx="57245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ctrTitle"/>
          </p:nvPr>
        </p:nvSpPr>
        <p:spPr>
          <a:xfrm>
            <a:off x="169250" y="189150"/>
            <a:ext cx="3213600" cy="87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saludo</a:t>
            </a:r>
            <a:endParaRPr/>
          </a:p>
        </p:txBody>
      </p:sp>
      <p:sp>
        <p:nvSpPr>
          <p:cNvPr id="321" name="Google Shape;321;p47"/>
          <p:cNvSpPr txBox="1"/>
          <p:nvPr>
            <p:ph idx="4294967295" type="body"/>
          </p:nvPr>
        </p:nvSpPr>
        <p:spPr>
          <a:xfrm>
            <a:off x="4297650" y="2374950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FIN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975" y="567450"/>
            <a:ext cx="2244250" cy="2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1360050" y="2357400"/>
            <a:ext cx="64239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r>
              <a:rPr lang="es"/>
              <a:t> . Objetivos y Funcionalidades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 Objetivos generales y Funcionalidades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80550" y="1325750"/>
            <a:ext cx="8184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Objetivo.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 Un sistema para conectar entidades y personas.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El bache entre personas y entidades.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Intermediario entre entidades interesadas.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Dinámico</a:t>
            </a:r>
            <a:r>
              <a:rPr lang="es"/>
              <a:t> y adaptable.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Completo, pero fácil de usar.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Escalable.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125" y="2740250"/>
            <a:ext cx="2159275" cy="21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 Objetivos generales y Funcionalidades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80550" y="1352550"/>
            <a:ext cx="85635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Orientados a.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Proveedores y Compradores, clientes y vendedores.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Mayoristas, Autónomos, a cualquier medida.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Gestionar y automatizar.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Cobros, pagos...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Informes, tareas programadas...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Etc...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600" y="2852700"/>
            <a:ext cx="1897149" cy="189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1.3 Objetivos generales y Funcionalidades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Funcionalidades </a:t>
            </a:r>
            <a:r>
              <a:rPr lang="es"/>
              <a:t>Básicas</a:t>
            </a:r>
            <a:r>
              <a:rPr lang="es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Gestionar cobros y pagos.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Proveedores y Clientes.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Administrar recibos de transacciones.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Tareas programadas.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350" y="152400"/>
            <a:ext cx="2244250" cy="2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1.4 Objetivos generales y Funcionalidades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Funcionalidades Avanzadas: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C</a:t>
            </a:r>
            <a:r>
              <a:rPr lang="es"/>
              <a:t>ontacto entre entidades.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Control de calidad.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Fabricación.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0" y="2883075"/>
            <a:ext cx="3364275" cy="2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1.5 Objetivos generales y Funcionalidades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80550" y="1352550"/>
            <a:ext cx="6495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"/>
              <a:t>Funcionalidades Extra: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CRM.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Generación de informes.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Informes en modelos electrónicos.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Informes personalizados</a:t>
            </a:r>
            <a:endParaRPr/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Gráficos, dashboards…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s"/>
              <a:t>Autogestor.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250" y="2377750"/>
            <a:ext cx="2765749" cy="27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