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7" r:id="rId9"/>
    <p:sldId id="261" r:id="rId10"/>
    <p:sldId id="264" r:id="rId11"/>
    <p:sldId id="265" r:id="rId12"/>
    <p:sldId id="266" r:id="rId13"/>
    <p:sldId id="271" r:id="rId14"/>
    <p:sldId id="269" r:id="rId15"/>
    <p:sldId id="270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C1EB1E0-D451-4E51-B5B8-D343500E021C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75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912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14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305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42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21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779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29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3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5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9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65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38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51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0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B1E0-D451-4E51-B5B8-D343500E021C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14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1EB1E0-D451-4E51-B5B8-D343500E021C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69C656-F00F-4F81-A7C3-D614C32F9D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13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upport-vector-machine-introduction-to-machine-learning-algorithms-934a444fca47" TargetMode="External"/><Relationship Id="rId2" Type="http://schemas.openxmlformats.org/officeDocument/2006/relationships/hyperlink" Target="https://web.archive.org/web/20140429090836/http:/www.mblondel.org/journal/2010/09/19/support-vector-machines-in-pyth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機器學習與實作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926457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dirty="0"/>
              <a:t>指導教授：陳朝烈</a:t>
            </a:r>
            <a:endParaRPr lang="en-US" altLang="zh-TW" sz="2000" dirty="0"/>
          </a:p>
          <a:p>
            <a:pPr algn="l"/>
            <a:r>
              <a:rPr lang="zh-TW" altLang="en-US" sz="2000" dirty="0"/>
              <a:t>組員：呂翊鳴</a:t>
            </a:r>
            <a:r>
              <a:rPr lang="en-US" altLang="zh-TW" sz="2000" dirty="0"/>
              <a:t>	F108112108</a:t>
            </a:r>
          </a:p>
          <a:p>
            <a:pPr algn="l"/>
            <a:r>
              <a:rPr lang="en-US" altLang="zh-TW" sz="2000" dirty="0"/>
              <a:t>	</a:t>
            </a:r>
            <a:r>
              <a:rPr lang="zh-TW" altLang="en-US" sz="2000" dirty="0"/>
              <a:t>     張旭廷</a:t>
            </a:r>
            <a:r>
              <a:rPr lang="en-US" altLang="zh-TW" sz="2000" dirty="0"/>
              <a:t>	F108112118</a:t>
            </a:r>
          </a:p>
          <a:p>
            <a:pPr algn="l"/>
            <a:r>
              <a:rPr lang="zh-TW" altLang="en-US" sz="2000" dirty="0"/>
              <a:t>            吳承哲</a:t>
            </a:r>
            <a:r>
              <a:rPr lang="en-US" altLang="zh-TW" sz="2000" dirty="0"/>
              <a:t>	J108212112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7464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94AEA4-7803-49CC-84CF-5DF36E92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Rule</a:t>
            </a:r>
            <a:r>
              <a:rPr lang="zh-TW" altLang="en-US" dirty="0"/>
              <a:t> </a:t>
            </a:r>
            <a:r>
              <a:rPr lang="en-US" altLang="zh-TW" dirty="0"/>
              <a:t>Base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B33A8A-9A71-475A-B19C-9DD193A3C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4905" y="2556932"/>
            <a:ext cx="3187823" cy="3318936"/>
          </a:xfrm>
        </p:spPr>
        <p:txBody>
          <a:bodyPr/>
          <a:lstStyle/>
          <a:p>
            <a:r>
              <a:rPr lang="zh-TW" altLang="en-US" dirty="0"/>
              <a:t>輸入：</a:t>
            </a:r>
            <a:endParaRPr lang="en-US" altLang="zh-TW" dirty="0"/>
          </a:p>
          <a:p>
            <a:pPr lvl="1"/>
            <a:r>
              <a:rPr lang="zh-TW" altLang="en-US" dirty="0"/>
              <a:t>目前球</a:t>
            </a:r>
            <a:r>
              <a:rPr lang="en-US" altLang="zh-TW" dirty="0"/>
              <a:t>X</a:t>
            </a:r>
            <a:r>
              <a:rPr lang="zh-TW" altLang="en-US" dirty="0"/>
              <a:t>座標</a:t>
            </a:r>
            <a:endParaRPr lang="en-US" altLang="zh-TW" dirty="0"/>
          </a:p>
          <a:p>
            <a:pPr lvl="1"/>
            <a:r>
              <a:rPr lang="zh-TW" altLang="en-US" dirty="0"/>
              <a:t>目前球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endParaRPr lang="en-US" altLang="zh-TW" dirty="0"/>
          </a:p>
          <a:p>
            <a:pPr lvl="1"/>
            <a:r>
              <a:rPr lang="zh-TW" altLang="en-US" dirty="0"/>
              <a:t>前一點球</a:t>
            </a:r>
            <a:r>
              <a:rPr lang="en-US" altLang="zh-TW" dirty="0"/>
              <a:t>X</a:t>
            </a:r>
            <a:r>
              <a:rPr lang="zh-TW" altLang="en-US" dirty="0"/>
              <a:t>座標</a:t>
            </a:r>
            <a:endParaRPr lang="en-US" altLang="zh-TW" dirty="0"/>
          </a:p>
          <a:p>
            <a:pPr lvl="1"/>
            <a:r>
              <a:rPr lang="zh-TW" altLang="en-US" dirty="0"/>
              <a:t>前一點球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endParaRPr lang="en-US" altLang="zh-TW" dirty="0"/>
          </a:p>
          <a:p>
            <a:pPr lvl="1"/>
            <a:r>
              <a:rPr lang="zh-TW" altLang="en-US" dirty="0"/>
              <a:t>平板</a:t>
            </a:r>
            <a:r>
              <a:rPr lang="en-US" altLang="zh-TW" dirty="0"/>
              <a:t>X</a:t>
            </a:r>
            <a:r>
              <a:rPr lang="zh-TW" altLang="en-US" dirty="0"/>
              <a:t>座標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ECC11A3-9704-4AAD-9965-1573CE5A66CE}"/>
              </a:ext>
            </a:extLst>
          </p:cNvPr>
          <p:cNvSpPr txBox="1">
            <a:spLocks/>
          </p:cNvSpPr>
          <p:nvPr/>
        </p:nvSpPr>
        <p:spPr>
          <a:xfrm>
            <a:off x="6632362" y="2556932"/>
            <a:ext cx="3187823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輸出：</a:t>
            </a:r>
            <a:endParaRPr lang="en-US" altLang="zh-TW" dirty="0"/>
          </a:p>
          <a:p>
            <a:pPr lvl="1"/>
            <a:r>
              <a:rPr lang="zh-TW" altLang="en-US" dirty="0"/>
              <a:t>預測落點</a:t>
            </a:r>
            <a:endParaRPr lang="en-US" altLang="zh-TW" dirty="0"/>
          </a:p>
          <a:p>
            <a:pPr lvl="1"/>
            <a:r>
              <a:rPr lang="zh-TW" altLang="en-US" dirty="0"/>
              <a:t>平板左移</a:t>
            </a:r>
            <a:endParaRPr lang="en-US" altLang="zh-TW" dirty="0"/>
          </a:p>
          <a:p>
            <a:pPr lvl="1"/>
            <a:r>
              <a:rPr lang="zh-TW" altLang="en-US" dirty="0"/>
              <a:t>平板右移</a:t>
            </a:r>
            <a:endParaRPr lang="en-US" altLang="zh-TW" dirty="0"/>
          </a:p>
          <a:p>
            <a:pPr lvl="1"/>
            <a:r>
              <a:rPr lang="zh-TW" altLang="en-US" dirty="0"/>
              <a:t>平板靜止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027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94AEA4-7803-49CC-84CF-5DF36E92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Rule</a:t>
            </a:r>
            <a:r>
              <a:rPr lang="zh-TW" altLang="en-US" dirty="0"/>
              <a:t> </a:t>
            </a:r>
            <a:r>
              <a:rPr lang="en-US" altLang="zh-TW" dirty="0"/>
              <a:t>Base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2089A417-7629-47ED-A9BE-E243C0794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1P</a:t>
            </a:r>
            <a:r>
              <a:rPr lang="zh-TW" altLang="en-US" dirty="0"/>
              <a:t>、</a:t>
            </a:r>
            <a:r>
              <a:rPr lang="en-US" altLang="zh-TW" dirty="0"/>
              <a:t>2P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球上升階段：</a:t>
            </a:r>
            <a:endParaRPr lang="en-US" altLang="zh-TW" dirty="0"/>
          </a:p>
          <a:p>
            <a:pPr lvl="2"/>
            <a:r>
              <a:rPr lang="zh-TW" altLang="en-US" dirty="0"/>
              <a:t>預測位置 </a:t>
            </a:r>
            <a:r>
              <a:rPr lang="en-US" altLang="zh-TW" dirty="0"/>
              <a:t>=</a:t>
            </a:r>
            <a:r>
              <a:rPr lang="zh-TW" altLang="en-US" dirty="0"/>
              <a:t> 目前球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((</a:t>
            </a:r>
            <a:r>
              <a:rPr lang="zh-TW" altLang="en-US" dirty="0"/>
              <a:t>遊戲長度 </a:t>
            </a:r>
            <a:r>
              <a:rPr lang="en-US" altLang="zh-TW" dirty="0"/>
              <a:t>–</a:t>
            </a:r>
            <a:r>
              <a:rPr lang="zh-TW" altLang="en-US" dirty="0"/>
              <a:t> 目前球</a:t>
            </a:r>
            <a:r>
              <a:rPr lang="en-US" altLang="zh-TW" dirty="0"/>
              <a:t>Y)/Y</a:t>
            </a:r>
            <a:r>
              <a:rPr lang="zh-TW" altLang="en-US" dirty="0"/>
              <a:t>斜率</a:t>
            </a:r>
            <a:r>
              <a:rPr lang="en-US" altLang="zh-TW" dirty="0"/>
              <a:t>)</a:t>
            </a:r>
            <a:r>
              <a:rPr lang="zh-TW" altLang="en-US" dirty="0"/>
              <a:t>*</a:t>
            </a:r>
            <a:r>
              <a:rPr lang="en-US" altLang="zh-TW" dirty="0"/>
              <a:t>X</a:t>
            </a:r>
            <a:r>
              <a:rPr lang="zh-TW" altLang="en-US" dirty="0"/>
              <a:t>斜率</a:t>
            </a:r>
            <a:endParaRPr lang="en-US" altLang="zh-TW" dirty="0"/>
          </a:p>
          <a:p>
            <a:pPr lvl="2"/>
            <a:r>
              <a:rPr lang="zh-TW" altLang="en-US" dirty="0"/>
              <a:t>若預測位置大於遊戲半長</a:t>
            </a:r>
            <a:endParaRPr lang="en-US" altLang="zh-TW" dirty="0"/>
          </a:p>
          <a:p>
            <a:pPr lvl="3"/>
            <a:r>
              <a:rPr lang="zh-TW" altLang="en-US" sz="1800" dirty="0"/>
              <a:t>預測位置 </a:t>
            </a:r>
            <a:r>
              <a:rPr lang="en-US" altLang="zh-TW" sz="1800" dirty="0"/>
              <a:t>=</a:t>
            </a:r>
            <a:r>
              <a:rPr lang="zh-TW" altLang="en-US" sz="1800" dirty="0"/>
              <a:t> 預測位置 </a:t>
            </a:r>
            <a:r>
              <a:rPr lang="en-US" altLang="zh-TW" sz="1800" dirty="0"/>
              <a:t>–</a:t>
            </a:r>
            <a:r>
              <a:rPr lang="zh-TW" altLang="en-US" sz="1800" dirty="0"/>
              <a:t> 遊戲半長</a:t>
            </a:r>
            <a:endParaRPr lang="en-US" altLang="zh-TW" sz="1800" dirty="0"/>
          </a:p>
          <a:p>
            <a:pPr lvl="2"/>
            <a:r>
              <a:rPr lang="zh-TW" altLang="en-US" dirty="0"/>
              <a:t>若小於</a:t>
            </a:r>
            <a:r>
              <a:rPr lang="en-US" altLang="zh-TW" dirty="0"/>
              <a:t>0</a:t>
            </a:r>
          </a:p>
          <a:p>
            <a:pPr lvl="3"/>
            <a:r>
              <a:rPr lang="zh-TW" altLang="en-US" sz="1800" dirty="0"/>
              <a:t>預測位置做絕對值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999180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94AEA4-7803-49CC-84CF-5DF36E92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SVM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內容版面配置區 7">
                <a:extLst>
                  <a:ext uri="{FF2B5EF4-FFF2-40B4-BE49-F238E27FC236}">
                    <a16:creationId xmlns:a16="http://schemas.microsoft.com/office/drawing/2014/main" id="{2089A417-7629-47ED-A9BE-E243C0794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sz="1800" dirty="0"/>
                  <a:t>輸入向量</a:t>
                </a:r>
                <a:r>
                  <a:rPr lang="en-US" altLang="zh-TW" sz="1800" dirty="0"/>
                  <a:t>x</a:t>
                </a:r>
                <a:r>
                  <a:rPr lang="zh-TW" altLang="en-US" sz="1800" dirty="0"/>
                  <a:t>可以決定估計向量</a:t>
                </a:r>
                <a:r>
                  <a:rPr lang="en-US" altLang="zh-TW" sz="1800" dirty="0"/>
                  <a:t>y(x)</a:t>
                </a:r>
              </a:p>
              <a:p>
                <a:endParaRPr lang="en-US" altLang="zh-TW" sz="1800" dirty="0"/>
              </a:p>
              <a:p>
                <a:endParaRPr lang="en-US" altLang="zh-TW" sz="1800" dirty="0"/>
              </a:p>
              <a:p>
                <a:r>
                  <a:rPr lang="zh-TW" altLang="en-US" sz="1800" dirty="0"/>
                  <a:t>如果</a:t>
                </a:r>
                <a:r>
                  <a:rPr lang="en-US" altLang="zh-TW" sz="1800" dirty="0"/>
                  <a:t>y(x)</a:t>
                </a:r>
                <a:r>
                  <a:rPr lang="zh-TW" altLang="en-US" sz="1800" dirty="0"/>
                  <a:t> </a:t>
                </a:r>
                <a:r>
                  <a:rPr lang="en-US" altLang="zh-TW" sz="1800" dirty="0"/>
                  <a:t>&gt;</a:t>
                </a:r>
                <a:r>
                  <a:rPr lang="zh-TW" altLang="en-US" sz="1800" dirty="0"/>
                  <a:t> </a:t>
                </a:r>
                <a:r>
                  <a:rPr lang="en-US" altLang="zh-TW" sz="1800" dirty="0"/>
                  <a:t>0</a:t>
                </a:r>
                <a:r>
                  <a:rPr lang="zh-TW" altLang="en-US" sz="1800" dirty="0"/>
                  <a:t>則表示分類為</a:t>
                </a:r>
                <a:r>
                  <a:rPr lang="en-US" altLang="zh-TW" sz="1800" dirty="0"/>
                  <a:t>+1</a:t>
                </a:r>
                <a:r>
                  <a:rPr lang="zh-TW" altLang="en-US" sz="1800" dirty="0"/>
                  <a:t>，反之</a:t>
                </a:r>
                <a:r>
                  <a:rPr lang="en-US" altLang="zh-TW" sz="1800" dirty="0"/>
                  <a:t>y(x)</a:t>
                </a:r>
                <a:r>
                  <a:rPr lang="zh-TW" altLang="en-US" sz="1800" dirty="0"/>
                  <a:t> </a:t>
                </a:r>
                <a:r>
                  <a:rPr lang="en-US" altLang="zh-TW" sz="1800" dirty="0"/>
                  <a:t>&lt;</a:t>
                </a:r>
                <a:r>
                  <a:rPr lang="zh-TW" altLang="en-US" sz="1800" dirty="0"/>
                  <a:t> </a:t>
                </a:r>
                <a:r>
                  <a:rPr lang="en-US" altLang="zh-TW" sz="1800" dirty="0"/>
                  <a:t>0</a:t>
                </a:r>
                <a:r>
                  <a:rPr lang="zh-TW" altLang="en-US" sz="1800" dirty="0"/>
                  <a:t>分類為</a:t>
                </a:r>
                <a:r>
                  <a:rPr lang="en-US" altLang="zh-TW" sz="1800" dirty="0"/>
                  <a:t>-1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TW" altLang="en-US" sz="1800" dirty="0"/>
                  <a:t>為特徵空間轉換，可以將</a:t>
                </a:r>
                <a:r>
                  <a:rPr lang="en-US" altLang="zh-TW" sz="1800" dirty="0"/>
                  <a:t>x</a:t>
                </a:r>
                <a:r>
                  <a:rPr lang="zh-TW" altLang="en-US" sz="1800" dirty="0"/>
                  <a:t>映射到更高維度等</a:t>
                </a:r>
                <a:endParaRPr lang="en-US" altLang="zh-TW" sz="1800" dirty="0"/>
              </a:p>
            </p:txBody>
          </p:sp>
        </mc:Choice>
        <mc:Fallback>
          <p:sp>
            <p:nvSpPr>
              <p:cNvPr id="8" name="內容版面配置區 7">
                <a:extLst>
                  <a:ext uri="{FF2B5EF4-FFF2-40B4-BE49-F238E27FC236}">
                    <a16:creationId xmlns:a16="http://schemas.microsoft.com/office/drawing/2014/main" id="{2089A417-7629-47ED-A9BE-E243C0794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16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>
            <a:extLst>
              <a:ext uri="{FF2B5EF4-FFF2-40B4-BE49-F238E27FC236}">
                <a16:creationId xmlns:a16="http://schemas.microsoft.com/office/drawing/2014/main" id="{BDD82E30-EA1D-4E31-9644-6E3006B47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323" y="3028303"/>
            <a:ext cx="3373429" cy="5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00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94AEA4-7803-49CC-84CF-5DF36E92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SVM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2089A417-7629-47ED-A9BE-E243C0794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使用步驟：</a:t>
            </a:r>
            <a:endParaRPr lang="en-US" altLang="zh-TW" dirty="0"/>
          </a:p>
          <a:p>
            <a:pPr lvl="1"/>
            <a:r>
              <a:rPr lang="en-US" altLang="zh-TW" sz="1800" dirty="0"/>
              <a:t>Maximum margin</a:t>
            </a:r>
          </a:p>
          <a:p>
            <a:pPr lvl="1"/>
            <a:r>
              <a:rPr lang="en-US" altLang="zh-TW" sz="1800" dirty="0"/>
              <a:t>Dual representation</a:t>
            </a:r>
          </a:p>
          <a:p>
            <a:pPr lvl="1"/>
            <a:r>
              <a:rPr lang="en-US" altLang="zh-TW" sz="1800" dirty="0"/>
              <a:t>QP solver</a:t>
            </a:r>
          </a:p>
          <a:p>
            <a:pPr lvl="1"/>
            <a:r>
              <a:rPr lang="en-US" altLang="zh-TW" sz="1800" dirty="0"/>
              <a:t>Soft margin</a:t>
            </a:r>
            <a:br>
              <a:rPr lang="en-US" altLang="zh-TW" sz="1800" dirty="0"/>
            </a:br>
            <a:br>
              <a:rPr lang="en-US" altLang="zh-TW" sz="1800" dirty="0"/>
            </a:br>
            <a:br>
              <a:rPr lang="en-US" altLang="zh-TW" sz="1800" dirty="0"/>
            </a:br>
            <a:br>
              <a:rPr lang="en-US" altLang="zh-TW" sz="1800" dirty="0"/>
            </a:b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2693828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ECA4C9-EDB5-440F-B413-801F1FC7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檢討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DD672-BA88-4EBE-B1E9-CA6AE3583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自製</a:t>
            </a:r>
            <a:r>
              <a:rPr lang="en-US" altLang="zh-TW" dirty="0"/>
              <a:t>SVM</a:t>
            </a:r>
            <a:r>
              <a:rPr lang="zh-TW" altLang="en-US" dirty="0"/>
              <a:t>問題：</a:t>
            </a:r>
            <a:endParaRPr lang="en-US" altLang="zh-TW" dirty="0"/>
          </a:p>
          <a:p>
            <a:pPr lvl="1"/>
            <a:r>
              <a:rPr lang="zh-TW" altLang="en-US" dirty="0"/>
              <a:t>為</a:t>
            </a:r>
            <a:r>
              <a:rPr lang="en-US" altLang="zh-TW" dirty="0"/>
              <a:t>2</a:t>
            </a:r>
            <a:r>
              <a:rPr lang="zh-TW" altLang="en-US" dirty="0"/>
              <a:t>維的訓練框架，無法有效訓練自己的參數</a:t>
            </a:r>
            <a:endParaRPr lang="en-US" altLang="zh-TW" dirty="0"/>
          </a:p>
          <a:p>
            <a:pPr lvl="1"/>
            <a:r>
              <a:rPr lang="zh-TW" altLang="en-US" dirty="0"/>
              <a:t>分類僅分為</a:t>
            </a:r>
            <a:r>
              <a:rPr lang="en-US" altLang="zh-TW" dirty="0"/>
              <a:t>1</a:t>
            </a:r>
            <a:r>
              <a:rPr lang="zh-TW" altLang="en-US" dirty="0"/>
              <a:t>或</a:t>
            </a:r>
            <a:r>
              <a:rPr lang="en-US" altLang="zh-TW" dirty="0"/>
              <a:t>-1</a:t>
            </a:r>
            <a:r>
              <a:rPr lang="zh-TW" altLang="en-US" dirty="0"/>
              <a:t>，當時訓練出來的結果都是向左或向右</a:t>
            </a:r>
            <a:endParaRPr lang="en-US" altLang="zh-TW" dirty="0"/>
          </a:p>
          <a:p>
            <a:pPr marL="285750" lvl="1"/>
            <a:r>
              <a:rPr lang="zh-TW" altLang="en-US" sz="2400" dirty="0"/>
              <a:t>第一次比賽使用</a:t>
            </a:r>
            <a:r>
              <a:rPr lang="en-US" altLang="zh-TW" sz="2400" dirty="0"/>
              <a:t>API</a:t>
            </a:r>
            <a:r>
              <a:rPr lang="zh-TW" altLang="en-US" sz="2400" dirty="0"/>
              <a:t> </a:t>
            </a:r>
            <a:r>
              <a:rPr lang="en-US" altLang="zh-TW" sz="2400" dirty="0"/>
              <a:t>SVM</a:t>
            </a:r>
            <a:r>
              <a:rPr lang="zh-TW" altLang="en-US" sz="2400" dirty="0"/>
              <a:t>問題：</a:t>
            </a:r>
            <a:endParaRPr lang="en-US" altLang="zh-TW" sz="2400" dirty="0"/>
          </a:p>
          <a:p>
            <a:pPr marL="742950" lvl="2"/>
            <a:r>
              <a:rPr lang="zh-TW" altLang="en-US" sz="2000" dirty="0"/>
              <a:t>僅有訓練初始發球的位置，並未將發球設定為隨機</a:t>
            </a:r>
            <a:endParaRPr lang="en-US" altLang="zh-TW" sz="2000" dirty="0"/>
          </a:p>
          <a:p>
            <a:pPr marL="742950" lvl="2"/>
            <a:r>
              <a:rPr lang="zh-TW" altLang="en-US" sz="2000" dirty="0"/>
              <a:t>訓練樣本不足</a:t>
            </a:r>
            <a:endParaRPr lang="en-US" altLang="zh-TW" sz="2000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5096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ECA4C9-EDB5-440F-B413-801F1FC7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改進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DD672-BA88-4EBE-B1E9-CA6AE3583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自製</a:t>
            </a:r>
            <a:r>
              <a:rPr lang="en-US" altLang="zh-TW" dirty="0"/>
              <a:t>SVM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從</a:t>
            </a:r>
            <a:r>
              <a:rPr lang="en-US" altLang="zh-TW" dirty="0"/>
              <a:t>2</a:t>
            </a:r>
            <a:r>
              <a:rPr lang="zh-TW" altLang="en-US" dirty="0"/>
              <a:t>維改成自己對應的維度</a:t>
            </a:r>
            <a:endParaRPr lang="en-US" altLang="zh-TW" dirty="0"/>
          </a:p>
          <a:p>
            <a:pPr lvl="1"/>
            <a:r>
              <a:rPr lang="zh-TW" altLang="en-US" dirty="0"/>
              <a:t>將原本分類變成與自己對應的分類，</a:t>
            </a:r>
            <a:r>
              <a:rPr lang="en-US" altLang="zh-TW" dirty="0"/>
              <a:t>-1</a:t>
            </a:r>
            <a:r>
              <a:rPr lang="zh-TW" altLang="en-US" dirty="0"/>
              <a:t>、</a:t>
            </a:r>
            <a:r>
              <a:rPr lang="en-US" altLang="zh-TW" dirty="0"/>
              <a:t>0</a:t>
            </a:r>
            <a:r>
              <a:rPr lang="zh-TW" altLang="en-US" dirty="0"/>
              <a:t>、</a:t>
            </a:r>
            <a:r>
              <a:rPr lang="en-US" altLang="zh-TW" dirty="0"/>
              <a:t>1</a:t>
            </a:r>
          </a:p>
          <a:p>
            <a:pPr marL="285750" lvl="1"/>
            <a:r>
              <a:rPr lang="zh-TW" altLang="en-US" sz="2400" dirty="0"/>
              <a:t>第一次比賽使用</a:t>
            </a:r>
            <a:r>
              <a:rPr lang="en-US" altLang="zh-TW" sz="2400" dirty="0"/>
              <a:t>API</a:t>
            </a:r>
            <a:r>
              <a:rPr lang="zh-TW" altLang="en-US" sz="2400" dirty="0"/>
              <a:t> </a:t>
            </a:r>
            <a:r>
              <a:rPr lang="en-US" altLang="zh-TW" sz="2400" dirty="0"/>
              <a:t>SVM</a:t>
            </a:r>
            <a:r>
              <a:rPr lang="zh-TW" altLang="en-US" sz="2400" dirty="0"/>
              <a:t>：</a:t>
            </a:r>
            <a:endParaRPr lang="en-US" altLang="zh-TW" sz="2400" dirty="0"/>
          </a:p>
          <a:p>
            <a:pPr marL="742950" lvl="2"/>
            <a:r>
              <a:rPr lang="zh-TW" altLang="en-US" sz="2000" dirty="0"/>
              <a:t>訓練時，發球的位置更改為隨機</a:t>
            </a:r>
            <a:endParaRPr lang="en-US" altLang="zh-TW" sz="2000" dirty="0"/>
          </a:p>
          <a:p>
            <a:pPr marL="742950" lvl="2"/>
            <a:r>
              <a:rPr lang="zh-TW" altLang="en-US" dirty="0"/>
              <a:t>提高訓練樣本與提供較為正確的樣本</a:t>
            </a:r>
          </a:p>
        </p:txBody>
      </p:sp>
    </p:spTree>
    <p:extLst>
      <p:ext uri="{BB962C8B-B14F-4D97-AF65-F5344CB8AC3E}">
        <p14:creationId xmlns:p14="http://schemas.microsoft.com/office/powerpoint/2010/main" val="2102001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C4CC9-7AEA-43BD-AD40-84FFA2C1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17A71B-E812-4C44-86D2-A2144D68C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https://web.archive.org/web/20140429090836/http://www.mblondel.org/journal/2010/09/19/support-vector-machines-in-python/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https://towardsdatascience.com/support-vector-machine-introduction-to-machine-learning-algorithms-934a444fca47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253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功能需求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417741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環境限制：</a:t>
            </a:r>
            <a:endParaRPr lang="en-US" altLang="zh-TW" dirty="0"/>
          </a:p>
          <a:p>
            <a:pPr lvl="1"/>
            <a:r>
              <a:rPr lang="en-US" altLang="zh-TW" sz="1800" dirty="0"/>
              <a:t>B504</a:t>
            </a:r>
            <a:r>
              <a:rPr lang="zh-TW" altLang="en-US" sz="1800" dirty="0"/>
              <a:t> 電腦設備進行遊戲</a:t>
            </a:r>
          </a:p>
          <a:p>
            <a:r>
              <a:rPr lang="zh-TW" altLang="en-US" dirty="0"/>
              <a:t>主要功能：</a:t>
            </a:r>
            <a:endParaRPr lang="en-US" altLang="zh-TW" dirty="0"/>
          </a:p>
          <a:p>
            <a:pPr lvl="1"/>
            <a:r>
              <a:rPr lang="zh-TW" altLang="en-US" sz="1800" dirty="0"/>
              <a:t>任何速度都不會漏接球</a:t>
            </a:r>
            <a:endParaRPr lang="en-US" altLang="zh-TW" sz="1800" dirty="0"/>
          </a:p>
          <a:p>
            <a:pPr lvl="1"/>
            <a:r>
              <a:rPr lang="en-US" altLang="zh-TW" sz="1800" dirty="0"/>
              <a:t>SVM</a:t>
            </a:r>
            <a:r>
              <a:rPr lang="zh-TW" altLang="en-US" sz="1800" dirty="0"/>
              <a:t>訓練</a:t>
            </a:r>
            <a:r>
              <a:rPr lang="en-US" altLang="zh-TW" sz="1800" dirty="0"/>
              <a:t>Model</a:t>
            </a:r>
          </a:p>
          <a:p>
            <a:pPr marL="285750" lvl="1"/>
            <a:r>
              <a:rPr lang="zh-TW" altLang="en-US" sz="2400" dirty="0"/>
              <a:t>次要功能：</a:t>
            </a:r>
            <a:endParaRPr lang="en-US" altLang="zh-TW" sz="2400" dirty="0"/>
          </a:p>
          <a:p>
            <a:pPr lvl="1"/>
            <a:r>
              <a:rPr lang="zh-TW" altLang="en-US" sz="1800" dirty="0"/>
              <a:t>盡量擦邊接球，不要在板子中心接到球</a:t>
            </a:r>
          </a:p>
          <a:p>
            <a:pPr lvl="1"/>
            <a:r>
              <a:rPr lang="zh-TW" altLang="en-US" sz="1800" dirty="0"/>
              <a:t>增強式學習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15378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8AC1D-2FE7-4A6B-8F43-8D2E454A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環境介紹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FC11B9-32DF-46F4-A446-700CD3EE6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場景：</a:t>
            </a:r>
            <a:r>
              <a:rPr lang="en-US" altLang="zh-TW" dirty="0"/>
              <a:t>200</a:t>
            </a:r>
            <a:r>
              <a:rPr lang="zh-TW" altLang="en-US" dirty="0"/>
              <a:t> * </a:t>
            </a:r>
            <a:r>
              <a:rPr lang="en-US" altLang="zh-TW" dirty="0"/>
              <a:t>500</a:t>
            </a:r>
          </a:p>
          <a:p>
            <a:r>
              <a:rPr lang="en-US" altLang="zh-TW" dirty="0"/>
              <a:t>P1</a:t>
            </a:r>
            <a:r>
              <a:rPr lang="zh-TW" altLang="en-US" dirty="0"/>
              <a:t>平台位置</a:t>
            </a:r>
            <a:r>
              <a:rPr lang="en-US" altLang="zh-TW" dirty="0"/>
              <a:t>(80,420)</a:t>
            </a:r>
          </a:p>
          <a:p>
            <a:r>
              <a:rPr lang="en-US" altLang="zh-TW" dirty="0"/>
              <a:t>P2</a:t>
            </a:r>
            <a:r>
              <a:rPr lang="zh-TW" altLang="en-US" dirty="0"/>
              <a:t>平台位置</a:t>
            </a:r>
            <a:r>
              <a:rPr lang="en-US" altLang="zh-TW" dirty="0"/>
              <a:t>(80,50)</a:t>
            </a:r>
          </a:p>
          <a:p>
            <a:r>
              <a:rPr lang="zh-TW" altLang="en-US" dirty="0"/>
              <a:t>起始球速：</a:t>
            </a:r>
            <a:r>
              <a:rPr lang="en-US" altLang="zh-TW" dirty="0"/>
              <a:t>7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每 </a:t>
            </a:r>
            <a:r>
              <a:rPr lang="en-US" altLang="zh-TW" dirty="0"/>
              <a:t>200</a:t>
            </a:r>
            <a:r>
              <a:rPr lang="zh-TW" altLang="en-US" dirty="0"/>
              <a:t> </a:t>
            </a:r>
            <a:r>
              <a:rPr lang="en-US" altLang="zh-TW" dirty="0"/>
              <a:t>Frame</a:t>
            </a:r>
            <a:r>
              <a:rPr lang="zh-TW" altLang="en-US" dirty="0"/>
              <a:t> 增加</a:t>
            </a:r>
            <a:r>
              <a:rPr lang="en-US" altLang="zh-TW" dirty="0"/>
              <a:t>1</a:t>
            </a:r>
            <a:r>
              <a:rPr lang="zh-TW" altLang="en-US" dirty="0"/>
              <a:t>點速度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028CE7-71E9-4A2C-8E71-DDFBD3921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318" y="837136"/>
            <a:ext cx="20383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9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B018EB-9291-4055-A0A0-FCB9725B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 </a:t>
            </a:r>
            <a:r>
              <a:rPr lang="en-US" altLang="zh-TW" dirty="0"/>
              <a:t>-</a:t>
            </a:r>
            <a:r>
              <a:rPr lang="zh-TW" altLang="en-US" dirty="0"/>
              <a:t> 輸入參數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7668FB-46D3-42DC-AB7E-0A96472A4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目前球</a:t>
            </a:r>
            <a:r>
              <a:rPr lang="en-US" altLang="zh-TW" dirty="0"/>
              <a:t>X</a:t>
            </a:r>
            <a:r>
              <a:rPr lang="zh-TW" altLang="en-US" dirty="0"/>
              <a:t>座標</a:t>
            </a:r>
            <a:endParaRPr lang="en-US" altLang="zh-TW" dirty="0"/>
          </a:p>
          <a:p>
            <a:r>
              <a:rPr lang="zh-TW" altLang="en-US" dirty="0"/>
              <a:t>目前球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endParaRPr lang="en-US" altLang="zh-TW" dirty="0"/>
          </a:p>
          <a:p>
            <a:r>
              <a:rPr lang="zh-TW" altLang="en-US" dirty="0"/>
              <a:t>前一點球</a:t>
            </a:r>
            <a:r>
              <a:rPr lang="en-US" altLang="zh-TW" dirty="0"/>
              <a:t>X</a:t>
            </a:r>
            <a:r>
              <a:rPr lang="zh-TW" altLang="en-US" dirty="0"/>
              <a:t>座標</a:t>
            </a:r>
            <a:endParaRPr lang="en-US" altLang="zh-TW" dirty="0"/>
          </a:p>
          <a:p>
            <a:r>
              <a:rPr lang="zh-TW" altLang="en-US" dirty="0"/>
              <a:t>前一點球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endParaRPr lang="en-US" altLang="zh-TW" dirty="0"/>
          </a:p>
          <a:p>
            <a:r>
              <a:rPr lang="zh-TW" altLang="en-US" dirty="0"/>
              <a:t>平板</a:t>
            </a:r>
            <a:r>
              <a:rPr lang="en-US" altLang="zh-TW" dirty="0"/>
              <a:t>X</a:t>
            </a:r>
            <a:r>
              <a:rPr lang="zh-TW" altLang="en-US" dirty="0"/>
              <a:t>座標</a:t>
            </a:r>
            <a:endParaRPr lang="en-US" altLang="zh-TW" dirty="0"/>
          </a:p>
          <a:p>
            <a:r>
              <a:rPr lang="zh-TW" altLang="en-US" dirty="0"/>
              <a:t>斜率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176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E0F7D-9443-4B7F-BD9F-E5B85BF3F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 </a:t>
            </a:r>
            <a:r>
              <a:rPr lang="en-US" altLang="zh-TW" dirty="0"/>
              <a:t>-</a:t>
            </a:r>
            <a:r>
              <a:rPr lang="zh-TW" altLang="en-US" dirty="0"/>
              <a:t> 輸出參數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17586A-D9AD-45DB-8AAD-A2CCC7653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預測落點</a:t>
            </a:r>
            <a:endParaRPr lang="en-US" altLang="zh-TW" dirty="0"/>
          </a:p>
          <a:p>
            <a:r>
              <a:rPr lang="zh-TW" altLang="en-US" dirty="0"/>
              <a:t>平板左移</a:t>
            </a:r>
            <a:endParaRPr lang="en-US" altLang="zh-TW" dirty="0"/>
          </a:p>
          <a:p>
            <a:r>
              <a:rPr lang="zh-TW" altLang="en-US" dirty="0"/>
              <a:t>平板右移</a:t>
            </a:r>
            <a:endParaRPr lang="en-US" altLang="zh-TW" dirty="0"/>
          </a:p>
          <a:p>
            <a:r>
              <a:rPr lang="zh-TW" altLang="en-US" dirty="0"/>
              <a:t>平板靜止</a:t>
            </a:r>
          </a:p>
        </p:txBody>
      </p:sp>
    </p:spTree>
    <p:extLst>
      <p:ext uri="{BB962C8B-B14F-4D97-AF65-F5344CB8AC3E}">
        <p14:creationId xmlns:p14="http://schemas.microsoft.com/office/powerpoint/2010/main" val="207603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C8CA35-A676-4CF5-9802-10E14533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 </a:t>
            </a:r>
            <a:r>
              <a:rPr lang="en-US" altLang="zh-TW" dirty="0"/>
              <a:t>-</a:t>
            </a:r>
            <a:r>
              <a:rPr lang="zh-TW" altLang="en-US" dirty="0"/>
              <a:t> 遊戲流程圖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F91A18-9D56-46D4-9CBF-8E623072E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4CAD19-DD4C-4D75-A5E0-9847CE45E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719" y="2556932"/>
            <a:ext cx="5843158" cy="357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7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3D732-B47F-4CBB-9ED6-32527A32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Work</a:t>
            </a:r>
            <a:r>
              <a:rPr lang="zh-TW" altLang="en-US" dirty="0"/>
              <a:t> </a:t>
            </a:r>
            <a:r>
              <a:rPr lang="en-US" altLang="zh-TW" dirty="0"/>
              <a:t>Breakdown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E9BFB7-FD92-4865-80DE-BF24104A8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5928770-78A4-4E1C-BE2E-F491C28C9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677" y="2649792"/>
            <a:ext cx="7348646" cy="332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8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3D732-B47F-4CBB-9ED6-32527A32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Work</a:t>
            </a:r>
            <a:r>
              <a:rPr lang="zh-TW" altLang="en-US" dirty="0"/>
              <a:t> </a:t>
            </a:r>
            <a:r>
              <a:rPr lang="en-US" altLang="zh-TW" dirty="0"/>
              <a:t>Breakdown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E9BFB7-FD92-4865-80DE-BF24104A8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3DD8AE2-5D63-447F-ACA4-468B03071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850" y="2641382"/>
            <a:ext cx="5418272" cy="315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4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2A8B87-072A-4A3D-9BA1-B1073C46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Rule Base</a:t>
            </a:r>
            <a:r>
              <a:rPr lang="zh-TW" altLang="en-US" dirty="0"/>
              <a:t>流程圖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17FCF3-B1BB-4BFB-81F4-9DD7CC5CE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32" y="2556932"/>
            <a:ext cx="5805001" cy="365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75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953</TotalTime>
  <Words>469</Words>
  <Application>Microsoft Office PowerPoint</Application>
  <PresentationFormat>寬螢幕</PresentationFormat>
  <Paragraphs>85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Arial</vt:lpstr>
      <vt:lpstr>Cambria Math</vt:lpstr>
      <vt:lpstr>Garamond</vt:lpstr>
      <vt:lpstr>有機</vt:lpstr>
      <vt:lpstr>機器學習與實作</vt:lpstr>
      <vt:lpstr>功能需求</vt:lpstr>
      <vt:lpstr>環境介紹</vt:lpstr>
      <vt:lpstr>分析 - 輸入參數</vt:lpstr>
      <vt:lpstr>分析 - 輸出參數</vt:lpstr>
      <vt:lpstr>分析 - 遊戲流程圖</vt:lpstr>
      <vt:lpstr>分析 - Work Breakdown</vt:lpstr>
      <vt:lpstr>分析 - Work Breakdown</vt:lpstr>
      <vt:lpstr>設計 - Rule Base流程圖</vt:lpstr>
      <vt:lpstr>設計 – Rule Base</vt:lpstr>
      <vt:lpstr>設計 – Rule Base</vt:lpstr>
      <vt:lpstr>設計 – SVM</vt:lpstr>
      <vt:lpstr>設計 – SVM</vt:lpstr>
      <vt:lpstr>檢討</vt:lpstr>
      <vt:lpstr>改進</vt:lpstr>
      <vt:lpstr>參考文獻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Tim</dc:creator>
  <cp:lastModifiedBy>Ray Lu</cp:lastModifiedBy>
  <cp:revision>61</cp:revision>
  <dcterms:created xsi:type="dcterms:W3CDTF">2019-10-08T07:57:19Z</dcterms:created>
  <dcterms:modified xsi:type="dcterms:W3CDTF">2019-12-30T14:48:49Z</dcterms:modified>
</cp:coreProperties>
</file>