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E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7CA"/>
          </a:solidFill>
        </a:fill>
      </a:tcStyle>
    </a:wholeTbl>
    <a:band2H>
      <a:tcTxStyle/>
      <a:tcStyle>
        <a:tcBdr/>
        <a:fill>
          <a:solidFill>
            <a:srgbClr val="F4F3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F5F5"/>
          </a:solidFill>
        </a:fill>
      </a:tcStyle>
    </a:wholeTbl>
    <a:band2H>
      <a:tcTxStyle/>
      <a:tcStyle>
        <a:tcBdr/>
        <a:fill>
          <a:solidFill>
            <a:srgbClr val="FAFA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chemeClr val="accent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90873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graphic_P00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8001" y="901141"/>
            <a:ext cx="11157817" cy="23100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1pPr>
            <a:lvl2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2pPr>
            <a:lvl3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3pPr>
            <a:lvl4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4pPr>
            <a:lvl5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5pPr>
          </a:lstStyle>
          <a:p>
            <a:r>
              <a:t>CLICK TO EDITE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508001" y="177801"/>
            <a:ext cx="11157817" cy="66051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700">
                <a:solidFill>
                  <a:srgbClr val="80808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2"/>
          <p:cNvSpPr txBox="1">
            <a:spLocks noGrp="1"/>
          </p:cNvSpPr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Times New Roman" pitchFamily="18" charset="0"/>
                <a:cs typeface="Times New Roman" pitchFamily="18" charset="0"/>
              </a:rPr>
              <a:t>Vertical SmartArt Work Breakdown Structure (WBS)</a:t>
            </a:r>
          </a:p>
        </p:txBody>
      </p:sp>
      <p:grpSp>
        <p:nvGrpSpPr>
          <p:cNvPr id="195" name="Diagram 3"/>
          <p:cNvGrpSpPr/>
          <p:nvPr/>
        </p:nvGrpSpPr>
        <p:grpSpPr>
          <a:xfrm>
            <a:off x="263352" y="1608829"/>
            <a:ext cx="11809311" cy="4510270"/>
            <a:chOff x="0" y="-1"/>
            <a:chExt cx="8651055" cy="4510269"/>
          </a:xfrm>
        </p:grpSpPr>
        <p:sp>
          <p:nvSpPr>
            <p:cNvPr id="104" name="Line"/>
            <p:cNvSpPr/>
            <p:nvPr/>
          </p:nvSpPr>
          <p:spPr>
            <a:xfrm>
              <a:off x="7199334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05" name="Line"/>
            <p:cNvSpPr/>
            <p:nvPr/>
          </p:nvSpPr>
          <p:spPr>
            <a:xfrm>
              <a:off x="7199334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4126447" y="585310"/>
              <a:ext cx="3541138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07" name="Line"/>
            <p:cNvSpPr/>
            <p:nvPr/>
          </p:nvSpPr>
          <p:spPr>
            <a:xfrm>
              <a:off x="5782879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08" name="Line"/>
            <p:cNvSpPr/>
            <p:nvPr/>
          </p:nvSpPr>
          <p:spPr>
            <a:xfrm>
              <a:off x="5782879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09" name="Line"/>
            <p:cNvSpPr/>
            <p:nvPr/>
          </p:nvSpPr>
          <p:spPr>
            <a:xfrm>
              <a:off x="4126447" y="585310"/>
              <a:ext cx="2124683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0" name="Line"/>
            <p:cNvSpPr/>
            <p:nvPr/>
          </p:nvSpPr>
          <p:spPr>
            <a:xfrm>
              <a:off x="4366425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1" name="Line"/>
            <p:cNvSpPr/>
            <p:nvPr/>
          </p:nvSpPr>
          <p:spPr>
            <a:xfrm>
              <a:off x="4366425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2" name="Line"/>
            <p:cNvSpPr/>
            <p:nvPr/>
          </p:nvSpPr>
          <p:spPr>
            <a:xfrm>
              <a:off x="4126447" y="585310"/>
              <a:ext cx="708229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3" name="Line"/>
            <p:cNvSpPr/>
            <p:nvPr/>
          </p:nvSpPr>
          <p:spPr>
            <a:xfrm>
              <a:off x="2949970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4" name="Line"/>
            <p:cNvSpPr/>
            <p:nvPr/>
          </p:nvSpPr>
          <p:spPr>
            <a:xfrm>
              <a:off x="2949970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5" name="Line"/>
            <p:cNvSpPr/>
            <p:nvPr/>
          </p:nvSpPr>
          <p:spPr>
            <a:xfrm>
              <a:off x="3418220" y="585310"/>
              <a:ext cx="708229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6" name="Line"/>
            <p:cNvSpPr/>
            <p:nvPr/>
          </p:nvSpPr>
          <p:spPr>
            <a:xfrm>
              <a:off x="1533516" y="1416453"/>
              <a:ext cx="175595" cy="166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7" name="Line"/>
            <p:cNvSpPr/>
            <p:nvPr/>
          </p:nvSpPr>
          <p:spPr>
            <a:xfrm>
              <a:off x="1533516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8" name="Line"/>
            <p:cNvSpPr/>
            <p:nvPr/>
          </p:nvSpPr>
          <p:spPr>
            <a:xfrm>
              <a:off x="1533516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19" name="Line"/>
            <p:cNvSpPr/>
            <p:nvPr/>
          </p:nvSpPr>
          <p:spPr>
            <a:xfrm>
              <a:off x="2001765" y="585310"/>
              <a:ext cx="2124683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20" name="Line"/>
            <p:cNvSpPr/>
            <p:nvPr/>
          </p:nvSpPr>
          <p:spPr>
            <a:xfrm>
              <a:off x="117061" y="1416453"/>
              <a:ext cx="175595" cy="290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21" name="Line"/>
            <p:cNvSpPr/>
            <p:nvPr/>
          </p:nvSpPr>
          <p:spPr>
            <a:xfrm>
              <a:off x="117061" y="1416453"/>
              <a:ext cx="175595" cy="2288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22" name="Line"/>
            <p:cNvSpPr/>
            <p:nvPr/>
          </p:nvSpPr>
          <p:spPr>
            <a:xfrm>
              <a:off x="117061" y="1416453"/>
              <a:ext cx="175595" cy="166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23" name="Line"/>
            <p:cNvSpPr/>
            <p:nvPr/>
          </p:nvSpPr>
          <p:spPr>
            <a:xfrm>
              <a:off x="117061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24" name="Line"/>
            <p:cNvSpPr/>
            <p:nvPr/>
          </p:nvSpPr>
          <p:spPr>
            <a:xfrm>
              <a:off x="117061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25" name="Line"/>
            <p:cNvSpPr/>
            <p:nvPr/>
          </p:nvSpPr>
          <p:spPr>
            <a:xfrm>
              <a:off x="585310" y="585310"/>
              <a:ext cx="3541138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grpSp>
          <p:nvGrpSpPr>
            <p:cNvPr id="128" name="Group"/>
            <p:cNvGrpSpPr/>
            <p:nvPr/>
          </p:nvGrpSpPr>
          <p:grpSpPr>
            <a:xfrm>
              <a:off x="2294422" y="-1"/>
              <a:ext cx="3290413" cy="585315"/>
              <a:chOff x="-1246712" y="-1"/>
              <a:chExt cx="3290410" cy="585314"/>
            </a:xfrm>
          </p:grpSpPr>
          <p:sp>
            <p:nvSpPr>
              <p:cNvPr id="126" name="Rounded Rectangle"/>
              <p:cNvSpPr/>
              <p:nvPr/>
            </p:nvSpPr>
            <p:spPr>
              <a:xfrm>
                <a:off x="-1246712" y="-1"/>
                <a:ext cx="3290410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74838"/>
                  </a:gs>
                  <a:gs pos="50000">
                    <a:srgbClr val="B8301D"/>
                  </a:gs>
                  <a:gs pos="100000">
                    <a:srgbClr val="7B201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27" name="1.Your Project (WBS)"/>
              <p:cNvSpPr txBox="1"/>
              <p:nvPr/>
            </p:nvSpPr>
            <p:spPr>
              <a:xfrm>
                <a:off x="-982627" y="118762"/>
                <a:ext cx="2861479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 smtClean="0"/>
                  <a:t>1.</a:t>
                </a:r>
                <a:r>
                  <a:rPr lang="en-US" dirty="0"/>
                  <a:t> Development of Rental Property Web </a:t>
                </a:r>
                <a:r>
                  <a:rPr lang="en-US" dirty="0" smtClean="0"/>
                  <a:t>Portal </a:t>
                </a:r>
                <a:r>
                  <a:rPr dirty="0" smtClean="0"/>
                  <a:t>(WBS)</a:t>
                </a:r>
                <a:r>
                  <a:rPr lang="en-US" dirty="0" smtClean="0"/>
                  <a:t> </a:t>
                </a:r>
                <a:endParaRPr dirty="0"/>
              </a:p>
            </p:txBody>
          </p:sp>
        </p:grpSp>
        <p:grpSp>
          <p:nvGrpSpPr>
            <p:cNvPr id="131" name="Group"/>
            <p:cNvGrpSpPr/>
            <p:nvPr/>
          </p:nvGrpSpPr>
          <p:grpSpPr>
            <a:xfrm>
              <a:off x="0" y="831141"/>
              <a:ext cx="1170627" cy="585315"/>
              <a:chOff x="0" y="-1"/>
              <a:chExt cx="1170626" cy="585314"/>
            </a:xfrm>
          </p:grpSpPr>
          <p:sp>
            <p:nvSpPr>
              <p:cNvPr id="129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30" name="1.1 Task 01"/>
              <p:cNvSpPr txBox="1"/>
              <p:nvPr/>
            </p:nvSpPr>
            <p:spPr>
              <a:xfrm>
                <a:off x="28572" y="118762"/>
                <a:ext cx="1113480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 smtClean="0"/>
                  <a:t>1.1 </a:t>
                </a:r>
                <a:r>
                  <a:rPr lang="en-IN" dirty="0"/>
                  <a:t>Research and Planning</a:t>
                </a:r>
                <a:endParaRPr dirty="0"/>
              </a:p>
            </p:txBody>
          </p:sp>
        </p:grpSp>
        <p:grpSp>
          <p:nvGrpSpPr>
            <p:cNvPr id="134" name="Group"/>
            <p:cNvGrpSpPr/>
            <p:nvPr/>
          </p:nvGrpSpPr>
          <p:grpSpPr>
            <a:xfrm>
              <a:off x="292655" y="1662285"/>
              <a:ext cx="1170627" cy="372935"/>
              <a:chOff x="0" y="0"/>
              <a:chExt cx="1170626" cy="372934"/>
            </a:xfrm>
          </p:grpSpPr>
          <p:sp>
            <p:nvSpPr>
              <p:cNvPr id="13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33" name="1.1.1 Sub Task"/>
              <p:cNvSpPr txBox="1"/>
              <p:nvPr/>
            </p:nvSpPr>
            <p:spPr>
              <a:xfrm>
                <a:off x="18204" y="12572"/>
                <a:ext cx="1134217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1.1.1 </a:t>
                </a:r>
                <a:r>
                  <a:rPr lang="en-IN" dirty="0"/>
                  <a:t>Market Research</a:t>
                </a:r>
                <a:endParaRPr dirty="0"/>
              </a:p>
            </p:txBody>
          </p:sp>
        </p:grpSp>
        <p:grpSp>
          <p:nvGrpSpPr>
            <p:cNvPr id="137" name="Group"/>
            <p:cNvGrpSpPr/>
            <p:nvPr/>
          </p:nvGrpSpPr>
          <p:grpSpPr>
            <a:xfrm>
              <a:off x="292655" y="2281046"/>
              <a:ext cx="1170627" cy="372935"/>
              <a:chOff x="0" y="0"/>
              <a:chExt cx="1170626" cy="372934"/>
            </a:xfrm>
          </p:grpSpPr>
          <p:sp>
            <p:nvSpPr>
              <p:cNvPr id="135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36" name="1.1.2 Sub Task"/>
              <p:cNvSpPr txBox="1"/>
              <p:nvPr/>
            </p:nvSpPr>
            <p:spPr>
              <a:xfrm>
                <a:off x="18204" y="12572"/>
                <a:ext cx="1134217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1.1.2 </a:t>
                </a:r>
                <a:r>
                  <a:rPr lang="en-IN" dirty="0"/>
                  <a:t>Competitive Analysis</a:t>
                </a:r>
                <a:endParaRPr dirty="0"/>
              </a:p>
            </p:txBody>
          </p:sp>
        </p:grpSp>
        <p:grpSp>
          <p:nvGrpSpPr>
            <p:cNvPr id="140" name="Group"/>
            <p:cNvGrpSpPr/>
            <p:nvPr/>
          </p:nvGrpSpPr>
          <p:grpSpPr>
            <a:xfrm>
              <a:off x="292655" y="2899808"/>
              <a:ext cx="1170627" cy="372935"/>
              <a:chOff x="0" y="0"/>
              <a:chExt cx="1170626" cy="372934"/>
            </a:xfrm>
          </p:grpSpPr>
          <p:sp>
            <p:nvSpPr>
              <p:cNvPr id="138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39" name="1.1.3 Sub Task"/>
              <p:cNvSpPr txBox="1"/>
              <p:nvPr/>
            </p:nvSpPr>
            <p:spPr>
              <a:xfrm>
                <a:off x="18204" y="12572"/>
                <a:ext cx="1134217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1.1.3 </a:t>
                </a:r>
                <a:r>
                  <a:rPr lang="en-IN" dirty="0"/>
                  <a:t>Stakeholder Identification</a:t>
                </a:r>
                <a:endParaRPr dirty="0"/>
              </a:p>
            </p:txBody>
          </p:sp>
        </p:grpSp>
        <p:grpSp>
          <p:nvGrpSpPr>
            <p:cNvPr id="143" name="Group"/>
            <p:cNvGrpSpPr/>
            <p:nvPr/>
          </p:nvGrpSpPr>
          <p:grpSpPr>
            <a:xfrm>
              <a:off x="292655" y="3518571"/>
              <a:ext cx="1170627" cy="372935"/>
              <a:chOff x="0" y="0"/>
              <a:chExt cx="1170626" cy="372934"/>
            </a:xfrm>
          </p:grpSpPr>
          <p:sp>
            <p:nvSpPr>
              <p:cNvPr id="141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42" name="1.1.4 Sub Task"/>
              <p:cNvSpPr txBox="1"/>
              <p:nvPr/>
            </p:nvSpPr>
            <p:spPr>
              <a:xfrm>
                <a:off x="18204" y="12572"/>
                <a:ext cx="1134217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1.1.4 </a:t>
                </a:r>
                <a:r>
                  <a:rPr lang="en-IN" dirty="0"/>
                  <a:t>Requirements Gathering</a:t>
                </a:r>
                <a:endParaRPr dirty="0"/>
              </a:p>
            </p:txBody>
          </p:sp>
        </p:grpSp>
        <p:grpSp>
          <p:nvGrpSpPr>
            <p:cNvPr id="146" name="Group"/>
            <p:cNvGrpSpPr/>
            <p:nvPr/>
          </p:nvGrpSpPr>
          <p:grpSpPr>
            <a:xfrm>
              <a:off x="292655" y="4137333"/>
              <a:ext cx="1170627" cy="372935"/>
              <a:chOff x="0" y="0"/>
              <a:chExt cx="1170626" cy="372934"/>
            </a:xfrm>
          </p:grpSpPr>
          <p:sp>
            <p:nvSpPr>
              <p:cNvPr id="144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45" name="1.1.5 Sub Task"/>
              <p:cNvSpPr txBox="1"/>
              <p:nvPr/>
            </p:nvSpPr>
            <p:spPr>
              <a:xfrm>
                <a:off x="18204" y="12572"/>
                <a:ext cx="1134217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1.1.5 </a:t>
                </a:r>
                <a:r>
                  <a:rPr lang="en-IN" dirty="0"/>
                  <a:t>Questionnaire Creation</a:t>
                </a:r>
                <a:endParaRPr dirty="0"/>
              </a:p>
            </p:txBody>
          </p:sp>
        </p:grpSp>
        <p:grpSp>
          <p:nvGrpSpPr>
            <p:cNvPr id="149" name="Group"/>
            <p:cNvGrpSpPr/>
            <p:nvPr/>
          </p:nvGrpSpPr>
          <p:grpSpPr>
            <a:xfrm>
              <a:off x="1416453" y="831141"/>
              <a:ext cx="1170627" cy="585315"/>
              <a:chOff x="0" y="-1"/>
              <a:chExt cx="1170626" cy="585314"/>
            </a:xfrm>
          </p:grpSpPr>
          <p:sp>
            <p:nvSpPr>
              <p:cNvPr id="147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48" name="1.2 Task 02"/>
              <p:cNvSpPr txBox="1"/>
              <p:nvPr/>
            </p:nvSpPr>
            <p:spPr>
              <a:xfrm>
                <a:off x="28573" y="201861"/>
                <a:ext cx="1113480" cy="181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1.2 </a:t>
                </a:r>
                <a:r>
                  <a:rPr lang="en-IN" dirty="0"/>
                  <a:t>Project Design</a:t>
                </a:r>
                <a:endParaRPr dirty="0"/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1709109" y="1662285"/>
              <a:ext cx="1170627" cy="372935"/>
              <a:chOff x="0" y="0"/>
              <a:chExt cx="1170626" cy="372934"/>
            </a:xfrm>
          </p:grpSpPr>
          <p:sp>
            <p:nvSpPr>
              <p:cNvPr id="150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51" name="1.2.1 Sub Task"/>
              <p:cNvSpPr txBox="1"/>
              <p:nvPr/>
            </p:nvSpPr>
            <p:spPr>
              <a:xfrm>
                <a:off x="18205" y="95672"/>
                <a:ext cx="1134215" cy="181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1.2.1 </a:t>
                </a:r>
                <a:r>
                  <a:rPr lang="en-IN" dirty="0"/>
                  <a:t>UI/UX Design</a:t>
                </a:r>
                <a:endParaRPr dirty="0"/>
              </a:p>
            </p:txBody>
          </p:sp>
        </p:grpSp>
        <p:grpSp>
          <p:nvGrpSpPr>
            <p:cNvPr id="155" name="Group"/>
            <p:cNvGrpSpPr/>
            <p:nvPr/>
          </p:nvGrpSpPr>
          <p:grpSpPr>
            <a:xfrm>
              <a:off x="1709109" y="2281046"/>
              <a:ext cx="1170627" cy="372935"/>
              <a:chOff x="0" y="0"/>
              <a:chExt cx="1170626" cy="372934"/>
            </a:xfrm>
          </p:grpSpPr>
          <p:sp>
            <p:nvSpPr>
              <p:cNvPr id="153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54" name="1.2.2 Sub Task"/>
              <p:cNvSpPr txBox="1"/>
              <p:nvPr/>
            </p:nvSpPr>
            <p:spPr>
              <a:xfrm>
                <a:off x="18205" y="12572"/>
                <a:ext cx="1134215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1.2.2 </a:t>
                </a:r>
                <a:r>
                  <a:rPr lang="en-IN" dirty="0"/>
                  <a:t>Database Design</a:t>
                </a:r>
                <a:endParaRPr dirty="0"/>
              </a:p>
            </p:txBody>
          </p:sp>
        </p:grpSp>
        <p:grpSp>
          <p:nvGrpSpPr>
            <p:cNvPr id="158" name="Group"/>
            <p:cNvGrpSpPr/>
            <p:nvPr/>
          </p:nvGrpSpPr>
          <p:grpSpPr>
            <a:xfrm>
              <a:off x="1709109" y="2899808"/>
              <a:ext cx="1170627" cy="372935"/>
              <a:chOff x="0" y="0"/>
              <a:chExt cx="1170626" cy="372934"/>
            </a:xfrm>
          </p:grpSpPr>
          <p:sp>
            <p:nvSpPr>
              <p:cNvPr id="156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57" name="1.2.3 Sub Task"/>
              <p:cNvSpPr txBox="1"/>
              <p:nvPr/>
            </p:nvSpPr>
            <p:spPr>
              <a:xfrm>
                <a:off x="18205" y="95672"/>
                <a:ext cx="1134215" cy="181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1.2.3 </a:t>
                </a:r>
                <a:r>
                  <a:rPr lang="en-IN" dirty="0"/>
                  <a:t>Prototyping</a:t>
                </a:r>
                <a:endParaRPr dirty="0"/>
              </a:p>
            </p:txBody>
          </p:sp>
        </p:grpSp>
        <p:grpSp>
          <p:nvGrpSpPr>
            <p:cNvPr id="161" name="Group"/>
            <p:cNvGrpSpPr/>
            <p:nvPr/>
          </p:nvGrpSpPr>
          <p:grpSpPr>
            <a:xfrm>
              <a:off x="2832908" y="831141"/>
              <a:ext cx="1170627" cy="585315"/>
              <a:chOff x="0" y="-1"/>
              <a:chExt cx="1170626" cy="585314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60" name="1.3 Task 03"/>
              <p:cNvSpPr txBox="1"/>
              <p:nvPr/>
            </p:nvSpPr>
            <p:spPr>
              <a:xfrm>
                <a:off x="28573" y="201861"/>
                <a:ext cx="1113480" cy="181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1.3 </a:t>
                </a:r>
                <a:r>
                  <a:rPr lang="en-IN" dirty="0"/>
                  <a:t>Development</a:t>
                </a:r>
                <a:endParaRPr dirty="0"/>
              </a:p>
            </p:txBody>
          </p:sp>
        </p:grpSp>
        <p:grpSp>
          <p:nvGrpSpPr>
            <p:cNvPr id="164" name="Group"/>
            <p:cNvGrpSpPr/>
            <p:nvPr/>
          </p:nvGrpSpPr>
          <p:grpSpPr>
            <a:xfrm>
              <a:off x="3125565" y="1662285"/>
              <a:ext cx="1170627" cy="372935"/>
              <a:chOff x="0" y="0"/>
              <a:chExt cx="1170626" cy="372934"/>
            </a:xfrm>
          </p:grpSpPr>
          <p:sp>
            <p:nvSpPr>
              <p:cNvPr id="16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63" name="1.3.1 Sub Task"/>
              <p:cNvSpPr txBox="1"/>
              <p:nvPr/>
            </p:nvSpPr>
            <p:spPr>
              <a:xfrm>
                <a:off x="18204" y="12572"/>
                <a:ext cx="1134215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1.3.1 </a:t>
                </a:r>
                <a:r>
                  <a:rPr lang="en-IN" dirty="0"/>
                  <a:t>Frontend Development</a:t>
                </a:r>
                <a:endParaRPr dirty="0"/>
              </a:p>
            </p:txBody>
          </p:sp>
        </p:grpSp>
        <p:grpSp>
          <p:nvGrpSpPr>
            <p:cNvPr id="167" name="Group"/>
            <p:cNvGrpSpPr/>
            <p:nvPr/>
          </p:nvGrpSpPr>
          <p:grpSpPr>
            <a:xfrm>
              <a:off x="3125565" y="2281046"/>
              <a:ext cx="1170627" cy="372935"/>
              <a:chOff x="0" y="0"/>
              <a:chExt cx="1170626" cy="372934"/>
            </a:xfrm>
          </p:grpSpPr>
          <p:sp>
            <p:nvSpPr>
              <p:cNvPr id="165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66" name="1.3.2 Sub Task"/>
              <p:cNvSpPr txBox="1"/>
              <p:nvPr/>
            </p:nvSpPr>
            <p:spPr>
              <a:xfrm>
                <a:off x="18204" y="12572"/>
                <a:ext cx="1134215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1.3.2 </a:t>
                </a:r>
                <a:r>
                  <a:rPr lang="en-IN" dirty="0"/>
                  <a:t>Backend Development</a:t>
                </a:r>
                <a:endParaRPr dirty="0"/>
              </a:p>
            </p:txBody>
          </p:sp>
        </p:grpSp>
        <p:grpSp>
          <p:nvGrpSpPr>
            <p:cNvPr id="170" name="Group"/>
            <p:cNvGrpSpPr/>
            <p:nvPr/>
          </p:nvGrpSpPr>
          <p:grpSpPr>
            <a:xfrm>
              <a:off x="4249362" y="831141"/>
              <a:ext cx="1170627" cy="585315"/>
              <a:chOff x="0" y="-1"/>
              <a:chExt cx="1170626" cy="585314"/>
            </a:xfrm>
          </p:grpSpPr>
          <p:sp>
            <p:nvSpPr>
              <p:cNvPr id="168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69" name="1.4 Task 04"/>
              <p:cNvSpPr txBox="1"/>
              <p:nvPr/>
            </p:nvSpPr>
            <p:spPr>
              <a:xfrm>
                <a:off x="28573" y="118762"/>
                <a:ext cx="1113480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1.4 </a:t>
                </a:r>
                <a:r>
                  <a:rPr lang="en-IN" dirty="0"/>
                  <a:t>Testing and Quality Assurance</a:t>
                </a:r>
                <a:endParaRPr dirty="0"/>
              </a:p>
            </p:txBody>
          </p:sp>
        </p:grpSp>
        <p:grpSp>
          <p:nvGrpSpPr>
            <p:cNvPr id="173" name="Group"/>
            <p:cNvGrpSpPr/>
            <p:nvPr/>
          </p:nvGrpSpPr>
          <p:grpSpPr>
            <a:xfrm>
              <a:off x="4542017" y="1662285"/>
              <a:ext cx="1170629" cy="372935"/>
              <a:chOff x="-1" y="0"/>
              <a:chExt cx="1170628" cy="372934"/>
            </a:xfrm>
          </p:grpSpPr>
          <p:sp>
            <p:nvSpPr>
              <p:cNvPr id="171" name="Rounded Rectangle"/>
              <p:cNvSpPr/>
              <p:nvPr/>
            </p:nvSpPr>
            <p:spPr>
              <a:xfrm>
                <a:off x="-1" y="0"/>
                <a:ext cx="1170628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72" name="1.4.1 Sub Task"/>
              <p:cNvSpPr txBox="1"/>
              <p:nvPr/>
            </p:nvSpPr>
            <p:spPr>
              <a:xfrm>
                <a:off x="18204" y="12572"/>
                <a:ext cx="1134218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1.4.1 </a:t>
                </a:r>
                <a:r>
                  <a:rPr lang="en-IN" dirty="0"/>
                  <a:t>Functional Testing</a:t>
                </a:r>
                <a:endParaRPr dirty="0"/>
              </a:p>
            </p:txBody>
          </p:sp>
        </p:grpSp>
        <p:grpSp>
          <p:nvGrpSpPr>
            <p:cNvPr id="176" name="Group"/>
            <p:cNvGrpSpPr/>
            <p:nvPr/>
          </p:nvGrpSpPr>
          <p:grpSpPr>
            <a:xfrm>
              <a:off x="4454223" y="2281046"/>
              <a:ext cx="1258423" cy="372935"/>
              <a:chOff x="-87795" y="0"/>
              <a:chExt cx="1258422" cy="372934"/>
            </a:xfrm>
          </p:grpSpPr>
          <p:sp>
            <p:nvSpPr>
              <p:cNvPr id="174" name="Rounded Rectangle"/>
              <p:cNvSpPr/>
              <p:nvPr/>
            </p:nvSpPr>
            <p:spPr>
              <a:xfrm>
                <a:off x="-1" y="0"/>
                <a:ext cx="1170628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75" name="1.4.2 Sub Task"/>
              <p:cNvSpPr txBox="1"/>
              <p:nvPr/>
            </p:nvSpPr>
            <p:spPr>
              <a:xfrm>
                <a:off x="-87795" y="12572"/>
                <a:ext cx="1240218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1.4.2 </a:t>
                </a:r>
                <a:r>
                  <a:rPr lang="en-IN" dirty="0"/>
                  <a:t>User Acceptance Testing (UAT)</a:t>
                </a:r>
                <a:endParaRPr dirty="0"/>
              </a:p>
            </p:txBody>
          </p:sp>
        </p:grpSp>
        <p:grpSp>
          <p:nvGrpSpPr>
            <p:cNvPr id="179" name="Group"/>
            <p:cNvGrpSpPr/>
            <p:nvPr/>
          </p:nvGrpSpPr>
          <p:grpSpPr>
            <a:xfrm>
              <a:off x="5665817" y="831141"/>
              <a:ext cx="1170627" cy="585315"/>
              <a:chOff x="0" y="-1"/>
              <a:chExt cx="1170626" cy="585314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78" name="1.5 Task 05"/>
              <p:cNvSpPr txBox="1"/>
              <p:nvPr/>
            </p:nvSpPr>
            <p:spPr>
              <a:xfrm>
                <a:off x="28572" y="118762"/>
                <a:ext cx="1113480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1.5 </a:t>
                </a:r>
                <a:r>
                  <a:rPr lang="en-IN" dirty="0"/>
                  <a:t>Deployment and Launch</a:t>
                </a:r>
                <a:endParaRPr dirty="0"/>
              </a:p>
            </p:txBody>
          </p:sp>
        </p:grpSp>
        <p:grpSp>
          <p:nvGrpSpPr>
            <p:cNvPr id="182" name="Group"/>
            <p:cNvGrpSpPr/>
            <p:nvPr/>
          </p:nvGrpSpPr>
          <p:grpSpPr>
            <a:xfrm>
              <a:off x="5958472" y="1662285"/>
              <a:ext cx="1170627" cy="372935"/>
              <a:chOff x="0" y="0"/>
              <a:chExt cx="1170626" cy="372934"/>
            </a:xfrm>
          </p:grpSpPr>
          <p:sp>
            <p:nvSpPr>
              <p:cNvPr id="180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81" name="1.5.1 Sub Task"/>
              <p:cNvSpPr txBox="1"/>
              <p:nvPr/>
            </p:nvSpPr>
            <p:spPr>
              <a:xfrm>
                <a:off x="18205" y="12572"/>
                <a:ext cx="1134215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1.5.1 </a:t>
                </a:r>
                <a:r>
                  <a:rPr lang="en-IN" dirty="0"/>
                  <a:t>Server Setup and Configuration</a:t>
                </a:r>
                <a:endParaRPr dirty="0"/>
              </a:p>
            </p:txBody>
          </p:sp>
        </p:grpSp>
        <p:grpSp>
          <p:nvGrpSpPr>
            <p:cNvPr id="185" name="Group"/>
            <p:cNvGrpSpPr/>
            <p:nvPr/>
          </p:nvGrpSpPr>
          <p:grpSpPr>
            <a:xfrm>
              <a:off x="5958472" y="2281046"/>
              <a:ext cx="1170627" cy="372935"/>
              <a:chOff x="0" y="0"/>
              <a:chExt cx="1170626" cy="372934"/>
            </a:xfrm>
          </p:grpSpPr>
          <p:sp>
            <p:nvSpPr>
              <p:cNvPr id="183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84" name="1.5.2 Sub Task"/>
              <p:cNvSpPr txBox="1"/>
              <p:nvPr/>
            </p:nvSpPr>
            <p:spPr>
              <a:xfrm>
                <a:off x="18205" y="12572"/>
                <a:ext cx="1134215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1.5.2 </a:t>
                </a:r>
                <a:r>
                  <a:rPr lang="en-IN" dirty="0"/>
                  <a:t>Go-Live and Monitoring</a:t>
                </a:r>
                <a:endParaRPr dirty="0"/>
              </a:p>
            </p:txBody>
          </p:sp>
        </p:grpSp>
        <p:grpSp>
          <p:nvGrpSpPr>
            <p:cNvPr id="188" name="Group"/>
            <p:cNvGrpSpPr/>
            <p:nvPr/>
          </p:nvGrpSpPr>
          <p:grpSpPr>
            <a:xfrm>
              <a:off x="7082271" y="831141"/>
              <a:ext cx="1170627" cy="585315"/>
              <a:chOff x="0" y="-1"/>
              <a:chExt cx="1170626" cy="585314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87" name="1.6 Task 06"/>
              <p:cNvSpPr txBox="1"/>
              <p:nvPr/>
            </p:nvSpPr>
            <p:spPr>
              <a:xfrm>
                <a:off x="28573" y="118762"/>
                <a:ext cx="1113480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1.6 </a:t>
                </a:r>
                <a:r>
                  <a:rPr lang="en-IN" dirty="0"/>
                  <a:t>Maintenance and </a:t>
                </a:r>
                <a:r>
                  <a:rPr lang="en-IN" dirty="0" smtClean="0"/>
                  <a:t>Support</a:t>
                </a:r>
                <a:endParaRPr dirty="0"/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7374928" y="1662285"/>
              <a:ext cx="1170627" cy="372935"/>
              <a:chOff x="0" y="0"/>
              <a:chExt cx="1170626" cy="372934"/>
            </a:xfrm>
          </p:grpSpPr>
          <p:sp>
            <p:nvSpPr>
              <p:cNvPr id="189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90" name="1.6.1 Sub Task"/>
              <p:cNvSpPr txBox="1"/>
              <p:nvPr/>
            </p:nvSpPr>
            <p:spPr>
              <a:xfrm>
                <a:off x="0" y="12572"/>
                <a:ext cx="1170626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1.6.1 </a:t>
                </a:r>
                <a:r>
                  <a:rPr lang="en-US" dirty="0"/>
                  <a:t>User Support and Feedback Collection</a:t>
                </a:r>
                <a:endParaRPr dirty="0"/>
              </a:p>
            </p:txBody>
          </p:sp>
        </p:grpSp>
        <p:grpSp>
          <p:nvGrpSpPr>
            <p:cNvPr id="194" name="Group"/>
            <p:cNvGrpSpPr/>
            <p:nvPr/>
          </p:nvGrpSpPr>
          <p:grpSpPr>
            <a:xfrm>
              <a:off x="7374928" y="2281046"/>
              <a:ext cx="1276127" cy="372935"/>
              <a:chOff x="0" y="0"/>
              <a:chExt cx="1276126" cy="372934"/>
            </a:xfrm>
          </p:grpSpPr>
          <p:sp>
            <p:nvSpPr>
              <p:cNvPr id="19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193" name="1.6.2 Sub Task"/>
              <p:cNvSpPr txBox="1"/>
              <p:nvPr/>
            </p:nvSpPr>
            <p:spPr>
              <a:xfrm>
                <a:off x="18204" y="12572"/>
                <a:ext cx="1257922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1.6.2 </a:t>
                </a:r>
                <a:r>
                  <a:rPr lang="en-IN" dirty="0"/>
                  <a:t>System Monitoring and Optimization</a:t>
                </a:r>
                <a:endParaRPr dirty="0"/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2"/>
          <p:cNvSpPr txBox="1">
            <a:spLocks noGrp="1"/>
          </p:cNvSpPr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Times New Roman" pitchFamily="18" charset="0"/>
                <a:cs typeface="Times New Roman" pitchFamily="18" charset="0"/>
              </a:rPr>
              <a:t>Vertical SmartArt Work Breakdown Structure (WBS)</a:t>
            </a:r>
          </a:p>
        </p:txBody>
      </p:sp>
      <p:grpSp>
        <p:nvGrpSpPr>
          <p:cNvPr id="289" name="Diagram 3"/>
          <p:cNvGrpSpPr/>
          <p:nvPr/>
        </p:nvGrpSpPr>
        <p:grpSpPr>
          <a:xfrm>
            <a:off x="623392" y="1607707"/>
            <a:ext cx="10657184" cy="4512511"/>
            <a:chOff x="0" y="-3"/>
            <a:chExt cx="9456145" cy="4512510"/>
          </a:xfrm>
        </p:grpSpPr>
        <p:sp>
          <p:nvSpPr>
            <p:cNvPr id="198" name="Line"/>
            <p:cNvSpPr/>
            <p:nvPr/>
          </p:nvSpPr>
          <p:spPr>
            <a:xfrm>
              <a:off x="7966475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199" name="Line"/>
            <p:cNvSpPr/>
            <p:nvPr/>
          </p:nvSpPr>
          <p:spPr>
            <a:xfrm>
              <a:off x="7966475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0" name="Line"/>
            <p:cNvSpPr/>
            <p:nvPr/>
          </p:nvSpPr>
          <p:spPr>
            <a:xfrm>
              <a:off x="4566150" y="422229"/>
              <a:ext cx="3918472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1" name="Line"/>
            <p:cNvSpPr/>
            <p:nvPr/>
          </p:nvSpPr>
          <p:spPr>
            <a:xfrm>
              <a:off x="6399088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2" name="Line"/>
            <p:cNvSpPr/>
            <p:nvPr/>
          </p:nvSpPr>
          <p:spPr>
            <a:xfrm>
              <a:off x="6399088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3" name="Line"/>
            <p:cNvSpPr/>
            <p:nvPr/>
          </p:nvSpPr>
          <p:spPr>
            <a:xfrm>
              <a:off x="4566150" y="422229"/>
              <a:ext cx="2351084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4" name="Line"/>
            <p:cNvSpPr/>
            <p:nvPr/>
          </p:nvSpPr>
          <p:spPr>
            <a:xfrm>
              <a:off x="4831699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5" name="Line"/>
            <p:cNvSpPr/>
            <p:nvPr/>
          </p:nvSpPr>
          <p:spPr>
            <a:xfrm>
              <a:off x="4831699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4566150" y="422229"/>
              <a:ext cx="783696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3264311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3264311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09" name="Line"/>
            <p:cNvSpPr/>
            <p:nvPr/>
          </p:nvSpPr>
          <p:spPr>
            <a:xfrm>
              <a:off x="3782456" y="422229"/>
              <a:ext cx="783696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>
              <a:off x="1696923" y="1089022"/>
              <a:ext cx="194306" cy="18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>
              <a:off x="1696923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2" name="Line"/>
            <p:cNvSpPr/>
            <p:nvPr/>
          </p:nvSpPr>
          <p:spPr>
            <a:xfrm>
              <a:off x="1696923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2215068" y="422229"/>
              <a:ext cx="2351084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4" name="Line"/>
            <p:cNvSpPr/>
            <p:nvPr/>
          </p:nvSpPr>
          <p:spPr>
            <a:xfrm>
              <a:off x="129535" y="1089022"/>
              <a:ext cx="194306" cy="321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5" name="Line"/>
            <p:cNvSpPr/>
            <p:nvPr/>
          </p:nvSpPr>
          <p:spPr>
            <a:xfrm>
              <a:off x="129535" y="1089022"/>
              <a:ext cx="194306" cy="253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>
              <a:off x="129535" y="1089022"/>
              <a:ext cx="194306" cy="18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7" name="Line"/>
            <p:cNvSpPr/>
            <p:nvPr/>
          </p:nvSpPr>
          <p:spPr>
            <a:xfrm>
              <a:off x="129535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129535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647680" y="422229"/>
              <a:ext cx="3918472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grpSp>
          <p:nvGrpSpPr>
            <p:cNvPr id="222" name="Group"/>
            <p:cNvGrpSpPr/>
            <p:nvPr/>
          </p:nvGrpSpPr>
          <p:grpSpPr>
            <a:xfrm>
              <a:off x="3534847" y="-3"/>
              <a:ext cx="2062609" cy="422234"/>
              <a:chOff x="-1" y="-1"/>
              <a:chExt cx="2062608" cy="422232"/>
            </a:xfrm>
          </p:grpSpPr>
          <p:sp>
            <p:nvSpPr>
              <p:cNvPr id="220" name="Rectangle"/>
              <p:cNvSpPr/>
              <p:nvPr/>
            </p:nvSpPr>
            <p:spPr>
              <a:xfrm>
                <a:off x="-1" y="-1"/>
                <a:ext cx="2062608" cy="422232"/>
              </a:xfrm>
              <a:prstGeom prst="rect">
                <a:avLst/>
              </a:prstGeom>
              <a:solidFill>
                <a:srgbClr val="D5FFFB"/>
              </a:solidFill>
              <a:ln w="19050" cap="flat">
                <a:solidFill>
                  <a:srgbClr val="2AC3C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21" name="1.Your Project (WBS)"/>
              <p:cNvSpPr txBox="1"/>
              <p:nvPr/>
            </p:nvSpPr>
            <p:spPr>
              <a:xfrm>
                <a:off x="-1" y="37222"/>
                <a:ext cx="2062608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D5958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Development of Rental Property Web Portal (WBS</a:t>
                </a:r>
                <a:r>
                  <a:rPr dirty="0" smtClean="0"/>
                  <a:t>)</a:t>
                </a:r>
                <a:endParaRPr dirty="0"/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0" y="694253"/>
              <a:ext cx="1295364" cy="394773"/>
              <a:chOff x="0" y="-1"/>
              <a:chExt cx="1295363" cy="394771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-1"/>
                <a:ext cx="1295363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24" name="1.1 Task 01"/>
              <p:cNvSpPr txBox="1"/>
              <p:nvPr/>
            </p:nvSpPr>
            <p:spPr>
              <a:xfrm>
                <a:off x="0" y="23492"/>
                <a:ext cx="1295363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 </a:t>
                </a:r>
                <a:r>
                  <a:rPr lang="en-IN" dirty="0"/>
                  <a:t>Research and Planning</a:t>
                </a:r>
                <a:endParaRPr lang="en-IN" dirty="0"/>
              </a:p>
            </p:txBody>
          </p:sp>
        </p:grpSp>
        <p:grpSp>
          <p:nvGrpSpPr>
            <p:cNvPr id="228" name="Group"/>
            <p:cNvGrpSpPr/>
            <p:nvPr/>
          </p:nvGrpSpPr>
          <p:grpSpPr>
            <a:xfrm>
              <a:off x="323839" y="1361047"/>
              <a:ext cx="1295366" cy="412674"/>
              <a:chOff x="-1" y="-1"/>
              <a:chExt cx="1295364" cy="412672"/>
            </a:xfrm>
          </p:grpSpPr>
          <p:sp>
            <p:nvSpPr>
              <p:cNvPr id="226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27" name="1.1.1 Sub Task"/>
              <p:cNvSpPr txBox="1"/>
              <p:nvPr/>
            </p:nvSpPr>
            <p:spPr>
              <a:xfrm>
                <a:off x="-1" y="3244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1.1.1 </a:t>
                </a:r>
                <a:r>
                  <a:rPr lang="en-IN" dirty="0"/>
                  <a:t>Market Research</a:t>
                </a:r>
                <a:endParaRPr lang="en-IN" dirty="0"/>
              </a:p>
            </p:txBody>
          </p:sp>
        </p:grpSp>
        <p:grpSp>
          <p:nvGrpSpPr>
            <p:cNvPr id="231" name="Group"/>
            <p:cNvGrpSpPr/>
            <p:nvPr/>
          </p:nvGrpSpPr>
          <p:grpSpPr>
            <a:xfrm>
              <a:off x="323839" y="2045744"/>
              <a:ext cx="1295366" cy="412674"/>
              <a:chOff x="-1" y="-1"/>
              <a:chExt cx="1295364" cy="412672"/>
            </a:xfrm>
          </p:grpSpPr>
          <p:sp>
            <p:nvSpPr>
              <p:cNvPr id="229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30" name="1.1.2 Sub Task"/>
              <p:cNvSpPr txBox="1"/>
              <p:nvPr/>
            </p:nvSpPr>
            <p:spPr>
              <a:xfrm>
                <a:off x="-1" y="3244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1.1.2 </a:t>
                </a:r>
                <a:r>
                  <a:rPr lang="en-IN" dirty="0"/>
                  <a:t>Competitive Analysis</a:t>
                </a:r>
                <a:endParaRPr lang="en-IN" dirty="0"/>
              </a:p>
            </p:txBody>
          </p:sp>
        </p:grpSp>
        <p:grpSp>
          <p:nvGrpSpPr>
            <p:cNvPr id="234" name="Group"/>
            <p:cNvGrpSpPr/>
            <p:nvPr/>
          </p:nvGrpSpPr>
          <p:grpSpPr>
            <a:xfrm>
              <a:off x="323839" y="2730441"/>
              <a:ext cx="1295366" cy="412674"/>
              <a:chOff x="-1" y="-1"/>
              <a:chExt cx="1295364" cy="412672"/>
            </a:xfrm>
          </p:grpSpPr>
          <p:sp>
            <p:nvSpPr>
              <p:cNvPr id="232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33" name="1.1.3 Sub Task"/>
              <p:cNvSpPr txBox="1"/>
              <p:nvPr/>
            </p:nvSpPr>
            <p:spPr>
              <a:xfrm>
                <a:off x="-1" y="3244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/>
                  <a:t>1.1.3 </a:t>
                </a:r>
                <a:r>
                  <a:rPr lang="en-IN" dirty="0"/>
                  <a:t>Stakeholder Identification</a:t>
                </a:r>
                <a:endParaRPr dirty="0"/>
              </a:p>
            </p:txBody>
          </p:sp>
        </p:grpSp>
        <p:grpSp>
          <p:nvGrpSpPr>
            <p:cNvPr id="237" name="Group"/>
            <p:cNvGrpSpPr/>
            <p:nvPr/>
          </p:nvGrpSpPr>
          <p:grpSpPr>
            <a:xfrm>
              <a:off x="323838" y="3364483"/>
              <a:ext cx="1295367" cy="513987"/>
              <a:chOff x="-2" y="-50654"/>
              <a:chExt cx="1295365" cy="513985"/>
            </a:xfrm>
          </p:grpSpPr>
          <p:sp>
            <p:nvSpPr>
              <p:cNvPr id="235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36" name="1.1.4 Sub Task"/>
              <p:cNvSpPr txBox="1"/>
              <p:nvPr/>
            </p:nvSpPr>
            <p:spPr>
              <a:xfrm>
                <a:off x="-2" y="-50654"/>
                <a:ext cx="1295365" cy="5139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dirty="0" smtClean="0"/>
                  <a:t>1.1.4 </a:t>
                </a:r>
                <a:r>
                  <a:rPr lang="en-IN" dirty="0"/>
                  <a:t>Requirements Gathering</a:t>
                </a:r>
                <a:endParaRPr lang="en-IN" dirty="0"/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323839" y="4099833"/>
              <a:ext cx="1295366" cy="412674"/>
              <a:chOff x="-1" y="-1"/>
              <a:chExt cx="1295364" cy="412672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39" name="1.1.5 Sub Task"/>
              <p:cNvSpPr txBox="1"/>
              <p:nvPr/>
            </p:nvSpPr>
            <p:spPr>
              <a:xfrm>
                <a:off x="-1" y="3244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1.1.5 Questionnaire Creation</a:t>
                </a:r>
                <a:endParaRPr lang="en-IN" dirty="0"/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1567386" y="694253"/>
              <a:ext cx="1295366" cy="394773"/>
              <a:chOff x="-1" y="-1"/>
              <a:chExt cx="1295364" cy="394771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-1" y="-1"/>
                <a:ext cx="1295364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42" name="1.2 Task 02"/>
              <p:cNvSpPr txBox="1"/>
              <p:nvPr/>
            </p:nvSpPr>
            <p:spPr>
              <a:xfrm>
                <a:off x="-1" y="106591"/>
                <a:ext cx="1295364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1.2 Project Design</a:t>
                </a:r>
                <a:endParaRPr lang="en-IN" dirty="0"/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1891227" y="1361047"/>
              <a:ext cx="1295366" cy="412674"/>
              <a:chOff x="-1" y="-1"/>
              <a:chExt cx="1295364" cy="412672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45" name="1.2.1 Sub Task"/>
              <p:cNvSpPr txBox="1"/>
              <p:nvPr/>
            </p:nvSpPr>
            <p:spPr>
              <a:xfrm>
                <a:off x="-1" y="115541"/>
                <a:ext cx="1295364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1.2.1 UI/UX Design</a:t>
                </a:r>
                <a:endParaRPr lang="en-IN" dirty="0"/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1891227" y="2045744"/>
              <a:ext cx="1295366" cy="412674"/>
              <a:chOff x="-1" y="-1"/>
              <a:chExt cx="1295364" cy="412672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48" name="1.2.2 Sub Task"/>
              <p:cNvSpPr txBox="1"/>
              <p:nvPr/>
            </p:nvSpPr>
            <p:spPr>
              <a:xfrm>
                <a:off x="-1" y="3244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1.2.2 Database Design</a:t>
                </a:r>
                <a:endParaRPr lang="en-IN" dirty="0"/>
              </a:p>
            </p:txBody>
          </p:sp>
        </p:grpSp>
        <p:grpSp>
          <p:nvGrpSpPr>
            <p:cNvPr id="252" name="Group"/>
            <p:cNvGrpSpPr/>
            <p:nvPr/>
          </p:nvGrpSpPr>
          <p:grpSpPr>
            <a:xfrm>
              <a:off x="1891227" y="2730441"/>
              <a:ext cx="1295366" cy="412674"/>
              <a:chOff x="-1" y="-1"/>
              <a:chExt cx="1295364" cy="412672"/>
            </a:xfrm>
          </p:grpSpPr>
          <p:sp>
            <p:nvSpPr>
              <p:cNvPr id="250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51" name="1.2.3 Sub Task"/>
              <p:cNvSpPr txBox="1"/>
              <p:nvPr/>
            </p:nvSpPr>
            <p:spPr>
              <a:xfrm>
                <a:off x="-1" y="115541"/>
                <a:ext cx="1295364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1.2.3 Prototyping</a:t>
                </a:r>
                <a:endParaRPr lang="en-IN" dirty="0"/>
              </a:p>
            </p:txBody>
          </p:sp>
        </p:grpSp>
        <p:grpSp>
          <p:nvGrpSpPr>
            <p:cNvPr id="255" name="Group"/>
            <p:cNvGrpSpPr/>
            <p:nvPr/>
          </p:nvGrpSpPr>
          <p:grpSpPr>
            <a:xfrm>
              <a:off x="3134774" y="694253"/>
              <a:ext cx="1295366" cy="394773"/>
              <a:chOff x="-1" y="-1"/>
              <a:chExt cx="1295364" cy="394771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-1" y="-1"/>
                <a:ext cx="1295364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54" name="1.3 Task 03"/>
              <p:cNvSpPr txBox="1"/>
              <p:nvPr/>
            </p:nvSpPr>
            <p:spPr>
              <a:xfrm>
                <a:off x="-1" y="106591"/>
                <a:ext cx="1295364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1.3 Development</a:t>
                </a:r>
                <a:endParaRPr lang="en-IN" dirty="0"/>
              </a:p>
            </p:txBody>
          </p:sp>
        </p:grpSp>
        <p:grpSp>
          <p:nvGrpSpPr>
            <p:cNvPr id="258" name="Group"/>
            <p:cNvGrpSpPr/>
            <p:nvPr/>
          </p:nvGrpSpPr>
          <p:grpSpPr>
            <a:xfrm>
              <a:off x="3458617" y="1361047"/>
              <a:ext cx="1295364" cy="412674"/>
              <a:chOff x="0" y="-1"/>
              <a:chExt cx="1295363" cy="412672"/>
            </a:xfrm>
          </p:grpSpPr>
          <p:sp>
            <p:nvSpPr>
              <p:cNvPr id="256" name="Rectangle"/>
              <p:cNvSpPr/>
              <p:nvPr/>
            </p:nvSpPr>
            <p:spPr>
              <a:xfrm>
                <a:off x="0" y="-1"/>
                <a:ext cx="1295363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57" name="1.3.1 Sub Task"/>
              <p:cNvSpPr txBox="1"/>
              <p:nvPr/>
            </p:nvSpPr>
            <p:spPr>
              <a:xfrm>
                <a:off x="0" y="32442"/>
                <a:ext cx="1295363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1.3.1 Frontend Development</a:t>
                </a:r>
                <a:endParaRPr lang="en-IN" dirty="0"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3458617" y="2045744"/>
              <a:ext cx="1295364" cy="412674"/>
              <a:chOff x="0" y="-1"/>
              <a:chExt cx="1295363" cy="412672"/>
            </a:xfrm>
          </p:grpSpPr>
          <p:sp>
            <p:nvSpPr>
              <p:cNvPr id="259" name="Rectangle"/>
              <p:cNvSpPr/>
              <p:nvPr/>
            </p:nvSpPr>
            <p:spPr>
              <a:xfrm>
                <a:off x="0" y="-1"/>
                <a:ext cx="1295363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60" name="1.3.2 Sub Task"/>
              <p:cNvSpPr txBox="1"/>
              <p:nvPr/>
            </p:nvSpPr>
            <p:spPr>
              <a:xfrm>
                <a:off x="0" y="32442"/>
                <a:ext cx="1295363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1.3.2 Backend Development</a:t>
                </a:r>
                <a:endParaRPr lang="en-IN" dirty="0"/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4702164" y="694253"/>
              <a:ext cx="1295364" cy="394773"/>
              <a:chOff x="0" y="-1"/>
              <a:chExt cx="1295363" cy="394771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0" y="-1"/>
                <a:ext cx="1295363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63" name="1.4 Task 04"/>
              <p:cNvSpPr txBox="1"/>
              <p:nvPr/>
            </p:nvSpPr>
            <p:spPr>
              <a:xfrm>
                <a:off x="0" y="23492"/>
                <a:ext cx="1295363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1.4 Testing and Quality Assurance</a:t>
                </a:r>
                <a:endParaRPr lang="en-US" dirty="0"/>
              </a:p>
            </p:txBody>
          </p:sp>
        </p:grpSp>
        <p:grpSp>
          <p:nvGrpSpPr>
            <p:cNvPr id="267" name="Group"/>
            <p:cNvGrpSpPr/>
            <p:nvPr/>
          </p:nvGrpSpPr>
          <p:grpSpPr>
            <a:xfrm>
              <a:off x="5026004" y="1361047"/>
              <a:ext cx="1295366" cy="412674"/>
              <a:chOff x="-1" y="-1"/>
              <a:chExt cx="1295364" cy="412672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66" name="1.4.1 Sub Task"/>
              <p:cNvSpPr txBox="1"/>
              <p:nvPr/>
            </p:nvSpPr>
            <p:spPr>
              <a:xfrm>
                <a:off x="-1" y="3244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1.4.1 Functional Testing</a:t>
                </a:r>
                <a:endParaRPr lang="en-IN" dirty="0"/>
              </a:p>
            </p:txBody>
          </p:sp>
        </p:grpSp>
        <p:grpSp>
          <p:nvGrpSpPr>
            <p:cNvPr id="270" name="Group"/>
            <p:cNvGrpSpPr/>
            <p:nvPr/>
          </p:nvGrpSpPr>
          <p:grpSpPr>
            <a:xfrm>
              <a:off x="5026004" y="1995088"/>
              <a:ext cx="1295366" cy="513987"/>
              <a:chOff x="-1" y="-50657"/>
              <a:chExt cx="1295364" cy="51398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69" name="1.4.2 Sub Task"/>
              <p:cNvSpPr txBox="1"/>
              <p:nvPr/>
            </p:nvSpPr>
            <p:spPr>
              <a:xfrm>
                <a:off x="-1" y="-50657"/>
                <a:ext cx="1295364" cy="5139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1.4.2 User Acceptance Testing (UAT)</a:t>
                </a:r>
                <a:endParaRPr lang="en-IN" dirty="0"/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6269551" y="694253"/>
              <a:ext cx="1295366" cy="394773"/>
              <a:chOff x="-1" y="-1"/>
              <a:chExt cx="1295364" cy="394771"/>
            </a:xfrm>
          </p:grpSpPr>
          <p:sp>
            <p:nvSpPr>
              <p:cNvPr id="271" name="Rectangle"/>
              <p:cNvSpPr/>
              <p:nvPr/>
            </p:nvSpPr>
            <p:spPr>
              <a:xfrm>
                <a:off x="-1" y="-1"/>
                <a:ext cx="1295364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72" name="1.5 Task 05"/>
              <p:cNvSpPr txBox="1"/>
              <p:nvPr/>
            </p:nvSpPr>
            <p:spPr>
              <a:xfrm>
                <a:off x="-1" y="2349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1.5 Deployment and Launch</a:t>
                </a:r>
                <a:endParaRPr lang="en-IN" dirty="0"/>
              </a:p>
            </p:txBody>
          </p:sp>
        </p:grpSp>
        <p:grpSp>
          <p:nvGrpSpPr>
            <p:cNvPr id="276" name="Group"/>
            <p:cNvGrpSpPr/>
            <p:nvPr/>
          </p:nvGrpSpPr>
          <p:grpSpPr>
            <a:xfrm>
              <a:off x="6593391" y="1361047"/>
              <a:ext cx="1295366" cy="412674"/>
              <a:chOff x="-1" y="-1"/>
              <a:chExt cx="1295364" cy="412672"/>
            </a:xfrm>
          </p:grpSpPr>
          <p:sp>
            <p:nvSpPr>
              <p:cNvPr id="274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75" name="1.5.1 Sub Task"/>
              <p:cNvSpPr txBox="1"/>
              <p:nvPr/>
            </p:nvSpPr>
            <p:spPr>
              <a:xfrm>
                <a:off x="-1" y="3244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1.5.1 Server Setup and Configuration</a:t>
                </a:r>
                <a:endParaRPr lang="en-US" dirty="0"/>
              </a:p>
            </p:txBody>
          </p:sp>
        </p:grpSp>
        <p:grpSp>
          <p:nvGrpSpPr>
            <p:cNvPr id="279" name="Group"/>
            <p:cNvGrpSpPr/>
            <p:nvPr/>
          </p:nvGrpSpPr>
          <p:grpSpPr>
            <a:xfrm>
              <a:off x="6593391" y="2045744"/>
              <a:ext cx="1295366" cy="412674"/>
              <a:chOff x="-1" y="-1"/>
              <a:chExt cx="1295364" cy="412672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78" name="1.5.2 Sub Task"/>
              <p:cNvSpPr txBox="1"/>
              <p:nvPr/>
            </p:nvSpPr>
            <p:spPr>
              <a:xfrm>
                <a:off x="-1" y="3244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1.5.2 Go-Live and Monitoring</a:t>
                </a:r>
                <a:endParaRPr lang="en-IN" dirty="0"/>
              </a:p>
            </p:txBody>
          </p:sp>
        </p:grpSp>
        <p:grpSp>
          <p:nvGrpSpPr>
            <p:cNvPr id="282" name="Group"/>
            <p:cNvGrpSpPr/>
            <p:nvPr/>
          </p:nvGrpSpPr>
          <p:grpSpPr>
            <a:xfrm>
              <a:off x="7836939" y="694253"/>
              <a:ext cx="1295366" cy="394773"/>
              <a:chOff x="-1" y="-1"/>
              <a:chExt cx="1295364" cy="394771"/>
            </a:xfrm>
          </p:grpSpPr>
          <p:sp>
            <p:nvSpPr>
              <p:cNvPr id="280" name="Rectangle"/>
              <p:cNvSpPr/>
              <p:nvPr/>
            </p:nvSpPr>
            <p:spPr>
              <a:xfrm>
                <a:off x="-1" y="-1"/>
                <a:ext cx="1295364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81" name="1.6 Task 06"/>
              <p:cNvSpPr txBox="1"/>
              <p:nvPr/>
            </p:nvSpPr>
            <p:spPr>
              <a:xfrm>
                <a:off x="-1" y="23492"/>
                <a:ext cx="1295364" cy="347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1.6 Maintenance and Support</a:t>
                </a:r>
                <a:endParaRPr lang="en-IN" dirty="0"/>
              </a:p>
            </p:txBody>
          </p:sp>
        </p:grpSp>
        <p:grpSp>
          <p:nvGrpSpPr>
            <p:cNvPr id="285" name="Group"/>
            <p:cNvGrpSpPr/>
            <p:nvPr/>
          </p:nvGrpSpPr>
          <p:grpSpPr>
            <a:xfrm>
              <a:off x="8160779" y="1310391"/>
              <a:ext cx="1295366" cy="513987"/>
              <a:chOff x="-1" y="-50657"/>
              <a:chExt cx="1295364" cy="513985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84" name="1.6.1 Sub Task"/>
              <p:cNvSpPr txBox="1"/>
              <p:nvPr/>
            </p:nvSpPr>
            <p:spPr>
              <a:xfrm>
                <a:off x="-1" y="-50657"/>
                <a:ext cx="1295364" cy="5139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1.6.1 User Support and Feedback Collection</a:t>
                </a:r>
                <a:endParaRPr lang="en-US" dirty="0"/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8160779" y="1995088"/>
              <a:ext cx="1295366" cy="513987"/>
              <a:chOff x="-1" y="-50657"/>
              <a:chExt cx="1295364" cy="513985"/>
            </a:xfrm>
          </p:grpSpPr>
          <p:sp>
            <p:nvSpPr>
              <p:cNvPr id="286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287" name="1.6.2 Sub Task"/>
              <p:cNvSpPr txBox="1"/>
              <p:nvPr/>
            </p:nvSpPr>
            <p:spPr>
              <a:xfrm>
                <a:off x="-1" y="-50657"/>
                <a:ext cx="1295364" cy="5139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1.6.2 System Monitoring and Optimization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2"/>
          <p:cNvSpPr txBox="1">
            <a:spLocks noGrp="1"/>
          </p:cNvSpPr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Times New Roman" pitchFamily="18" charset="0"/>
                <a:cs typeface="Times New Roman" pitchFamily="18" charset="0"/>
              </a:rPr>
              <a:t>Horizontal SmartArt Work Breakdown Structure (WBS)</a:t>
            </a:r>
          </a:p>
        </p:txBody>
      </p:sp>
      <p:grpSp>
        <p:nvGrpSpPr>
          <p:cNvPr id="477" name="Diagram 3"/>
          <p:cNvGrpSpPr/>
          <p:nvPr/>
        </p:nvGrpSpPr>
        <p:grpSpPr>
          <a:xfrm>
            <a:off x="1559493" y="1367534"/>
            <a:ext cx="9331906" cy="5182275"/>
            <a:chOff x="-3" y="-3"/>
            <a:chExt cx="5717908" cy="5182273"/>
          </a:xfrm>
        </p:grpSpPr>
        <p:sp>
          <p:nvSpPr>
            <p:cNvPr id="386" name="Line"/>
            <p:cNvSpPr/>
            <p:nvPr/>
          </p:nvSpPr>
          <p:spPr>
            <a:xfrm>
              <a:off x="3214543" y="4845766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>
              <a:off x="3214543" y="4683155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>
              <a:off x="711184" y="2813146"/>
              <a:ext cx="170677" cy="203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11150">
                <a:lnSpc>
                  <a:spcPct val="90000"/>
                </a:lnSpc>
                <a:spcBef>
                  <a:spcPts val="700"/>
                </a:spcBef>
                <a:defRPr sz="7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89" name="Line"/>
            <p:cNvSpPr/>
            <p:nvPr/>
          </p:nvSpPr>
          <p:spPr>
            <a:xfrm>
              <a:off x="3214543" y="4195327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0" name="Line"/>
            <p:cNvSpPr/>
            <p:nvPr/>
          </p:nvSpPr>
          <p:spPr>
            <a:xfrm>
              <a:off x="3214543" y="4032718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1" name="Line"/>
            <p:cNvSpPr/>
            <p:nvPr/>
          </p:nvSpPr>
          <p:spPr>
            <a:xfrm>
              <a:off x="711184" y="2813145"/>
              <a:ext cx="170677" cy="138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2" name="Line"/>
            <p:cNvSpPr/>
            <p:nvPr/>
          </p:nvSpPr>
          <p:spPr>
            <a:xfrm>
              <a:off x="3214543" y="3544888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3" name="Line"/>
            <p:cNvSpPr/>
            <p:nvPr/>
          </p:nvSpPr>
          <p:spPr>
            <a:xfrm>
              <a:off x="3214543" y="3382279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4" name="Line"/>
            <p:cNvSpPr/>
            <p:nvPr/>
          </p:nvSpPr>
          <p:spPr>
            <a:xfrm>
              <a:off x="711184" y="2813145"/>
              <a:ext cx="170677" cy="73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3214543" y="2894450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3214543" y="2731841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7" name="Line"/>
            <p:cNvSpPr/>
            <p:nvPr/>
          </p:nvSpPr>
          <p:spPr>
            <a:xfrm>
              <a:off x="711184" y="2813145"/>
              <a:ext cx="170677" cy="8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8" name="Line"/>
            <p:cNvSpPr/>
            <p:nvPr/>
          </p:nvSpPr>
          <p:spPr>
            <a:xfrm>
              <a:off x="3214543" y="2081403"/>
              <a:ext cx="170677" cy="32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399" name="Line"/>
            <p:cNvSpPr/>
            <p:nvPr/>
          </p:nvSpPr>
          <p:spPr>
            <a:xfrm>
              <a:off x="3214543" y="2081402"/>
              <a:ext cx="170677" cy="2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0" name="Line"/>
            <p:cNvSpPr/>
            <p:nvPr/>
          </p:nvSpPr>
          <p:spPr>
            <a:xfrm>
              <a:off x="3214543" y="1756183"/>
              <a:ext cx="170677" cy="32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401" name="Line"/>
            <p:cNvSpPr/>
            <p:nvPr/>
          </p:nvSpPr>
          <p:spPr>
            <a:xfrm>
              <a:off x="711184" y="2081403"/>
              <a:ext cx="170677" cy="73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>
              <a:off x="3214543" y="780526"/>
              <a:ext cx="170677" cy="65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>
              <a:off x="3214543" y="780526"/>
              <a:ext cx="170677" cy="32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>
              <a:off x="3214543" y="780525"/>
              <a:ext cx="170677" cy="2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Line"/>
            <p:cNvSpPr/>
            <p:nvPr/>
          </p:nvSpPr>
          <p:spPr>
            <a:xfrm>
              <a:off x="3214543" y="455307"/>
              <a:ext cx="170677" cy="32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>
              <a:off x="3214543" y="130086"/>
              <a:ext cx="170677" cy="65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sp>
          <p:nvSpPr>
            <p:cNvPr id="407" name="Line"/>
            <p:cNvSpPr/>
            <p:nvPr/>
          </p:nvSpPr>
          <p:spPr>
            <a:xfrm>
              <a:off x="711184" y="780526"/>
              <a:ext cx="170677" cy="203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11150">
                <a:lnSpc>
                  <a:spcPct val="90000"/>
                </a:lnSpc>
                <a:spcBef>
                  <a:spcPts val="700"/>
                </a:spcBef>
                <a:defRPr sz="700">
                  <a:latin typeface="Roboto"/>
                  <a:ea typeface="Roboto"/>
                  <a:cs typeface="Roboto"/>
                  <a:sym typeface="Roboto"/>
                </a:defRPr>
              </a:pPr>
              <a:endParaRPr/>
            </a:p>
          </p:txBody>
        </p:sp>
        <p:grpSp>
          <p:nvGrpSpPr>
            <p:cNvPr id="410" name="Group"/>
            <p:cNvGrpSpPr/>
            <p:nvPr/>
          </p:nvGrpSpPr>
          <p:grpSpPr>
            <a:xfrm>
              <a:off x="-3" y="2128473"/>
              <a:ext cx="711189" cy="1369348"/>
              <a:chOff x="-2" y="-1"/>
              <a:chExt cx="711187" cy="1369347"/>
            </a:xfrm>
          </p:grpSpPr>
          <p:sp>
            <p:nvSpPr>
              <p:cNvPr id="408" name="Rectangle"/>
              <p:cNvSpPr/>
              <p:nvPr/>
            </p:nvSpPr>
            <p:spPr>
              <a:xfrm rot="16200000">
                <a:off x="-329081" y="329079"/>
                <a:ext cx="1369346" cy="71118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09" name="1.Your Project (WBS)"/>
              <p:cNvSpPr txBox="1"/>
              <p:nvPr/>
            </p:nvSpPr>
            <p:spPr>
              <a:xfrm rot="16200000">
                <a:off x="-329081" y="527205"/>
                <a:ext cx="1369346" cy="314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 Development of Rental Property Web Portal (WBS) </a:t>
                </a:r>
                <a:endParaRPr lang="en-US" dirty="0"/>
              </a:p>
            </p:txBody>
          </p:sp>
        </p:grpSp>
        <p:grpSp>
          <p:nvGrpSpPr>
            <p:cNvPr id="413" name="Group"/>
            <p:cNvGrpSpPr/>
            <p:nvPr/>
          </p:nvGrpSpPr>
          <p:grpSpPr>
            <a:xfrm>
              <a:off x="881857" y="650435"/>
              <a:ext cx="2332689" cy="260181"/>
              <a:chOff x="-2" y="-2"/>
              <a:chExt cx="2332688" cy="260180"/>
            </a:xfrm>
          </p:grpSpPr>
          <p:sp>
            <p:nvSpPr>
              <p:cNvPr id="411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12" name="1.1 Task 01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1.1 Research and Planning</a:t>
                </a:r>
                <a:endParaRPr lang="en-IN" dirty="0"/>
              </a:p>
            </p:txBody>
          </p:sp>
        </p:grpSp>
        <p:grpSp>
          <p:nvGrpSpPr>
            <p:cNvPr id="416" name="Group"/>
            <p:cNvGrpSpPr/>
            <p:nvPr/>
          </p:nvGrpSpPr>
          <p:grpSpPr>
            <a:xfrm>
              <a:off x="3385216" y="-3"/>
              <a:ext cx="2332689" cy="260181"/>
              <a:chOff x="-2" y="-2"/>
              <a:chExt cx="2332688" cy="260180"/>
            </a:xfrm>
          </p:grpSpPr>
          <p:sp>
            <p:nvSpPr>
              <p:cNvPr id="414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15" name="1.1.1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1.1.1 Market Research</a:t>
                </a:r>
                <a:endParaRPr lang="en-IN" dirty="0"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3385216" y="325215"/>
              <a:ext cx="2332689" cy="260181"/>
              <a:chOff x="-2" y="-2"/>
              <a:chExt cx="2332688" cy="260180"/>
            </a:xfrm>
          </p:grpSpPr>
          <p:sp>
            <p:nvSpPr>
              <p:cNvPr id="417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18" name="1.1.2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1.1.2 Competitive Analysis</a:t>
                </a:r>
                <a:endParaRPr lang="en-IN" dirty="0"/>
              </a:p>
            </p:txBody>
          </p:sp>
        </p:grpSp>
        <p:grpSp>
          <p:nvGrpSpPr>
            <p:cNvPr id="422" name="Group"/>
            <p:cNvGrpSpPr/>
            <p:nvPr/>
          </p:nvGrpSpPr>
          <p:grpSpPr>
            <a:xfrm>
              <a:off x="3385216" y="650435"/>
              <a:ext cx="2332689" cy="260181"/>
              <a:chOff x="-2" y="-2"/>
              <a:chExt cx="2332688" cy="260180"/>
            </a:xfrm>
          </p:grpSpPr>
          <p:sp>
            <p:nvSpPr>
              <p:cNvPr id="420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21" name="1.1.3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1.1.3 Stakeholder Identification</a:t>
                </a:r>
                <a:endParaRPr lang="en-IN" dirty="0"/>
              </a:p>
            </p:txBody>
          </p:sp>
        </p:grpSp>
        <p:grpSp>
          <p:nvGrpSpPr>
            <p:cNvPr id="425" name="Group"/>
            <p:cNvGrpSpPr/>
            <p:nvPr/>
          </p:nvGrpSpPr>
          <p:grpSpPr>
            <a:xfrm>
              <a:off x="3385216" y="975655"/>
              <a:ext cx="2332689" cy="260181"/>
              <a:chOff x="-2" y="-2"/>
              <a:chExt cx="2332688" cy="260180"/>
            </a:xfrm>
          </p:grpSpPr>
          <p:sp>
            <p:nvSpPr>
              <p:cNvPr id="423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24" name="1.1.4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1.1.4 Requirements Gathering</a:t>
                </a:r>
                <a:endParaRPr lang="en-IN" dirty="0"/>
              </a:p>
            </p:txBody>
          </p:sp>
        </p:grpSp>
        <p:grpSp>
          <p:nvGrpSpPr>
            <p:cNvPr id="428" name="Group"/>
            <p:cNvGrpSpPr/>
            <p:nvPr/>
          </p:nvGrpSpPr>
          <p:grpSpPr>
            <a:xfrm>
              <a:off x="3385216" y="1300874"/>
              <a:ext cx="2332689" cy="260181"/>
              <a:chOff x="-2" y="-2"/>
              <a:chExt cx="2332688" cy="260180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27" name="1.1.5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1.1.5 Questionnaire Creation</a:t>
                </a:r>
                <a:endParaRPr lang="en-IN" dirty="0"/>
              </a:p>
            </p:txBody>
          </p:sp>
        </p:grpSp>
        <p:grpSp>
          <p:nvGrpSpPr>
            <p:cNvPr id="431" name="Group"/>
            <p:cNvGrpSpPr/>
            <p:nvPr/>
          </p:nvGrpSpPr>
          <p:grpSpPr>
            <a:xfrm>
              <a:off x="881857" y="1951313"/>
              <a:ext cx="2332689" cy="260181"/>
              <a:chOff x="-2" y="-2"/>
              <a:chExt cx="2332688" cy="260180"/>
            </a:xfrm>
          </p:grpSpPr>
          <p:sp>
            <p:nvSpPr>
              <p:cNvPr id="429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30" name="1.2 Task 02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1.2 Project Design</a:t>
                </a:r>
                <a:endParaRPr lang="en-IN" dirty="0"/>
              </a:p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3385216" y="1626093"/>
              <a:ext cx="2332689" cy="260181"/>
              <a:chOff x="-2" y="-2"/>
              <a:chExt cx="2332688" cy="260180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33" name="1.2.1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1.2.1 UI/UX Design</a:t>
                </a:r>
                <a:endParaRPr lang="en-IN" dirty="0"/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3385216" y="1951313"/>
              <a:ext cx="2332689" cy="260181"/>
              <a:chOff x="-2" y="-2"/>
              <a:chExt cx="2332688" cy="260180"/>
            </a:xfrm>
          </p:grpSpPr>
          <p:sp>
            <p:nvSpPr>
              <p:cNvPr id="435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36" name="1.2.2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1.2.2 Database Design</a:t>
                </a:r>
                <a:endParaRPr lang="en-IN" dirty="0"/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3385216" y="2276531"/>
              <a:ext cx="2332689" cy="260181"/>
              <a:chOff x="-2" y="-2"/>
              <a:chExt cx="2332688" cy="260180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39" name="1.2.3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1.2.3 Prototyping</a:t>
                </a:r>
                <a:endParaRPr lang="en-IN" dirty="0"/>
              </a:p>
            </p:txBody>
          </p:sp>
        </p:grpSp>
        <p:grpSp>
          <p:nvGrpSpPr>
            <p:cNvPr id="443" name="Group"/>
            <p:cNvGrpSpPr/>
            <p:nvPr/>
          </p:nvGrpSpPr>
          <p:grpSpPr>
            <a:xfrm>
              <a:off x="881857" y="2764360"/>
              <a:ext cx="2332689" cy="260181"/>
              <a:chOff x="-2" y="-2"/>
              <a:chExt cx="2332688" cy="260180"/>
            </a:xfrm>
          </p:grpSpPr>
          <p:sp>
            <p:nvSpPr>
              <p:cNvPr id="441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42" name="1.3 Task 03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1.3 Development</a:t>
                </a:r>
                <a:endParaRPr lang="en-IN" dirty="0"/>
              </a:p>
            </p:txBody>
          </p:sp>
        </p:grpSp>
        <p:grpSp>
          <p:nvGrpSpPr>
            <p:cNvPr id="446" name="Group"/>
            <p:cNvGrpSpPr/>
            <p:nvPr/>
          </p:nvGrpSpPr>
          <p:grpSpPr>
            <a:xfrm>
              <a:off x="3385216" y="2601751"/>
              <a:ext cx="2332689" cy="260181"/>
              <a:chOff x="-2" y="-2"/>
              <a:chExt cx="2332688" cy="260180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45" name="1.3.1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1.3.1 Frontend Development</a:t>
                </a:r>
                <a:endParaRPr lang="en-IN" dirty="0"/>
              </a:p>
            </p:txBody>
          </p:sp>
        </p:grpSp>
        <p:grpSp>
          <p:nvGrpSpPr>
            <p:cNvPr id="449" name="Group"/>
            <p:cNvGrpSpPr/>
            <p:nvPr/>
          </p:nvGrpSpPr>
          <p:grpSpPr>
            <a:xfrm>
              <a:off x="3385216" y="2926970"/>
              <a:ext cx="2332689" cy="260181"/>
              <a:chOff x="-2" y="-2"/>
              <a:chExt cx="2332688" cy="260180"/>
            </a:xfrm>
          </p:grpSpPr>
          <p:sp>
            <p:nvSpPr>
              <p:cNvPr id="447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48" name="1.3.2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1.3.2 Backend Development</a:t>
                </a:r>
                <a:endParaRPr lang="en-IN" dirty="0"/>
              </a:p>
            </p:txBody>
          </p:sp>
        </p:grpSp>
        <p:grpSp>
          <p:nvGrpSpPr>
            <p:cNvPr id="452" name="Group"/>
            <p:cNvGrpSpPr/>
            <p:nvPr/>
          </p:nvGrpSpPr>
          <p:grpSpPr>
            <a:xfrm>
              <a:off x="881857" y="3414799"/>
              <a:ext cx="2332689" cy="260181"/>
              <a:chOff x="-2" y="-2"/>
              <a:chExt cx="2332688" cy="260180"/>
            </a:xfrm>
          </p:grpSpPr>
          <p:sp>
            <p:nvSpPr>
              <p:cNvPr id="450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51" name="1.4 Task 04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1.4 Testing and Quality Assurance</a:t>
                </a:r>
                <a:endParaRPr lang="en-US" dirty="0"/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3385216" y="3252190"/>
              <a:ext cx="2332689" cy="260181"/>
              <a:chOff x="-2" y="-2"/>
              <a:chExt cx="2332688" cy="260180"/>
            </a:xfrm>
          </p:grpSpPr>
          <p:sp>
            <p:nvSpPr>
              <p:cNvPr id="453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54" name="1.4.1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1.4.1 Functional Testing</a:t>
                </a:r>
                <a:endParaRPr lang="en-IN" dirty="0"/>
              </a:p>
            </p:txBody>
          </p:sp>
        </p:grpSp>
        <p:grpSp>
          <p:nvGrpSpPr>
            <p:cNvPr id="458" name="Group"/>
            <p:cNvGrpSpPr/>
            <p:nvPr/>
          </p:nvGrpSpPr>
          <p:grpSpPr>
            <a:xfrm>
              <a:off x="3385216" y="3577408"/>
              <a:ext cx="2332689" cy="260181"/>
              <a:chOff x="-2" y="-2"/>
              <a:chExt cx="2332688" cy="260180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57" name="1.4.2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1.4.2 User Acceptance Testing (UAT)</a:t>
                </a:r>
                <a:endParaRPr lang="en-IN" dirty="0"/>
              </a:p>
            </p:txBody>
          </p:sp>
        </p:grpSp>
        <p:grpSp>
          <p:nvGrpSpPr>
            <p:cNvPr id="461" name="Group"/>
            <p:cNvGrpSpPr/>
            <p:nvPr/>
          </p:nvGrpSpPr>
          <p:grpSpPr>
            <a:xfrm>
              <a:off x="881857" y="4065238"/>
              <a:ext cx="2332689" cy="260181"/>
              <a:chOff x="-2" y="-2"/>
              <a:chExt cx="2332688" cy="260180"/>
            </a:xfrm>
          </p:grpSpPr>
          <p:sp>
            <p:nvSpPr>
              <p:cNvPr id="459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60" name="1.5 Task 05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1.5 Deployment and Launch</a:t>
                </a:r>
                <a:endParaRPr lang="en-IN" dirty="0"/>
              </a:p>
            </p:txBody>
          </p:sp>
        </p:grpSp>
        <p:grpSp>
          <p:nvGrpSpPr>
            <p:cNvPr id="464" name="Group"/>
            <p:cNvGrpSpPr/>
            <p:nvPr/>
          </p:nvGrpSpPr>
          <p:grpSpPr>
            <a:xfrm>
              <a:off x="3385216" y="3902627"/>
              <a:ext cx="2332689" cy="260181"/>
              <a:chOff x="-2" y="-2"/>
              <a:chExt cx="2332688" cy="260180"/>
            </a:xfrm>
          </p:grpSpPr>
          <p:sp>
            <p:nvSpPr>
              <p:cNvPr id="462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63" name="1.5.1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1.5.1 Server Setup and Configuration</a:t>
                </a:r>
                <a:endParaRPr lang="en-US" dirty="0"/>
              </a:p>
            </p:txBody>
          </p:sp>
        </p:grpSp>
        <p:grpSp>
          <p:nvGrpSpPr>
            <p:cNvPr id="467" name="Group"/>
            <p:cNvGrpSpPr/>
            <p:nvPr/>
          </p:nvGrpSpPr>
          <p:grpSpPr>
            <a:xfrm>
              <a:off x="3385216" y="4227847"/>
              <a:ext cx="2332689" cy="260181"/>
              <a:chOff x="-2" y="-2"/>
              <a:chExt cx="2332688" cy="26018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66" name="1.5.2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1.5.2 Go-Live and Monitoring</a:t>
                </a:r>
                <a:endParaRPr lang="en-IN" dirty="0"/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881857" y="4715675"/>
              <a:ext cx="2332689" cy="260181"/>
              <a:chOff x="-2" y="-2"/>
              <a:chExt cx="2332688" cy="26018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69" name="1.6 Task 06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IN" dirty="0"/>
                  <a:t>1.6 Maintenance and Support</a:t>
                </a:r>
                <a:endParaRPr lang="en-IN" dirty="0"/>
              </a:p>
            </p:txBody>
          </p:sp>
        </p:grpSp>
        <p:grpSp>
          <p:nvGrpSpPr>
            <p:cNvPr id="473" name="Group"/>
            <p:cNvGrpSpPr/>
            <p:nvPr/>
          </p:nvGrpSpPr>
          <p:grpSpPr>
            <a:xfrm>
              <a:off x="3385216" y="4553066"/>
              <a:ext cx="2332689" cy="260181"/>
              <a:chOff x="-2" y="-2"/>
              <a:chExt cx="2332688" cy="260180"/>
            </a:xfrm>
          </p:grpSpPr>
          <p:sp>
            <p:nvSpPr>
              <p:cNvPr id="471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72" name="1.6.1 Sub Task"/>
              <p:cNvSpPr txBox="1"/>
              <p:nvPr/>
            </p:nvSpPr>
            <p:spPr>
              <a:xfrm>
                <a:off x="0" y="39294"/>
                <a:ext cx="2332685" cy="181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1.6.1 User Support and Feedback Collection</a:t>
                </a:r>
                <a:endParaRPr lang="en-US" dirty="0"/>
              </a:p>
            </p:txBody>
          </p:sp>
        </p:grpSp>
        <p:grpSp>
          <p:nvGrpSpPr>
            <p:cNvPr id="476" name="Group"/>
            <p:cNvGrpSpPr/>
            <p:nvPr/>
          </p:nvGrpSpPr>
          <p:grpSpPr>
            <a:xfrm>
              <a:off x="3385216" y="4834482"/>
              <a:ext cx="2332689" cy="347788"/>
              <a:chOff x="-2" y="-43806"/>
              <a:chExt cx="2332688" cy="347787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/>
              </a:p>
            </p:txBody>
          </p:sp>
          <p:sp>
            <p:nvSpPr>
              <p:cNvPr id="475" name="1.6.2 Sub Task"/>
              <p:cNvSpPr txBox="1"/>
              <p:nvPr/>
            </p:nvSpPr>
            <p:spPr>
              <a:xfrm>
                <a:off x="0" y="-43806"/>
                <a:ext cx="2332685" cy="347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38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US" dirty="0"/>
                  <a:t>1.6.2 System Monitoring and Optimization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446"/>
      </a:accent1>
      <a:accent2>
        <a:srgbClr val="005E54"/>
      </a:accent2>
      <a:accent3>
        <a:srgbClr val="C1BB00"/>
      </a:accent3>
      <a:accent4>
        <a:srgbClr val="E0513D"/>
      </a:accent4>
      <a:accent5>
        <a:srgbClr val="ED8B15"/>
      </a:accent5>
      <a:accent6>
        <a:srgbClr val="E6E6E6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</TotalTime>
  <Words>298</Words>
  <Application>Microsoft Office PowerPoint</Application>
  <PresentationFormat>Custom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Vertical SmartArt Work Breakdown Structure (WBS)</vt:lpstr>
      <vt:lpstr>Vertical SmartArt Work Breakdown Structure (WBS)</vt:lpstr>
      <vt:lpstr>Horizontal SmartArt Work Breakdown Structure (WBS)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SmartArt Work Breakdown Structure (WBS)</dc:title>
  <cp:lastModifiedBy>Acer</cp:lastModifiedBy>
  <cp:revision>7</cp:revision>
  <dcterms:modified xsi:type="dcterms:W3CDTF">2024-10-31T18:17:22Z</dcterms:modified>
</cp:coreProperties>
</file>