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FF"/>
          </a:solidFill>
        </a:fill>
      </a:tcStyle>
    </a:wholeTbl>
    <a:band2H>
      <a:tcTxStyle/>
      <a:tcStyle>
        <a:tcBdr/>
        <a:fill>
          <a:solidFill>
            <a:srgbClr val="E6EE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BCA"/>
          </a:solidFill>
        </a:fill>
      </a:tcStyle>
    </a:wholeTbl>
    <a:band2H>
      <a:tcTxStyle/>
      <a:tcStyle>
        <a:tcBdr/>
        <a:fill>
          <a:solidFill>
            <a:srgbClr val="FF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CBDB"/>
          </a:solidFill>
        </a:fill>
      </a:tcStyle>
    </a:wholeTbl>
    <a:band2H>
      <a:tcTxStyle/>
      <a:tcStyle>
        <a:tcBdr/>
        <a:fill>
          <a:solidFill>
            <a:srgbClr val="EEE7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81046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3598" y="158744"/>
            <a:ext cx="11886467" cy="439200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r>
              <a:t>CLICK TO EDIT MASTER TITLE STYLE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1936" y="583128"/>
            <a:ext cx="11886466" cy="5832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am name, Project title, name of Mentor"/>
          <p:cNvSpPr txBox="1">
            <a:spLocks noGrp="1"/>
          </p:cNvSpPr>
          <p:nvPr>
            <p:ph type="title"/>
          </p:nvPr>
        </p:nvSpPr>
        <p:spPr>
          <a:xfrm>
            <a:off x="1991544" y="365125"/>
            <a:ext cx="8928992" cy="13255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PROS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CONS-Development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Rental Property Web Portal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Ghufran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Khan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Sr. Technical Educator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 and cons"/>
          <p:cNvSpPr txBox="1">
            <a:spLocks noGrp="1"/>
          </p:cNvSpPr>
          <p:nvPr>
            <p:ph type="title"/>
          </p:nvPr>
        </p:nvSpPr>
        <p:spPr>
          <a:xfrm>
            <a:off x="5012610" y="1930377"/>
            <a:ext cx="4611781" cy="1325565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latin typeface="Tahoma" pitchFamily="34" charset="0"/>
                <a:ea typeface="Tahoma" pitchFamily="34" charset="0"/>
                <a:cs typeface="Tahoma" pitchFamily="34" charset="0"/>
              </a:rPr>
              <a:t>Pros and cons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1864" y="1052736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PROS AND CONS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 noGrp="1"/>
          </p:cNvSpPr>
          <p:nvPr>
            <p:ph type="title"/>
          </p:nvPr>
        </p:nvSpPr>
        <p:spPr>
          <a:xfrm>
            <a:off x="152769" y="158742"/>
            <a:ext cx="11886463" cy="4392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PROS AND CONS</a:t>
            </a:r>
          </a:p>
        </p:txBody>
      </p:sp>
      <p:grpSp>
        <p:nvGrpSpPr>
          <p:cNvPr id="92" name="Group 14"/>
          <p:cNvGrpSpPr/>
          <p:nvPr/>
        </p:nvGrpSpPr>
        <p:grpSpPr>
          <a:xfrm>
            <a:off x="1055440" y="1218604"/>
            <a:ext cx="10153128" cy="4843026"/>
            <a:chOff x="-97445" y="-1"/>
            <a:chExt cx="10153127" cy="4843024"/>
          </a:xfrm>
        </p:grpSpPr>
        <p:sp>
          <p:nvSpPr>
            <p:cNvPr id="53" name="Rectangle: Single Corner Snipped 28"/>
            <p:cNvSpPr/>
            <p:nvPr/>
          </p:nvSpPr>
          <p:spPr>
            <a:xfrm>
              <a:off x="6526335" y="-1"/>
              <a:ext cx="3367115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4" name="Rectangle: Single Corner Snipped 29"/>
            <p:cNvSpPr/>
            <p:nvPr/>
          </p:nvSpPr>
          <p:spPr>
            <a:xfrm>
              <a:off x="6526335" y="1105196"/>
              <a:ext cx="3367115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5" name="Rectangle: Single Corner Snipped 30"/>
            <p:cNvSpPr/>
            <p:nvPr/>
          </p:nvSpPr>
          <p:spPr>
            <a:xfrm>
              <a:off x="6526335" y="2210393"/>
              <a:ext cx="3367115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6" name="Rectangle: Single Corner Snipped 31"/>
            <p:cNvSpPr/>
            <p:nvPr/>
          </p:nvSpPr>
          <p:spPr>
            <a:xfrm>
              <a:off x="6526335" y="3315591"/>
              <a:ext cx="3367115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7" name="Rectangle: Single Corner Snipped 32"/>
            <p:cNvSpPr/>
            <p:nvPr/>
          </p:nvSpPr>
          <p:spPr>
            <a:xfrm flipH="1">
              <a:off x="0" y="-1"/>
              <a:ext cx="3366306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8" name="Rectangle: Single Corner Snipped 33"/>
            <p:cNvSpPr/>
            <p:nvPr/>
          </p:nvSpPr>
          <p:spPr>
            <a:xfrm flipH="1">
              <a:off x="0" y="1105196"/>
              <a:ext cx="3366306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9" name="Rectangle: Single Corner Snipped 34"/>
            <p:cNvSpPr/>
            <p:nvPr/>
          </p:nvSpPr>
          <p:spPr>
            <a:xfrm flipH="1">
              <a:off x="0" y="2210393"/>
              <a:ext cx="3366306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0" name="Rectangle: Single Corner Snipped 35"/>
            <p:cNvSpPr/>
            <p:nvPr/>
          </p:nvSpPr>
          <p:spPr>
            <a:xfrm flipH="1">
              <a:off x="0" y="3315591"/>
              <a:ext cx="3366306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1" name="Freeform: Shape 19"/>
            <p:cNvSpPr/>
            <p:nvPr/>
          </p:nvSpPr>
          <p:spPr>
            <a:xfrm>
              <a:off x="5518668" y="-1"/>
              <a:ext cx="2048475" cy="221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5" y="21600"/>
                  </a:moveTo>
                  <a:lnTo>
                    <a:pt x="0" y="21600"/>
                  </a:lnTo>
                  <a:lnTo>
                    <a:pt x="10625" y="0"/>
                  </a:lnTo>
                  <a:lnTo>
                    <a:pt x="21600" y="0"/>
                  </a:lnTo>
                  <a:lnTo>
                    <a:pt x="10625" y="21600"/>
                  </a:lnTo>
                  <a:close/>
                </a:path>
              </a:pathLst>
            </a:custGeom>
            <a:solidFill>
              <a:srgbClr val="6EAA2E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" name="Freeform: Shape 20"/>
            <p:cNvSpPr/>
            <p:nvPr/>
          </p:nvSpPr>
          <p:spPr>
            <a:xfrm>
              <a:off x="5518668" y="2210393"/>
              <a:ext cx="2048475" cy="221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5" y="0"/>
                  </a:moveTo>
                  <a:lnTo>
                    <a:pt x="0" y="0"/>
                  </a:lnTo>
                  <a:lnTo>
                    <a:pt x="10625" y="21600"/>
                  </a:lnTo>
                  <a:lnTo>
                    <a:pt x="21600" y="21600"/>
                  </a:lnTo>
                  <a:lnTo>
                    <a:pt x="10625" y="0"/>
                  </a:lnTo>
                  <a:close/>
                </a:path>
              </a:pathLst>
            </a:custGeom>
            <a:solidFill>
              <a:srgbClr val="0071BF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3" name="Freeform: Shape 21"/>
            <p:cNvSpPr/>
            <p:nvPr/>
          </p:nvSpPr>
          <p:spPr>
            <a:xfrm>
              <a:off x="6526335" y="1105196"/>
              <a:ext cx="1551162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46" y="0"/>
                  </a:moveTo>
                  <a:lnTo>
                    <a:pt x="21600" y="0"/>
                  </a:lnTo>
                  <a:lnTo>
                    <a:pt x="14424" y="21600"/>
                  </a:lnTo>
                  <a:lnTo>
                    <a:pt x="0" y="21600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F6E00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4" name="Freeform: Shape 22"/>
            <p:cNvSpPr/>
            <p:nvPr/>
          </p:nvSpPr>
          <p:spPr>
            <a:xfrm>
              <a:off x="6526335" y="2210393"/>
              <a:ext cx="1551162" cy="110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11"/>
                  </a:moveTo>
                  <a:lnTo>
                    <a:pt x="7246" y="21600"/>
                  </a:lnTo>
                  <a:lnTo>
                    <a:pt x="0" y="0"/>
                  </a:lnTo>
                  <a:lnTo>
                    <a:pt x="14424" y="0"/>
                  </a:lnTo>
                  <a:lnTo>
                    <a:pt x="21600" y="21211"/>
                  </a:lnTo>
                  <a:close/>
                </a:path>
              </a:pathLst>
            </a:custGeom>
            <a:solidFill>
              <a:srgbClr val="BF1D00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5" name="Freeform: Shape 24"/>
            <p:cNvSpPr/>
            <p:nvPr/>
          </p:nvSpPr>
          <p:spPr>
            <a:xfrm>
              <a:off x="2325553" y="-1"/>
              <a:ext cx="2048420" cy="221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74" y="21600"/>
                  </a:moveTo>
                  <a:lnTo>
                    <a:pt x="21600" y="21600"/>
                  </a:lnTo>
                  <a:lnTo>
                    <a:pt x="10974" y="0"/>
                  </a:lnTo>
                  <a:lnTo>
                    <a:pt x="0" y="0"/>
                  </a:lnTo>
                  <a:lnTo>
                    <a:pt x="10974" y="21600"/>
                  </a:lnTo>
                  <a:close/>
                </a:path>
              </a:pathLst>
            </a:custGeom>
            <a:solidFill>
              <a:srgbClr val="0071BF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6" name="Freeform: Shape 25"/>
            <p:cNvSpPr/>
            <p:nvPr/>
          </p:nvSpPr>
          <p:spPr>
            <a:xfrm>
              <a:off x="2325553" y="2210393"/>
              <a:ext cx="2048420" cy="221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74" y="0"/>
                  </a:moveTo>
                  <a:lnTo>
                    <a:pt x="21600" y="0"/>
                  </a:lnTo>
                  <a:lnTo>
                    <a:pt x="10974" y="21600"/>
                  </a:lnTo>
                  <a:lnTo>
                    <a:pt x="0" y="21600"/>
                  </a:lnTo>
                  <a:lnTo>
                    <a:pt x="10974" y="0"/>
                  </a:lnTo>
                  <a:close/>
                </a:path>
              </a:pathLst>
            </a:custGeom>
            <a:solidFill>
              <a:srgbClr val="6EAA2E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7" name="Freeform: Shape 26"/>
            <p:cNvSpPr/>
            <p:nvPr/>
          </p:nvSpPr>
          <p:spPr>
            <a:xfrm>
              <a:off x="1815200" y="1105196"/>
              <a:ext cx="1551107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53" y="0"/>
                  </a:moveTo>
                  <a:lnTo>
                    <a:pt x="0" y="0"/>
                  </a:lnTo>
                  <a:lnTo>
                    <a:pt x="7177" y="21600"/>
                  </a:lnTo>
                  <a:lnTo>
                    <a:pt x="21600" y="21600"/>
                  </a:lnTo>
                  <a:lnTo>
                    <a:pt x="14353" y="0"/>
                  </a:lnTo>
                  <a:close/>
                </a:path>
              </a:pathLst>
            </a:custGeom>
            <a:solidFill>
              <a:srgbClr val="BF1D00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8" name="Freeform: Shape 27"/>
            <p:cNvSpPr/>
            <p:nvPr/>
          </p:nvSpPr>
          <p:spPr>
            <a:xfrm>
              <a:off x="1815200" y="2210393"/>
              <a:ext cx="1551107" cy="110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11"/>
                  </a:moveTo>
                  <a:lnTo>
                    <a:pt x="14353" y="21600"/>
                  </a:lnTo>
                  <a:lnTo>
                    <a:pt x="21600" y="0"/>
                  </a:lnTo>
                  <a:lnTo>
                    <a:pt x="7177" y="0"/>
                  </a:lnTo>
                  <a:lnTo>
                    <a:pt x="0" y="21211"/>
                  </a:lnTo>
                  <a:close/>
                </a:path>
              </a:pathLst>
            </a:custGeom>
            <a:solidFill>
              <a:srgbClr val="BF6E00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9" name="Oval 17"/>
            <p:cNvSpPr/>
            <p:nvPr/>
          </p:nvSpPr>
          <p:spPr>
            <a:xfrm>
              <a:off x="3002098" y="263765"/>
              <a:ext cx="3889255" cy="3893261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0" name="Freeform: Shape 41"/>
            <p:cNvSpPr/>
            <p:nvPr/>
          </p:nvSpPr>
          <p:spPr>
            <a:xfrm>
              <a:off x="4991355" y="603864"/>
              <a:ext cx="1562501" cy="321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55" y="41"/>
                  </a:lnTo>
                  <a:cubicBezTo>
                    <a:pt x="12858" y="595"/>
                    <a:pt x="21600" y="5200"/>
                    <a:pt x="21600" y="10800"/>
                  </a:cubicBezTo>
                  <a:cubicBezTo>
                    <a:pt x="21600" y="16400"/>
                    <a:pt x="12858" y="21005"/>
                    <a:pt x="1655" y="2155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1" name="Freeform: Shape 40"/>
            <p:cNvSpPr/>
            <p:nvPr/>
          </p:nvSpPr>
          <p:spPr>
            <a:xfrm>
              <a:off x="3339596" y="603866"/>
              <a:ext cx="1562500" cy="321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9945" y="21559"/>
                  </a:lnTo>
                  <a:cubicBezTo>
                    <a:pt x="8742" y="21005"/>
                    <a:pt x="0" y="16400"/>
                    <a:pt x="0" y="10800"/>
                  </a:cubicBezTo>
                  <a:cubicBezTo>
                    <a:pt x="0" y="5200"/>
                    <a:pt x="8742" y="595"/>
                    <a:pt x="19945" y="4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7E6E6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2" name="TextBox 44"/>
            <p:cNvSpPr txBox="1"/>
            <p:nvPr/>
          </p:nvSpPr>
          <p:spPr>
            <a:xfrm>
              <a:off x="3728700" y="2380139"/>
              <a:ext cx="852551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>
                  <a:solidFill>
                    <a:srgbClr val="40404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PROS</a:t>
              </a:r>
            </a:p>
          </p:txBody>
        </p:sp>
        <p:sp>
          <p:nvSpPr>
            <p:cNvPr id="73" name="Freeform: Shape 46"/>
            <p:cNvSpPr/>
            <p:nvPr/>
          </p:nvSpPr>
          <p:spPr>
            <a:xfrm>
              <a:off x="3860722" y="1630495"/>
              <a:ext cx="577986" cy="50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14"/>
                  </a:moveTo>
                  <a:lnTo>
                    <a:pt x="4050" y="7714"/>
                  </a:lnTo>
                  <a:cubicBezTo>
                    <a:pt x="4644" y="7714"/>
                    <a:pt x="5130" y="8270"/>
                    <a:pt x="5130" y="8949"/>
                  </a:cubicBezTo>
                  <a:lnTo>
                    <a:pt x="5130" y="19440"/>
                  </a:lnTo>
                  <a:cubicBezTo>
                    <a:pt x="5130" y="20119"/>
                    <a:pt x="4644" y="20674"/>
                    <a:pt x="4050" y="20674"/>
                  </a:cubicBezTo>
                  <a:lnTo>
                    <a:pt x="0" y="20674"/>
                  </a:lnTo>
                  <a:close/>
                  <a:moveTo>
                    <a:pt x="13230" y="0"/>
                  </a:moveTo>
                  <a:cubicBezTo>
                    <a:pt x="14121" y="0"/>
                    <a:pt x="14850" y="833"/>
                    <a:pt x="14850" y="1851"/>
                  </a:cubicBezTo>
                  <a:cubicBezTo>
                    <a:pt x="14850" y="6079"/>
                    <a:pt x="14067" y="7190"/>
                    <a:pt x="14040" y="7745"/>
                  </a:cubicBezTo>
                  <a:cubicBezTo>
                    <a:pt x="14067" y="8239"/>
                    <a:pt x="14418" y="8640"/>
                    <a:pt x="14850" y="8640"/>
                  </a:cubicBezTo>
                  <a:lnTo>
                    <a:pt x="19980" y="8640"/>
                  </a:lnTo>
                  <a:cubicBezTo>
                    <a:pt x="20871" y="8640"/>
                    <a:pt x="21600" y="9473"/>
                    <a:pt x="21600" y="10491"/>
                  </a:cubicBezTo>
                  <a:cubicBezTo>
                    <a:pt x="21600" y="11294"/>
                    <a:pt x="21168" y="11973"/>
                    <a:pt x="20547" y="12219"/>
                  </a:cubicBezTo>
                  <a:cubicBezTo>
                    <a:pt x="20871" y="12559"/>
                    <a:pt x="21060" y="13053"/>
                    <a:pt x="21060" y="13577"/>
                  </a:cubicBezTo>
                  <a:cubicBezTo>
                    <a:pt x="21060" y="14441"/>
                    <a:pt x="20520" y="15182"/>
                    <a:pt x="19791" y="15367"/>
                  </a:cubicBezTo>
                  <a:cubicBezTo>
                    <a:pt x="20088" y="15706"/>
                    <a:pt x="20250" y="16169"/>
                    <a:pt x="20250" y="16663"/>
                  </a:cubicBezTo>
                  <a:cubicBezTo>
                    <a:pt x="20250" y="17681"/>
                    <a:pt x="19521" y="18514"/>
                    <a:pt x="18630" y="18514"/>
                  </a:cubicBezTo>
                  <a:cubicBezTo>
                    <a:pt x="18576" y="18514"/>
                    <a:pt x="18522" y="18514"/>
                    <a:pt x="18468" y="18514"/>
                  </a:cubicBezTo>
                  <a:cubicBezTo>
                    <a:pt x="18738" y="18823"/>
                    <a:pt x="18900" y="19255"/>
                    <a:pt x="18900" y="19749"/>
                  </a:cubicBezTo>
                  <a:cubicBezTo>
                    <a:pt x="18900" y="20767"/>
                    <a:pt x="18171" y="21600"/>
                    <a:pt x="17280" y="21600"/>
                  </a:cubicBezTo>
                  <a:cubicBezTo>
                    <a:pt x="17280" y="21600"/>
                    <a:pt x="13635" y="21600"/>
                    <a:pt x="12420" y="21600"/>
                  </a:cubicBezTo>
                  <a:cubicBezTo>
                    <a:pt x="8802" y="21600"/>
                    <a:pt x="8667" y="19131"/>
                    <a:pt x="6750" y="19131"/>
                  </a:cubicBezTo>
                  <a:lnTo>
                    <a:pt x="6750" y="9257"/>
                  </a:lnTo>
                  <a:cubicBezTo>
                    <a:pt x="6831" y="9195"/>
                    <a:pt x="11610" y="6542"/>
                    <a:pt x="11610" y="1851"/>
                  </a:cubicBezTo>
                  <a:cubicBezTo>
                    <a:pt x="11610" y="833"/>
                    <a:pt x="12339" y="0"/>
                    <a:pt x="13230" y="0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4" name="TextBox 45"/>
            <p:cNvSpPr txBox="1"/>
            <p:nvPr/>
          </p:nvSpPr>
          <p:spPr>
            <a:xfrm>
              <a:off x="5312201" y="2356018"/>
              <a:ext cx="852551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>
                  <a:solidFill>
                    <a:srgbClr val="40404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CONS</a:t>
              </a:r>
            </a:p>
          </p:txBody>
        </p:sp>
        <p:sp>
          <p:nvSpPr>
            <p:cNvPr id="75" name="Freeform: Shape 50"/>
            <p:cNvSpPr/>
            <p:nvPr/>
          </p:nvSpPr>
          <p:spPr>
            <a:xfrm rot="10800000" flipH="1">
              <a:off x="5449485" y="1654615"/>
              <a:ext cx="577986" cy="50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14"/>
                  </a:moveTo>
                  <a:lnTo>
                    <a:pt x="4050" y="7714"/>
                  </a:lnTo>
                  <a:cubicBezTo>
                    <a:pt x="4644" y="7714"/>
                    <a:pt x="5130" y="8270"/>
                    <a:pt x="5130" y="8949"/>
                  </a:cubicBezTo>
                  <a:lnTo>
                    <a:pt x="5130" y="19440"/>
                  </a:lnTo>
                  <a:cubicBezTo>
                    <a:pt x="5130" y="20119"/>
                    <a:pt x="4644" y="20674"/>
                    <a:pt x="4050" y="20674"/>
                  </a:cubicBezTo>
                  <a:lnTo>
                    <a:pt x="0" y="20674"/>
                  </a:lnTo>
                  <a:close/>
                  <a:moveTo>
                    <a:pt x="13230" y="0"/>
                  </a:moveTo>
                  <a:cubicBezTo>
                    <a:pt x="14121" y="0"/>
                    <a:pt x="14850" y="833"/>
                    <a:pt x="14850" y="1851"/>
                  </a:cubicBezTo>
                  <a:cubicBezTo>
                    <a:pt x="14850" y="6079"/>
                    <a:pt x="14067" y="7190"/>
                    <a:pt x="14040" y="7745"/>
                  </a:cubicBezTo>
                  <a:cubicBezTo>
                    <a:pt x="14067" y="8239"/>
                    <a:pt x="14418" y="8640"/>
                    <a:pt x="14850" y="8640"/>
                  </a:cubicBezTo>
                  <a:lnTo>
                    <a:pt x="19980" y="8640"/>
                  </a:lnTo>
                  <a:cubicBezTo>
                    <a:pt x="20871" y="8640"/>
                    <a:pt x="21600" y="9473"/>
                    <a:pt x="21600" y="10491"/>
                  </a:cubicBezTo>
                  <a:cubicBezTo>
                    <a:pt x="21600" y="11294"/>
                    <a:pt x="21168" y="11973"/>
                    <a:pt x="20547" y="12219"/>
                  </a:cubicBezTo>
                  <a:cubicBezTo>
                    <a:pt x="20871" y="12559"/>
                    <a:pt x="21060" y="13053"/>
                    <a:pt x="21060" y="13577"/>
                  </a:cubicBezTo>
                  <a:cubicBezTo>
                    <a:pt x="21060" y="14441"/>
                    <a:pt x="20520" y="15182"/>
                    <a:pt x="19791" y="15367"/>
                  </a:cubicBezTo>
                  <a:cubicBezTo>
                    <a:pt x="20088" y="15706"/>
                    <a:pt x="20250" y="16169"/>
                    <a:pt x="20250" y="16663"/>
                  </a:cubicBezTo>
                  <a:cubicBezTo>
                    <a:pt x="20250" y="17681"/>
                    <a:pt x="19521" y="18514"/>
                    <a:pt x="18630" y="18514"/>
                  </a:cubicBezTo>
                  <a:cubicBezTo>
                    <a:pt x="18576" y="18514"/>
                    <a:pt x="18522" y="18514"/>
                    <a:pt x="18468" y="18514"/>
                  </a:cubicBezTo>
                  <a:cubicBezTo>
                    <a:pt x="18738" y="18823"/>
                    <a:pt x="18900" y="19255"/>
                    <a:pt x="18900" y="19749"/>
                  </a:cubicBezTo>
                  <a:cubicBezTo>
                    <a:pt x="18900" y="20767"/>
                    <a:pt x="18171" y="21600"/>
                    <a:pt x="17280" y="21600"/>
                  </a:cubicBezTo>
                  <a:cubicBezTo>
                    <a:pt x="17280" y="21600"/>
                    <a:pt x="13635" y="21600"/>
                    <a:pt x="12420" y="21600"/>
                  </a:cubicBezTo>
                  <a:cubicBezTo>
                    <a:pt x="8802" y="21600"/>
                    <a:pt x="8667" y="19131"/>
                    <a:pt x="6750" y="19131"/>
                  </a:cubicBezTo>
                  <a:lnTo>
                    <a:pt x="6750" y="9257"/>
                  </a:lnTo>
                  <a:cubicBezTo>
                    <a:pt x="6831" y="9195"/>
                    <a:pt x="11610" y="6542"/>
                    <a:pt x="11610" y="1851"/>
                  </a:cubicBezTo>
                  <a:cubicBezTo>
                    <a:pt x="11610" y="833"/>
                    <a:pt x="12339" y="0"/>
                    <a:pt x="13230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6" name="TextBox 54"/>
            <p:cNvSpPr txBox="1"/>
            <p:nvPr/>
          </p:nvSpPr>
          <p:spPr>
            <a:xfrm>
              <a:off x="311810" y="142442"/>
              <a:ext cx="1961513" cy="116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Centralized Platform: Provides a one-stop platform for property seekers and owners.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dirty="0" smtClean="0"/>
                <a:t>.</a:t>
              </a:r>
              <a:endParaRPr dirty="0"/>
            </a:p>
          </p:txBody>
        </p:sp>
        <p:sp>
          <p:nvSpPr>
            <p:cNvPr id="77" name="TextBox 55"/>
            <p:cNvSpPr txBox="1"/>
            <p:nvPr/>
          </p:nvSpPr>
          <p:spPr>
            <a:xfrm>
              <a:off x="-97445" y="1247640"/>
              <a:ext cx="2370768" cy="116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Efficient Search: Simplifies finding rental properties by offering filters and search options.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78" name="TextBox 56"/>
            <p:cNvSpPr txBox="1"/>
            <p:nvPr/>
          </p:nvSpPr>
          <p:spPr>
            <a:xfrm>
              <a:off x="38501" y="2352837"/>
              <a:ext cx="1880033" cy="954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Digital Convenience: Allows users to access rental listings and communicate digitally</a:t>
              </a:r>
              <a:endParaRPr dirty="0"/>
            </a:p>
          </p:txBody>
        </p:sp>
        <p:sp>
          <p:nvSpPr>
            <p:cNvPr id="79" name="TextBox 57"/>
            <p:cNvSpPr txBox="1"/>
            <p:nvPr/>
          </p:nvSpPr>
          <p:spPr>
            <a:xfrm>
              <a:off x="311810" y="3458034"/>
              <a:ext cx="1961513" cy="1384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Improved Market Insights: Collects data on user behavior, preferences, and market trends.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dirty="0" smtClean="0"/>
                <a:t>.</a:t>
              </a:r>
              <a:endParaRPr dirty="0"/>
            </a:p>
          </p:txBody>
        </p:sp>
        <p:sp>
          <p:nvSpPr>
            <p:cNvPr id="80" name="TextBox 58"/>
            <p:cNvSpPr txBox="1"/>
            <p:nvPr/>
          </p:nvSpPr>
          <p:spPr>
            <a:xfrm>
              <a:off x="7578569" y="142442"/>
              <a:ext cx="1961514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Data Security Risks: Managing personal data can expose risks of breaches.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dirty="0" smtClean="0"/>
                <a:t>.</a:t>
              </a:r>
              <a:endParaRPr dirty="0"/>
            </a:p>
          </p:txBody>
        </p:sp>
        <p:sp>
          <p:nvSpPr>
            <p:cNvPr id="81" name="TextBox 59"/>
            <p:cNvSpPr txBox="1"/>
            <p:nvPr/>
          </p:nvSpPr>
          <p:spPr>
            <a:xfrm>
              <a:off x="7988013" y="1247640"/>
              <a:ext cx="2067669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High Competition: Market has many established platforms, making differentiation difficult.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82" name="TextBox 60"/>
            <p:cNvSpPr txBox="1"/>
            <p:nvPr/>
          </p:nvSpPr>
          <p:spPr>
            <a:xfrm>
              <a:off x="7751426" y="2380139"/>
              <a:ext cx="2107051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Ongoing Maintenance: Requires regular updates, security patches, and customer support.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83" name="TextBox 61"/>
            <p:cNvSpPr txBox="1"/>
            <p:nvPr/>
          </p:nvSpPr>
          <p:spPr>
            <a:xfrm>
              <a:off x="7578569" y="3458034"/>
              <a:ext cx="1961514" cy="1384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Technical Challenges: Integration with third-party services (e.g., maps, payments) adds complexity.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2884533" y="231003"/>
              <a:ext cx="413106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85" name="TextBox 6"/>
            <p:cNvSpPr txBox="1"/>
            <p:nvPr/>
          </p:nvSpPr>
          <p:spPr>
            <a:xfrm>
              <a:off x="6563402" y="231003"/>
              <a:ext cx="413107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86" name="TextBox 7"/>
            <p:cNvSpPr txBox="1"/>
            <p:nvPr/>
          </p:nvSpPr>
          <p:spPr>
            <a:xfrm>
              <a:off x="2374930" y="1388494"/>
              <a:ext cx="413106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87" name="TextBox 8"/>
            <p:cNvSpPr txBox="1"/>
            <p:nvPr/>
          </p:nvSpPr>
          <p:spPr>
            <a:xfrm>
              <a:off x="7098793" y="1361757"/>
              <a:ext cx="413107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88" name="TextBox 10"/>
            <p:cNvSpPr txBox="1"/>
            <p:nvPr/>
          </p:nvSpPr>
          <p:spPr>
            <a:xfrm>
              <a:off x="2347471" y="2546550"/>
              <a:ext cx="413106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89" name="TextBox 11"/>
            <p:cNvSpPr txBox="1"/>
            <p:nvPr/>
          </p:nvSpPr>
          <p:spPr>
            <a:xfrm>
              <a:off x="7081413" y="2546550"/>
              <a:ext cx="413106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90" name="TextBox 12"/>
            <p:cNvSpPr txBox="1"/>
            <p:nvPr/>
          </p:nvSpPr>
          <p:spPr>
            <a:xfrm>
              <a:off x="6589243" y="3715551"/>
              <a:ext cx="413107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91" name="TextBox 13"/>
            <p:cNvSpPr txBox="1"/>
            <p:nvPr/>
          </p:nvSpPr>
          <p:spPr>
            <a:xfrm>
              <a:off x="2884533" y="3665728"/>
              <a:ext cx="413106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-w-mc3">
  <a:themeElements>
    <a:clrScheme name="new-w-mc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000FF"/>
      </a:hlink>
      <a:folHlink>
        <a:srgbClr val="FF00FF"/>
      </a:folHlink>
    </a:clrScheme>
    <a:fontScheme name="new-w-mc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new-w-mc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</TotalTime>
  <Words>145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PROS AND CONS-Development of Rental Property Web Portal</vt:lpstr>
      <vt:lpstr>Pros and cons</vt:lpstr>
      <vt:lpstr>PROS AND 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Rental Property Web Portal</dc:title>
  <dc:creator>Acer</dc:creator>
  <cp:lastModifiedBy>Acer</cp:lastModifiedBy>
  <cp:revision>2</cp:revision>
  <dcterms:modified xsi:type="dcterms:W3CDTF">2024-11-14T05:07:53Z</dcterms:modified>
</cp:coreProperties>
</file>