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65" r:id="rId14"/>
    <p:sldId id="273" r:id="rId15"/>
    <p:sldId id="274" r:id="rId16"/>
    <p:sldId id="266" r:id="rId17"/>
    <p:sldId id="275" r:id="rId18"/>
    <p:sldId id="276" r:id="rId19"/>
    <p:sldId id="277" r:id="rId20"/>
    <p:sldId id="267" r:id="rId21"/>
    <p:sldId id="278" r:id="rId22"/>
    <p:sldId id="279" r:id="rId23"/>
    <p:sldId id="268" r:id="rId24"/>
    <p:sldId id="280" r:id="rId25"/>
    <p:sldId id="26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BCAD085-E8A6-8845-BD4E-CB4CCA059FC4}"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BCAD085-E8A6-8845-BD4E-CB4CCA059FC4}" type="datetimeFigureOut">
              <a:rPr lang="en-US" smtClean="0"/>
              <a:t>11/12/2024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1FF6DA9-008F-8B48-92A6-B652298478B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a:latin typeface="Times New Roman"/>
              </a:defRPr>
            </a:pPr>
            <a:r>
              <a:t>Project Report</a:t>
            </a:r>
          </a:p>
        </p:txBody>
      </p:sp>
      <p:sp>
        <p:nvSpPr>
          <p:cNvPr id="3" name="Subtitle 2"/>
          <p:cNvSpPr>
            <a:spLocks noGrp="1"/>
          </p:cNvSpPr>
          <p:nvPr>
            <p:ph type="subTitle" idx="1"/>
          </p:nvPr>
        </p:nvSpPr>
        <p:spPr/>
        <p:txBody>
          <a:bodyPr/>
          <a:lstStyle/>
          <a:p>
            <a:pPr>
              <a:defRPr sz="2400">
                <a:latin typeface="Times New Roman"/>
              </a:defRPr>
            </a:pPr>
            <a:r>
              <a:t>ByteXL - DBU Report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29841"/>
            <a:ext cx="8561539" cy="3796322"/>
          </a:xfrm>
        </p:spPr>
        <p:txBody>
          <a:bodyPr>
            <a:noAutofit/>
          </a:bodyPr>
          <a:lstStyle/>
          <a:p>
            <a:r>
              <a:rPr lang="en-US" sz="1800" b="1" dirty="0" smtClean="0">
                <a:latin typeface="Times New Roman" pitchFamily="18" charset="0"/>
                <a:cs typeface="Times New Roman" pitchFamily="18" charset="0"/>
              </a:rPr>
              <a:t>Development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Frontend (React) development and backend (Node.js) setup.</a:t>
            </a:r>
          </a:p>
          <a:p>
            <a:pPr lvl="1"/>
            <a:r>
              <a:rPr lang="en-US" sz="1800" dirty="0">
                <a:latin typeface="Times New Roman" pitchFamily="18" charset="0"/>
                <a:cs typeface="Times New Roman" pitchFamily="18" charset="0"/>
              </a:rPr>
              <a:t>Database creation and integration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Implementation of third-party services like payment gateways and map APIs.</a:t>
            </a:r>
          </a:p>
          <a:p>
            <a:r>
              <a:rPr lang="en-US" sz="1800" b="1" dirty="0">
                <a:latin typeface="Times New Roman" pitchFamily="18" charset="0"/>
                <a:cs typeface="Times New Roman" pitchFamily="18" charset="0"/>
              </a:rPr>
              <a:t>Testing and Quality Assurance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Unit and integration testing, user acceptance testing (UAT).</a:t>
            </a:r>
          </a:p>
          <a:p>
            <a:r>
              <a:rPr lang="en-US" sz="1800" b="1" dirty="0">
                <a:latin typeface="Times New Roman" pitchFamily="18" charset="0"/>
                <a:cs typeface="Times New Roman" pitchFamily="18" charset="0"/>
              </a:rPr>
              <a:t>Deployment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Initial deployment on a cloud server with monitoring tools.</a:t>
            </a:r>
          </a:p>
          <a:p>
            <a:r>
              <a:rPr lang="en-US" sz="1800" b="1" dirty="0">
                <a:latin typeface="Times New Roman" pitchFamily="18" charset="0"/>
                <a:cs typeface="Times New Roman" pitchFamily="18" charset="0"/>
              </a:rPr>
              <a:t>Post-Launch Support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Maintenance, updates, and feedback-driven enhancements.</a:t>
            </a:r>
          </a:p>
        </p:txBody>
      </p:sp>
      <p:sp>
        <p:nvSpPr>
          <p:cNvPr id="2" name="Title 1"/>
          <p:cNvSpPr>
            <a:spLocks noGrp="1"/>
          </p:cNvSpPr>
          <p:nvPr>
            <p:ph type="title"/>
          </p:nvPr>
        </p:nvSpPr>
        <p:spPr/>
        <p:txBody>
          <a:bodyPr/>
          <a:lstStyle/>
          <a:p>
            <a:pPr>
              <a:defRPr sz="2800">
                <a:latin typeface="Times New Roman"/>
              </a:defRPr>
            </a:pPr>
            <a:r>
              <a:rPr dirty="0"/>
              <a:t>Project </a:t>
            </a:r>
            <a:r>
              <a:rPr dirty="0" smtClean="0"/>
              <a:t>Management</a:t>
            </a:r>
            <a:r>
              <a:rPr lang="en-US" dirty="0" smtClean="0"/>
              <a:t> (Cont.)</a:t>
            </a:r>
            <a:endParaRPr dirty="0"/>
          </a:p>
        </p:txBody>
      </p:sp>
    </p:spTree>
    <p:extLst>
      <p:ext uri="{BB962C8B-B14F-4D97-AF65-F5344CB8AC3E}">
        <p14:creationId xmlns:p14="http://schemas.microsoft.com/office/powerpoint/2010/main" val="71199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29841"/>
            <a:ext cx="8561539" cy="3796322"/>
          </a:xfrm>
        </p:spPr>
        <p:txBody>
          <a:bodyPr>
            <a:noAutofit/>
          </a:bodyPr>
          <a:lstStyle/>
          <a:p>
            <a:pPr marL="0" indent="0">
              <a:buNone/>
            </a:pPr>
            <a:r>
              <a:rPr lang="en-US" sz="1800" b="1" dirty="0">
                <a:latin typeface="Times New Roman" pitchFamily="18" charset="0"/>
                <a:cs typeface="Times New Roman" pitchFamily="18" charset="0"/>
              </a:rPr>
              <a:t>Team Roles</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Project Manager</a:t>
            </a:r>
            <a:r>
              <a:rPr lang="en-US" sz="1800" dirty="0">
                <a:latin typeface="Times New Roman" pitchFamily="18" charset="0"/>
                <a:cs typeface="Times New Roman" pitchFamily="18" charset="0"/>
              </a:rPr>
              <a:t>: Oversaw the project, ensuring adherence to the timeline and scope.</a:t>
            </a:r>
          </a:p>
          <a:p>
            <a:r>
              <a:rPr lang="en-US" sz="1800" b="1" dirty="0">
                <a:latin typeface="Times New Roman" pitchFamily="18" charset="0"/>
                <a:cs typeface="Times New Roman" pitchFamily="18" charset="0"/>
              </a:rPr>
              <a:t>UI/UX Designers</a:t>
            </a:r>
            <a:r>
              <a:rPr lang="en-US" sz="1800" dirty="0">
                <a:latin typeface="Times New Roman" pitchFamily="18" charset="0"/>
                <a:cs typeface="Times New Roman" pitchFamily="18" charset="0"/>
              </a:rPr>
              <a:t>: Created user-friendly designs and prototypes.</a:t>
            </a:r>
          </a:p>
          <a:p>
            <a:r>
              <a:rPr lang="en-US" sz="1800" b="1" dirty="0">
                <a:latin typeface="Times New Roman" pitchFamily="18" charset="0"/>
                <a:cs typeface="Times New Roman" pitchFamily="18" charset="0"/>
              </a:rPr>
              <a:t>Frontend Developers</a:t>
            </a:r>
            <a:r>
              <a:rPr lang="en-US" sz="1800" dirty="0">
                <a:latin typeface="Times New Roman" pitchFamily="18" charset="0"/>
                <a:cs typeface="Times New Roman" pitchFamily="18" charset="0"/>
              </a:rPr>
              <a:t>: Built the interface using React, ensuring responsiveness.</a:t>
            </a:r>
          </a:p>
          <a:p>
            <a:r>
              <a:rPr lang="en-US" sz="1800" b="1" dirty="0">
                <a:latin typeface="Times New Roman" pitchFamily="18" charset="0"/>
                <a:cs typeface="Times New Roman" pitchFamily="18" charset="0"/>
              </a:rPr>
              <a:t>Backend Developers</a:t>
            </a:r>
            <a:r>
              <a:rPr lang="en-US" sz="1800" dirty="0">
                <a:latin typeface="Times New Roman" pitchFamily="18" charset="0"/>
                <a:cs typeface="Times New Roman" pitchFamily="18" charset="0"/>
              </a:rPr>
              <a:t>: Developed the server-side logic and API integrations.</a:t>
            </a:r>
          </a:p>
          <a:p>
            <a:r>
              <a:rPr lang="en-US" sz="1800" b="1" dirty="0">
                <a:latin typeface="Times New Roman" pitchFamily="18" charset="0"/>
                <a:cs typeface="Times New Roman" pitchFamily="18" charset="0"/>
              </a:rPr>
              <a:t>QA Engineers</a:t>
            </a:r>
            <a:r>
              <a:rPr lang="en-US" sz="1800" dirty="0">
                <a:latin typeface="Times New Roman" pitchFamily="18" charset="0"/>
                <a:cs typeface="Times New Roman" pitchFamily="18" charset="0"/>
              </a:rPr>
              <a:t>: Conducted thorough testing to maintain quality.</a:t>
            </a:r>
          </a:p>
          <a:p>
            <a:r>
              <a:rPr lang="en-US" sz="1800" b="1" dirty="0" err="1">
                <a:latin typeface="Times New Roman" pitchFamily="18" charset="0"/>
                <a:cs typeface="Times New Roman" pitchFamily="18" charset="0"/>
              </a:rPr>
              <a:t>DevOps</a:t>
            </a:r>
            <a:r>
              <a:rPr lang="en-US" sz="1800" b="1" dirty="0">
                <a:latin typeface="Times New Roman" pitchFamily="18" charset="0"/>
                <a:cs typeface="Times New Roman" pitchFamily="18" charset="0"/>
              </a:rPr>
              <a:t> Engineer</a:t>
            </a:r>
            <a:r>
              <a:rPr lang="en-US" sz="1800" dirty="0">
                <a:latin typeface="Times New Roman" pitchFamily="18" charset="0"/>
                <a:cs typeface="Times New Roman" pitchFamily="18" charset="0"/>
              </a:rPr>
              <a:t>: Handled deployment, monitoring, and scaling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a:t>Project </a:t>
            </a:r>
            <a:r>
              <a:rPr dirty="0" smtClean="0"/>
              <a:t>Management</a:t>
            </a:r>
            <a:r>
              <a:rPr lang="en-US" dirty="0" smtClean="0"/>
              <a:t> (Cont.)</a:t>
            </a:r>
            <a:endParaRPr dirty="0"/>
          </a:p>
        </p:txBody>
      </p:sp>
    </p:spTree>
    <p:extLst>
      <p:ext uri="{BB962C8B-B14F-4D97-AF65-F5344CB8AC3E}">
        <p14:creationId xmlns:p14="http://schemas.microsoft.com/office/powerpoint/2010/main" val="3181194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29841"/>
            <a:ext cx="8561539" cy="3796322"/>
          </a:xfrm>
        </p:spPr>
        <p:txBody>
          <a:bodyPr>
            <a:noAutofit/>
          </a:bodyPr>
          <a:lstStyle/>
          <a:p>
            <a:pPr marL="0" indent="0">
              <a:buNone/>
            </a:pPr>
            <a:r>
              <a:rPr lang="en-US" sz="1800" b="1" dirty="0" smtClean="0">
                <a:latin typeface="Times New Roman" pitchFamily="18" charset="0"/>
                <a:cs typeface="Times New Roman" pitchFamily="18" charset="0"/>
              </a:rPr>
              <a:t>Gantt </a:t>
            </a:r>
            <a:r>
              <a:rPr lang="en-US" sz="1800" b="1" dirty="0">
                <a:latin typeface="Times New Roman" pitchFamily="18" charset="0"/>
                <a:cs typeface="Times New Roman" pitchFamily="18" charset="0"/>
              </a:rPr>
              <a:t>Chart for Timeline</a:t>
            </a:r>
            <a:r>
              <a:rPr lang="en-US" sz="1800" dirty="0">
                <a:latin typeface="Times New Roman" pitchFamily="18" charset="0"/>
                <a:cs typeface="Times New Roman" pitchFamily="18" charset="0"/>
              </a:rPr>
              <a:t>: The Gantt chart outlined each phase, specifying key milestones:</a:t>
            </a:r>
          </a:p>
          <a:p>
            <a:r>
              <a:rPr lang="en-US" sz="1800" b="1" dirty="0">
                <a:latin typeface="Times New Roman" pitchFamily="18" charset="0"/>
                <a:cs typeface="Times New Roman" pitchFamily="18" charset="0"/>
              </a:rPr>
              <a:t>Week 1-2</a:t>
            </a:r>
            <a:r>
              <a:rPr lang="en-US" sz="1800" dirty="0">
                <a:latin typeface="Times New Roman" pitchFamily="18" charset="0"/>
                <a:cs typeface="Times New Roman" pitchFamily="18" charset="0"/>
              </a:rPr>
              <a:t>: Planning and data collection.</a:t>
            </a:r>
          </a:p>
          <a:p>
            <a:r>
              <a:rPr lang="en-US" sz="1800" b="1" dirty="0">
                <a:latin typeface="Times New Roman" pitchFamily="18" charset="0"/>
                <a:cs typeface="Times New Roman" pitchFamily="18" charset="0"/>
              </a:rPr>
              <a:t>Week 3-5</a:t>
            </a:r>
            <a:r>
              <a:rPr lang="en-US" sz="1800" dirty="0">
                <a:latin typeface="Times New Roman" pitchFamily="18" charset="0"/>
                <a:cs typeface="Times New Roman" pitchFamily="18" charset="0"/>
              </a:rPr>
              <a:t>: Design phase, including feedback iterations.</a:t>
            </a:r>
          </a:p>
          <a:p>
            <a:r>
              <a:rPr lang="en-US" sz="1800" b="1" dirty="0">
                <a:latin typeface="Times New Roman" pitchFamily="18" charset="0"/>
                <a:cs typeface="Times New Roman" pitchFamily="18" charset="0"/>
              </a:rPr>
              <a:t>Week 6-12</a:t>
            </a:r>
            <a:r>
              <a:rPr lang="en-US" sz="1800" dirty="0">
                <a:latin typeface="Times New Roman" pitchFamily="18" charset="0"/>
                <a:cs typeface="Times New Roman" pitchFamily="18" charset="0"/>
              </a:rPr>
              <a:t>: Development of frontend and backend.</a:t>
            </a:r>
          </a:p>
          <a:p>
            <a:r>
              <a:rPr lang="en-US" sz="1800" b="1" dirty="0">
                <a:latin typeface="Times New Roman" pitchFamily="18" charset="0"/>
                <a:cs typeface="Times New Roman" pitchFamily="18" charset="0"/>
              </a:rPr>
              <a:t>Week 13-15</a:t>
            </a:r>
            <a:r>
              <a:rPr lang="en-US" sz="1800" dirty="0">
                <a:latin typeface="Times New Roman" pitchFamily="18" charset="0"/>
                <a:cs typeface="Times New Roman" pitchFamily="18" charset="0"/>
              </a:rPr>
              <a:t>: Integration and system testing.</a:t>
            </a:r>
          </a:p>
          <a:p>
            <a:r>
              <a:rPr lang="en-US" sz="1800" b="1" dirty="0">
                <a:latin typeface="Times New Roman" pitchFamily="18" charset="0"/>
                <a:cs typeface="Times New Roman" pitchFamily="18" charset="0"/>
              </a:rPr>
              <a:t>Week 16</a:t>
            </a:r>
            <a:r>
              <a:rPr lang="en-US" sz="1800" dirty="0">
                <a:latin typeface="Times New Roman" pitchFamily="18" charset="0"/>
                <a:cs typeface="Times New Roman" pitchFamily="18" charset="0"/>
              </a:rPr>
              <a:t>: Initial deployment and monitoring setup.</a:t>
            </a:r>
          </a:p>
          <a:p>
            <a:r>
              <a:rPr lang="en-US" sz="1800" b="1" dirty="0">
                <a:latin typeface="Times New Roman" pitchFamily="18" charset="0"/>
                <a:cs typeface="Times New Roman" pitchFamily="18" charset="0"/>
              </a:rPr>
              <a:t>Post Week 16</a:t>
            </a:r>
            <a:r>
              <a:rPr lang="en-US" sz="1800" dirty="0">
                <a:latin typeface="Times New Roman" pitchFamily="18" charset="0"/>
                <a:cs typeface="Times New Roman" pitchFamily="18" charset="0"/>
              </a:rPr>
              <a:t>: Ongoing maintenance and updates.</a:t>
            </a:r>
          </a:p>
        </p:txBody>
      </p:sp>
      <p:sp>
        <p:nvSpPr>
          <p:cNvPr id="2" name="Title 1"/>
          <p:cNvSpPr>
            <a:spLocks noGrp="1"/>
          </p:cNvSpPr>
          <p:nvPr>
            <p:ph type="title"/>
          </p:nvPr>
        </p:nvSpPr>
        <p:spPr/>
        <p:txBody>
          <a:bodyPr/>
          <a:lstStyle/>
          <a:p>
            <a:pPr>
              <a:defRPr sz="2800">
                <a:latin typeface="Times New Roman"/>
              </a:defRPr>
            </a:pPr>
            <a:r>
              <a:rPr dirty="0"/>
              <a:t>Project </a:t>
            </a:r>
            <a:r>
              <a:rPr dirty="0" smtClean="0"/>
              <a:t>Management</a:t>
            </a:r>
            <a:r>
              <a:rPr lang="en-US" dirty="0" smtClean="0"/>
              <a:t> (Cont.)</a:t>
            </a:r>
            <a:endParaRPr dirty="0"/>
          </a:p>
        </p:txBody>
      </p:sp>
    </p:spTree>
    <p:extLst>
      <p:ext uri="{BB962C8B-B14F-4D97-AF65-F5344CB8AC3E}">
        <p14:creationId xmlns:p14="http://schemas.microsoft.com/office/powerpoint/2010/main" val="56357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942" y="2116899"/>
            <a:ext cx="8793273" cy="4371584"/>
          </a:xfrm>
        </p:spPr>
        <p:txBody>
          <a:bodyPr>
            <a:noAutofit/>
          </a:bodyPr>
          <a:lstStyle/>
          <a:p>
            <a:r>
              <a:rPr lang="en-US" sz="1800" b="1" dirty="0">
                <a:latin typeface="Times New Roman" pitchFamily="18" charset="0"/>
                <a:cs typeface="Times New Roman" pitchFamily="18" charset="0"/>
              </a:rPr>
              <a:t>Implementation Steps</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Planning and Requirements Gathering</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Conducted market research and user interviews to define project goals and essential features.</a:t>
            </a:r>
          </a:p>
          <a:p>
            <a:r>
              <a:rPr lang="en-US" sz="1800" b="1" dirty="0">
                <a:latin typeface="Times New Roman" pitchFamily="18" charset="0"/>
                <a:cs typeface="Times New Roman" pitchFamily="18" charset="0"/>
              </a:rPr>
              <a:t>Design Phase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Created UI/UX wireframes and prototypes to visualize user journeys and gather early feedback.</a:t>
            </a:r>
          </a:p>
          <a:p>
            <a:r>
              <a:rPr lang="en-US" sz="1800" b="1" dirty="0">
                <a:latin typeface="Times New Roman" pitchFamily="18" charset="0"/>
                <a:cs typeface="Times New Roman" pitchFamily="18" charset="0"/>
              </a:rPr>
              <a:t>Development Phase</a:t>
            </a:r>
            <a:r>
              <a:rPr lang="en-US" sz="1800" dirty="0">
                <a:latin typeface="Times New Roman" pitchFamily="18" charset="0"/>
                <a:cs typeface="Times New Roman" pitchFamily="18" charset="0"/>
              </a:rPr>
              <a:t>:</a:t>
            </a:r>
          </a:p>
          <a:p>
            <a:pPr lvl="1"/>
            <a:r>
              <a:rPr lang="en-US" sz="1800" b="1" dirty="0">
                <a:latin typeface="Times New Roman" pitchFamily="18" charset="0"/>
                <a:cs typeface="Times New Roman" pitchFamily="18" charset="0"/>
              </a:rPr>
              <a:t>Frontend Development</a:t>
            </a:r>
            <a:r>
              <a:rPr lang="en-US" sz="1800" dirty="0">
                <a:latin typeface="Times New Roman" pitchFamily="18" charset="0"/>
                <a:cs typeface="Times New Roman" pitchFamily="18" charset="0"/>
              </a:rPr>
              <a:t>: Implemented using React.js for a responsive and interactive user experience.</a:t>
            </a:r>
          </a:p>
          <a:p>
            <a:pPr lvl="1"/>
            <a:r>
              <a:rPr lang="en-US" sz="1800" b="1" dirty="0">
                <a:latin typeface="Times New Roman" pitchFamily="18" charset="0"/>
                <a:cs typeface="Times New Roman" pitchFamily="18" charset="0"/>
              </a:rPr>
              <a:t>Backend Development</a:t>
            </a:r>
            <a:r>
              <a:rPr lang="en-US" sz="1800" dirty="0">
                <a:latin typeface="Times New Roman" pitchFamily="18" charset="0"/>
                <a:cs typeface="Times New Roman" pitchFamily="18" charset="0"/>
              </a:rPr>
              <a:t>: Built with Node.js and Express.js to ensure scalability and performance.</a:t>
            </a:r>
          </a:p>
          <a:p>
            <a:pPr lvl="1"/>
            <a:r>
              <a:rPr lang="en-US" sz="1800" b="1" dirty="0">
                <a:latin typeface="Times New Roman" pitchFamily="18" charset="0"/>
                <a:cs typeface="Times New Roman" pitchFamily="18" charset="0"/>
              </a:rPr>
              <a:t>Database Integration</a:t>
            </a:r>
            <a:r>
              <a:rPr lang="en-US" sz="1800" dirty="0">
                <a:latin typeface="Times New Roman" pitchFamily="18" charset="0"/>
                <a:cs typeface="Times New Roman" pitchFamily="18" charset="0"/>
              </a:rPr>
              <a:t>: Set up and managed using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 for flexible data storage and fast access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t>Implementation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942" y="2116899"/>
            <a:ext cx="8793273" cy="4371584"/>
          </a:xfrm>
        </p:spPr>
        <p:txBody>
          <a:bodyPr>
            <a:noAutofit/>
          </a:bodyPr>
          <a:lstStyle/>
          <a:p>
            <a:r>
              <a:rPr lang="en-US" sz="1800" b="1" dirty="0" smtClean="0">
                <a:latin typeface="Times New Roman" pitchFamily="18" charset="0"/>
                <a:cs typeface="Times New Roman" pitchFamily="18" charset="0"/>
              </a:rPr>
              <a:t>System </a:t>
            </a:r>
            <a:r>
              <a:rPr lang="en-US" sz="1800" b="1" dirty="0">
                <a:latin typeface="Times New Roman" pitchFamily="18" charset="0"/>
                <a:cs typeface="Times New Roman" pitchFamily="18" charset="0"/>
              </a:rPr>
              <a:t>Integration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Integrated third-party APIs, including Google Maps for location services and a payment gateway (e.g., Stripe or PayPal) for secure transactions.</a:t>
            </a:r>
          </a:p>
          <a:p>
            <a:pPr lvl="1"/>
            <a:r>
              <a:rPr lang="en-US" sz="1800" dirty="0">
                <a:latin typeface="Times New Roman" pitchFamily="18" charset="0"/>
                <a:cs typeface="Times New Roman" pitchFamily="18" charset="0"/>
              </a:rPr>
              <a:t>Linked the frontend with backend services via </a:t>
            </a:r>
            <a:r>
              <a:rPr lang="en-US" sz="1800" dirty="0" err="1">
                <a:latin typeface="Times New Roman" pitchFamily="18" charset="0"/>
                <a:cs typeface="Times New Roman" pitchFamily="18" charset="0"/>
              </a:rPr>
              <a:t>RESTful</a:t>
            </a:r>
            <a:r>
              <a:rPr lang="en-US" sz="1800" dirty="0">
                <a:latin typeface="Times New Roman" pitchFamily="18" charset="0"/>
                <a:cs typeface="Times New Roman" pitchFamily="18" charset="0"/>
              </a:rPr>
              <a:t> APIs for smooth data flow and real-time updates.</a:t>
            </a:r>
          </a:p>
          <a:p>
            <a:r>
              <a:rPr lang="en-US" sz="1800" b="1" dirty="0">
                <a:latin typeface="Times New Roman" pitchFamily="18" charset="0"/>
                <a:cs typeface="Times New Roman" pitchFamily="18" charset="0"/>
              </a:rPr>
              <a:t>Testing and Quality Assurance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Conducted unit testing for individual components, integration testing for modules, and user acceptance testing (UAT) to validate overall functionality.</a:t>
            </a:r>
          </a:p>
          <a:p>
            <a:r>
              <a:rPr lang="en-US" sz="1800" b="1" dirty="0">
                <a:latin typeface="Times New Roman" pitchFamily="18" charset="0"/>
                <a:cs typeface="Times New Roman" pitchFamily="18" charset="0"/>
              </a:rPr>
              <a:t>Deployment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Deployed the portal on cloud infrastructure (e.g., AWS, Azure) for reliability and scalability.</a:t>
            </a:r>
          </a:p>
          <a:p>
            <a:r>
              <a:rPr lang="en-US" sz="1800" b="1" dirty="0">
                <a:latin typeface="Times New Roman" pitchFamily="18" charset="0"/>
                <a:cs typeface="Times New Roman" pitchFamily="18" charset="0"/>
              </a:rPr>
              <a:t>Monitoring and Maintenance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Implemented monitoring tools (e.g., New Relic, </a:t>
            </a:r>
            <a:r>
              <a:rPr lang="en-US" sz="1800" dirty="0" err="1">
                <a:latin typeface="Times New Roman" pitchFamily="18" charset="0"/>
                <a:cs typeface="Times New Roman" pitchFamily="18" charset="0"/>
              </a:rPr>
              <a:t>CloudWatch</a:t>
            </a:r>
            <a:r>
              <a:rPr lang="en-US" sz="1800" dirty="0">
                <a:latin typeface="Times New Roman" pitchFamily="18" charset="0"/>
                <a:cs typeface="Times New Roman" pitchFamily="18" charset="0"/>
              </a:rPr>
              <a:t>) to track performance and user engagement post-launch.</a:t>
            </a:r>
          </a:p>
        </p:txBody>
      </p:sp>
      <p:sp>
        <p:nvSpPr>
          <p:cNvPr id="2" name="Title 1"/>
          <p:cNvSpPr>
            <a:spLocks noGrp="1"/>
          </p:cNvSpPr>
          <p:nvPr>
            <p:ph type="title"/>
          </p:nvPr>
        </p:nvSpPr>
        <p:spPr/>
        <p:txBody>
          <a:bodyPr/>
          <a:lstStyle/>
          <a:p>
            <a:pPr>
              <a:defRPr sz="2800">
                <a:latin typeface="Times New Roman"/>
              </a:defRPr>
            </a:pPr>
            <a:r>
              <a:rPr dirty="0" smtClean="0"/>
              <a:t>Implementation</a:t>
            </a:r>
            <a:r>
              <a:rPr lang="en-US" dirty="0" smtClean="0"/>
              <a:t> (Cont.)</a:t>
            </a:r>
            <a:endParaRPr dirty="0"/>
          </a:p>
        </p:txBody>
      </p:sp>
    </p:spTree>
    <p:extLst>
      <p:ext uri="{BB962C8B-B14F-4D97-AF65-F5344CB8AC3E}">
        <p14:creationId xmlns:p14="http://schemas.microsoft.com/office/powerpoint/2010/main" val="249753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942" y="2116899"/>
            <a:ext cx="8793273" cy="4371584"/>
          </a:xfrm>
        </p:spPr>
        <p:txBody>
          <a:bodyPr>
            <a:noAutofit/>
          </a:bodyPr>
          <a:lstStyle/>
          <a:p>
            <a:pPr marL="0" indent="0">
              <a:buNone/>
            </a:pPr>
            <a:r>
              <a:rPr lang="en-IN" sz="1800" b="1" dirty="0">
                <a:latin typeface="Times New Roman" pitchFamily="18" charset="0"/>
                <a:cs typeface="Times New Roman" pitchFamily="18" charset="0"/>
              </a:rPr>
              <a:t>Technologies Used</a:t>
            </a:r>
            <a:r>
              <a:rPr lang="en-IN" sz="1800" dirty="0">
                <a:latin typeface="Times New Roman" pitchFamily="18" charset="0"/>
                <a:cs typeface="Times New Roman" pitchFamily="18" charset="0"/>
              </a:rPr>
              <a:t>:</a:t>
            </a:r>
          </a:p>
          <a:p>
            <a:r>
              <a:rPr lang="en-IN" sz="1800" b="1" dirty="0">
                <a:latin typeface="Times New Roman" pitchFamily="18" charset="0"/>
                <a:cs typeface="Times New Roman" pitchFamily="18" charset="0"/>
              </a:rPr>
              <a:t>Frontend</a:t>
            </a:r>
            <a:r>
              <a:rPr lang="en-IN" sz="1800" dirty="0">
                <a:latin typeface="Times New Roman" pitchFamily="18" charset="0"/>
                <a:cs typeface="Times New Roman" pitchFamily="18" charset="0"/>
              </a:rPr>
              <a:t>: React.js, CSS/SCSS, Bootstrap for responsive design.</a:t>
            </a:r>
          </a:p>
          <a:p>
            <a:r>
              <a:rPr lang="en-IN" sz="1800" b="1" dirty="0">
                <a:latin typeface="Times New Roman" pitchFamily="18" charset="0"/>
                <a:cs typeface="Times New Roman" pitchFamily="18" charset="0"/>
              </a:rPr>
              <a:t>Backend</a:t>
            </a:r>
            <a:r>
              <a:rPr lang="en-IN" sz="1800" dirty="0">
                <a:latin typeface="Times New Roman" pitchFamily="18" charset="0"/>
                <a:cs typeface="Times New Roman" pitchFamily="18" charset="0"/>
              </a:rPr>
              <a:t>: Node.js with Express.js for server-side logic.</a:t>
            </a:r>
          </a:p>
          <a:p>
            <a:r>
              <a:rPr lang="en-IN" sz="1800" b="1" dirty="0">
                <a:latin typeface="Times New Roman" pitchFamily="18" charset="0"/>
                <a:cs typeface="Times New Roman" pitchFamily="18" charset="0"/>
              </a:rPr>
              <a:t>Database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MongoDB</a:t>
            </a:r>
            <a:r>
              <a:rPr lang="en-IN" sz="1800" dirty="0">
                <a:latin typeface="Times New Roman" pitchFamily="18" charset="0"/>
                <a:cs typeface="Times New Roman" pitchFamily="18" charset="0"/>
              </a:rPr>
              <a:t> for its </a:t>
            </a:r>
            <a:r>
              <a:rPr lang="en-IN" sz="1800" dirty="0" err="1">
                <a:latin typeface="Times New Roman" pitchFamily="18" charset="0"/>
                <a:cs typeface="Times New Roman" pitchFamily="18" charset="0"/>
              </a:rPr>
              <a:t>NoSQL</a:t>
            </a:r>
            <a:r>
              <a:rPr lang="en-IN" sz="1800" dirty="0">
                <a:latin typeface="Times New Roman" pitchFamily="18" charset="0"/>
                <a:cs typeface="Times New Roman" pitchFamily="18" charset="0"/>
              </a:rPr>
              <a:t> structure, ideal for managing property listings and user data.</a:t>
            </a:r>
          </a:p>
          <a:p>
            <a:r>
              <a:rPr lang="en-IN" sz="1800" b="1" dirty="0">
                <a:latin typeface="Times New Roman" pitchFamily="18" charset="0"/>
                <a:cs typeface="Times New Roman" pitchFamily="18" charset="0"/>
              </a:rPr>
              <a:t>APIs and Third-Party Services</a:t>
            </a:r>
            <a:r>
              <a:rPr lang="en-IN" sz="1800" dirty="0">
                <a:latin typeface="Times New Roman" pitchFamily="18" charset="0"/>
                <a:cs typeface="Times New Roman" pitchFamily="18" charset="0"/>
              </a:rPr>
              <a:t>:</a:t>
            </a:r>
          </a:p>
          <a:p>
            <a:pPr lvl="1"/>
            <a:r>
              <a:rPr lang="en-IN" sz="1800" b="1" dirty="0">
                <a:latin typeface="Times New Roman" pitchFamily="18" charset="0"/>
                <a:cs typeface="Times New Roman" pitchFamily="18" charset="0"/>
              </a:rPr>
              <a:t>Google Maps API</a:t>
            </a:r>
            <a:r>
              <a:rPr lang="en-IN" sz="1800" dirty="0">
                <a:latin typeface="Times New Roman" pitchFamily="18" charset="0"/>
                <a:cs typeface="Times New Roman" pitchFamily="18" charset="0"/>
              </a:rPr>
              <a:t>: For interactive maps and location-based search.</a:t>
            </a:r>
          </a:p>
          <a:p>
            <a:pPr lvl="1"/>
            <a:r>
              <a:rPr lang="en-IN" sz="1800" b="1" dirty="0">
                <a:latin typeface="Times New Roman" pitchFamily="18" charset="0"/>
                <a:cs typeface="Times New Roman" pitchFamily="18" charset="0"/>
              </a:rPr>
              <a:t>Payment Gateway (Stripe/PayPal)</a:t>
            </a:r>
            <a:r>
              <a:rPr lang="en-IN" sz="1800" dirty="0">
                <a:latin typeface="Times New Roman" pitchFamily="18" charset="0"/>
                <a:cs typeface="Times New Roman" pitchFamily="18" charset="0"/>
              </a:rPr>
              <a:t>: For secure payment handling.</a:t>
            </a:r>
          </a:p>
          <a:p>
            <a:r>
              <a:rPr lang="en-IN" sz="1800" b="1" dirty="0">
                <a:latin typeface="Times New Roman" pitchFamily="18" charset="0"/>
                <a:cs typeface="Times New Roman" pitchFamily="18" charset="0"/>
              </a:rPr>
              <a:t>Version Control</a:t>
            </a:r>
            <a:r>
              <a:rPr lang="en-IN" sz="1800" dirty="0">
                <a:latin typeface="Times New Roman" pitchFamily="18" charset="0"/>
                <a:cs typeface="Times New Roman" pitchFamily="18" charset="0"/>
              </a:rPr>
              <a:t>: Git for tracking changes and collaboration.</a:t>
            </a:r>
          </a:p>
          <a:p>
            <a:r>
              <a:rPr lang="en-IN" sz="1800" b="1" dirty="0">
                <a:latin typeface="Times New Roman" pitchFamily="18" charset="0"/>
                <a:cs typeface="Times New Roman" pitchFamily="18" charset="0"/>
              </a:rPr>
              <a:t>Development Tools</a:t>
            </a:r>
            <a:r>
              <a:rPr lang="en-IN" sz="1800" dirty="0">
                <a:latin typeface="Times New Roman" pitchFamily="18" charset="0"/>
                <a:cs typeface="Times New Roman" pitchFamily="18" charset="0"/>
              </a:rPr>
              <a:t>: Visual Studio Code (</a:t>
            </a:r>
            <a:r>
              <a:rPr lang="en-IN" sz="1800" dirty="0" err="1">
                <a:latin typeface="Times New Roman" pitchFamily="18" charset="0"/>
                <a:cs typeface="Times New Roman" pitchFamily="18" charset="0"/>
              </a:rPr>
              <a:t>VSCode</a:t>
            </a:r>
            <a:r>
              <a:rPr lang="en-IN" sz="1800" dirty="0">
                <a:latin typeface="Times New Roman" pitchFamily="18" charset="0"/>
                <a:cs typeface="Times New Roman" pitchFamily="18" charset="0"/>
              </a:rPr>
              <a:t>), Postman for API testing.</a:t>
            </a:r>
          </a:p>
          <a:p>
            <a:r>
              <a:rPr lang="en-IN" sz="1800" b="1" dirty="0">
                <a:latin typeface="Times New Roman" pitchFamily="18" charset="0"/>
                <a:cs typeface="Times New Roman" pitchFamily="18" charset="0"/>
              </a:rPr>
              <a:t>Deployment</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Docker</a:t>
            </a:r>
            <a:r>
              <a:rPr lang="en-IN" sz="1800" dirty="0">
                <a:latin typeface="Times New Roman" pitchFamily="18" charset="0"/>
                <a:cs typeface="Times New Roman" pitchFamily="18" charset="0"/>
              </a:rPr>
              <a:t> for containerization, hosted on AWS or a similar cloud platform.</a:t>
            </a:r>
          </a:p>
          <a:p>
            <a:pPr marL="0" indent="0">
              <a:buNone/>
            </a:pP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smtClean="0"/>
              <a:t>Implementation</a:t>
            </a:r>
            <a:r>
              <a:rPr lang="en-US" dirty="0" smtClean="0"/>
              <a:t> (Cont.)</a:t>
            </a:r>
            <a:endParaRPr dirty="0"/>
          </a:p>
        </p:txBody>
      </p:sp>
    </p:spTree>
    <p:extLst>
      <p:ext uri="{BB962C8B-B14F-4D97-AF65-F5344CB8AC3E}">
        <p14:creationId xmlns:p14="http://schemas.microsoft.com/office/powerpoint/2010/main" val="288204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41951"/>
            <a:ext cx="7408333" cy="3984212"/>
          </a:xfrm>
        </p:spPr>
        <p:txBody>
          <a:bodyPr>
            <a:noAutofit/>
          </a:bodyPr>
          <a:lstStyle/>
          <a:p>
            <a:pPr marL="0" indent="0">
              <a:buNone/>
            </a:pPr>
            <a:r>
              <a:rPr lang="en-US" sz="1800" b="1" dirty="0">
                <a:latin typeface="Times New Roman" pitchFamily="18" charset="0"/>
                <a:cs typeface="Times New Roman" pitchFamily="18" charset="0"/>
              </a:rPr>
              <a:t>Challenges Encountered</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Data Security and User Privacy</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Ensuring the protection of user data and compliance with data regulations (e.g., GDPR) was critical.</a:t>
            </a:r>
          </a:p>
          <a:p>
            <a:r>
              <a:rPr lang="en-US" sz="1800" b="1" dirty="0">
                <a:latin typeface="Times New Roman" pitchFamily="18" charset="0"/>
                <a:cs typeface="Times New Roman" pitchFamily="18" charset="0"/>
              </a:rPr>
              <a:t>High Competition in the Market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Differentiating the platform from established rental websites with extensive user bases posed a challenge.</a:t>
            </a:r>
          </a:p>
          <a:p>
            <a:r>
              <a:rPr lang="en-US" sz="1800" b="1" dirty="0">
                <a:latin typeface="Times New Roman" pitchFamily="18" charset="0"/>
                <a:cs typeface="Times New Roman" pitchFamily="18" charset="0"/>
              </a:rPr>
              <a:t>System Integration Complexity</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Integrating multiple third-party services such as payment gateways and map APIs added to the project complexity.</a:t>
            </a:r>
          </a:p>
          <a:p>
            <a:r>
              <a:rPr lang="en-US" sz="1800" b="1" dirty="0">
                <a:latin typeface="Times New Roman" pitchFamily="18" charset="0"/>
                <a:cs typeface="Times New Roman" pitchFamily="18" charset="0"/>
              </a:rPr>
              <a:t>Scalability Concerns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Ensuring the platform could handle high user traffic without performance degradation was a significant concern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t>Challenges and Change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41951"/>
            <a:ext cx="7408333" cy="3984212"/>
          </a:xfrm>
        </p:spPr>
        <p:txBody>
          <a:bodyPr>
            <a:noAutofit/>
          </a:bodyPr>
          <a:lstStyle/>
          <a:p>
            <a:r>
              <a:rPr lang="en-US" sz="1800" b="1" dirty="0" smtClean="0">
                <a:latin typeface="Times New Roman" pitchFamily="18" charset="0"/>
                <a:cs typeface="Times New Roman" pitchFamily="18" charset="0"/>
              </a:rPr>
              <a:t>Timeline </a:t>
            </a:r>
            <a:r>
              <a:rPr lang="en-US" sz="1800" b="1" dirty="0">
                <a:latin typeface="Times New Roman" pitchFamily="18" charset="0"/>
                <a:cs typeface="Times New Roman" pitchFamily="18" charset="0"/>
              </a:rPr>
              <a:t>Management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Keeping development on schedule while maintaining quality was difficult, particularly during complex development phases.</a:t>
            </a:r>
          </a:p>
          <a:p>
            <a:r>
              <a:rPr lang="en-US" sz="1800" b="1" dirty="0">
                <a:latin typeface="Times New Roman" pitchFamily="18" charset="0"/>
                <a:cs typeface="Times New Roman" pitchFamily="18" charset="0"/>
              </a:rPr>
              <a:t>Solutions Implemented</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Data Security Measures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Implemented encryption protocols, SSL certificates, and secure user authentication mechanisms (e.g., </a:t>
            </a:r>
            <a:r>
              <a:rPr lang="en-US" sz="1800" dirty="0" err="1">
                <a:latin typeface="Times New Roman" pitchFamily="18" charset="0"/>
                <a:cs typeface="Times New Roman" pitchFamily="18" charset="0"/>
              </a:rPr>
              <a:t>OAuth</a:t>
            </a:r>
            <a:r>
              <a:rPr lang="en-US" sz="1800" dirty="0">
                <a:latin typeface="Times New Roman" pitchFamily="18" charset="0"/>
                <a:cs typeface="Times New Roman" pitchFamily="18" charset="0"/>
              </a:rPr>
              <a:t> 2.0).</a:t>
            </a:r>
          </a:p>
          <a:p>
            <a:pPr lvl="1"/>
            <a:r>
              <a:rPr lang="en-US" sz="1800" dirty="0">
                <a:latin typeface="Times New Roman" pitchFamily="18" charset="0"/>
                <a:cs typeface="Times New Roman" pitchFamily="18" charset="0"/>
              </a:rPr>
              <a:t>Conducted regular security audits and adopted data </a:t>
            </a:r>
            <a:r>
              <a:rPr lang="en-US" sz="1800" dirty="0" err="1">
                <a:latin typeface="Times New Roman" pitchFamily="18" charset="0"/>
                <a:cs typeface="Times New Roman" pitchFamily="18" charset="0"/>
              </a:rPr>
              <a:t>anonymization</a:t>
            </a:r>
            <a:r>
              <a:rPr lang="en-US" sz="1800" dirty="0">
                <a:latin typeface="Times New Roman" pitchFamily="18" charset="0"/>
                <a:cs typeface="Times New Roman" pitchFamily="18" charset="0"/>
              </a:rPr>
              <a:t> practices for user data.</a:t>
            </a:r>
          </a:p>
          <a:p>
            <a:r>
              <a:rPr lang="en-US" sz="1800" b="1" dirty="0">
                <a:latin typeface="Times New Roman" pitchFamily="18" charset="0"/>
                <a:cs typeface="Times New Roman" pitchFamily="18" charset="0"/>
              </a:rPr>
              <a:t>Unique Value Proposition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Focused on personalized property recommendations, real-time messaging, and user-friendly interfaces to differentiate the platform</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a:t>Challenges and Change </a:t>
            </a:r>
            <a:r>
              <a:rPr dirty="0" smtClean="0"/>
              <a:t>Management</a:t>
            </a:r>
            <a:r>
              <a:rPr lang="en-US" dirty="0" smtClean="0"/>
              <a:t> (Cont.)</a:t>
            </a:r>
            <a:endParaRPr dirty="0"/>
          </a:p>
        </p:txBody>
      </p:sp>
    </p:spTree>
    <p:extLst>
      <p:ext uri="{BB962C8B-B14F-4D97-AF65-F5344CB8AC3E}">
        <p14:creationId xmlns:p14="http://schemas.microsoft.com/office/powerpoint/2010/main" val="284740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880" y="2141951"/>
            <a:ext cx="8022920" cy="3984212"/>
          </a:xfrm>
        </p:spPr>
        <p:txBody>
          <a:bodyPr>
            <a:noAutofit/>
          </a:bodyPr>
          <a:lstStyle/>
          <a:p>
            <a:r>
              <a:rPr lang="en-US" sz="1800" b="1" dirty="0" smtClean="0">
                <a:latin typeface="Times New Roman" pitchFamily="18" charset="0"/>
                <a:cs typeface="Times New Roman" pitchFamily="18" charset="0"/>
              </a:rPr>
              <a:t>Simplified </a:t>
            </a:r>
            <a:r>
              <a:rPr lang="en-US" sz="1800" b="1" dirty="0">
                <a:latin typeface="Times New Roman" pitchFamily="18" charset="0"/>
                <a:cs typeface="Times New Roman" pitchFamily="18" charset="0"/>
              </a:rPr>
              <a:t>System Integration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Used a modular </a:t>
            </a:r>
            <a:r>
              <a:rPr lang="en-US" sz="1800" dirty="0" err="1">
                <a:latin typeface="Times New Roman" pitchFamily="18" charset="0"/>
                <a:cs typeface="Times New Roman" pitchFamily="18" charset="0"/>
              </a:rPr>
              <a:t>microservices</a:t>
            </a:r>
            <a:r>
              <a:rPr lang="en-US" sz="1800" dirty="0">
                <a:latin typeface="Times New Roman" pitchFamily="18" charset="0"/>
                <a:cs typeface="Times New Roman" pitchFamily="18" charset="0"/>
              </a:rPr>
              <a:t> approach to integrate third-party services efficiently and reduce code complexity.</a:t>
            </a:r>
          </a:p>
          <a:p>
            <a:pPr lvl="1"/>
            <a:r>
              <a:rPr lang="en-US" sz="1800" dirty="0">
                <a:latin typeface="Times New Roman" pitchFamily="18" charset="0"/>
                <a:cs typeface="Times New Roman" pitchFamily="18" charset="0"/>
              </a:rPr>
              <a:t>Leveraged well-documented APIs for seamless integration and maintained comprehensive documentation for future maintenance.</a:t>
            </a:r>
          </a:p>
          <a:p>
            <a:r>
              <a:rPr lang="en-US" sz="1800" b="1" dirty="0">
                <a:latin typeface="Times New Roman" pitchFamily="18" charset="0"/>
                <a:cs typeface="Times New Roman" pitchFamily="18" charset="0"/>
              </a:rPr>
              <a:t>Scalable Infrastructure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Employed a cloud-based deployment strategy (e.g., AWS with auto-scaling) to handle user load dynamically.</a:t>
            </a:r>
          </a:p>
          <a:p>
            <a:pPr lvl="1"/>
            <a:r>
              <a:rPr lang="en-US" sz="1800" dirty="0">
                <a:latin typeface="Times New Roman" pitchFamily="18" charset="0"/>
                <a:cs typeface="Times New Roman" pitchFamily="18" charset="0"/>
              </a:rPr>
              <a:t>Utilized caching mechanisms (e.g., </a:t>
            </a:r>
            <a:r>
              <a:rPr lang="en-US" sz="1800" dirty="0" err="1">
                <a:latin typeface="Times New Roman" pitchFamily="18" charset="0"/>
                <a:cs typeface="Times New Roman" pitchFamily="18" charset="0"/>
              </a:rPr>
              <a:t>Redis</a:t>
            </a:r>
            <a:r>
              <a:rPr lang="en-US" sz="1800" dirty="0">
                <a:latin typeface="Times New Roman" pitchFamily="18" charset="0"/>
                <a:cs typeface="Times New Roman" pitchFamily="18" charset="0"/>
              </a:rPr>
              <a:t>) to improve response times and reduce database strain.</a:t>
            </a:r>
          </a:p>
          <a:p>
            <a:r>
              <a:rPr lang="en-US" sz="1800" b="1" dirty="0">
                <a:latin typeface="Times New Roman" pitchFamily="18" charset="0"/>
                <a:cs typeface="Times New Roman" pitchFamily="18" charset="0"/>
              </a:rPr>
              <a:t>Agile Project Management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Adopted Agile methodologies with iterative sprints, allowing for flexibility in development and quicker identification of potential bottlenecks.</a:t>
            </a:r>
          </a:p>
          <a:p>
            <a:pPr lvl="1"/>
            <a:r>
              <a:rPr lang="en-US" sz="1800" dirty="0">
                <a:latin typeface="Times New Roman" pitchFamily="18" charset="0"/>
                <a:cs typeface="Times New Roman" pitchFamily="18" charset="0"/>
              </a:rPr>
              <a:t>Regular stand-up meetings and retrospectives helped to re-align team goals and resolve issues promptly</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a:t>Challenges and Change </a:t>
            </a:r>
            <a:r>
              <a:rPr dirty="0" smtClean="0"/>
              <a:t>Management</a:t>
            </a:r>
            <a:r>
              <a:rPr lang="en-US" dirty="0" smtClean="0"/>
              <a:t> (Cont.)</a:t>
            </a:r>
            <a:endParaRPr dirty="0"/>
          </a:p>
        </p:txBody>
      </p:sp>
    </p:spTree>
    <p:extLst>
      <p:ext uri="{BB962C8B-B14F-4D97-AF65-F5344CB8AC3E}">
        <p14:creationId xmlns:p14="http://schemas.microsoft.com/office/powerpoint/2010/main" val="212289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141951"/>
            <a:ext cx="7670684" cy="3984212"/>
          </a:xfrm>
        </p:spPr>
        <p:txBody>
          <a:bodyPr>
            <a:noAutofit/>
          </a:bodyPr>
          <a:lstStyle/>
          <a:p>
            <a:pPr marL="0" indent="0">
              <a:buNone/>
            </a:pPr>
            <a:r>
              <a:rPr lang="en-US" sz="1800" b="1" dirty="0" smtClean="0">
                <a:latin typeface="Times New Roman" pitchFamily="18" charset="0"/>
                <a:cs typeface="Times New Roman" pitchFamily="18" charset="0"/>
              </a:rPr>
              <a:t>Changes </a:t>
            </a:r>
            <a:r>
              <a:rPr lang="en-US" sz="1800" b="1" dirty="0">
                <a:latin typeface="Times New Roman" pitchFamily="18" charset="0"/>
                <a:cs typeface="Times New Roman" pitchFamily="18" charset="0"/>
              </a:rPr>
              <a:t>Made During the Project</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Enhanced Security Features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Introduced two-factor authentication (2FA) mid-project to strengthen user account protection following initial feedback.</a:t>
            </a:r>
          </a:p>
          <a:p>
            <a:r>
              <a:rPr lang="en-US" sz="1800" b="1" dirty="0">
                <a:latin typeface="Times New Roman" pitchFamily="18" charset="0"/>
                <a:cs typeface="Times New Roman" pitchFamily="18" charset="0"/>
              </a:rPr>
              <a:t>Redesigned UI Elements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Adjusted the user interface based on user feedback from early testing to improve navigation and usability.</a:t>
            </a:r>
          </a:p>
          <a:p>
            <a:r>
              <a:rPr lang="en-US" sz="1800" b="1" dirty="0">
                <a:latin typeface="Times New Roman" pitchFamily="18" charset="0"/>
                <a:cs typeface="Times New Roman" pitchFamily="18" charset="0"/>
              </a:rPr>
              <a:t>Scope Adjustments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Deferred some non-essential features to a future release to ensure that core functionalities were delivered on time.</a:t>
            </a:r>
          </a:p>
          <a:p>
            <a:r>
              <a:rPr lang="en-US" sz="1800" b="1" dirty="0">
                <a:latin typeface="Times New Roman" pitchFamily="18" charset="0"/>
                <a:cs typeface="Times New Roman" pitchFamily="18" charset="0"/>
              </a:rPr>
              <a:t>Improved Deployment Strategy</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Moved from a single-server deployment to a containerized </a:t>
            </a:r>
            <a:r>
              <a:rPr lang="en-US" sz="1800" dirty="0" err="1">
                <a:latin typeface="Times New Roman" pitchFamily="18" charset="0"/>
                <a:cs typeface="Times New Roman" pitchFamily="18" charset="0"/>
              </a:rPr>
              <a:t>microservices</a:t>
            </a:r>
            <a:r>
              <a:rPr lang="en-US" sz="1800" dirty="0">
                <a:latin typeface="Times New Roman" pitchFamily="18" charset="0"/>
                <a:cs typeface="Times New Roman" pitchFamily="18" charset="0"/>
              </a:rPr>
              <a:t> architecture using </a:t>
            </a:r>
            <a:r>
              <a:rPr lang="en-US" sz="1800" dirty="0" err="1">
                <a:latin typeface="Times New Roman" pitchFamily="18" charset="0"/>
                <a:cs typeface="Times New Roman" pitchFamily="18" charset="0"/>
              </a:rPr>
              <a:t>Docker</a:t>
            </a:r>
            <a:r>
              <a:rPr lang="en-US" sz="1800" dirty="0">
                <a:latin typeface="Times New Roman" pitchFamily="18" charset="0"/>
                <a:cs typeface="Times New Roman" pitchFamily="18" charset="0"/>
              </a:rPr>
              <a:t>, enhancing the system’s scalability and reliability.</a:t>
            </a:r>
          </a:p>
        </p:txBody>
      </p:sp>
      <p:sp>
        <p:nvSpPr>
          <p:cNvPr id="2" name="Title 1"/>
          <p:cNvSpPr>
            <a:spLocks noGrp="1"/>
          </p:cNvSpPr>
          <p:nvPr>
            <p:ph type="title"/>
          </p:nvPr>
        </p:nvSpPr>
        <p:spPr/>
        <p:txBody>
          <a:bodyPr/>
          <a:lstStyle/>
          <a:p>
            <a:pPr>
              <a:defRPr sz="2800">
                <a:latin typeface="Times New Roman"/>
              </a:defRPr>
            </a:pPr>
            <a:r>
              <a:rPr dirty="0"/>
              <a:t>Challenges and Change </a:t>
            </a:r>
            <a:r>
              <a:rPr dirty="0" smtClean="0"/>
              <a:t>Management</a:t>
            </a:r>
            <a:r>
              <a:rPr lang="en-US" dirty="0" smtClean="0"/>
              <a:t> (Cont.)</a:t>
            </a:r>
            <a:endParaRPr dirty="0"/>
          </a:p>
        </p:txBody>
      </p:sp>
    </p:spTree>
    <p:extLst>
      <p:ext uri="{BB962C8B-B14F-4D97-AF65-F5344CB8AC3E}">
        <p14:creationId xmlns:p14="http://schemas.microsoft.com/office/powerpoint/2010/main" val="35468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2000">
                <a:latin typeface="Times New Roman"/>
              </a:defRPr>
            </a:pPr>
            <a:r>
              <a:t>We express our gratitude to all those who supported and guided us in the successful completion of this project.</a:t>
            </a:r>
          </a:p>
        </p:txBody>
      </p:sp>
      <p:sp>
        <p:nvSpPr>
          <p:cNvPr id="2" name="Title 1"/>
          <p:cNvSpPr>
            <a:spLocks noGrp="1"/>
          </p:cNvSpPr>
          <p:nvPr>
            <p:ph type="title"/>
          </p:nvPr>
        </p:nvSpPr>
        <p:spPr/>
        <p:txBody>
          <a:bodyPr/>
          <a:lstStyle/>
          <a:p>
            <a:pPr>
              <a:defRPr sz="2800">
                <a:latin typeface="Times New Roman"/>
              </a:defRPr>
            </a:pPr>
            <a:r>
              <a:t>Acknowledgement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511" y="2041742"/>
            <a:ext cx="7553890" cy="4084421"/>
          </a:xfrm>
        </p:spPr>
        <p:txBody>
          <a:bodyPr>
            <a:noAutofit/>
          </a:bodyPr>
          <a:lstStyle/>
          <a:p>
            <a:pPr marL="0" indent="0">
              <a:buNone/>
            </a:pPr>
            <a:r>
              <a:rPr lang="en-US" sz="1800" b="1" dirty="0">
                <a:latin typeface="Times New Roman" pitchFamily="18" charset="0"/>
                <a:cs typeface="Times New Roman" pitchFamily="18" charset="0"/>
              </a:rPr>
              <a:t>List of Final Deliverables for the Rental Property Web Portal Project</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Web Portal Platform</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Fully functional web application with frontend and backend integration.</a:t>
            </a:r>
          </a:p>
          <a:p>
            <a:pPr lvl="1"/>
            <a:r>
              <a:rPr lang="en-US" sz="1800" dirty="0">
                <a:latin typeface="Times New Roman" pitchFamily="18" charset="0"/>
                <a:cs typeface="Times New Roman" pitchFamily="18" charset="0"/>
              </a:rPr>
              <a:t>Key features include advanced property search, user authentication, messaging, and booking capabilities.</a:t>
            </a:r>
          </a:p>
          <a:p>
            <a:r>
              <a:rPr lang="en-US" sz="1800" b="1" dirty="0">
                <a:latin typeface="Times New Roman" pitchFamily="18" charset="0"/>
                <a:cs typeface="Times New Roman" pitchFamily="18" charset="0"/>
              </a:rPr>
              <a:t>User Documentation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Comprehensive user guide explaining how to navigate the platform, use search filters, manage user accounts, and book properties.</a:t>
            </a:r>
          </a:p>
          <a:p>
            <a:pPr lvl="1"/>
            <a:r>
              <a:rPr lang="en-US" sz="1800" dirty="0">
                <a:latin typeface="Times New Roman" pitchFamily="18" charset="0"/>
                <a:cs typeface="Times New Roman" pitchFamily="18" charset="0"/>
              </a:rPr>
              <a:t>FAQs and troubleshooting tips for common user issues.</a:t>
            </a:r>
          </a:p>
          <a:p>
            <a:r>
              <a:rPr lang="en-US" sz="1800" b="1" dirty="0">
                <a:latin typeface="Times New Roman" pitchFamily="18" charset="0"/>
                <a:cs typeface="Times New Roman" pitchFamily="18" charset="0"/>
              </a:rPr>
              <a:t>Technical Documentation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Detailed system architecture documentation, including API references and database schema.</a:t>
            </a:r>
          </a:p>
          <a:p>
            <a:pPr lvl="1"/>
            <a:r>
              <a:rPr lang="en-US" sz="1800" dirty="0">
                <a:latin typeface="Times New Roman" pitchFamily="18" charset="0"/>
                <a:cs typeface="Times New Roman" pitchFamily="18" charset="0"/>
              </a:rPr>
              <a:t>Developer guide for maintaining and updating the platform, with notes on third-party integrations (e.g., Google Maps API, payment gateway).</a:t>
            </a:r>
          </a:p>
          <a:p>
            <a:pPr marL="0" indent="0">
              <a:buNone/>
              <a:defRPr sz="2000">
                <a:latin typeface="Times New Roman"/>
              </a:defRPr>
            </a:pPr>
            <a:endParaRPr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t>Project Deliverables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511" y="2041742"/>
            <a:ext cx="7553890" cy="4084421"/>
          </a:xfrm>
        </p:spPr>
        <p:txBody>
          <a:bodyPr>
            <a:noAutofit/>
          </a:bodyPr>
          <a:lstStyle/>
          <a:p>
            <a:r>
              <a:rPr lang="en-US" sz="1800" b="1" dirty="0" smtClean="0">
                <a:latin typeface="Times New Roman" pitchFamily="18" charset="0"/>
                <a:cs typeface="Times New Roman" pitchFamily="18" charset="0"/>
              </a:rPr>
              <a:t>Design </a:t>
            </a:r>
            <a:r>
              <a:rPr lang="en-US" sz="1800" b="1" dirty="0">
                <a:latin typeface="Times New Roman" pitchFamily="18" charset="0"/>
                <a:cs typeface="Times New Roman" pitchFamily="18" charset="0"/>
              </a:rPr>
              <a:t>Assets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Finalized UI/UX design prototypes, wireframes, and style guide for consistency in future updates.</a:t>
            </a:r>
          </a:p>
          <a:p>
            <a:pPr lvl="1"/>
            <a:r>
              <a:rPr lang="en-US" sz="1800" dirty="0">
                <a:latin typeface="Times New Roman" pitchFamily="18" charset="0"/>
                <a:cs typeface="Times New Roman" pitchFamily="18" charset="0"/>
              </a:rPr>
              <a:t>Visual assets and branding elements used in the portal.</a:t>
            </a:r>
          </a:p>
          <a:p>
            <a:r>
              <a:rPr lang="en-US" sz="1800" b="1" dirty="0">
                <a:latin typeface="Times New Roman" pitchFamily="18" charset="0"/>
                <a:cs typeface="Times New Roman" pitchFamily="18" charset="0"/>
              </a:rPr>
              <a:t>Testing Reports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Comprehensive test reports documenting results from unit testing, integration testing, and user acceptance testing (UAT).</a:t>
            </a:r>
          </a:p>
          <a:p>
            <a:pPr lvl="1"/>
            <a:r>
              <a:rPr lang="en-US" sz="1800" dirty="0">
                <a:latin typeface="Times New Roman" pitchFamily="18" charset="0"/>
                <a:cs typeface="Times New Roman" pitchFamily="18" charset="0"/>
              </a:rPr>
              <a:t>Logs and resolutions of identified issues and bug fixes.</a:t>
            </a:r>
          </a:p>
          <a:p>
            <a:r>
              <a:rPr lang="en-US" sz="1800" b="1" dirty="0">
                <a:latin typeface="Times New Roman" pitchFamily="18" charset="0"/>
                <a:cs typeface="Times New Roman" pitchFamily="18" charset="0"/>
              </a:rPr>
              <a:t>Project Reports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Final project report summarizing project activities, timelines, and outcomes.</a:t>
            </a:r>
          </a:p>
          <a:p>
            <a:pPr lvl="1"/>
            <a:r>
              <a:rPr lang="en-US" sz="1800" dirty="0">
                <a:latin typeface="Times New Roman" pitchFamily="18" charset="0"/>
                <a:cs typeface="Times New Roman" pitchFamily="18" charset="0"/>
              </a:rPr>
              <a:t>Summary of challenges, solutions implemented, and lessons learned during the project</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a:t>Project </a:t>
            </a:r>
            <a:r>
              <a:rPr dirty="0" smtClean="0"/>
              <a:t>Deliverables</a:t>
            </a:r>
            <a:r>
              <a:rPr lang="en-US" dirty="0" smtClean="0"/>
              <a:t> (Cont.)</a:t>
            </a:r>
            <a:endParaRPr dirty="0"/>
          </a:p>
        </p:txBody>
      </p:sp>
    </p:spTree>
    <p:extLst>
      <p:ext uri="{BB962C8B-B14F-4D97-AF65-F5344CB8AC3E}">
        <p14:creationId xmlns:p14="http://schemas.microsoft.com/office/powerpoint/2010/main" val="151441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511" y="2041742"/>
            <a:ext cx="7553890" cy="4084421"/>
          </a:xfrm>
        </p:spPr>
        <p:txBody>
          <a:bodyPr>
            <a:noAutofit/>
          </a:bodyPr>
          <a:lstStyle/>
          <a:p>
            <a:r>
              <a:rPr lang="en-US" sz="1800" b="1" dirty="0" smtClean="0">
                <a:latin typeface="Times New Roman" pitchFamily="18" charset="0"/>
                <a:cs typeface="Times New Roman" pitchFamily="18" charset="0"/>
              </a:rPr>
              <a:t>Survey </a:t>
            </a:r>
            <a:r>
              <a:rPr lang="en-US" sz="1800" b="1" dirty="0">
                <a:latin typeface="Times New Roman" pitchFamily="18" charset="0"/>
                <a:cs typeface="Times New Roman" pitchFamily="18" charset="0"/>
              </a:rPr>
              <a:t>and Data Analysis Reports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Results from user surveys and market research conducted during the requirement-gathering phase.</a:t>
            </a:r>
          </a:p>
          <a:p>
            <a:pPr lvl="1"/>
            <a:r>
              <a:rPr lang="en-US" sz="1800" dirty="0">
                <a:latin typeface="Times New Roman" pitchFamily="18" charset="0"/>
                <a:cs typeface="Times New Roman" pitchFamily="18" charset="0"/>
              </a:rPr>
              <a:t>Analysis of user feedback gathered during beta testing.</a:t>
            </a:r>
          </a:p>
          <a:p>
            <a:r>
              <a:rPr lang="en-US" sz="1800" b="1" dirty="0">
                <a:latin typeface="Times New Roman" pitchFamily="18" charset="0"/>
                <a:cs typeface="Times New Roman" pitchFamily="18" charset="0"/>
              </a:rPr>
              <a:t>Deployment Guide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Step-by-step instructions for deploying the portal to cloud services (e.g., AWS or Azure).</a:t>
            </a:r>
          </a:p>
          <a:p>
            <a:pPr lvl="1"/>
            <a:r>
              <a:rPr lang="en-US" sz="1800" dirty="0">
                <a:latin typeface="Times New Roman" pitchFamily="18" charset="0"/>
                <a:cs typeface="Times New Roman" pitchFamily="18" charset="0"/>
              </a:rPr>
              <a:t>Configuration details for server setup, environment variables, and monitoring tools.</a:t>
            </a:r>
          </a:p>
          <a:p>
            <a:r>
              <a:rPr lang="en-US" sz="1800" b="1" dirty="0">
                <a:latin typeface="Times New Roman" pitchFamily="18" charset="0"/>
                <a:cs typeface="Times New Roman" pitchFamily="18" charset="0"/>
              </a:rPr>
              <a:t>Source Code Repository</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Access to the complete source code hosted on a version control system (e.g., </a:t>
            </a:r>
            <a:r>
              <a:rPr lang="en-US" sz="1800" dirty="0" err="1">
                <a:latin typeface="Times New Roman" pitchFamily="18" charset="0"/>
                <a:cs typeface="Times New Roman" pitchFamily="18" charset="0"/>
              </a:rPr>
              <a:t>GitHub</a:t>
            </a:r>
            <a:r>
              <a:rPr lang="en-US" sz="1800" dirty="0">
                <a:latin typeface="Times New Roman" pitchFamily="18" charset="0"/>
                <a:cs typeface="Times New Roman" pitchFamily="18" charset="0"/>
              </a:rPr>
              <a:t> or </a:t>
            </a:r>
            <a:r>
              <a:rPr lang="en-US" sz="1800" dirty="0" err="1">
                <a:latin typeface="Times New Roman" pitchFamily="18" charset="0"/>
                <a:cs typeface="Times New Roman" pitchFamily="18" charset="0"/>
              </a:rPr>
              <a:t>GitLab</a:t>
            </a:r>
            <a:r>
              <a:rPr lang="en-US" sz="1800" dirty="0">
                <a:latin typeface="Times New Roman" pitchFamily="18" charset="0"/>
                <a:cs typeface="Times New Roman" pitchFamily="18" charset="0"/>
              </a:rPr>
              <a:t>), with clear instructions on how to clone and build the project.</a:t>
            </a:r>
          </a:p>
          <a:p>
            <a:pPr marL="0" indent="0">
              <a:buNone/>
              <a:defRPr sz="2000">
                <a:latin typeface="Times New Roman"/>
              </a:defRPr>
            </a:pPr>
            <a:endParaRPr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a:t>Project </a:t>
            </a:r>
            <a:r>
              <a:rPr dirty="0" smtClean="0"/>
              <a:t>Deliverables</a:t>
            </a:r>
            <a:r>
              <a:rPr lang="en-US" dirty="0" smtClean="0"/>
              <a:t> (Cont.)</a:t>
            </a:r>
            <a:endParaRPr dirty="0"/>
          </a:p>
        </p:txBody>
      </p:sp>
    </p:spTree>
    <p:extLst>
      <p:ext uri="{BB962C8B-B14F-4D97-AF65-F5344CB8AC3E}">
        <p14:creationId xmlns:p14="http://schemas.microsoft.com/office/powerpoint/2010/main" val="409022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317315"/>
            <a:ext cx="7921204" cy="3808848"/>
          </a:xfrm>
        </p:spPr>
        <p:txBody>
          <a:bodyPr>
            <a:noAutofit/>
          </a:bodyPr>
          <a:lstStyle/>
          <a:p>
            <a:pPr marL="0" indent="0">
              <a:buNone/>
            </a:pPr>
            <a:r>
              <a:rPr lang="en-US" sz="1800" b="1" dirty="0">
                <a:latin typeface="Times New Roman" pitchFamily="18" charset="0"/>
                <a:cs typeface="Times New Roman" pitchFamily="18" charset="0"/>
              </a:rPr>
              <a:t>Suggestions for Improvements and Further Research or Development</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Enhanced Personalization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Implement AI-driven property recommendations based on user behavior and preferences to offer a more tailored user experience.</a:t>
            </a:r>
          </a:p>
          <a:p>
            <a:pPr lvl="1"/>
            <a:r>
              <a:rPr lang="en-US" sz="1800" dirty="0">
                <a:latin typeface="Times New Roman" pitchFamily="18" charset="0"/>
                <a:cs typeface="Times New Roman" pitchFamily="18" charset="0"/>
              </a:rPr>
              <a:t>Develop features that allow users to set alerts for properties matching their specific criteria, enhancing engagement.</a:t>
            </a:r>
          </a:p>
          <a:p>
            <a:r>
              <a:rPr lang="en-US" sz="1800" b="1" dirty="0">
                <a:latin typeface="Times New Roman" pitchFamily="18" charset="0"/>
                <a:cs typeface="Times New Roman" pitchFamily="18" charset="0"/>
              </a:rPr>
              <a:t>Mobile App Development</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Create a native mobile app for Android and </a:t>
            </a:r>
            <a:r>
              <a:rPr lang="en-US" sz="1800" dirty="0" err="1">
                <a:latin typeface="Times New Roman" pitchFamily="18" charset="0"/>
                <a:cs typeface="Times New Roman" pitchFamily="18" charset="0"/>
              </a:rPr>
              <a:t>iOS</a:t>
            </a:r>
            <a:r>
              <a:rPr lang="en-US" sz="1800" dirty="0">
                <a:latin typeface="Times New Roman" pitchFamily="18" charset="0"/>
                <a:cs typeface="Times New Roman" pitchFamily="18" charset="0"/>
              </a:rPr>
              <a:t> to complement the web portal and cater to users who prefer mobile-first solutions.</a:t>
            </a:r>
          </a:p>
          <a:p>
            <a:pPr lvl="1"/>
            <a:r>
              <a:rPr lang="en-US" sz="1800" dirty="0">
                <a:latin typeface="Times New Roman" pitchFamily="18" charset="0"/>
                <a:cs typeface="Times New Roman" pitchFamily="18" charset="0"/>
              </a:rPr>
              <a:t>Ensure the app has offline capabilities for viewing previously saved properties.</a:t>
            </a:r>
          </a:p>
          <a:p>
            <a:r>
              <a:rPr lang="en-US" sz="1800" b="1" dirty="0">
                <a:latin typeface="Times New Roman" pitchFamily="18" charset="0"/>
                <a:cs typeface="Times New Roman" pitchFamily="18" charset="0"/>
              </a:rPr>
              <a:t>Advanced Data Analytics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Integrate analytics tools that provide property owners and administrators with insights into user behavior, popular property types, and search trends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t>Future Work and Recommendations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317315"/>
            <a:ext cx="7921204" cy="3808848"/>
          </a:xfrm>
        </p:spPr>
        <p:txBody>
          <a:bodyPr>
            <a:noAutofit/>
          </a:bodyPr>
          <a:lstStyle/>
          <a:p>
            <a:r>
              <a:rPr lang="en-US" sz="1800" b="1" dirty="0" smtClean="0">
                <a:latin typeface="Times New Roman" pitchFamily="18" charset="0"/>
                <a:cs typeface="Times New Roman" pitchFamily="18" charset="0"/>
              </a:rPr>
              <a:t>Improved </a:t>
            </a:r>
            <a:r>
              <a:rPr lang="en-US" sz="1800" b="1" dirty="0">
                <a:latin typeface="Times New Roman" pitchFamily="18" charset="0"/>
                <a:cs typeface="Times New Roman" pitchFamily="18" charset="0"/>
              </a:rPr>
              <a:t>Security Features</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Introduce biometric login options such as fingerprint or face recognition for mobile access to enhance security.</a:t>
            </a:r>
          </a:p>
          <a:p>
            <a:pPr lvl="1"/>
            <a:r>
              <a:rPr lang="en-US" sz="1800" dirty="0">
                <a:latin typeface="Times New Roman" pitchFamily="18" charset="0"/>
                <a:cs typeface="Times New Roman" pitchFamily="18" charset="0"/>
              </a:rPr>
              <a:t>Regularly update security protocols to protect against evolving cyber threats.</a:t>
            </a:r>
          </a:p>
          <a:p>
            <a:r>
              <a:rPr lang="en-US" sz="1800" b="1" dirty="0">
                <a:latin typeface="Times New Roman" pitchFamily="18" charset="0"/>
                <a:cs typeface="Times New Roman" pitchFamily="18" charset="0"/>
              </a:rPr>
              <a:t>Smart Contracts and </a:t>
            </a:r>
            <a:r>
              <a:rPr lang="en-US" sz="1800" b="1" dirty="0" err="1">
                <a:latin typeface="Times New Roman" pitchFamily="18" charset="0"/>
                <a:cs typeface="Times New Roman" pitchFamily="18" charset="0"/>
              </a:rPr>
              <a:t>Blockchain</a:t>
            </a:r>
            <a:r>
              <a:rPr lang="en-US" sz="1800" b="1" dirty="0">
                <a:latin typeface="Times New Roman" pitchFamily="18" charset="0"/>
                <a:cs typeface="Times New Roman" pitchFamily="18" charset="0"/>
              </a:rPr>
              <a:t> Integration</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Research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technology to manage rental agreements and payment transactions securely. This could streamline lease signing and payment processes while enhancing transparency.</a:t>
            </a:r>
          </a:p>
          <a:p>
            <a:pPr lvl="1"/>
            <a:r>
              <a:rPr lang="en-US" sz="1800" dirty="0">
                <a:latin typeface="Times New Roman" pitchFamily="18" charset="0"/>
                <a:cs typeface="Times New Roman" pitchFamily="18" charset="0"/>
              </a:rPr>
              <a:t>Implement smart contracts for automated rental agreements and payment triggers, reducing paperwork and manual intervention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rPr dirty="0"/>
              <a:t>Future Work and </a:t>
            </a:r>
            <a:r>
              <a:rPr dirty="0" smtClean="0"/>
              <a:t>Recommendations</a:t>
            </a:r>
            <a:r>
              <a:rPr lang="en-US" dirty="0" smtClean="0"/>
              <a:t> (Cont.)</a:t>
            </a:r>
            <a:endParaRPr dirty="0"/>
          </a:p>
        </p:txBody>
      </p:sp>
    </p:spTree>
    <p:extLst>
      <p:ext uri="{BB962C8B-B14F-4D97-AF65-F5344CB8AC3E}">
        <p14:creationId xmlns:p14="http://schemas.microsoft.com/office/powerpoint/2010/main" val="1033162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The project </a:t>
            </a:r>
            <a:r>
              <a:rPr lang="en-US" sz="1800" dirty="0">
                <a:latin typeface="Times New Roman" pitchFamily="18" charset="0"/>
                <a:cs typeface="Times New Roman" pitchFamily="18" charset="0"/>
              </a:rPr>
              <a:t>successfully creates a user-friendly platform that connects property owners with potential renters. It streamlines the process of searching, listing, and managing rental properties, improving the overall rental experience. By offering features such as advanced search filters, secure payment options, and responsive customer support, the portal enhances convenience and accessibility for both property owners and renters. This project not only simplifies property management but also provides a reliable solution for individuals seeking rental accommodations. The system’s scalability ensures that it can grow alongside user needs, paving the way for future developments and enhancements.</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08909"/>
            <a:ext cx="8395855" cy="4117254"/>
          </a:xfrm>
        </p:spPr>
        <p:txBody>
          <a:bodyPr>
            <a:noAutofit/>
          </a:bodyPr>
          <a:lstStyle/>
          <a:p>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project </a:t>
            </a:r>
            <a:r>
              <a:rPr lang="en-US" sz="1800" dirty="0">
                <a:latin typeface="Times New Roman" pitchFamily="18" charset="0"/>
                <a:cs typeface="Times New Roman" pitchFamily="18" charset="0"/>
              </a:rPr>
              <a:t>aims to develop a comprehensive platform that bridges the gap between property owners and renters by offering an accessible and feature-rich environment. In today’s competitive rental </a:t>
            </a:r>
            <a:r>
              <a:rPr lang="en-US" sz="1800" dirty="0" smtClean="0">
                <a:latin typeface="Times New Roman" pitchFamily="18" charset="0"/>
                <a:cs typeface="Times New Roman" pitchFamily="18" charset="0"/>
              </a:rPr>
              <a:t>market, the </a:t>
            </a:r>
            <a:r>
              <a:rPr lang="en-US" sz="1800" dirty="0">
                <a:latin typeface="Times New Roman" pitchFamily="18" charset="0"/>
                <a:cs typeface="Times New Roman" pitchFamily="18" charset="0"/>
              </a:rPr>
              <a:t>need for a user-friendly platform that simplifies property search and management is essential. This project will provide functionalities like advanced search filters, secure user accounts, direct messaging, and booking capabilities, ensuring a smooth rental experience for both parties.</a:t>
            </a:r>
          </a:p>
          <a:p>
            <a:r>
              <a:rPr lang="en-US" sz="1800" dirty="0">
                <a:latin typeface="Times New Roman" pitchFamily="18" charset="0"/>
                <a:cs typeface="Times New Roman" pitchFamily="18" charset="0"/>
              </a:rPr>
              <a:t>The portal leverages modern web technologies, including a React-based frontend and a Node.js backend, along with secure data handling through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 The platform is designed for scalability and accessibility, accommodating various devices from desktops to smartphones. It incorporates third-party integrations for maps, payment processing, and notifications, enhancing functionality and user convenience.</a:t>
            </a:r>
          </a:p>
          <a:p>
            <a:r>
              <a:rPr lang="en-US" sz="1800" dirty="0">
                <a:latin typeface="Times New Roman" pitchFamily="18" charset="0"/>
                <a:cs typeface="Times New Roman" pitchFamily="18" charset="0"/>
              </a:rPr>
              <a:t>Through the stages of research, design, development, testing, and deployment, this project will deliver a reliable, scalable, and efficient solution. The anticipated outcome is a stable, market-ready platform that provides renters and property owners with a centralized, secure, and user-centric space to interact and transact, thereby improving the overall rental experience.</a:t>
            </a:r>
          </a:p>
        </p:txBody>
      </p:sp>
      <p:sp>
        <p:nvSpPr>
          <p:cNvPr id="2" name="Title 1"/>
          <p:cNvSpPr>
            <a:spLocks noGrp="1"/>
          </p:cNvSpPr>
          <p:nvPr>
            <p:ph type="title"/>
          </p:nvPr>
        </p:nvSpPr>
        <p:spPr/>
        <p:txBody>
          <a:bodyPr/>
          <a:lstStyle/>
          <a:p>
            <a:pPr>
              <a:defRPr sz="2800">
                <a:latin typeface="Times New Roman"/>
              </a:defRPr>
            </a:pPr>
            <a:r>
              <a:rPr dirty="0"/>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2000">
                <a:latin typeface="Times New Roman"/>
              </a:defRPr>
            </a:pPr>
            <a:r>
              <a:rPr dirty="0"/>
              <a:t>Project Management, Data Analysis, Software Development, Implementation, Testing</a:t>
            </a:r>
          </a:p>
        </p:txBody>
      </p:sp>
      <p:sp>
        <p:nvSpPr>
          <p:cNvPr id="2" name="Title 1"/>
          <p:cNvSpPr>
            <a:spLocks noGrp="1"/>
          </p:cNvSpPr>
          <p:nvPr>
            <p:ph type="title"/>
          </p:nvPr>
        </p:nvSpPr>
        <p:spPr/>
        <p:txBody>
          <a:bodyPr/>
          <a:lstStyle/>
          <a:p>
            <a:pPr>
              <a:defRPr sz="2800">
                <a:latin typeface="Times New Roman"/>
              </a:defRPr>
            </a:pPr>
            <a:r>
              <a:t>Keywords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defRPr sz="2000">
                <a:latin typeface="Times New Roman"/>
              </a:defRPr>
            </a:pPr>
            <a:r>
              <a:rPr dirty="0">
                <a:latin typeface="Times New Roman" pitchFamily="18" charset="0"/>
                <a:cs typeface="Times New Roman" pitchFamily="18" charset="0"/>
              </a:rPr>
              <a:t>1. Introduction</a:t>
            </a:r>
          </a:p>
          <a:p>
            <a:r>
              <a:rPr dirty="0">
                <a:latin typeface="Times New Roman" pitchFamily="18" charset="0"/>
                <a:cs typeface="Times New Roman" pitchFamily="18" charset="0"/>
              </a:rPr>
              <a:t>2. Background</a:t>
            </a:r>
          </a:p>
          <a:p>
            <a:r>
              <a:rPr dirty="0">
                <a:latin typeface="Times New Roman" pitchFamily="18" charset="0"/>
                <a:cs typeface="Times New Roman" pitchFamily="18" charset="0"/>
              </a:rPr>
              <a:t>3. Data Collection and Project Activities</a:t>
            </a:r>
          </a:p>
          <a:p>
            <a:r>
              <a:rPr dirty="0">
                <a:latin typeface="Times New Roman" pitchFamily="18" charset="0"/>
                <a:cs typeface="Times New Roman" pitchFamily="18" charset="0"/>
              </a:rPr>
              <a:t>4. Project Management</a:t>
            </a:r>
          </a:p>
          <a:p>
            <a:r>
              <a:rPr dirty="0">
                <a:latin typeface="Times New Roman" pitchFamily="18" charset="0"/>
                <a:cs typeface="Times New Roman" pitchFamily="18" charset="0"/>
              </a:rPr>
              <a:t>5. Implementation</a:t>
            </a:r>
          </a:p>
          <a:p>
            <a:r>
              <a:rPr dirty="0">
                <a:latin typeface="Times New Roman" pitchFamily="18" charset="0"/>
                <a:cs typeface="Times New Roman" pitchFamily="18" charset="0"/>
              </a:rPr>
              <a:t>6. Challenges and Change Management</a:t>
            </a:r>
          </a:p>
          <a:p>
            <a:r>
              <a:rPr dirty="0">
                <a:latin typeface="Times New Roman" pitchFamily="18" charset="0"/>
                <a:cs typeface="Times New Roman" pitchFamily="18" charset="0"/>
              </a:rPr>
              <a:t>7. Project Deliverables</a:t>
            </a:r>
          </a:p>
          <a:p>
            <a:r>
              <a:rPr dirty="0">
                <a:latin typeface="Times New Roman" pitchFamily="18" charset="0"/>
                <a:cs typeface="Times New Roman" pitchFamily="18" charset="0"/>
              </a:rPr>
              <a:t>8. Future Work and Recommendations</a:t>
            </a:r>
          </a:p>
          <a:p>
            <a:r>
              <a:rPr dirty="0">
                <a:latin typeface="Times New Roman" pitchFamily="18" charset="0"/>
                <a:cs typeface="Times New Roman" pitchFamily="18" charset="0"/>
              </a:rPr>
              <a:t>9. Conclusion</a:t>
            </a:r>
          </a:p>
        </p:txBody>
      </p:sp>
      <p:sp>
        <p:nvSpPr>
          <p:cNvPr id="2" name="Title 1"/>
          <p:cNvSpPr>
            <a:spLocks noGrp="1"/>
          </p:cNvSpPr>
          <p:nvPr>
            <p:ph type="title"/>
          </p:nvPr>
        </p:nvSpPr>
        <p:spPr/>
        <p:txBody>
          <a:bodyPr/>
          <a:lstStyle/>
          <a:p>
            <a:pPr>
              <a:defRPr sz="2800">
                <a:latin typeface="Times New Roman"/>
              </a:defRPr>
            </a:pPr>
            <a:r>
              <a:t>Table of Contents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2000">
                <a:latin typeface="Times New Roman"/>
              </a:defRPr>
            </a:pPr>
            <a:r>
              <a:rPr lang="en-US" dirty="0" smtClean="0"/>
              <a:t>This project </a:t>
            </a:r>
            <a:r>
              <a:rPr lang="en-US" dirty="0"/>
              <a:t>is designed to simplify the rental process by connecting renters with property owners on a single, user-friendly platform. This portal will feature advanced search capabilities, secure user accounts, direct messaging, and booking options, making it easier for users to find and manage rental properties. </a:t>
            </a:r>
            <a:endParaRPr lang="en-US" dirty="0" smtClean="0"/>
          </a:p>
          <a:p>
            <a:pPr>
              <a:defRPr sz="2000">
                <a:latin typeface="Times New Roman"/>
              </a:defRPr>
            </a:pPr>
            <a:r>
              <a:rPr lang="en-US" dirty="0" smtClean="0"/>
              <a:t>By </a:t>
            </a:r>
            <a:r>
              <a:rPr lang="en-US" dirty="0"/>
              <a:t>leveraging modern web technologies and integrating essential tools, the project aims to create an efficient and accessible solution that meets the needs of today's rental market.</a:t>
            </a:r>
            <a:endParaRPr dirty="0"/>
          </a:p>
        </p:txBody>
      </p:sp>
      <p:sp>
        <p:nvSpPr>
          <p:cNvPr id="2" name="Title 1"/>
          <p:cNvSpPr>
            <a:spLocks noGrp="1"/>
          </p:cNvSpPr>
          <p:nvPr>
            <p:ph type="title"/>
          </p:nvPr>
        </p:nvSpPr>
        <p:spPr/>
        <p:txBody>
          <a:bodyPr/>
          <a:lstStyle/>
          <a:p>
            <a:pPr>
              <a:defRPr sz="2800">
                <a:latin typeface="Times New Roman"/>
              </a:defRPr>
            </a:pPr>
            <a:r>
              <a:t>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933" y="2329842"/>
            <a:ext cx="8229600" cy="4045906"/>
          </a:xfrm>
        </p:spPr>
        <p:txBody>
          <a:bodyPr>
            <a:normAutofit fontScale="92500" lnSpcReduction="20000"/>
          </a:bodyPr>
          <a:lstStyle/>
          <a:p>
            <a:pPr>
              <a:defRPr sz="2000">
                <a:latin typeface="Times New Roman"/>
              </a:defRPr>
            </a:pPr>
            <a:r>
              <a:rPr lang="en-US" dirty="0" smtClean="0"/>
              <a:t>This project </a:t>
            </a:r>
            <a:r>
              <a:rPr lang="en-US" dirty="0"/>
              <a:t>is built on the theoretical framework of user-centered design and modern web development principles aimed at enhancing user experience and system scalability</a:t>
            </a:r>
            <a:r>
              <a:rPr lang="en-US" dirty="0" smtClean="0"/>
              <a:t>.</a:t>
            </a:r>
          </a:p>
          <a:p>
            <a:pPr>
              <a:defRPr sz="2000">
                <a:latin typeface="Times New Roman"/>
              </a:defRPr>
            </a:pPr>
            <a:r>
              <a:rPr lang="en-US" dirty="0" smtClean="0"/>
              <a:t> </a:t>
            </a:r>
            <a:r>
              <a:rPr lang="en-US" dirty="0"/>
              <a:t>Past work in this domain includes platforms like </a:t>
            </a:r>
            <a:r>
              <a:rPr lang="en-US" dirty="0" err="1" smtClean="0"/>
              <a:t>Nobroker</a:t>
            </a:r>
            <a:r>
              <a:rPr lang="en-US" dirty="0" smtClean="0"/>
              <a:t> </a:t>
            </a:r>
            <a:r>
              <a:rPr lang="en-US" dirty="0"/>
              <a:t>and </a:t>
            </a:r>
            <a:r>
              <a:rPr lang="en-US" dirty="0" smtClean="0"/>
              <a:t>99Acre, </a:t>
            </a:r>
            <a:r>
              <a:rPr lang="en-US" dirty="0"/>
              <a:t>which paved the way by introducing online property searches and booking systems. However, these platforms often focus on either short-term rentals or lack region-specific customization and user interaction tools</a:t>
            </a:r>
            <a:r>
              <a:rPr lang="en-US" dirty="0" smtClean="0"/>
              <a:t>.</a:t>
            </a:r>
          </a:p>
          <a:p>
            <a:pPr>
              <a:defRPr sz="2000">
                <a:latin typeface="Times New Roman"/>
              </a:defRPr>
            </a:pPr>
            <a:r>
              <a:rPr lang="en-US" dirty="0" smtClean="0"/>
              <a:t>Unlike </a:t>
            </a:r>
            <a:r>
              <a:rPr lang="en-US" dirty="0"/>
              <a:t>previous solutions, this project incorporates unique aspects such as personalized property recommendations, interactive map views, and a comprehensive user messaging system to facilitate direct communication between renters and property owners. </a:t>
            </a:r>
            <a:endParaRPr lang="en-US" dirty="0" smtClean="0"/>
          </a:p>
          <a:p>
            <a:pPr>
              <a:defRPr sz="2000">
                <a:latin typeface="Times New Roman"/>
              </a:defRPr>
            </a:pPr>
            <a:r>
              <a:rPr lang="en-US" dirty="0" smtClean="0"/>
              <a:t>By </a:t>
            </a:r>
            <a:r>
              <a:rPr lang="en-US" dirty="0"/>
              <a:t>integrating the latest web technologies like React for a responsive frontend and Node.js for an efficient backend, the project stands out for its emphasis on speed, security, and a seamless user experience. This approach ensures a robust, scalable platform capable of adapting to evolving user needs in the competitive rental market.</a:t>
            </a:r>
            <a:endParaRPr dirty="0"/>
          </a:p>
        </p:txBody>
      </p:sp>
      <p:sp>
        <p:nvSpPr>
          <p:cNvPr id="2" name="Title 1"/>
          <p:cNvSpPr>
            <a:spLocks noGrp="1"/>
          </p:cNvSpPr>
          <p:nvPr>
            <p:ph type="title"/>
          </p:nvPr>
        </p:nvSpPr>
        <p:spPr/>
        <p:txBody>
          <a:bodyPr/>
          <a:lstStyle/>
          <a:p>
            <a:pPr>
              <a:defRPr sz="2800">
                <a:latin typeface="Times New Roman"/>
              </a:defRPr>
            </a:pPr>
            <a:r>
              <a:t>Background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518" y="1653937"/>
            <a:ext cx="8661748" cy="4535107"/>
          </a:xfrm>
        </p:spPr>
        <p:txBody>
          <a:bodyPr>
            <a:noAutofit/>
          </a:bodyPr>
          <a:lstStyle/>
          <a:p>
            <a:r>
              <a:rPr lang="en-US" sz="1800" dirty="0" smtClean="0">
                <a:latin typeface="Times New Roman" pitchFamily="18" charset="0"/>
                <a:cs typeface="Times New Roman" pitchFamily="18" charset="0"/>
              </a:rPr>
              <a:t>This project </a:t>
            </a:r>
            <a:r>
              <a:rPr lang="en-US" sz="1800" dirty="0">
                <a:latin typeface="Times New Roman" pitchFamily="18" charset="0"/>
                <a:cs typeface="Times New Roman" pitchFamily="18" charset="0"/>
              </a:rPr>
              <a:t>collected data through market research, user surveys, and competitor analysis to identify user preferences and industry standards. This data informed the design and feature prioritization of the platform. Evaluation methods included user feedback sessions, A/B testing, and performance metrics to ensure functionality met user expectations and industry benchmarks.</a:t>
            </a:r>
          </a:p>
          <a:p>
            <a:r>
              <a:rPr lang="en-US" sz="1800" dirty="0">
                <a:latin typeface="Times New Roman" pitchFamily="18" charset="0"/>
                <a:cs typeface="Times New Roman" pitchFamily="18" charset="0"/>
              </a:rPr>
              <a:t>Main project activities included:</a:t>
            </a:r>
          </a:p>
          <a:p>
            <a:r>
              <a:rPr lang="en-US" sz="1800" b="1" dirty="0">
                <a:latin typeface="Times New Roman" pitchFamily="18" charset="0"/>
                <a:cs typeface="Times New Roman" pitchFamily="18" charset="0"/>
              </a:rPr>
              <a:t>Requirement Gathering</a:t>
            </a:r>
            <a:r>
              <a:rPr lang="en-US" sz="1800" dirty="0">
                <a:latin typeface="Times New Roman" pitchFamily="18" charset="0"/>
                <a:cs typeface="Times New Roman" pitchFamily="18" charset="0"/>
              </a:rPr>
              <a:t>: Conducting surveys and interviews with potential users to determine essential features.</a:t>
            </a:r>
          </a:p>
          <a:p>
            <a:r>
              <a:rPr lang="en-US" sz="1800" b="1" dirty="0">
                <a:latin typeface="Times New Roman" pitchFamily="18" charset="0"/>
                <a:cs typeface="Times New Roman" pitchFamily="18" charset="0"/>
              </a:rPr>
              <a:t>Design and Prototyping</a:t>
            </a:r>
            <a:r>
              <a:rPr lang="en-US" sz="1800" dirty="0">
                <a:latin typeface="Times New Roman" pitchFamily="18" charset="0"/>
                <a:cs typeface="Times New Roman" pitchFamily="18" charset="0"/>
              </a:rPr>
              <a:t>: Creating wireframes and prototypes for user interface testing.</a:t>
            </a:r>
          </a:p>
          <a:p>
            <a:r>
              <a:rPr lang="en-US" sz="1800" b="1" dirty="0">
                <a:latin typeface="Times New Roman" pitchFamily="18" charset="0"/>
                <a:cs typeface="Times New Roman" pitchFamily="18" charset="0"/>
              </a:rPr>
              <a:t>Development</a:t>
            </a:r>
            <a:r>
              <a:rPr lang="en-US" sz="1800" dirty="0">
                <a:latin typeface="Times New Roman" pitchFamily="18" charset="0"/>
                <a:cs typeface="Times New Roman" pitchFamily="18" charset="0"/>
              </a:rPr>
              <a:t>: Building the frontend using React and the backend using Node.js, integrating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 for database management.</a:t>
            </a:r>
          </a:p>
          <a:p>
            <a:r>
              <a:rPr lang="en-US" sz="1800" b="1" dirty="0">
                <a:latin typeface="Times New Roman" pitchFamily="18" charset="0"/>
                <a:cs typeface="Times New Roman" pitchFamily="18" charset="0"/>
              </a:rPr>
              <a:t>Testing</a:t>
            </a:r>
            <a:r>
              <a:rPr lang="en-US" sz="1800" dirty="0">
                <a:latin typeface="Times New Roman" pitchFamily="18" charset="0"/>
                <a:cs typeface="Times New Roman" pitchFamily="18" charset="0"/>
              </a:rPr>
              <a:t>: Implementing unit, integration, and user acceptance testing to identify and fix issues.</a:t>
            </a:r>
          </a:p>
          <a:p>
            <a:r>
              <a:rPr lang="en-US" sz="1800" b="1" dirty="0">
                <a:latin typeface="Times New Roman" pitchFamily="18" charset="0"/>
                <a:cs typeface="Times New Roman" pitchFamily="18" charset="0"/>
              </a:rPr>
              <a:t>Deployment and Monitoring</a:t>
            </a:r>
            <a:r>
              <a:rPr lang="en-US" sz="1800" dirty="0">
                <a:latin typeface="Times New Roman" pitchFamily="18" charset="0"/>
                <a:cs typeface="Times New Roman" pitchFamily="18" charset="0"/>
              </a:rPr>
              <a:t>: Launching the platform on a cloud-based server and continuously monitoring user engagement and system performance.</a:t>
            </a:r>
          </a:p>
        </p:txBody>
      </p:sp>
      <p:sp>
        <p:nvSpPr>
          <p:cNvPr id="2" name="Title 1"/>
          <p:cNvSpPr>
            <a:spLocks noGrp="1"/>
          </p:cNvSpPr>
          <p:nvPr>
            <p:ph type="title"/>
          </p:nvPr>
        </p:nvSpPr>
        <p:spPr/>
        <p:txBody>
          <a:bodyPr/>
          <a:lstStyle/>
          <a:p>
            <a:pPr>
              <a:defRPr sz="2800">
                <a:latin typeface="Times New Roman"/>
              </a:defRPr>
            </a:pPr>
            <a:r>
              <a:rPr dirty="0"/>
              <a:t>Data Collection and Project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55101"/>
            <a:ext cx="8561539" cy="3671062"/>
          </a:xfrm>
        </p:spPr>
        <p:txBody>
          <a:bodyPr>
            <a:noAutofit/>
          </a:bodyPr>
          <a:lstStyle/>
          <a:p>
            <a:r>
              <a:rPr lang="en-US" sz="1800" dirty="0" smtClean="0">
                <a:latin typeface="Times New Roman" pitchFamily="18" charset="0"/>
                <a:cs typeface="Times New Roman" pitchFamily="18" charset="0"/>
              </a:rPr>
              <a:t>The </a:t>
            </a:r>
            <a:r>
              <a:rPr lang="en-US" sz="1800" b="1" dirty="0">
                <a:latin typeface="Times New Roman" pitchFamily="18" charset="0"/>
                <a:cs typeface="Times New Roman" pitchFamily="18" charset="0"/>
              </a:rPr>
              <a:t>Rental Property Web Portal</a:t>
            </a:r>
            <a:r>
              <a:rPr lang="en-US" sz="1800" dirty="0">
                <a:latin typeface="Times New Roman" pitchFamily="18" charset="0"/>
                <a:cs typeface="Times New Roman" pitchFamily="18" charset="0"/>
              </a:rPr>
              <a:t> project followed a structured project management strategy to ensure timely delivery and quality outcomes.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strategy included a detailed task breakdown, defined team roles, and a Gantt chart for timeline visualization.</a:t>
            </a:r>
          </a:p>
          <a:p>
            <a:r>
              <a:rPr lang="en-US" sz="1800" b="1" dirty="0">
                <a:latin typeface="Times New Roman" pitchFamily="18" charset="0"/>
                <a:cs typeface="Times New Roman" pitchFamily="18" charset="0"/>
              </a:rPr>
              <a:t>Task Breakdown</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Planning and Research</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Market analysis, user survey, and requirements gathering.</a:t>
            </a:r>
          </a:p>
          <a:p>
            <a:r>
              <a:rPr lang="en-US" sz="1800" b="1" dirty="0">
                <a:latin typeface="Times New Roman" pitchFamily="18" charset="0"/>
                <a:cs typeface="Times New Roman" pitchFamily="18" charset="0"/>
              </a:rPr>
              <a:t>Design Phase</a:t>
            </a:r>
            <a:r>
              <a:rPr lang="en-US" sz="1800" dirty="0">
                <a:latin typeface="Times New Roman" pitchFamily="18" charset="0"/>
                <a:cs typeface="Times New Roman" pitchFamily="18" charset="0"/>
              </a:rPr>
              <a:t>:</a:t>
            </a:r>
          </a:p>
          <a:p>
            <a:pPr lvl="1"/>
            <a:r>
              <a:rPr lang="en-US" sz="1800" dirty="0">
                <a:latin typeface="Times New Roman" pitchFamily="18" charset="0"/>
                <a:cs typeface="Times New Roman" pitchFamily="18" charset="0"/>
              </a:rPr>
              <a:t>UI/UX design, </a:t>
            </a:r>
            <a:r>
              <a:rPr lang="en-US" sz="1800" dirty="0" err="1">
                <a:latin typeface="Times New Roman" pitchFamily="18" charset="0"/>
                <a:cs typeface="Times New Roman" pitchFamily="18" charset="0"/>
              </a:rPr>
              <a:t>wireframing</a:t>
            </a:r>
            <a:r>
              <a:rPr lang="en-US" sz="1800" dirty="0">
                <a:latin typeface="Times New Roman" pitchFamily="18" charset="0"/>
                <a:cs typeface="Times New Roman" pitchFamily="18" charset="0"/>
              </a:rPr>
              <a:t>, and prototyping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defRPr sz="2800">
                <a:latin typeface="Times New Roman"/>
              </a:defRPr>
            </a:pPr>
            <a:r>
              <a:t>Project Management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30</TotalTime>
  <Words>2312</Words>
  <Application>Microsoft Office PowerPoint</Application>
  <PresentationFormat>On-screen Show (4:3)</PresentationFormat>
  <Paragraphs>190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Waveform</vt:lpstr>
      <vt:lpstr>Project Report</vt:lpstr>
      <vt:lpstr>Acknowledgement</vt:lpstr>
      <vt:lpstr>Abstract</vt:lpstr>
      <vt:lpstr>Keywords</vt:lpstr>
      <vt:lpstr>Table of Contents</vt:lpstr>
      <vt:lpstr>Introduction</vt:lpstr>
      <vt:lpstr>Background</vt:lpstr>
      <vt:lpstr>Data Collection and Project Activities</vt:lpstr>
      <vt:lpstr>Project Management</vt:lpstr>
      <vt:lpstr>Project Management (Cont.)</vt:lpstr>
      <vt:lpstr>Project Management (Cont.)</vt:lpstr>
      <vt:lpstr>Project Management (Cont.)</vt:lpstr>
      <vt:lpstr>Implementation</vt:lpstr>
      <vt:lpstr>Implementation (Cont.)</vt:lpstr>
      <vt:lpstr>Implementation (Cont.)</vt:lpstr>
      <vt:lpstr>Challenges and Change Management</vt:lpstr>
      <vt:lpstr>Challenges and Change Management (Cont.)</vt:lpstr>
      <vt:lpstr>Challenges and Change Management (Cont.)</vt:lpstr>
      <vt:lpstr>Challenges and Change Management (Cont.)</vt:lpstr>
      <vt:lpstr>Project Deliverables</vt:lpstr>
      <vt:lpstr>Project Deliverables (Cont.)</vt:lpstr>
      <vt:lpstr>Project Deliverables (Cont.)</vt:lpstr>
      <vt:lpstr>Future Work and Recommendations</vt:lpstr>
      <vt:lpstr>Future Work and Recommendations (Cont.)</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subject/>
  <dc:creator/>
  <cp:keywords/>
  <dc:description>generated using python-pptx</dc:description>
  <cp:lastModifiedBy>Acer</cp:lastModifiedBy>
  <cp:revision>5</cp:revision>
  <dcterms:created xsi:type="dcterms:W3CDTF">2013-01-27T09:14:16Z</dcterms:created>
  <dcterms:modified xsi:type="dcterms:W3CDTF">2024-11-12T07:24:49Z</dcterms:modified>
  <cp:category/>
</cp:coreProperties>
</file>