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052" y="706583"/>
            <a:ext cx="806334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3200" b="1">
                <a:latin typeface="Times New Roman"/>
              </a:defRPr>
            </a:pPr>
            <a:r>
              <a:rPr dirty="0"/>
              <a:t>Statement of Work (SOW</a:t>
            </a:r>
            <a:r>
              <a:rPr dirty="0" smtClean="0"/>
              <a:t>)</a:t>
            </a:r>
            <a:r>
              <a:rPr lang="en-US" dirty="0" smtClean="0"/>
              <a:t>-</a:t>
            </a:r>
          </a:p>
          <a:p>
            <a:pPr algn="l">
              <a:defRPr sz="3200" b="1">
                <a:latin typeface="Times New Roman"/>
              </a:defRPr>
            </a:pPr>
            <a:r>
              <a:rPr lang="en-US" dirty="0" smtClean="0"/>
              <a:t>Development </a:t>
            </a:r>
            <a:r>
              <a:rPr lang="en-US" dirty="0"/>
              <a:t>of Rental Property Web Portal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latin typeface="Times New Roman"/>
              </a:defRPr>
            </a:pPr>
            <a:r>
              <a:t>All User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14177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000">
                <a:latin typeface="Times New Roman"/>
              </a:defRPr>
            </a:pPr>
            <a:r>
              <a:rPr dirty="0"/>
              <a:t>User Requirements: </a:t>
            </a:r>
            <a:r>
              <a:rPr lang="en-US" dirty="0" smtClean="0"/>
              <a:t>U</a:t>
            </a:r>
            <a:r>
              <a:rPr dirty="0" smtClean="0"/>
              <a:t>ser </a:t>
            </a:r>
            <a:r>
              <a:rPr dirty="0"/>
              <a:t>needs, including property search, filtering, property details, contact options, and secure user accounts.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642025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3200" b="1">
                <a:latin typeface="Times New Roman"/>
              </a:defRPr>
            </a:pPr>
            <a:r>
              <a:rPr dirty="0"/>
              <a:t>Functional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000">
                <a:latin typeface="Times New Roman"/>
              </a:defRPr>
            </a:pPr>
            <a:r>
              <a:rPr dirty="0"/>
              <a:t>Key Functionalities:</a:t>
            </a:r>
            <a:br>
              <a:rPr dirty="0"/>
            </a:br>
            <a:r>
              <a:rPr dirty="0"/>
              <a:t>- User authentication</a:t>
            </a:r>
            <a:br>
              <a:rPr dirty="0"/>
            </a:br>
            <a:r>
              <a:rPr dirty="0"/>
              <a:t>- Search functionality</a:t>
            </a:r>
            <a:br>
              <a:rPr dirty="0"/>
            </a:br>
            <a:r>
              <a:rPr dirty="0"/>
              <a:t>- User preferences and saved properties</a:t>
            </a:r>
            <a:br>
              <a:rPr dirty="0"/>
            </a:br>
            <a:r>
              <a:rPr dirty="0"/>
              <a:t>- Messaging between users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132440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3200" b="1">
                <a:latin typeface="Times New Roman"/>
              </a:defRPr>
            </a:pPr>
            <a:r>
              <a:rPr dirty="0" smtClean="0"/>
              <a:t>Inputs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17706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000">
                <a:latin typeface="Times New Roman"/>
              </a:defRPr>
            </a:pPr>
            <a:r>
              <a:rPr dirty="0"/>
              <a:t>Inputs: User search terms, location filters, interaction with property listings, booking requests.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0145" y="573932"/>
            <a:ext cx="161935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3200" b="1">
                <a:latin typeface="Times New Roman"/>
              </a:defRPr>
            </a:pPr>
            <a:r>
              <a:rPr dirty="0" smtClean="0"/>
              <a:t>Outputs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77045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000">
                <a:latin typeface="Times New Roman"/>
              </a:defRPr>
            </a:pPr>
            <a:r>
              <a:rPr dirty="0"/>
              <a:t>Outputs: Display of search results, property details page, confirmation messages for bookings, and feedback notifications.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latin typeface="Times New Roman"/>
              </a:defRPr>
            </a:pPr>
            <a:r>
              <a:t>Testing and Test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858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000">
                <a:latin typeface="Times New Roman"/>
              </a:defRPr>
            </a:pPr>
            <a:r>
              <a:rPr dirty="0"/>
              <a:t>Testing Phases: Functional testing, security testing, user acceptance testing</a:t>
            </a:r>
            <a:r>
              <a:rPr dirty="0" smtClean="0"/>
              <a:t>.</a:t>
            </a:r>
            <a:endParaRPr lang="en-US" dirty="0" smtClean="0"/>
          </a:p>
          <a:p>
            <a:pPr algn="l">
              <a:defRPr sz="2000">
                <a:latin typeface="Times New Roman"/>
              </a:defRPr>
            </a:pPr>
            <a:r>
              <a:rPr dirty="0"/>
              <a:t/>
            </a:r>
            <a:br>
              <a:rPr dirty="0"/>
            </a:br>
            <a:r>
              <a:rPr dirty="0"/>
              <a:t>Sample Test Cases: Example of user login functionality, property search accuracy, and messaging reliability.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191590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3200" b="1">
                <a:latin typeface="Times New Roman"/>
              </a:defRPr>
            </a:pPr>
            <a:r>
              <a:rPr dirty="0" smtClean="0"/>
              <a:t>Summary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914400" y="1859340"/>
            <a:ext cx="75342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aims to create a comprehensive and user-friendly platform that connects potential renters with property owners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portal will offer key features, including advanced search and filtering options, user accounts, direct messaging, and booking capabilities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is designed to simplify the property rental process by providing a centralized platform for both parties, enhancing accessibility and convenience.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682172"/>
            <a:ext cx="241021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3200" b="1">
                <a:latin typeface="Times New Roman"/>
              </a:defRPr>
            </a:pPr>
            <a:r>
              <a:rPr dirty="0" smtClean="0"/>
              <a:t>Introduction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14375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latin typeface="Times New Roman"/>
              </a:defRPr>
            </a:pPr>
            <a:r>
              <a:rPr dirty="0"/>
              <a:t>Project Overview: </a:t>
            </a:r>
            <a:endParaRPr lang="en-US" dirty="0" smtClean="0"/>
          </a:p>
          <a:p>
            <a:pPr>
              <a:defRPr sz="2000">
                <a:latin typeface="Times New Roman"/>
              </a:defRPr>
            </a:pPr>
            <a:r>
              <a:rPr lang="en-US" dirty="0" smtClean="0"/>
              <a:t>The Portal </a:t>
            </a:r>
            <a:r>
              <a:rPr lang="en-US" dirty="0"/>
              <a:t>project is designed to streamline the process of finding and renting properties by bringing renters and property owners onto a single, accessible platform. </a:t>
            </a:r>
            <a:endParaRPr lang="en-US" dirty="0" smtClean="0"/>
          </a:p>
          <a:p>
            <a:pPr>
              <a:defRPr sz="2000">
                <a:latin typeface="Times New Roman"/>
              </a:defRPr>
            </a:pPr>
            <a:r>
              <a:rPr lang="en-US" dirty="0" smtClean="0"/>
              <a:t>In </a:t>
            </a:r>
            <a:r>
              <a:rPr lang="en-US" dirty="0"/>
              <a:t>today’s fast-paced rental market, users need a reliable and convenient tool to search for properties that meet their specific needs. </a:t>
            </a:r>
            <a:endParaRPr lang="en-US" dirty="0" smtClean="0"/>
          </a:p>
          <a:p>
            <a:pPr>
              <a:defRPr sz="2000">
                <a:latin typeface="Times New Roman"/>
              </a:defRPr>
            </a:pPr>
            <a:r>
              <a:rPr lang="en-US" dirty="0" smtClean="0"/>
              <a:t>This </a:t>
            </a:r>
            <a:r>
              <a:rPr lang="en-US" dirty="0"/>
              <a:t>portal will provide essential features like advanced search filters, direct messaging, and booking options, making the rental journey easier and more efficient for both parties.</a:t>
            </a:r>
            <a:r>
              <a:rPr dirty="0"/>
              <a:t/>
            </a:r>
            <a:br>
              <a:rPr dirty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512618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3200" b="1">
                <a:latin typeface="Times New Roman"/>
              </a:defRPr>
            </a:pPr>
            <a:r>
              <a:rPr dirty="0"/>
              <a:t>Project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618514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000">
                <a:latin typeface="Times New Roman"/>
              </a:defRPr>
            </a:pPr>
            <a:r>
              <a:rPr dirty="0"/>
              <a:t>Scope: Detail the scope, including the features such as property search, filtering options, messaging, and booking functionality</a:t>
            </a:r>
            <a:r>
              <a:rPr dirty="0" smtClean="0"/>
              <a:t>.</a:t>
            </a:r>
            <a:endParaRPr lang="en-US" dirty="0" smtClean="0"/>
          </a:p>
          <a:p>
            <a:pPr algn="l">
              <a:defRPr sz="2000">
                <a:latin typeface="Times New Roman"/>
              </a:defRPr>
            </a:pPr>
            <a:endParaRPr lang="en-US" dirty="0"/>
          </a:p>
          <a:p>
            <a:pPr algn="l">
              <a:defRPr sz="2000">
                <a:latin typeface="Times New Roman"/>
              </a:defRPr>
            </a:pPr>
            <a:r>
              <a:rPr dirty="0"/>
              <a:t/>
            </a:r>
            <a:br>
              <a:rPr dirty="0"/>
            </a:br>
            <a:r>
              <a:rPr dirty="0"/>
              <a:t>Goal: Centralize rental listings and improve accessibility for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228" y="557431"/>
            <a:ext cx="638123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Times New Roman" pitchFamily="18" charset="0"/>
              <a:cs typeface="Times New Roman" pitchFamily="18" charset="0"/>
            </a:endParaRPr>
          </a:p>
          <a:p>
            <a:pPr algn="l">
              <a:defRPr sz="3200" b="1">
                <a:latin typeface="Times New Roman"/>
              </a:defRPr>
            </a:pPr>
            <a:r>
              <a:rPr dirty="0">
                <a:latin typeface="Times New Roman" pitchFamily="18" charset="0"/>
                <a:cs typeface="Times New Roman" pitchFamily="18" charset="0"/>
              </a:rPr>
              <a:t>Work Breakdown Structure (WBS)</a:t>
            </a:r>
          </a:p>
        </p:txBody>
      </p:sp>
      <p:grpSp>
        <p:nvGrpSpPr>
          <p:cNvPr id="6" name="Diagram 3"/>
          <p:cNvGrpSpPr/>
          <p:nvPr/>
        </p:nvGrpSpPr>
        <p:grpSpPr>
          <a:xfrm>
            <a:off x="138545" y="1595928"/>
            <a:ext cx="9005455" cy="4887999"/>
            <a:chOff x="0" y="-1"/>
            <a:chExt cx="8651055" cy="4510269"/>
          </a:xfrm>
        </p:grpSpPr>
        <p:sp>
          <p:nvSpPr>
            <p:cNvPr id="7" name="Line"/>
            <p:cNvSpPr/>
            <p:nvPr/>
          </p:nvSpPr>
          <p:spPr>
            <a:xfrm>
              <a:off x="7199334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"/>
            <p:cNvSpPr/>
            <p:nvPr/>
          </p:nvSpPr>
          <p:spPr>
            <a:xfrm>
              <a:off x="7199334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"/>
            <p:cNvSpPr/>
            <p:nvPr/>
          </p:nvSpPr>
          <p:spPr>
            <a:xfrm>
              <a:off x="4126447" y="585310"/>
              <a:ext cx="3541138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"/>
            <p:cNvSpPr/>
            <p:nvPr/>
          </p:nvSpPr>
          <p:spPr>
            <a:xfrm>
              <a:off x="5782879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"/>
            <p:cNvSpPr/>
            <p:nvPr/>
          </p:nvSpPr>
          <p:spPr>
            <a:xfrm>
              <a:off x="5782879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"/>
            <p:cNvSpPr/>
            <p:nvPr/>
          </p:nvSpPr>
          <p:spPr>
            <a:xfrm>
              <a:off x="4126447" y="585310"/>
              <a:ext cx="2124683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"/>
            <p:cNvSpPr/>
            <p:nvPr/>
          </p:nvSpPr>
          <p:spPr>
            <a:xfrm>
              <a:off x="4366425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"/>
            <p:cNvSpPr/>
            <p:nvPr/>
          </p:nvSpPr>
          <p:spPr>
            <a:xfrm>
              <a:off x="4366425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"/>
            <p:cNvSpPr/>
            <p:nvPr/>
          </p:nvSpPr>
          <p:spPr>
            <a:xfrm>
              <a:off x="4126447" y="585310"/>
              <a:ext cx="708229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"/>
            <p:cNvSpPr/>
            <p:nvPr/>
          </p:nvSpPr>
          <p:spPr>
            <a:xfrm>
              <a:off x="2949970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"/>
            <p:cNvSpPr/>
            <p:nvPr/>
          </p:nvSpPr>
          <p:spPr>
            <a:xfrm>
              <a:off x="2949970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"/>
            <p:cNvSpPr/>
            <p:nvPr/>
          </p:nvSpPr>
          <p:spPr>
            <a:xfrm>
              <a:off x="3418220" y="585310"/>
              <a:ext cx="708229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"/>
            <p:cNvSpPr/>
            <p:nvPr/>
          </p:nvSpPr>
          <p:spPr>
            <a:xfrm>
              <a:off x="1533516" y="1416453"/>
              <a:ext cx="175595" cy="166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"/>
            <p:cNvSpPr/>
            <p:nvPr/>
          </p:nvSpPr>
          <p:spPr>
            <a:xfrm>
              <a:off x="1533516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"/>
            <p:cNvSpPr/>
            <p:nvPr/>
          </p:nvSpPr>
          <p:spPr>
            <a:xfrm>
              <a:off x="1533516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"/>
            <p:cNvSpPr/>
            <p:nvPr/>
          </p:nvSpPr>
          <p:spPr>
            <a:xfrm>
              <a:off x="2001765" y="585310"/>
              <a:ext cx="2124683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"/>
            <p:cNvSpPr/>
            <p:nvPr/>
          </p:nvSpPr>
          <p:spPr>
            <a:xfrm>
              <a:off x="117061" y="1416453"/>
              <a:ext cx="175595" cy="290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"/>
            <p:cNvSpPr/>
            <p:nvPr/>
          </p:nvSpPr>
          <p:spPr>
            <a:xfrm>
              <a:off x="117061" y="1416453"/>
              <a:ext cx="175595" cy="2288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"/>
            <p:cNvSpPr/>
            <p:nvPr/>
          </p:nvSpPr>
          <p:spPr>
            <a:xfrm>
              <a:off x="117061" y="1416453"/>
              <a:ext cx="175595" cy="166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"/>
            <p:cNvSpPr/>
            <p:nvPr/>
          </p:nvSpPr>
          <p:spPr>
            <a:xfrm>
              <a:off x="117061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"/>
            <p:cNvSpPr/>
            <p:nvPr/>
          </p:nvSpPr>
          <p:spPr>
            <a:xfrm>
              <a:off x="117061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"/>
            <p:cNvSpPr/>
            <p:nvPr/>
          </p:nvSpPr>
          <p:spPr>
            <a:xfrm>
              <a:off x="585310" y="585310"/>
              <a:ext cx="3541138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  <a:endParaRPr sz="11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" name="Group"/>
            <p:cNvGrpSpPr/>
            <p:nvPr/>
          </p:nvGrpSpPr>
          <p:grpSpPr>
            <a:xfrm>
              <a:off x="2294422" y="-1"/>
              <a:ext cx="3290413" cy="585315"/>
              <a:chOff x="-1246712" y="-1"/>
              <a:chExt cx="3290410" cy="585314"/>
            </a:xfrm>
          </p:grpSpPr>
          <p:sp>
            <p:nvSpPr>
              <p:cNvPr id="96" name="Rounded Rectangle"/>
              <p:cNvSpPr/>
              <p:nvPr/>
            </p:nvSpPr>
            <p:spPr>
              <a:xfrm>
                <a:off x="-1246712" y="-1"/>
                <a:ext cx="3290410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74838"/>
                  </a:gs>
                  <a:gs pos="50000">
                    <a:srgbClr val="B8301D"/>
                  </a:gs>
                  <a:gs pos="100000">
                    <a:srgbClr val="7B2014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1.Your Project (WBS)"/>
              <p:cNvSpPr txBox="1"/>
              <p:nvPr/>
            </p:nvSpPr>
            <p:spPr>
              <a:xfrm>
                <a:off x="-982627" y="207459"/>
                <a:ext cx="2861479" cy="1703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 smtClean="0">
                    <a:latin typeface="Times New Roman" pitchFamily="18" charset="0"/>
                    <a:cs typeface="Times New Roman" pitchFamily="18" charset="0"/>
                  </a:rPr>
                  <a:t>1.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Development of Rental Property Web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Portal </a:t>
                </a:r>
                <a:r>
                  <a:rPr sz="1100" dirty="0" smtClean="0">
                    <a:latin typeface="Times New Roman" pitchFamily="18" charset="0"/>
                    <a:cs typeface="Times New Roman" pitchFamily="18" charset="0"/>
                  </a:rPr>
                  <a:t>(WBS)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0" name="Group"/>
            <p:cNvGrpSpPr/>
            <p:nvPr/>
          </p:nvGrpSpPr>
          <p:grpSpPr>
            <a:xfrm>
              <a:off x="0" y="831141"/>
              <a:ext cx="1170627" cy="585315"/>
              <a:chOff x="0" y="-1"/>
              <a:chExt cx="1170626" cy="585314"/>
            </a:xfrm>
          </p:grpSpPr>
          <p:sp>
            <p:nvSpPr>
              <p:cNvPr id="94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1.1 Task 01"/>
              <p:cNvSpPr txBox="1"/>
              <p:nvPr/>
            </p:nvSpPr>
            <p:spPr>
              <a:xfrm>
                <a:off x="28572" y="129359"/>
                <a:ext cx="1011806" cy="326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lang="en-IN" sz="1100" dirty="0" smtClean="0">
                    <a:latin typeface="Times New Roman" pitchFamily="18" charset="0"/>
                    <a:cs typeface="Times New Roman" pitchFamily="18" charset="0"/>
                  </a:rPr>
                  <a:t>1.1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Research and Planning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1" name="Group"/>
            <p:cNvGrpSpPr/>
            <p:nvPr/>
          </p:nvGrpSpPr>
          <p:grpSpPr>
            <a:xfrm>
              <a:off x="292655" y="1662285"/>
              <a:ext cx="1170627" cy="372935"/>
              <a:chOff x="0" y="0"/>
              <a:chExt cx="1170626" cy="372934"/>
            </a:xfrm>
          </p:grpSpPr>
          <p:sp>
            <p:nvSpPr>
              <p:cNvPr id="92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1.1.1 Sub Task"/>
              <p:cNvSpPr txBox="1"/>
              <p:nvPr/>
            </p:nvSpPr>
            <p:spPr>
              <a:xfrm>
                <a:off x="18204" y="23170"/>
                <a:ext cx="1134217" cy="32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1.1.1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Market Research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2" name="Group"/>
            <p:cNvGrpSpPr/>
            <p:nvPr/>
          </p:nvGrpSpPr>
          <p:grpSpPr>
            <a:xfrm>
              <a:off x="292655" y="2281046"/>
              <a:ext cx="1170627" cy="372935"/>
              <a:chOff x="0" y="0"/>
              <a:chExt cx="1170626" cy="372934"/>
            </a:xfrm>
          </p:grpSpPr>
          <p:sp>
            <p:nvSpPr>
              <p:cNvPr id="90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1.1.2 Sub Task"/>
              <p:cNvSpPr txBox="1"/>
              <p:nvPr/>
            </p:nvSpPr>
            <p:spPr>
              <a:xfrm>
                <a:off x="18204" y="23170"/>
                <a:ext cx="1134217" cy="326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1.1.2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Competitive Analysis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"/>
            <p:cNvGrpSpPr/>
            <p:nvPr/>
          </p:nvGrpSpPr>
          <p:grpSpPr>
            <a:xfrm>
              <a:off x="292655" y="2899808"/>
              <a:ext cx="1170627" cy="372935"/>
              <a:chOff x="0" y="0"/>
              <a:chExt cx="1170626" cy="372934"/>
            </a:xfrm>
          </p:grpSpPr>
          <p:sp>
            <p:nvSpPr>
              <p:cNvPr id="88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9" name="1.1.3 Sub Task"/>
              <p:cNvSpPr txBox="1"/>
              <p:nvPr/>
            </p:nvSpPr>
            <p:spPr>
              <a:xfrm>
                <a:off x="18204" y="23170"/>
                <a:ext cx="1134217" cy="32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1.1.3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Stakeholder Identification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4" name="Group"/>
            <p:cNvGrpSpPr/>
            <p:nvPr/>
          </p:nvGrpSpPr>
          <p:grpSpPr>
            <a:xfrm>
              <a:off x="292655" y="3518571"/>
              <a:ext cx="1170627" cy="372935"/>
              <a:chOff x="0" y="0"/>
              <a:chExt cx="1170626" cy="372934"/>
            </a:xfrm>
          </p:grpSpPr>
          <p:sp>
            <p:nvSpPr>
              <p:cNvPr id="86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1.1.4 Sub Task"/>
              <p:cNvSpPr txBox="1"/>
              <p:nvPr/>
            </p:nvSpPr>
            <p:spPr>
              <a:xfrm>
                <a:off x="18204" y="23170"/>
                <a:ext cx="1134217" cy="326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1.1.4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Requirements Gathering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5" name="Group"/>
            <p:cNvGrpSpPr/>
            <p:nvPr/>
          </p:nvGrpSpPr>
          <p:grpSpPr>
            <a:xfrm>
              <a:off x="292655" y="4137333"/>
              <a:ext cx="1170627" cy="372935"/>
              <a:chOff x="0" y="0"/>
              <a:chExt cx="1170626" cy="372934"/>
            </a:xfrm>
          </p:grpSpPr>
          <p:sp>
            <p:nvSpPr>
              <p:cNvPr id="84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1.1.5 Sub Task"/>
              <p:cNvSpPr txBox="1"/>
              <p:nvPr/>
            </p:nvSpPr>
            <p:spPr>
              <a:xfrm>
                <a:off x="18204" y="23170"/>
                <a:ext cx="1134217" cy="326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1.1.5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Questionnaire Creation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6" name="Group"/>
            <p:cNvGrpSpPr/>
            <p:nvPr/>
          </p:nvGrpSpPr>
          <p:grpSpPr>
            <a:xfrm>
              <a:off x="1416453" y="831141"/>
              <a:ext cx="1170627" cy="585315"/>
              <a:chOff x="0" y="-1"/>
              <a:chExt cx="1170626" cy="585314"/>
            </a:xfrm>
          </p:grpSpPr>
          <p:sp>
            <p:nvSpPr>
              <p:cNvPr id="82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1.2 Task 02"/>
              <p:cNvSpPr txBox="1"/>
              <p:nvPr/>
            </p:nvSpPr>
            <p:spPr>
              <a:xfrm>
                <a:off x="28573" y="207457"/>
                <a:ext cx="1113480" cy="1703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1.2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Project Design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7" name="Group"/>
            <p:cNvGrpSpPr/>
            <p:nvPr/>
          </p:nvGrpSpPr>
          <p:grpSpPr>
            <a:xfrm>
              <a:off x="1709109" y="1662285"/>
              <a:ext cx="1170627" cy="372935"/>
              <a:chOff x="0" y="0"/>
              <a:chExt cx="1170626" cy="372934"/>
            </a:xfrm>
          </p:grpSpPr>
          <p:sp>
            <p:nvSpPr>
              <p:cNvPr id="80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1.2.1 Sub Task"/>
              <p:cNvSpPr txBox="1"/>
              <p:nvPr/>
            </p:nvSpPr>
            <p:spPr>
              <a:xfrm>
                <a:off x="18205" y="101269"/>
                <a:ext cx="1134215" cy="1703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1.2.1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UI/UX Design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8" name="Group"/>
            <p:cNvGrpSpPr/>
            <p:nvPr/>
          </p:nvGrpSpPr>
          <p:grpSpPr>
            <a:xfrm>
              <a:off x="1709109" y="2281046"/>
              <a:ext cx="1170627" cy="372935"/>
              <a:chOff x="0" y="0"/>
              <a:chExt cx="1170626" cy="372934"/>
            </a:xfrm>
          </p:grpSpPr>
          <p:sp>
            <p:nvSpPr>
              <p:cNvPr id="78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1.2.2 Sub Task"/>
              <p:cNvSpPr txBox="1"/>
              <p:nvPr/>
            </p:nvSpPr>
            <p:spPr>
              <a:xfrm>
                <a:off x="18205" y="23170"/>
                <a:ext cx="1134215" cy="326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1.2.2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Database Design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9" name="Group"/>
            <p:cNvGrpSpPr/>
            <p:nvPr/>
          </p:nvGrpSpPr>
          <p:grpSpPr>
            <a:xfrm>
              <a:off x="1709109" y="2899808"/>
              <a:ext cx="1170627" cy="372935"/>
              <a:chOff x="0" y="0"/>
              <a:chExt cx="1170626" cy="372934"/>
            </a:xfrm>
          </p:grpSpPr>
          <p:sp>
            <p:nvSpPr>
              <p:cNvPr id="76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1.2.3 Sub Task"/>
              <p:cNvSpPr txBox="1"/>
              <p:nvPr/>
            </p:nvSpPr>
            <p:spPr>
              <a:xfrm>
                <a:off x="18205" y="101269"/>
                <a:ext cx="1134215" cy="1703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1.2.3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Prototyping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0" name="Group"/>
            <p:cNvGrpSpPr/>
            <p:nvPr/>
          </p:nvGrpSpPr>
          <p:grpSpPr>
            <a:xfrm>
              <a:off x="2832908" y="831141"/>
              <a:ext cx="1170627" cy="585315"/>
              <a:chOff x="0" y="-1"/>
              <a:chExt cx="1170626" cy="585314"/>
            </a:xfrm>
          </p:grpSpPr>
          <p:sp>
            <p:nvSpPr>
              <p:cNvPr id="74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1.3 Task 03"/>
              <p:cNvSpPr txBox="1"/>
              <p:nvPr/>
            </p:nvSpPr>
            <p:spPr>
              <a:xfrm>
                <a:off x="28573" y="207457"/>
                <a:ext cx="1113480" cy="1703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1.3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Development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1" name="Group"/>
            <p:cNvGrpSpPr/>
            <p:nvPr/>
          </p:nvGrpSpPr>
          <p:grpSpPr>
            <a:xfrm>
              <a:off x="3125565" y="1662285"/>
              <a:ext cx="1170627" cy="372935"/>
              <a:chOff x="0" y="0"/>
              <a:chExt cx="1170626" cy="372934"/>
            </a:xfrm>
          </p:grpSpPr>
          <p:sp>
            <p:nvSpPr>
              <p:cNvPr id="72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1.3.1 Sub Task"/>
              <p:cNvSpPr txBox="1"/>
              <p:nvPr/>
            </p:nvSpPr>
            <p:spPr>
              <a:xfrm>
                <a:off x="18204" y="23170"/>
                <a:ext cx="1134215" cy="32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1.3.1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Frontend Development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2" name="Group"/>
            <p:cNvGrpSpPr/>
            <p:nvPr/>
          </p:nvGrpSpPr>
          <p:grpSpPr>
            <a:xfrm>
              <a:off x="3125565" y="2281046"/>
              <a:ext cx="1170627" cy="372935"/>
              <a:chOff x="0" y="0"/>
              <a:chExt cx="1170626" cy="372934"/>
            </a:xfrm>
          </p:grpSpPr>
          <p:sp>
            <p:nvSpPr>
              <p:cNvPr id="70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1.3.2 Sub Task"/>
              <p:cNvSpPr txBox="1"/>
              <p:nvPr/>
            </p:nvSpPr>
            <p:spPr>
              <a:xfrm>
                <a:off x="18204" y="23170"/>
                <a:ext cx="1134215" cy="32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1.3.2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Backend Development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" name="Group"/>
            <p:cNvGrpSpPr/>
            <p:nvPr/>
          </p:nvGrpSpPr>
          <p:grpSpPr>
            <a:xfrm>
              <a:off x="4249362" y="831141"/>
              <a:ext cx="1170627" cy="585315"/>
              <a:chOff x="0" y="-1"/>
              <a:chExt cx="1170626" cy="585314"/>
            </a:xfrm>
          </p:grpSpPr>
          <p:sp>
            <p:nvSpPr>
              <p:cNvPr id="68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1.4 Task 04"/>
              <p:cNvSpPr txBox="1"/>
              <p:nvPr/>
            </p:nvSpPr>
            <p:spPr>
              <a:xfrm>
                <a:off x="28573" y="129362"/>
                <a:ext cx="1113480" cy="326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1.4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Testing and Quality Assurance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4" name="Group"/>
            <p:cNvGrpSpPr/>
            <p:nvPr/>
          </p:nvGrpSpPr>
          <p:grpSpPr>
            <a:xfrm>
              <a:off x="4542017" y="1662285"/>
              <a:ext cx="1170629" cy="372935"/>
              <a:chOff x="-1" y="0"/>
              <a:chExt cx="1170628" cy="372934"/>
            </a:xfrm>
          </p:grpSpPr>
          <p:sp>
            <p:nvSpPr>
              <p:cNvPr id="66" name="Rounded Rectangle"/>
              <p:cNvSpPr/>
              <p:nvPr/>
            </p:nvSpPr>
            <p:spPr>
              <a:xfrm>
                <a:off x="-1" y="0"/>
                <a:ext cx="1170628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1.4.1 Sub Task"/>
              <p:cNvSpPr txBox="1"/>
              <p:nvPr/>
            </p:nvSpPr>
            <p:spPr>
              <a:xfrm>
                <a:off x="18204" y="23170"/>
                <a:ext cx="1134218" cy="326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1.4.1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Functional Testing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5" name="Group"/>
            <p:cNvGrpSpPr/>
            <p:nvPr/>
          </p:nvGrpSpPr>
          <p:grpSpPr>
            <a:xfrm>
              <a:off x="4454223" y="2281046"/>
              <a:ext cx="1258423" cy="372935"/>
              <a:chOff x="-87795" y="0"/>
              <a:chExt cx="1258422" cy="372934"/>
            </a:xfrm>
          </p:grpSpPr>
          <p:sp>
            <p:nvSpPr>
              <p:cNvPr id="64" name="Rounded Rectangle"/>
              <p:cNvSpPr/>
              <p:nvPr/>
            </p:nvSpPr>
            <p:spPr>
              <a:xfrm>
                <a:off x="-1" y="0"/>
                <a:ext cx="1170628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1.4.2 Sub Task"/>
              <p:cNvSpPr txBox="1"/>
              <p:nvPr/>
            </p:nvSpPr>
            <p:spPr>
              <a:xfrm>
                <a:off x="-87795" y="23170"/>
                <a:ext cx="1240218" cy="32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1.4.2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User Acceptance Testing (UAT)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6" name="Group"/>
            <p:cNvGrpSpPr/>
            <p:nvPr/>
          </p:nvGrpSpPr>
          <p:grpSpPr>
            <a:xfrm>
              <a:off x="5665817" y="831141"/>
              <a:ext cx="1170627" cy="585315"/>
              <a:chOff x="0" y="-1"/>
              <a:chExt cx="1170626" cy="585314"/>
            </a:xfrm>
          </p:grpSpPr>
          <p:sp>
            <p:nvSpPr>
              <p:cNvPr id="62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1.5 Task 05"/>
              <p:cNvSpPr txBox="1"/>
              <p:nvPr/>
            </p:nvSpPr>
            <p:spPr>
              <a:xfrm>
                <a:off x="28572" y="129362"/>
                <a:ext cx="1113480" cy="326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1.5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Deployment and Launch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7" name="Group"/>
            <p:cNvGrpSpPr/>
            <p:nvPr/>
          </p:nvGrpSpPr>
          <p:grpSpPr>
            <a:xfrm>
              <a:off x="5958472" y="1662285"/>
              <a:ext cx="1170627" cy="372935"/>
              <a:chOff x="0" y="0"/>
              <a:chExt cx="1170626" cy="372934"/>
            </a:xfrm>
          </p:grpSpPr>
          <p:sp>
            <p:nvSpPr>
              <p:cNvPr id="60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1.5.1 Sub Task"/>
              <p:cNvSpPr txBox="1"/>
              <p:nvPr/>
            </p:nvSpPr>
            <p:spPr>
              <a:xfrm>
                <a:off x="18205" y="23170"/>
                <a:ext cx="1134215" cy="32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1.5.1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Server Setup and Configuration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8" name="Group"/>
            <p:cNvGrpSpPr/>
            <p:nvPr/>
          </p:nvGrpSpPr>
          <p:grpSpPr>
            <a:xfrm>
              <a:off x="5958472" y="2281046"/>
              <a:ext cx="1170627" cy="372935"/>
              <a:chOff x="0" y="0"/>
              <a:chExt cx="1170626" cy="372934"/>
            </a:xfrm>
          </p:grpSpPr>
          <p:sp>
            <p:nvSpPr>
              <p:cNvPr id="58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1.5.2 Sub Task"/>
              <p:cNvSpPr txBox="1"/>
              <p:nvPr/>
            </p:nvSpPr>
            <p:spPr>
              <a:xfrm>
                <a:off x="18205" y="23170"/>
                <a:ext cx="1134215" cy="326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1.5.2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Go-Live and Monitoring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9" name="Group"/>
            <p:cNvGrpSpPr/>
            <p:nvPr/>
          </p:nvGrpSpPr>
          <p:grpSpPr>
            <a:xfrm>
              <a:off x="7082271" y="831141"/>
              <a:ext cx="1170627" cy="585315"/>
              <a:chOff x="0" y="-1"/>
              <a:chExt cx="1170626" cy="585314"/>
            </a:xfrm>
          </p:grpSpPr>
          <p:sp>
            <p:nvSpPr>
              <p:cNvPr id="56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1.6 Task 06"/>
              <p:cNvSpPr txBox="1"/>
              <p:nvPr/>
            </p:nvSpPr>
            <p:spPr>
              <a:xfrm>
                <a:off x="28573" y="129361"/>
                <a:ext cx="1113480" cy="326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1.6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Maintenance and </a:t>
                </a:r>
                <a:r>
                  <a:rPr lang="en-IN" sz="1100" dirty="0" smtClean="0">
                    <a:latin typeface="Times New Roman" pitchFamily="18" charset="0"/>
                    <a:cs typeface="Times New Roman" pitchFamily="18" charset="0"/>
                  </a:rPr>
                  <a:t>Support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" name="Group"/>
            <p:cNvGrpSpPr/>
            <p:nvPr/>
          </p:nvGrpSpPr>
          <p:grpSpPr>
            <a:xfrm>
              <a:off x="7374928" y="1607358"/>
              <a:ext cx="1170627" cy="482787"/>
              <a:chOff x="0" y="-54927"/>
              <a:chExt cx="1170626" cy="482786"/>
            </a:xfrm>
          </p:grpSpPr>
          <p:sp>
            <p:nvSpPr>
              <p:cNvPr id="54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1.6.1 Sub Task"/>
              <p:cNvSpPr txBox="1"/>
              <p:nvPr/>
            </p:nvSpPr>
            <p:spPr>
              <a:xfrm>
                <a:off x="0" y="-54927"/>
                <a:ext cx="1170626" cy="482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1.6.1 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User Support and Feedback Collection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1" name="Group"/>
            <p:cNvGrpSpPr/>
            <p:nvPr/>
          </p:nvGrpSpPr>
          <p:grpSpPr>
            <a:xfrm>
              <a:off x="7374928" y="2226119"/>
              <a:ext cx="1276127" cy="482787"/>
              <a:chOff x="0" y="-54927"/>
              <a:chExt cx="1276126" cy="482786"/>
            </a:xfrm>
          </p:grpSpPr>
          <p:sp>
            <p:nvSpPr>
              <p:cNvPr id="52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  <a:endParaRPr sz="11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1.6.2 Sub Task"/>
              <p:cNvSpPr txBox="1"/>
              <p:nvPr/>
            </p:nvSpPr>
            <p:spPr>
              <a:xfrm>
                <a:off x="18204" y="-54927"/>
                <a:ext cx="1257922" cy="482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  </a:ext>
              </a:extLst>
            </p:spPr>
            <p:txBody>
              <a:bodyPr wrap="square" lIns="7620" tIns="7620" rIns="7620" bIns="7620" numCol="1" anchor="ctr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r>
                  <a:rPr sz="1100" dirty="0">
                    <a:latin typeface="Times New Roman" pitchFamily="18" charset="0"/>
                    <a:cs typeface="Times New Roman" pitchFamily="18" charset="0"/>
                  </a:rPr>
                  <a:t>1.6.2 </a:t>
                </a:r>
                <a:r>
                  <a:rPr lang="en-IN" sz="1100" dirty="0">
                    <a:latin typeface="Times New Roman" pitchFamily="18" charset="0"/>
                    <a:cs typeface="Times New Roman" pitchFamily="18" charset="0"/>
                  </a:rPr>
                  <a:t>System Monitoring and Optimization</a:t>
                </a:r>
                <a:endParaRPr sz="11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3200" b="1">
                <a:latin typeface="Times New Roman"/>
              </a:defRPr>
            </a:pPr>
            <a:r>
              <a:rPr dirty="0"/>
              <a:t>Milestones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000">
                <a:latin typeface="Times New Roman"/>
              </a:defRPr>
            </a:pPr>
            <a:r>
              <a:rPr dirty="0"/>
              <a:t>Key Milestones:</a:t>
            </a:r>
            <a:br>
              <a:rPr dirty="0"/>
            </a:br>
            <a:r>
              <a:rPr dirty="0"/>
              <a:t>- Completion of requirements gathering</a:t>
            </a:r>
            <a:br>
              <a:rPr dirty="0"/>
            </a:br>
            <a:r>
              <a:rPr dirty="0"/>
              <a:t>- Design approval</a:t>
            </a:r>
            <a:br>
              <a:rPr dirty="0"/>
            </a:br>
            <a:r>
              <a:rPr dirty="0"/>
              <a:t>- Development phase completion</a:t>
            </a:r>
            <a:br>
              <a:rPr dirty="0"/>
            </a:br>
            <a:r>
              <a:rPr dirty="0"/>
              <a:t>- Testing phase</a:t>
            </a:r>
            <a:br>
              <a:rPr dirty="0"/>
            </a:br>
            <a:r>
              <a:rPr dirty="0"/>
              <a:t>- Project launch</a:t>
            </a:r>
            <a:br>
              <a:rPr dirty="0"/>
            </a:br>
            <a:r>
              <a:rPr dirty="0"/>
              <a:t>- Post-launch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latin typeface="Times New Roman"/>
              </a:defRPr>
            </a:pPr>
            <a:r>
              <a:t>System Design /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21597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000">
                <a:latin typeface="Times New Roman"/>
              </a:defRPr>
            </a:pPr>
            <a:r>
              <a:rPr dirty="0"/>
              <a:t>Architecture: Outline the system’s architecture, including frontend (React), backend (Node.js, </a:t>
            </a:r>
            <a:r>
              <a:rPr dirty="0" err="1"/>
              <a:t>MongoDB</a:t>
            </a:r>
            <a:r>
              <a:rPr dirty="0"/>
              <a:t>), and third-party integrations (e.g., Map API</a:t>
            </a:r>
            <a:r>
              <a:rPr dirty="0" smtClean="0"/>
              <a:t>).</a:t>
            </a:r>
            <a:endParaRPr lang="en-US" dirty="0" smtClean="0"/>
          </a:p>
          <a:p>
            <a:pPr algn="l">
              <a:defRPr sz="2000">
                <a:latin typeface="Times New Roman"/>
              </a:defRPr>
            </a:pPr>
            <a:r>
              <a:rPr dirty="0"/>
              <a:t/>
            </a: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3640" y="468549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3200" b="1">
                <a:latin typeface="Times New Roman"/>
              </a:defRPr>
            </a:pPr>
            <a:r>
              <a:rPr dirty="0"/>
              <a:t>System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949" y="1441132"/>
            <a:ext cx="812482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Server Requirements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Processor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Quad-core processor or higher (e.g., Intel Xeon or AMD equivalent).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Minimum 16 GB RAM to handle multiple concurrent users.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500 GB SSD for fast read/write operations (scalable as the user base grows).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High-speed internet connection (1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Gbps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or higher) for optimal data transfer and uptime.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Backup System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Additional storage or cloud-based backup solution for data redundancy and security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Devices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Desktop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Any standard desktop with 4 GB RAM and a stable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internet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connection.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Mobile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Devices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Android (version 9.0 and above) 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(version 12 and above)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mobile access.</a:t>
            </a: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>
              <a:defRPr sz="2000">
                <a:latin typeface="Times New Roman"/>
              </a:defRPr>
            </a:pPr>
            <a:r>
              <a:rPr dirty="0">
                <a:latin typeface="Times New Roman" pitchFamily="18" charset="0"/>
                <a:cs typeface="Times New Roman" pitchFamily="18" charset="0"/>
              </a:rPr>
              <a:t/>
            </a:r>
            <a:br>
              <a:rPr dirty="0">
                <a:latin typeface="Times New Roman" pitchFamily="18" charset="0"/>
                <a:cs typeface="Times New Roman" pitchFamily="18" charset="0"/>
              </a:rPr>
            </a:b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9124" y="1023700"/>
            <a:ext cx="82010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Operating System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Linux-based OS (e.g., Ubuntu,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CentOS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or Windows Server, depending on server setup and compatibility.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User Devices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Compatible with Windows,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Android, and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Backend Development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Node.js with Express for a scalable backend.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for handling property listings and user data.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APIs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APIs for seamless communication between frontend and backend.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Frontend Development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React.js for dynamic, responsive UI.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Styling Libraries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CSS, Bootstrap, or Material-UI for consistent and appealing design.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Third-Party Integrations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Map Services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Google Maps API for property location and navigation.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Payment Gateway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Integration with a secure payment processor (e.g., Stripe or PayPal) for handling transactions.</a:t>
            </a:r>
          </a:p>
          <a:p>
            <a:pPr lvl="1"/>
            <a:r>
              <a:rPr lang="en-IN" b="1" dirty="0">
                <a:latin typeface="Times New Roman" pitchFamily="18" charset="0"/>
                <a:cs typeface="Times New Roman" pitchFamily="18" charset="0"/>
              </a:rPr>
              <a:t>Email and SMS Services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Twilio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SendGrid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for notifications and alerts.</a:t>
            </a:r>
          </a:p>
        </p:txBody>
      </p:sp>
    </p:spTree>
    <p:extLst>
      <p:ext uri="{BB962C8B-B14F-4D97-AF65-F5344CB8AC3E}">
        <p14:creationId xmlns:p14="http://schemas.microsoft.com/office/powerpoint/2010/main" val="5178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0043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3200" b="1">
                <a:latin typeface="Times New Roman"/>
              </a:defRPr>
            </a:pPr>
            <a:r>
              <a:rPr dirty="0"/>
              <a:t>Deliverables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46698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000">
                <a:latin typeface="Times New Roman"/>
              </a:defRPr>
            </a:pPr>
            <a:r>
              <a:rPr dirty="0"/>
              <a:t>Expected Deliverables:</a:t>
            </a:r>
            <a:br>
              <a:rPr dirty="0"/>
            </a:br>
            <a:r>
              <a:rPr dirty="0"/>
              <a:t>- Research findings</a:t>
            </a:r>
            <a:br>
              <a:rPr dirty="0"/>
            </a:br>
            <a:r>
              <a:rPr dirty="0"/>
              <a:t>- Survey data and analysis</a:t>
            </a:r>
            <a:br>
              <a:rPr dirty="0"/>
            </a:br>
            <a:r>
              <a:rPr dirty="0"/>
              <a:t>- UI/UX designs and prototypes</a:t>
            </a:r>
            <a:br>
              <a:rPr dirty="0"/>
            </a:br>
            <a:r>
              <a:rPr dirty="0"/>
              <a:t>- Functional database tables</a:t>
            </a:r>
            <a:br>
              <a:rPr dirty="0"/>
            </a:br>
            <a:r>
              <a:rPr dirty="0"/>
              <a:t>- Backend and API integrations</a:t>
            </a:r>
            <a:br>
              <a:rPr dirty="0"/>
            </a:br>
            <a:r>
              <a:rPr dirty="0"/>
              <a:t>- Deployed web portal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</TotalTime>
  <Words>694</Words>
  <Application>Microsoft Office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Acer</cp:lastModifiedBy>
  <cp:revision>4</cp:revision>
  <dcterms:created xsi:type="dcterms:W3CDTF">2013-01-27T09:14:16Z</dcterms:created>
  <dcterms:modified xsi:type="dcterms:W3CDTF">2024-11-01T16:33:22Z</dcterms:modified>
  <cp:category/>
</cp:coreProperties>
</file>