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3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CFF"/>
          </a:solidFill>
        </a:fill>
      </a:tcStyle>
    </a:wholeTbl>
    <a:band2H>
      <a:tcTxStyle/>
      <a:tcStyle>
        <a:tcBdr/>
        <a:fill>
          <a:solidFill>
            <a:srgbClr val="E6EE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BCA"/>
          </a:solidFill>
        </a:fill>
      </a:tcStyle>
    </a:wholeTbl>
    <a:band2H>
      <a:tcTxStyle/>
      <a:tcStyle>
        <a:tcBdr/>
        <a:fill>
          <a:solidFill>
            <a:srgbClr val="FFEE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CBDB"/>
          </a:solidFill>
        </a:fill>
      </a:tcStyle>
    </a:wholeTbl>
    <a:band2H>
      <a:tcTxStyle/>
      <a:tcStyle>
        <a:tcBdr/>
        <a:fill>
          <a:solidFill>
            <a:srgbClr val="EEE7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181046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LICK TO EDIT MASTER TITLE STYLE"/>
          <p:cNvSpPr txBox="1">
            <a:spLocks noGrp="1"/>
          </p:cNvSpPr>
          <p:nvPr>
            <p:ph type="title" hasCustomPrompt="1"/>
          </p:nvPr>
        </p:nvSpPr>
        <p:spPr>
          <a:xfrm>
            <a:off x="153598" y="158744"/>
            <a:ext cx="11886467" cy="439200"/>
          </a:xfrm>
          <a:prstGeom prst="rect">
            <a:avLst/>
          </a:prstGeom>
        </p:spPr>
        <p:txBody>
          <a:bodyPr/>
          <a:lstStyle>
            <a:lvl1pPr>
              <a:defRPr sz="2600" b="1"/>
            </a:lvl1pPr>
          </a:lstStyle>
          <a:p>
            <a:r>
              <a:t>CLICK TO EDIT MASTER TITLE STYLE</a:t>
            </a:r>
          </a:p>
        </p:txBody>
      </p:sp>
      <p:sp>
        <p:nvSpPr>
          <p:cNvPr id="2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1936" y="583128"/>
            <a:ext cx="11886466" cy="58320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/>
            </a:lvl1pPr>
            <a:lvl2pPr marL="647700" indent="-190500">
              <a:buFontTx/>
              <a:defRPr sz="2000"/>
            </a:lvl2pPr>
            <a:lvl3pPr marL="1143000" indent="-228600">
              <a:buFontTx/>
              <a:defRPr sz="2000"/>
            </a:lvl3pPr>
            <a:lvl4pPr marL="1625600" indent="-254000">
              <a:buFontTx/>
              <a:defRPr sz="2000"/>
            </a:lvl4pPr>
            <a:lvl5pPr marL="2082800" indent="-254000">
              <a:buFontTx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am name, Project title, name of Mentor"/>
          <p:cNvSpPr txBox="1">
            <a:spLocks noGrp="1"/>
          </p:cNvSpPr>
          <p:nvPr>
            <p:ph type="title"/>
          </p:nvPr>
        </p:nvSpPr>
        <p:spPr>
          <a:xfrm>
            <a:off x="1991544" y="365125"/>
            <a:ext cx="8928992" cy="132556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Development of Rental Property Web Portal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Ghufran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Khan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Sr. Technical Educator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ros and cons"/>
          <p:cNvSpPr txBox="1">
            <a:spLocks noGrp="1"/>
          </p:cNvSpPr>
          <p:nvPr>
            <p:ph type="title"/>
          </p:nvPr>
        </p:nvSpPr>
        <p:spPr>
          <a:xfrm>
            <a:off x="5012610" y="1930377"/>
            <a:ext cx="4611781" cy="1325565"/>
          </a:xfrm>
          <a:prstGeom prst="rect">
            <a:avLst/>
          </a:prstGeom>
        </p:spPr>
        <p:txBody>
          <a:bodyPr/>
          <a:lstStyle/>
          <a:p>
            <a:r>
              <a:rPr b="1" dirty="0">
                <a:latin typeface="Tahoma" pitchFamily="34" charset="0"/>
                <a:ea typeface="Tahoma" pitchFamily="34" charset="0"/>
                <a:cs typeface="Tahoma" pitchFamily="34" charset="0"/>
              </a:rPr>
              <a:t>Pros and cons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 noGrp="1"/>
          </p:cNvSpPr>
          <p:nvPr>
            <p:ph type="title"/>
          </p:nvPr>
        </p:nvSpPr>
        <p:spPr>
          <a:xfrm>
            <a:off x="152769" y="158742"/>
            <a:ext cx="11886463" cy="43920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PROS AND CONS</a:t>
            </a:r>
          </a:p>
        </p:txBody>
      </p:sp>
      <p:grpSp>
        <p:nvGrpSpPr>
          <p:cNvPr id="92" name="Group 14"/>
          <p:cNvGrpSpPr/>
          <p:nvPr/>
        </p:nvGrpSpPr>
        <p:grpSpPr>
          <a:xfrm>
            <a:off x="1055440" y="1218604"/>
            <a:ext cx="10153128" cy="4843026"/>
            <a:chOff x="-97445" y="-1"/>
            <a:chExt cx="10153127" cy="4843024"/>
          </a:xfrm>
        </p:grpSpPr>
        <p:sp>
          <p:nvSpPr>
            <p:cNvPr id="53" name="Rectangle: Single Corner Snipped 28"/>
            <p:cNvSpPr/>
            <p:nvPr/>
          </p:nvSpPr>
          <p:spPr>
            <a:xfrm>
              <a:off x="6526335" y="-1"/>
              <a:ext cx="3367115" cy="1105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418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54" name="Rectangle: Single Corner Snipped 29"/>
            <p:cNvSpPr/>
            <p:nvPr/>
          </p:nvSpPr>
          <p:spPr>
            <a:xfrm>
              <a:off x="6526335" y="1105196"/>
              <a:ext cx="3367115" cy="1105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418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55" name="Rectangle: Single Corner Snipped 30"/>
            <p:cNvSpPr/>
            <p:nvPr/>
          </p:nvSpPr>
          <p:spPr>
            <a:xfrm>
              <a:off x="6526335" y="2210393"/>
              <a:ext cx="3367115" cy="1105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418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56" name="Rectangle: Single Corner Snipped 31"/>
            <p:cNvSpPr/>
            <p:nvPr/>
          </p:nvSpPr>
          <p:spPr>
            <a:xfrm>
              <a:off x="6526335" y="3315591"/>
              <a:ext cx="3367115" cy="1105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418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57" name="Rectangle: Single Corner Snipped 32"/>
            <p:cNvSpPr/>
            <p:nvPr/>
          </p:nvSpPr>
          <p:spPr>
            <a:xfrm flipH="1">
              <a:off x="0" y="-1"/>
              <a:ext cx="3366306" cy="1105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418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58" name="Rectangle: Single Corner Snipped 33"/>
            <p:cNvSpPr/>
            <p:nvPr/>
          </p:nvSpPr>
          <p:spPr>
            <a:xfrm flipH="1">
              <a:off x="0" y="1105196"/>
              <a:ext cx="3366306" cy="1105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418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59" name="Rectangle: Single Corner Snipped 34"/>
            <p:cNvSpPr/>
            <p:nvPr/>
          </p:nvSpPr>
          <p:spPr>
            <a:xfrm flipH="1">
              <a:off x="0" y="2210393"/>
              <a:ext cx="3366306" cy="1105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418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60" name="Rectangle: Single Corner Snipped 35"/>
            <p:cNvSpPr/>
            <p:nvPr/>
          </p:nvSpPr>
          <p:spPr>
            <a:xfrm flipH="1">
              <a:off x="0" y="3315591"/>
              <a:ext cx="3366306" cy="1105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418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61" name="Freeform: Shape 19"/>
            <p:cNvSpPr/>
            <p:nvPr/>
          </p:nvSpPr>
          <p:spPr>
            <a:xfrm>
              <a:off x="5518668" y="-1"/>
              <a:ext cx="2048475" cy="2210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25" y="21600"/>
                  </a:moveTo>
                  <a:lnTo>
                    <a:pt x="0" y="21600"/>
                  </a:lnTo>
                  <a:lnTo>
                    <a:pt x="10625" y="0"/>
                  </a:lnTo>
                  <a:lnTo>
                    <a:pt x="21600" y="0"/>
                  </a:lnTo>
                  <a:lnTo>
                    <a:pt x="10625" y="21600"/>
                  </a:lnTo>
                  <a:close/>
                </a:path>
              </a:pathLst>
            </a:custGeom>
            <a:solidFill>
              <a:srgbClr val="6EAA2E"/>
            </a:solidFill>
            <a:ln w="12700" cap="flat">
              <a:noFill/>
              <a:miter lim="400000"/>
            </a:ln>
            <a:effectLst>
              <a:outerShdw blurRad="50800" dist="381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62" name="Freeform: Shape 20"/>
            <p:cNvSpPr/>
            <p:nvPr/>
          </p:nvSpPr>
          <p:spPr>
            <a:xfrm>
              <a:off x="5518668" y="2210393"/>
              <a:ext cx="2048475" cy="2210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25" y="0"/>
                  </a:moveTo>
                  <a:lnTo>
                    <a:pt x="0" y="0"/>
                  </a:lnTo>
                  <a:lnTo>
                    <a:pt x="10625" y="21600"/>
                  </a:lnTo>
                  <a:lnTo>
                    <a:pt x="21600" y="21600"/>
                  </a:lnTo>
                  <a:lnTo>
                    <a:pt x="10625" y="0"/>
                  </a:lnTo>
                  <a:close/>
                </a:path>
              </a:pathLst>
            </a:custGeom>
            <a:solidFill>
              <a:srgbClr val="0071BF"/>
            </a:solidFill>
            <a:ln w="12700" cap="flat">
              <a:noFill/>
              <a:miter lim="400000"/>
            </a:ln>
            <a:effectLst>
              <a:outerShdw blurRad="50800" dist="381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63" name="Freeform: Shape 21"/>
            <p:cNvSpPr/>
            <p:nvPr/>
          </p:nvSpPr>
          <p:spPr>
            <a:xfrm>
              <a:off x="6526335" y="1105196"/>
              <a:ext cx="1551162" cy="1105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46" y="0"/>
                  </a:moveTo>
                  <a:lnTo>
                    <a:pt x="21600" y="0"/>
                  </a:lnTo>
                  <a:lnTo>
                    <a:pt x="14424" y="21600"/>
                  </a:lnTo>
                  <a:lnTo>
                    <a:pt x="0" y="21600"/>
                  </a:lnTo>
                  <a:lnTo>
                    <a:pt x="7246" y="0"/>
                  </a:lnTo>
                  <a:close/>
                </a:path>
              </a:pathLst>
            </a:custGeom>
            <a:solidFill>
              <a:srgbClr val="BF6E00"/>
            </a:solidFill>
            <a:ln w="12700" cap="flat">
              <a:noFill/>
              <a:miter lim="400000"/>
            </a:ln>
            <a:effectLst>
              <a:outerShdw blurRad="50800" dist="381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64" name="Freeform: Shape 22"/>
            <p:cNvSpPr/>
            <p:nvPr/>
          </p:nvSpPr>
          <p:spPr>
            <a:xfrm>
              <a:off x="6526335" y="2210393"/>
              <a:ext cx="1551162" cy="1105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211"/>
                  </a:moveTo>
                  <a:lnTo>
                    <a:pt x="7246" y="21600"/>
                  </a:lnTo>
                  <a:lnTo>
                    <a:pt x="0" y="0"/>
                  </a:lnTo>
                  <a:lnTo>
                    <a:pt x="14424" y="0"/>
                  </a:lnTo>
                  <a:lnTo>
                    <a:pt x="21600" y="21211"/>
                  </a:lnTo>
                  <a:close/>
                </a:path>
              </a:pathLst>
            </a:custGeom>
            <a:solidFill>
              <a:srgbClr val="BF1D00"/>
            </a:solidFill>
            <a:ln w="12700" cap="flat">
              <a:noFill/>
              <a:miter lim="400000"/>
            </a:ln>
            <a:effectLst>
              <a:outerShdw blurRad="50800" dist="381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65" name="Freeform: Shape 24"/>
            <p:cNvSpPr/>
            <p:nvPr/>
          </p:nvSpPr>
          <p:spPr>
            <a:xfrm>
              <a:off x="2325553" y="-1"/>
              <a:ext cx="2048420" cy="2210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74" y="21600"/>
                  </a:moveTo>
                  <a:lnTo>
                    <a:pt x="21600" y="21600"/>
                  </a:lnTo>
                  <a:lnTo>
                    <a:pt x="10974" y="0"/>
                  </a:lnTo>
                  <a:lnTo>
                    <a:pt x="0" y="0"/>
                  </a:lnTo>
                  <a:lnTo>
                    <a:pt x="10974" y="21600"/>
                  </a:lnTo>
                  <a:close/>
                </a:path>
              </a:pathLst>
            </a:custGeom>
            <a:solidFill>
              <a:srgbClr val="0071BF"/>
            </a:solidFill>
            <a:ln w="12700" cap="flat">
              <a:noFill/>
              <a:miter lim="400000"/>
            </a:ln>
            <a:effectLst>
              <a:outerShdw blurRad="50800" dist="38100" dir="108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66" name="Freeform: Shape 25"/>
            <p:cNvSpPr/>
            <p:nvPr/>
          </p:nvSpPr>
          <p:spPr>
            <a:xfrm>
              <a:off x="2325553" y="2210393"/>
              <a:ext cx="2048420" cy="2210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74" y="0"/>
                  </a:moveTo>
                  <a:lnTo>
                    <a:pt x="21600" y="0"/>
                  </a:lnTo>
                  <a:lnTo>
                    <a:pt x="10974" y="21600"/>
                  </a:lnTo>
                  <a:lnTo>
                    <a:pt x="0" y="21600"/>
                  </a:lnTo>
                  <a:lnTo>
                    <a:pt x="10974" y="0"/>
                  </a:lnTo>
                  <a:close/>
                </a:path>
              </a:pathLst>
            </a:custGeom>
            <a:solidFill>
              <a:srgbClr val="6EAA2E"/>
            </a:solidFill>
            <a:ln w="12700" cap="flat">
              <a:noFill/>
              <a:miter lim="400000"/>
            </a:ln>
            <a:effectLst>
              <a:outerShdw blurRad="50800" dist="38100" dir="108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67" name="Freeform: Shape 26"/>
            <p:cNvSpPr/>
            <p:nvPr/>
          </p:nvSpPr>
          <p:spPr>
            <a:xfrm>
              <a:off x="1815200" y="1105196"/>
              <a:ext cx="1551107" cy="1105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53" y="0"/>
                  </a:moveTo>
                  <a:lnTo>
                    <a:pt x="0" y="0"/>
                  </a:lnTo>
                  <a:lnTo>
                    <a:pt x="7177" y="21600"/>
                  </a:lnTo>
                  <a:lnTo>
                    <a:pt x="21600" y="21600"/>
                  </a:lnTo>
                  <a:lnTo>
                    <a:pt x="14353" y="0"/>
                  </a:lnTo>
                  <a:close/>
                </a:path>
              </a:pathLst>
            </a:custGeom>
            <a:solidFill>
              <a:srgbClr val="BF1D00"/>
            </a:solidFill>
            <a:ln w="12700" cap="flat">
              <a:noFill/>
              <a:miter lim="400000"/>
            </a:ln>
            <a:effectLst>
              <a:outerShdw blurRad="50800" dist="38100" dir="108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68" name="Freeform: Shape 27"/>
            <p:cNvSpPr/>
            <p:nvPr/>
          </p:nvSpPr>
          <p:spPr>
            <a:xfrm>
              <a:off x="1815200" y="2210393"/>
              <a:ext cx="1551107" cy="1105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211"/>
                  </a:moveTo>
                  <a:lnTo>
                    <a:pt x="14353" y="21600"/>
                  </a:lnTo>
                  <a:lnTo>
                    <a:pt x="21600" y="0"/>
                  </a:lnTo>
                  <a:lnTo>
                    <a:pt x="7177" y="0"/>
                  </a:lnTo>
                  <a:lnTo>
                    <a:pt x="0" y="21211"/>
                  </a:lnTo>
                  <a:close/>
                </a:path>
              </a:pathLst>
            </a:custGeom>
            <a:solidFill>
              <a:srgbClr val="BF6E00"/>
            </a:solidFill>
            <a:ln w="12700" cap="flat">
              <a:noFill/>
              <a:miter lim="400000"/>
            </a:ln>
            <a:effectLst>
              <a:outerShdw blurRad="50800" dist="38100" dir="108000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69" name="Oval 17"/>
            <p:cNvSpPr/>
            <p:nvPr/>
          </p:nvSpPr>
          <p:spPr>
            <a:xfrm>
              <a:off x="3002098" y="263765"/>
              <a:ext cx="3889255" cy="3893261"/>
            </a:xfrm>
            <a:prstGeom prst="ellipse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70" name="Freeform: Shape 41"/>
            <p:cNvSpPr/>
            <p:nvPr/>
          </p:nvSpPr>
          <p:spPr>
            <a:xfrm>
              <a:off x="4991355" y="603864"/>
              <a:ext cx="1562501" cy="3213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55" y="41"/>
                  </a:lnTo>
                  <a:cubicBezTo>
                    <a:pt x="12858" y="595"/>
                    <a:pt x="21600" y="5200"/>
                    <a:pt x="21600" y="10800"/>
                  </a:cubicBezTo>
                  <a:cubicBezTo>
                    <a:pt x="21600" y="16400"/>
                    <a:pt x="12858" y="21005"/>
                    <a:pt x="1655" y="21559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  <a:ln w="254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71" name="Freeform: Shape 40"/>
            <p:cNvSpPr/>
            <p:nvPr/>
          </p:nvSpPr>
          <p:spPr>
            <a:xfrm>
              <a:off x="3339596" y="603866"/>
              <a:ext cx="1562500" cy="3213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19945" y="21559"/>
                  </a:lnTo>
                  <a:cubicBezTo>
                    <a:pt x="8742" y="21005"/>
                    <a:pt x="0" y="16400"/>
                    <a:pt x="0" y="10800"/>
                  </a:cubicBezTo>
                  <a:cubicBezTo>
                    <a:pt x="0" y="5200"/>
                    <a:pt x="8742" y="595"/>
                    <a:pt x="19945" y="41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E7E6E6"/>
            </a:solidFill>
            <a:ln w="254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72" name="TextBox 44"/>
            <p:cNvSpPr txBox="1"/>
            <p:nvPr/>
          </p:nvSpPr>
          <p:spPr>
            <a:xfrm>
              <a:off x="3728700" y="2380139"/>
              <a:ext cx="852551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b="1">
                  <a:solidFill>
                    <a:srgbClr val="40404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PROS</a:t>
              </a:r>
            </a:p>
          </p:txBody>
        </p:sp>
        <p:sp>
          <p:nvSpPr>
            <p:cNvPr id="73" name="Freeform: Shape 46"/>
            <p:cNvSpPr/>
            <p:nvPr/>
          </p:nvSpPr>
          <p:spPr>
            <a:xfrm>
              <a:off x="3860722" y="1630495"/>
              <a:ext cx="577986" cy="505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714"/>
                  </a:moveTo>
                  <a:lnTo>
                    <a:pt x="4050" y="7714"/>
                  </a:lnTo>
                  <a:cubicBezTo>
                    <a:pt x="4644" y="7714"/>
                    <a:pt x="5130" y="8270"/>
                    <a:pt x="5130" y="8949"/>
                  </a:cubicBezTo>
                  <a:lnTo>
                    <a:pt x="5130" y="19440"/>
                  </a:lnTo>
                  <a:cubicBezTo>
                    <a:pt x="5130" y="20119"/>
                    <a:pt x="4644" y="20674"/>
                    <a:pt x="4050" y="20674"/>
                  </a:cubicBezTo>
                  <a:lnTo>
                    <a:pt x="0" y="20674"/>
                  </a:lnTo>
                  <a:close/>
                  <a:moveTo>
                    <a:pt x="13230" y="0"/>
                  </a:moveTo>
                  <a:cubicBezTo>
                    <a:pt x="14121" y="0"/>
                    <a:pt x="14850" y="833"/>
                    <a:pt x="14850" y="1851"/>
                  </a:cubicBezTo>
                  <a:cubicBezTo>
                    <a:pt x="14850" y="6079"/>
                    <a:pt x="14067" y="7190"/>
                    <a:pt x="14040" y="7745"/>
                  </a:cubicBezTo>
                  <a:cubicBezTo>
                    <a:pt x="14067" y="8239"/>
                    <a:pt x="14418" y="8640"/>
                    <a:pt x="14850" y="8640"/>
                  </a:cubicBezTo>
                  <a:lnTo>
                    <a:pt x="19980" y="8640"/>
                  </a:lnTo>
                  <a:cubicBezTo>
                    <a:pt x="20871" y="8640"/>
                    <a:pt x="21600" y="9473"/>
                    <a:pt x="21600" y="10491"/>
                  </a:cubicBezTo>
                  <a:cubicBezTo>
                    <a:pt x="21600" y="11294"/>
                    <a:pt x="21168" y="11973"/>
                    <a:pt x="20547" y="12219"/>
                  </a:cubicBezTo>
                  <a:cubicBezTo>
                    <a:pt x="20871" y="12559"/>
                    <a:pt x="21060" y="13053"/>
                    <a:pt x="21060" y="13577"/>
                  </a:cubicBezTo>
                  <a:cubicBezTo>
                    <a:pt x="21060" y="14441"/>
                    <a:pt x="20520" y="15182"/>
                    <a:pt x="19791" y="15367"/>
                  </a:cubicBezTo>
                  <a:cubicBezTo>
                    <a:pt x="20088" y="15706"/>
                    <a:pt x="20250" y="16169"/>
                    <a:pt x="20250" y="16663"/>
                  </a:cubicBezTo>
                  <a:cubicBezTo>
                    <a:pt x="20250" y="17681"/>
                    <a:pt x="19521" y="18514"/>
                    <a:pt x="18630" y="18514"/>
                  </a:cubicBezTo>
                  <a:cubicBezTo>
                    <a:pt x="18576" y="18514"/>
                    <a:pt x="18522" y="18514"/>
                    <a:pt x="18468" y="18514"/>
                  </a:cubicBezTo>
                  <a:cubicBezTo>
                    <a:pt x="18738" y="18823"/>
                    <a:pt x="18900" y="19255"/>
                    <a:pt x="18900" y="19749"/>
                  </a:cubicBezTo>
                  <a:cubicBezTo>
                    <a:pt x="18900" y="20767"/>
                    <a:pt x="18171" y="21600"/>
                    <a:pt x="17280" y="21600"/>
                  </a:cubicBezTo>
                  <a:cubicBezTo>
                    <a:pt x="17280" y="21600"/>
                    <a:pt x="13635" y="21600"/>
                    <a:pt x="12420" y="21600"/>
                  </a:cubicBezTo>
                  <a:cubicBezTo>
                    <a:pt x="8802" y="21600"/>
                    <a:pt x="8667" y="19131"/>
                    <a:pt x="6750" y="19131"/>
                  </a:cubicBezTo>
                  <a:lnTo>
                    <a:pt x="6750" y="9257"/>
                  </a:lnTo>
                  <a:cubicBezTo>
                    <a:pt x="6831" y="9195"/>
                    <a:pt x="11610" y="6542"/>
                    <a:pt x="11610" y="1851"/>
                  </a:cubicBezTo>
                  <a:cubicBezTo>
                    <a:pt x="11610" y="833"/>
                    <a:pt x="12339" y="0"/>
                    <a:pt x="13230" y="0"/>
                  </a:cubicBezTo>
                  <a:close/>
                </a:path>
              </a:pathLst>
            </a:cu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74" name="TextBox 45"/>
            <p:cNvSpPr txBox="1"/>
            <p:nvPr/>
          </p:nvSpPr>
          <p:spPr>
            <a:xfrm>
              <a:off x="5312201" y="2356018"/>
              <a:ext cx="852551" cy="333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b="1">
                  <a:solidFill>
                    <a:srgbClr val="40404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CONS</a:t>
              </a:r>
            </a:p>
          </p:txBody>
        </p:sp>
        <p:sp>
          <p:nvSpPr>
            <p:cNvPr id="75" name="Freeform: Shape 50"/>
            <p:cNvSpPr/>
            <p:nvPr/>
          </p:nvSpPr>
          <p:spPr>
            <a:xfrm rot="10800000" flipH="1">
              <a:off x="5449485" y="1654615"/>
              <a:ext cx="577986" cy="505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714"/>
                  </a:moveTo>
                  <a:lnTo>
                    <a:pt x="4050" y="7714"/>
                  </a:lnTo>
                  <a:cubicBezTo>
                    <a:pt x="4644" y="7714"/>
                    <a:pt x="5130" y="8270"/>
                    <a:pt x="5130" y="8949"/>
                  </a:cubicBezTo>
                  <a:lnTo>
                    <a:pt x="5130" y="19440"/>
                  </a:lnTo>
                  <a:cubicBezTo>
                    <a:pt x="5130" y="20119"/>
                    <a:pt x="4644" y="20674"/>
                    <a:pt x="4050" y="20674"/>
                  </a:cubicBezTo>
                  <a:lnTo>
                    <a:pt x="0" y="20674"/>
                  </a:lnTo>
                  <a:close/>
                  <a:moveTo>
                    <a:pt x="13230" y="0"/>
                  </a:moveTo>
                  <a:cubicBezTo>
                    <a:pt x="14121" y="0"/>
                    <a:pt x="14850" y="833"/>
                    <a:pt x="14850" y="1851"/>
                  </a:cubicBezTo>
                  <a:cubicBezTo>
                    <a:pt x="14850" y="6079"/>
                    <a:pt x="14067" y="7190"/>
                    <a:pt x="14040" y="7745"/>
                  </a:cubicBezTo>
                  <a:cubicBezTo>
                    <a:pt x="14067" y="8239"/>
                    <a:pt x="14418" y="8640"/>
                    <a:pt x="14850" y="8640"/>
                  </a:cubicBezTo>
                  <a:lnTo>
                    <a:pt x="19980" y="8640"/>
                  </a:lnTo>
                  <a:cubicBezTo>
                    <a:pt x="20871" y="8640"/>
                    <a:pt x="21600" y="9473"/>
                    <a:pt x="21600" y="10491"/>
                  </a:cubicBezTo>
                  <a:cubicBezTo>
                    <a:pt x="21600" y="11294"/>
                    <a:pt x="21168" y="11973"/>
                    <a:pt x="20547" y="12219"/>
                  </a:cubicBezTo>
                  <a:cubicBezTo>
                    <a:pt x="20871" y="12559"/>
                    <a:pt x="21060" y="13053"/>
                    <a:pt x="21060" y="13577"/>
                  </a:cubicBezTo>
                  <a:cubicBezTo>
                    <a:pt x="21060" y="14441"/>
                    <a:pt x="20520" y="15182"/>
                    <a:pt x="19791" y="15367"/>
                  </a:cubicBezTo>
                  <a:cubicBezTo>
                    <a:pt x="20088" y="15706"/>
                    <a:pt x="20250" y="16169"/>
                    <a:pt x="20250" y="16663"/>
                  </a:cubicBezTo>
                  <a:cubicBezTo>
                    <a:pt x="20250" y="17681"/>
                    <a:pt x="19521" y="18514"/>
                    <a:pt x="18630" y="18514"/>
                  </a:cubicBezTo>
                  <a:cubicBezTo>
                    <a:pt x="18576" y="18514"/>
                    <a:pt x="18522" y="18514"/>
                    <a:pt x="18468" y="18514"/>
                  </a:cubicBezTo>
                  <a:cubicBezTo>
                    <a:pt x="18738" y="18823"/>
                    <a:pt x="18900" y="19255"/>
                    <a:pt x="18900" y="19749"/>
                  </a:cubicBezTo>
                  <a:cubicBezTo>
                    <a:pt x="18900" y="20767"/>
                    <a:pt x="18171" y="21600"/>
                    <a:pt x="17280" y="21600"/>
                  </a:cubicBezTo>
                  <a:cubicBezTo>
                    <a:pt x="17280" y="21600"/>
                    <a:pt x="13635" y="21600"/>
                    <a:pt x="12420" y="21600"/>
                  </a:cubicBezTo>
                  <a:cubicBezTo>
                    <a:pt x="8802" y="21600"/>
                    <a:pt x="8667" y="19131"/>
                    <a:pt x="6750" y="19131"/>
                  </a:cubicBezTo>
                  <a:lnTo>
                    <a:pt x="6750" y="9257"/>
                  </a:lnTo>
                  <a:cubicBezTo>
                    <a:pt x="6831" y="9195"/>
                    <a:pt x="11610" y="6542"/>
                    <a:pt x="11610" y="1851"/>
                  </a:cubicBezTo>
                  <a:cubicBezTo>
                    <a:pt x="11610" y="833"/>
                    <a:pt x="12339" y="0"/>
                    <a:pt x="13230" y="0"/>
                  </a:cubicBezTo>
                  <a:close/>
                </a:path>
              </a:pathLst>
            </a:cu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76" name="TextBox 54"/>
            <p:cNvSpPr txBox="1"/>
            <p:nvPr/>
          </p:nvSpPr>
          <p:spPr>
            <a:xfrm>
              <a:off x="311810" y="142442"/>
              <a:ext cx="1961513" cy="11695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r">
                <a:defRPr sz="1400" i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Centralized Platform: Provides a one-stop platform for property seekers and owners.</a:t>
              </a:r>
              <a:br>
                <a:rPr lang="en-US" dirty="0">
                  <a:latin typeface="Times New Roman" pitchFamily="18" charset="0"/>
                  <a:cs typeface="Times New Roman" pitchFamily="18" charset="0"/>
                </a:rPr>
              </a:br>
              <a:r>
                <a:rPr dirty="0" smtClean="0"/>
                <a:t>.</a:t>
              </a:r>
              <a:endParaRPr dirty="0"/>
            </a:p>
          </p:txBody>
        </p:sp>
        <p:sp>
          <p:nvSpPr>
            <p:cNvPr id="77" name="TextBox 55"/>
            <p:cNvSpPr txBox="1"/>
            <p:nvPr/>
          </p:nvSpPr>
          <p:spPr>
            <a:xfrm>
              <a:off x="-97445" y="1247640"/>
              <a:ext cx="2370768" cy="11695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r">
                <a:defRPr sz="1400" i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Efficient Search: Simplifies finding rental properties by offering filters and search options.</a:t>
              </a:r>
              <a:br>
                <a:rPr lang="en-US" dirty="0">
                  <a:latin typeface="Times New Roman" pitchFamily="18" charset="0"/>
                  <a:cs typeface="Times New Roman" pitchFamily="18" charset="0"/>
                </a:rPr>
              </a:br>
              <a:endParaRPr dirty="0"/>
            </a:p>
          </p:txBody>
        </p:sp>
        <p:sp>
          <p:nvSpPr>
            <p:cNvPr id="78" name="TextBox 56"/>
            <p:cNvSpPr txBox="1"/>
            <p:nvPr/>
          </p:nvSpPr>
          <p:spPr>
            <a:xfrm>
              <a:off x="38501" y="2352837"/>
              <a:ext cx="1880033" cy="9541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r">
                <a:defRPr sz="1400" i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Digital Convenience: Allows users to access rental listings and communicate digitally</a:t>
              </a:r>
              <a:endParaRPr dirty="0"/>
            </a:p>
          </p:txBody>
        </p:sp>
        <p:sp>
          <p:nvSpPr>
            <p:cNvPr id="79" name="TextBox 57"/>
            <p:cNvSpPr txBox="1"/>
            <p:nvPr/>
          </p:nvSpPr>
          <p:spPr>
            <a:xfrm>
              <a:off x="311810" y="3458034"/>
              <a:ext cx="1961513" cy="1384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r">
                <a:defRPr sz="1400" i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Improved Market Insights: Collects data on user behavior, preferences, and market trends.</a:t>
              </a:r>
              <a:br>
                <a:rPr lang="en-US" dirty="0">
                  <a:latin typeface="Times New Roman" pitchFamily="18" charset="0"/>
                  <a:cs typeface="Times New Roman" pitchFamily="18" charset="0"/>
                </a:rPr>
              </a:br>
              <a:r>
                <a:rPr dirty="0" smtClean="0"/>
                <a:t>.</a:t>
              </a:r>
              <a:endParaRPr dirty="0"/>
            </a:p>
          </p:txBody>
        </p:sp>
        <p:sp>
          <p:nvSpPr>
            <p:cNvPr id="80" name="TextBox 58"/>
            <p:cNvSpPr txBox="1"/>
            <p:nvPr/>
          </p:nvSpPr>
          <p:spPr>
            <a:xfrm>
              <a:off x="7578569" y="142442"/>
              <a:ext cx="1961514" cy="11695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400" i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Data Security Risks: Managing personal data can expose risks of breaches.</a:t>
              </a:r>
              <a:br>
                <a:rPr lang="en-US" dirty="0">
                  <a:latin typeface="Times New Roman" pitchFamily="18" charset="0"/>
                  <a:cs typeface="Times New Roman" pitchFamily="18" charset="0"/>
                </a:rPr>
              </a:br>
              <a:r>
                <a:rPr dirty="0" smtClean="0"/>
                <a:t>.</a:t>
              </a:r>
              <a:endParaRPr dirty="0"/>
            </a:p>
          </p:txBody>
        </p:sp>
        <p:sp>
          <p:nvSpPr>
            <p:cNvPr id="81" name="TextBox 59"/>
            <p:cNvSpPr txBox="1"/>
            <p:nvPr/>
          </p:nvSpPr>
          <p:spPr>
            <a:xfrm>
              <a:off x="7988013" y="1247640"/>
              <a:ext cx="2067669" cy="11695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400" i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High Competition: Market has many established platforms, making differentiation difficult.</a:t>
              </a:r>
              <a:br>
                <a:rPr lang="en-US" dirty="0">
                  <a:latin typeface="Times New Roman" pitchFamily="18" charset="0"/>
                  <a:cs typeface="Times New Roman" pitchFamily="18" charset="0"/>
                </a:rPr>
              </a:br>
              <a:endParaRPr dirty="0"/>
            </a:p>
          </p:txBody>
        </p:sp>
        <p:sp>
          <p:nvSpPr>
            <p:cNvPr id="82" name="TextBox 60"/>
            <p:cNvSpPr txBox="1"/>
            <p:nvPr/>
          </p:nvSpPr>
          <p:spPr>
            <a:xfrm>
              <a:off x="7751426" y="2380139"/>
              <a:ext cx="2107051" cy="11695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400" i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Ongoing Maintenance: Requires regular updates, security patches, and customer support.</a:t>
              </a:r>
              <a:br>
                <a:rPr lang="en-US" dirty="0">
                  <a:latin typeface="Times New Roman" pitchFamily="18" charset="0"/>
                  <a:cs typeface="Times New Roman" pitchFamily="18" charset="0"/>
                </a:rPr>
              </a:br>
              <a:endParaRPr dirty="0"/>
            </a:p>
          </p:txBody>
        </p:sp>
        <p:sp>
          <p:nvSpPr>
            <p:cNvPr id="83" name="TextBox 61"/>
            <p:cNvSpPr txBox="1"/>
            <p:nvPr/>
          </p:nvSpPr>
          <p:spPr>
            <a:xfrm>
              <a:off x="7578569" y="3458034"/>
              <a:ext cx="1961514" cy="1384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400" i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Technical Challenges: Integration with third-party services (e.g., maps, payments) adds complexity.</a:t>
              </a:r>
              <a:br>
                <a:rPr lang="en-US" dirty="0">
                  <a:latin typeface="Times New Roman" pitchFamily="18" charset="0"/>
                  <a:cs typeface="Times New Roman" pitchFamily="18" charset="0"/>
                </a:rPr>
              </a:br>
              <a:endParaRPr dirty="0"/>
            </a:p>
          </p:txBody>
        </p:sp>
        <p:sp>
          <p:nvSpPr>
            <p:cNvPr id="84" name="TextBox 5"/>
            <p:cNvSpPr txBox="1"/>
            <p:nvPr/>
          </p:nvSpPr>
          <p:spPr>
            <a:xfrm>
              <a:off x="2884533" y="231003"/>
              <a:ext cx="413106" cy="3924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01</a:t>
              </a:r>
            </a:p>
          </p:txBody>
        </p:sp>
        <p:sp>
          <p:nvSpPr>
            <p:cNvPr id="85" name="TextBox 6"/>
            <p:cNvSpPr txBox="1"/>
            <p:nvPr/>
          </p:nvSpPr>
          <p:spPr>
            <a:xfrm>
              <a:off x="6563402" y="231003"/>
              <a:ext cx="413107" cy="3924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01</a:t>
              </a:r>
            </a:p>
          </p:txBody>
        </p:sp>
        <p:sp>
          <p:nvSpPr>
            <p:cNvPr id="86" name="TextBox 7"/>
            <p:cNvSpPr txBox="1"/>
            <p:nvPr/>
          </p:nvSpPr>
          <p:spPr>
            <a:xfrm>
              <a:off x="2374930" y="1388494"/>
              <a:ext cx="413106" cy="3924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02</a:t>
              </a:r>
            </a:p>
          </p:txBody>
        </p:sp>
        <p:sp>
          <p:nvSpPr>
            <p:cNvPr id="87" name="TextBox 8"/>
            <p:cNvSpPr txBox="1"/>
            <p:nvPr/>
          </p:nvSpPr>
          <p:spPr>
            <a:xfrm>
              <a:off x="7098793" y="1361757"/>
              <a:ext cx="413107" cy="3924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02</a:t>
              </a:r>
            </a:p>
          </p:txBody>
        </p:sp>
        <p:sp>
          <p:nvSpPr>
            <p:cNvPr id="88" name="TextBox 10"/>
            <p:cNvSpPr txBox="1"/>
            <p:nvPr/>
          </p:nvSpPr>
          <p:spPr>
            <a:xfrm>
              <a:off x="2347471" y="2546550"/>
              <a:ext cx="413106" cy="3924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03</a:t>
              </a:r>
            </a:p>
          </p:txBody>
        </p:sp>
        <p:sp>
          <p:nvSpPr>
            <p:cNvPr id="89" name="TextBox 11"/>
            <p:cNvSpPr txBox="1"/>
            <p:nvPr/>
          </p:nvSpPr>
          <p:spPr>
            <a:xfrm>
              <a:off x="7081413" y="2546550"/>
              <a:ext cx="413106" cy="3924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03</a:t>
              </a:r>
            </a:p>
          </p:txBody>
        </p:sp>
        <p:sp>
          <p:nvSpPr>
            <p:cNvPr id="90" name="TextBox 12"/>
            <p:cNvSpPr txBox="1"/>
            <p:nvPr/>
          </p:nvSpPr>
          <p:spPr>
            <a:xfrm>
              <a:off x="6589243" y="3715551"/>
              <a:ext cx="413107" cy="3924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04</a:t>
              </a:r>
            </a:p>
          </p:txBody>
        </p:sp>
        <p:sp>
          <p:nvSpPr>
            <p:cNvPr id="91" name="TextBox 13"/>
            <p:cNvSpPr txBox="1"/>
            <p:nvPr/>
          </p:nvSpPr>
          <p:spPr>
            <a:xfrm>
              <a:off x="2884533" y="3665728"/>
              <a:ext cx="413106" cy="3924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04</a:t>
              </a:r>
            </a:p>
          </p:txBody>
        </p:sp>
      </p:grp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-w-mc3">
  <a:themeElements>
    <a:clrScheme name="new-w-mc3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6FF"/>
      </a:accent1>
      <a:accent2>
        <a:srgbClr val="FF2600"/>
      </a:accent2>
      <a:accent3>
        <a:srgbClr val="FF9300"/>
      </a:accent3>
      <a:accent4>
        <a:srgbClr val="92D050"/>
      </a:accent4>
      <a:accent5>
        <a:srgbClr val="445469"/>
      </a:accent5>
      <a:accent6>
        <a:srgbClr val="932092"/>
      </a:accent6>
      <a:hlink>
        <a:srgbClr val="0000FF"/>
      </a:hlink>
      <a:folHlink>
        <a:srgbClr val="FF00FF"/>
      </a:folHlink>
    </a:clrScheme>
    <a:fontScheme name="new-w-mc3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new-w-mc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140</Words>
  <Application>Microsoft Office PowerPoint</Application>
  <PresentationFormat>Custom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Waveform</vt:lpstr>
      <vt:lpstr>Development of Rental Property Web Portal</vt:lpstr>
      <vt:lpstr>Pros and cons</vt:lpstr>
      <vt:lpstr>PROS AND CONS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Rental Property Web Portal</dc:title>
  <dc:creator>Acer</dc:creator>
  <cp:lastModifiedBy>Acer</cp:lastModifiedBy>
  <cp:revision>1</cp:revision>
  <dcterms:modified xsi:type="dcterms:W3CDTF">2024-11-13T18:05:16Z</dcterms:modified>
</cp:coreProperties>
</file>