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94660"/>
  </p:normalViewPr>
  <p:slideViewPr>
    <p:cSldViewPr snapToGrid="0">
      <p:cViewPr varScale="1">
        <p:scale>
          <a:sx n="105" d="100"/>
          <a:sy n="105" d="100"/>
        </p:scale>
        <p:origin x="12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1:20:33.02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1:44:19.04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1:55:22.88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1:58:09.95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1:58:09.95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1:58:09.95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1:58:09.95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1:58:09.95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12:20:58.966"/>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10/26/2024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3172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7489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293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17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089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790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04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185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206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62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10/26/2024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47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10/26/2024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3004214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BE6979-30E2-B0DD-8BD7-9FA5E4FA74AE}"/>
              </a:ext>
            </a:extLst>
          </p:cNvPr>
          <p:cNvPicPr>
            <a:picLocks noChangeAspect="1"/>
          </p:cNvPicPr>
          <p:nvPr/>
        </p:nvPicPr>
        <p:blipFill>
          <a:blip r:embed="rId2">
            <a:alphaModFix amt="50000"/>
          </a:blip>
          <a:srcRect l="5023" r="6110"/>
          <a:stretch/>
        </p:blipFill>
        <p:spPr>
          <a:xfrm>
            <a:off x="20" y="10"/>
            <a:ext cx="12188931" cy="6857990"/>
          </a:xfrm>
          <a:prstGeom prst="rect">
            <a:avLst/>
          </a:prstGeom>
        </p:spPr>
      </p:pic>
      <p:sp>
        <p:nvSpPr>
          <p:cNvPr id="2" name="Title 1">
            <a:extLst>
              <a:ext uri="{FF2B5EF4-FFF2-40B4-BE49-F238E27FC236}">
                <a16:creationId xmlns:a16="http://schemas.microsoft.com/office/drawing/2014/main" id="{37899056-1217-0A43-8FFC-C129AAB9EA81}"/>
              </a:ext>
            </a:extLst>
          </p:cNvPr>
          <p:cNvSpPr>
            <a:spLocks noGrp="1"/>
          </p:cNvSpPr>
          <p:nvPr>
            <p:ph type="ctrTitle"/>
          </p:nvPr>
        </p:nvSpPr>
        <p:spPr>
          <a:xfrm>
            <a:off x="1527048" y="1124712"/>
            <a:ext cx="9144000" cy="3063240"/>
          </a:xfrm>
        </p:spPr>
        <p:txBody>
          <a:bodyPr>
            <a:normAutofit/>
          </a:bodyPr>
          <a:lstStyle/>
          <a:p>
            <a:pPr algn="ctr"/>
            <a:r>
              <a:rPr lang="tr-TR" dirty="0"/>
              <a:t>CSS Seçicileri</a:t>
            </a:r>
          </a:p>
        </p:txBody>
      </p:sp>
      <p:sp>
        <p:nvSpPr>
          <p:cNvPr id="3" name="Subtitle 2">
            <a:extLst>
              <a:ext uri="{FF2B5EF4-FFF2-40B4-BE49-F238E27FC236}">
                <a16:creationId xmlns:a16="http://schemas.microsoft.com/office/drawing/2014/main" id="{23135A5B-E189-B368-7812-B7BA9E84A1F9}"/>
              </a:ext>
            </a:extLst>
          </p:cNvPr>
          <p:cNvSpPr>
            <a:spLocks noGrp="1"/>
          </p:cNvSpPr>
          <p:nvPr>
            <p:ph type="subTitle" idx="1"/>
          </p:nvPr>
        </p:nvSpPr>
        <p:spPr>
          <a:xfrm>
            <a:off x="1527048" y="4599432"/>
            <a:ext cx="9144000" cy="1227520"/>
          </a:xfrm>
        </p:spPr>
        <p:txBody>
          <a:bodyPr>
            <a:normAutofit/>
          </a:bodyPr>
          <a:lstStyle/>
          <a:p>
            <a:pPr algn="ctr">
              <a:lnSpc>
                <a:spcPct val="100000"/>
              </a:lnSpc>
            </a:pPr>
            <a:r>
              <a:rPr lang="tr-TR" sz="3200" dirty="0"/>
              <a:t>Hazırlayan:</a:t>
            </a:r>
          </a:p>
          <a:p>
            <a:pPr algn="ctr">
              <a:lnSpc>
                <a:spcPct val="100000"/>
              </a:lnSpc>
            </a:pPr>
            <a:r>
              <a:rPr lang="tr-TR" sz="3200" dirty="0"/>
              <a:t>Eray Gülüçmen</a:t>
            </a:r>
          </a:p>
        </p:txBody>
      </p:sp>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2029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0BEED5-93B8-2FCA-8194-0180B1435AF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094F655-3DE5-D067-0E8F-798545A72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836EBA-2AE6-6237-704A-6C7D6E8A4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2971E7"/>
          </a:solidFill>
          <a:ln w="12700"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C91D7305-2DA5-6BB5-E1DE-5DB28644160D}"/>
              </a:ext>
            </a:extLst>
          </p:cNvPr>
          <p:cNvSpPr>
            <a:spLocks noGrp="1"/>
          </p:cNvSpPr>
          <p:nvPr>
            <p:ph type="title"/>
          </p:nvPr>
        </p:nvSpPr>
        <p:spPr>
          <a:xfrm>
            <a:off x="1039163" y="1762169"/>
            <a:ext cx="4073110" cy="3122092"/>
          </a:xfrm>
        </p:spPr>
        <p:txBody>
          <a:bodyPr anchor="ctr">
            <a:normAutofit/>
          </a:bodyPr>
          <a:lstStyle/>
          <a:p>
            <a:pPr algn="ctr"/>
            <a:r>
              <a:rPr lang="tr-TR" sz="4800" b="1" i="0" dirty="0">
                <a:solidFill>
                  <a:srgbClr val="F2DDCC"/>
                </a:solidFill>
                <a:effectLst/>
                <a:latin typeface="Ginto"/>
              </a:rPr>
              <a:t>8. Soy Seçiciler</a:t>
            </a:r>
            <a:endParaRPr lang="tr-TR" sz="48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FFA0169-D963-5209-ADF3-EE1E38F8F37D}"/>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5" name="Ink 14">
                <a:extLst>
                  <a:ext uri="{FF2B5EF4-FFF2-40B4-BE49-F238E27FC236}">
                    <a16:creationId xmlns:a16="http://schemas.microsoft.com/office/drawing/2014/main" id="{0FFA0169-D963-5209-ADF3-EE1E38F8F3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4" name="Rectangle 1">
            <a:extLst>
              <a:ext uri="{FF2B5EF4-FFF2-40B4-BE49-F238E27FC236}">
                <a16:creationId xmlns:a16="http://schemas.microsoft.com/office/drawing/2014/main" id="{4F60415B-9A3D-96FA-55C7-5C79DC22161D}"/>
              </a:ext>
            </a:extLst>
          </p:cNvPr>
          <p:cNvSpPr>
            <a:spLocks noGrp="1" noChangeArrowheads="1"/>
          </p:cNvSpPr>
          <p:nvPr>
            <p:ph idx="1"/>
          </p:nvPr>
        </p:nvSpPr>
        <p:spPr bwMode="auto">
          <a:xfrm>
            <a:off x="6322243" y="275086"/>
            <a:ext cx="5452872" cy="16550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anchor="t" anchorCtr="0" compatLnSpc="1">
            <a:prstTxWarp prst="textNoShape">
              <a:avLst/>
            </a:prstTxWarp>
            <a:normAutofit fontScale="85000" lnSpcReduction="10000"/>
          </a:bodyPr>
          <a:lstStyle/>
          <a:p>
            <a:pPr algn="l">
              <a:buFont typeface="Arial" panose="020B0604020202020204" pitchFamily="34" charset="0"/>
              <a:buChar char="•"/>
            </a:pPr>
            <a:r>
              <a:rPr lang="tr-TR" sz="1800" b="1" i="0" dirty="0">
                <a:effectLst/>
                <a:latin typeface="Ginto"/>
              </a:rPr>
              <a:t>Belirli Bir Soy Ağacındaki Elemanları Seçmek: </a:t>
            </a:r>
            <a:r>
              <a:rPr lang="tr-TR" sz="1800" i="0" dirty="0">
                <a:effectLst/>
                <a:latin typeface="Ginto"/>
              </a:rPr>
              <a:t>Soy seçiciler, belirli bir soy ağacındaki elemanları seçmek için kullanılır. Belirli bir elemanın içinde yer alan diğer elemanlar hedeflenir.</a:t>
            </a:r>
          </a:p>
          <a:p>
            <a:pPr algn="l">
              <a:buFont typeface="Arial" panose="020B0604020202020204" pitchFamily="34" charset="0"/>
              <a:buChar char="•"/>
            </a:pPr>
            <a:endParaRPr lang="tr-TR" sz="1800" i="0" dirty="0">
              <a:effectLst/>
              <a:latin typeface="Ginto"/>
            </a:endParaRPr>
          </a:p>
          <a:p>
            <a:pPr algn="l">
              <a:buFont typeface="Arial" panose="020B0604020202020204" pitchFamily="34" charset="0"/>
              <a:buChar char="•"/>
            </a:pPr>
            <a:r>
              <a:rPr lang="tr-TR" sz="1800" b="1" i="0" dirty="0">
                <a:effectLst/>
                <a:latin typeface="Ginto"/>
              </a:rPr>
              <a:t>Kod Örneği: </a:t>
            </a:r>
            <a:r>
              <a:rPr lang="tr-TR" sz="1800" i="0" dirty="0">
                <a:effectLst/>
                <a:latin typeface="Ginto"/>
              </a:rPr>
              <a:t>div p Seçici</a:t>
            </a:r>
            <a:endParaRPr kumimoji="0" lang="tr-TR" altLang="tr-TR" sz="1800" i="0" u="none" strike="noStrike" cap="none" normalizeH="0" baseline="0" dirty="0">
              <a:ln>
                <a:noFill/>
              </a:ln>
              <a:effectLst/>
              <a:latin typeface="Arial" panose="020B0604020202020204" pitchFamily="34" charset="0"/>
            </a:endParaRPr>
          </a:p>
        </p:txBody>
      </p:sp>
      <p:sp>
        <p:nvSpPr>
          <p:cNvPr id="7" name="Metin kutusu 6">
            <a:extLst>
              <a:ext uri="{FF2B5EF4-FFF2-40B4-BE49-F238E27FC236}">
                <a16:creationId xmlns:a16="http://schemas.microsoft.com/office/drawing/2014/main" id="{CD33BAD6-8EF2-D3D3-20E3-FCC5AC14DFAF}"/>
              </a:ext>
            </a:extLst>
          </p:cNvPr>
          <p:cNvSpPr txBox="1"/>
          <p:nvPr/>
        </p:nvSpPr>
        <p:spPr>
          <a:xfrm>
            <a:off x="7014344" y="4884261"/>
            <a:ext cx="4138493" cy="1477328"/>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Bu kod, tüm </a:t>
            </a:r>
            <a:r>
              <a:rPr lang="tr-TR" b="1" dirty="0">
                <a:latin typeface="Arial" panose="020B0604020202020204" pitchFamily="34" charset="0"/>
                <a:cs typeface="Arial" panose="020B0604020202020204" pitchFamily="34" charset="0"/>
              </a:rPr>
              <a:t>&lt;div&gt; </a:t>
            </a:r>
            <a:r>
              <a:rPr lang="tr-TR" dirty="0">
                <a:latin typeface="Arial" panose="020B0604020202020204" pitchFamily="34" charset="0"/>
                <a:cs typeface="Arial" panose="020B0604020202020204" pitchFamily="34" charset="0"/>
              </a:rPr>
              <a:t>içinde yer alan </a:t>
            </a:r>
            <a:r>
              <a:rPr lang="tr-TR" b="1" dirty="0">
                <a:latin typeface="Arial" panose="020B0604020202020204" pitchFamily="34" charset="0"/>
                <a:cs typeface="Arial" panose="020B0604020202020204" pitchFamily="34" charset="0"/>
              </a:rPr>
              <a:t>&lt;p&gt; </a:t>
            </a:r>
            <a:r>
              <a:rPr lang="tr-TR" dirty="0">
                <a:latin typeface="Arial" panose="020B0604020202020204" pitchFamily="34" charset="0"/>
                <a:cs typeface="Arial" panose="020B0604020202020204" pitchFamily="34" charset="0"/>
              </a:rPr>
              <a:t>elemanlarını </a:t>
            </a:r>
            <a:r>
              <a:rPr lang="tr-TR" b="1" dirty="0">
                <a:latin typeface="Arial" panose="020B0604020202020204" pitchFamily="34" charset="0"/>
                <a:cs typeface="Arial" panose="020B0604020202020204" pitchFamily="34" charset="0"/>
              </a:rPr>
              <a:t>14 piksel yazı boyutuyla stilize eder. </a:t>
            </a:r>
            <a:r>
              <a:rPr lang="tr-TR" dirty="0">
                <a:latin typeface="Arial" panose="020B0604020202020204" pitchFamily="34" charset="0"/>
                <a:cs typeface="Arial" panose="020B0604020202020204" pitchFamily="34" charset="0"/>
              </a:rPr>
              <a:t>Soy seçiciler, belirli bir hiyerarşik yapıdaki elemanları hedef almak için kullanılır.</a:t>
            </a:r>
          </a:p>
        </p:txBody>
      </p:sp>
      <p:pic>
        <p:nvPicPr>
          <p:cNvPr id="6" name="Resim 5">
            <a:extLst>
              <a:ext uri="{FF2B5EF4-FFF2-40B4-BE49-F238E27FC236}">
                <a16:creationId xmlns:a16="http://schemas.microsoft.com/office/drawing/2014/main" id="{357E7932-EB8B-1AD9-1706-7AA1334A8A7E}"/>
              </a:ext>
            </a:extLst>
          </p:cNvPr>
          <p:cNvPicPr>
            <a:picLocks noChangeAspect="1"/>
          </p:cNvPicPr>
          <p:nvPr/>
        </p:nvPicPr>
        <p:blipFill>
          <a:blip r:embed="rId4"/>
          <a:stretch>
            <a:fillRect/>
          </a:stretch>
        </p:blipFill>
        <p:spPr>
          <a:xfrm>
            <a:off x="7315200" y="2441448"/>
            <a:ext cx="3529583" cy="1655064"/>
          </a:xfrm>
          <a:prstGeom prst="rect">
            <a:avLst/>
          </a:prstGeom>
        </p:spPr>
      </p:pic>
    </p:spTree>
    <p:extLst>
      <p:ext uri="{BB962C8B-B14F-4D97-AF65-F5344CB8AC3E}">
        <p14:creationId xmlns:p14="http://schemas.microsoft.com/office/powerpoint/2010/main" val="3012868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Web Design">
            <a:extLst>
              <a:ext uri="{FF2B5EF4-FFF2-40B4-BE49-F238E27FC236}">
                <a16:creationId xmlns:a16="http://schemas.microsoft.com/office/drawing/2014/main" id="{911A697E-CE0E-895E-469F-6BD5D7ABC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2971E7"/>
          </a:solidFill>
          <a:ln w="6857" cap="flat">
            <a:noFill/>
            <a:prstDash val="solid"/>
            <a:miter/>
          </a:ln>
        </p:spPr>
        <p:txBody>
          <a:bodyPr wrap="square" rtlCol="0" anchor="ctr">
            <a:noAutofit/>
          </a:bodyPr>
          <a:lstStyle/>
          <a:p>
            <a:endParaRPr lang="en-US"/>
          </a:p>
        </p:txBody>
      </p:sp>
      <p:sp>
        <p:nvSpPr>
          <p:cNvPr id="2" name="Başlık 1">
            <a:extLst>
              <a:ext uri="{FF2B5EF4-FFF2-40B4-BE49-F238E27FC236}">
                <a16:creationId xmlns:a16="http://schemas.microsoft.com/office/drawing/2014/main" id="{A5558F28-01E4-C237-1484-3D97AAB00C52}"/>
              </a:ext>
            </a:extLst>
          </p:cNvPr>
          <p:cNvSpPr>
            <a:spLocks noGrp="1"/>
          </p:cNvSpPr>
          <p:nvPr>
            <p:ph type="title"/>
          </p:nvPr>
        </p:nvSpPr>
        <p:spPr>
          <a:xfrm>
            <a:off x="5759354" y="638089"/>
            <a:ext cx="5337270" cy="1476801"/>
          </a:xfrm>
        </p:spPr>
        <p:txBody>
          <a:bodyPr anchor="b">
            <a:normAutofit/>
          </a:bodyPr>
          <a:lstStyle/>
          <a:p>
            <a:r>
              <a:rPr lang="tr-TR" sz="5600" b="1" i="0" dirty="0">
                <a:solidFill>
                  <a:srgbClr val="FFFFFF"/>
                </a:solidFill>
                <a:effectLst/>
                <a:latin typeface="Ginto"/>
              </a:rPr>
              <a:t>9. Sonuç </a:t>
            </a:r>
            <a:endParaRPr lang="tr-TR" sz="5600" dirty="0">
              <a:solidFill>
                <a:srgbClr val="FFFFFF"/>
              </a:solidFill>
            </a:endParaRP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971E7"/>
          </a:solidFill>
          <a:ln w="38100" cap="rnd">
            <a:solidFill>
              <a:srgbClr val="2971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3F9BCF8-0A65-F4B7-4679-710487953890}"/>
              </a:ext>
            </a:extLst>
          </p:cNvPr>
          <p:cNvSpPr>
            <a:spLocks noGrp="1"/>
          </p:cNvSpPr>
          <p:nvPr>
            <p:ph idx="1"/>
          </p:nvPr>
        </p:nvSpPr>
        <p:spPr>
          <a:xfrm>
            <a:off x="5759354" y="2664886"/>
            <a:ext cx="5461095" cy="3550789"/>
          </a:xfrm>
        </p:spPr>
        <p:txBody>
          <a:bodyPr anchor="t">
            <a:normAutofit lnSpcReduction="10000"/>
          </a:bodyPr>
          <a:lstStyle/>
          <a:p>
            <a:pPr>
              <a:lnSpc>
                <a:spcPct val="100000"/>
              </a:lnSpc>
            </a:pPr>
            <a:r>
              <a:rPr lang="tr-TR" sz="2600" b="0" i="0" dirty="0">
                <a:solidFill>
                  <a:srgbClr val="FFFFFF"/>
                </a:solidFill>
                <a:effectLst/>
                <a:latin typeface="Ginto"/>
              </a:rPr>
              <a:t>CSS seçiciler, HTML elemanlarını        hedeflemek ve stil uygulamak için      güçlü  araçlardır. Etkili kullanıldığında, web  sayfasının görünümünü ve         kullanıcı   deneyimini büyük ölçüde    iyileştirir. Bu sunumda, temel CSS seçicilerin ne olduğunu, nasıl kullanıldığını ve örneklerle birlikte incelenmiştir.</a:t>
            </a:r>
            <a:endParaRPr lang="tr-TR" sz="2600" dirty="0">
              <a:solidFill>
                <a:srgbClr val="FFFFFF"/>
              </a:solidFill>
            </a:endParaRP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545824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2AE1EA7-01DF-CD1B-1BD9-CF60712CCCE6}"/>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gn="l">
              <a:lnSpc>
                <a:spcPct val="90000"/>
              </a:lnSpc>
            </a:pPr>
            <a:r>
              <a:rPr lang="en-US" sz="5800"/>
              <a:t>Beni Dinlediğiniz için teşekkür ederim</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2971E7"/>
          </a:solidFill>
          <a:ln w="38100" cap="rnd">
            <a:solidFill>
              <a:srgbClr val="2971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85BBF455-56D2-13C3-3D30-4AB804FE4D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128699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7" descr="Web Design">
            <a:extLst>
              <a:ext uri="{FF2B5EF4-FFF2-40B4-BE49-F238E27FC236}">
                <a16:creationId xmlns:a16="http://schemas.microsoft.com/office/drawing/2014/main" id="{5153E6E2-22E3-9CB3-6066-124106EF9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7" name="Freeform: Shape 26">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2971E7"/>
          </a:solidFill>
          <a:ln w="6857" cap="flat">
            <a:noFill/>
            <a:prstDash val="solid"/>
            <a:miter/>
          </a:ln>
        </p:spPr>
        <p:txBody>
          <a:bodyPr wrap="square" rtlCol="0" anchor="ctr">
            <a:noAutofit/>
          </a:bodyPr>
          <a:lstStyle/>
          <a:p>
            <a:endParaRPr lang="en-US"/>
          </a:p>
        </p:txBody>
      </p:sp>
      <p:sp>
        <p:nvSpPr>
          <p:cNvPr id="2" name="Başlık 1">
            <a:extLst>
              <a:ext uri="{FF2B5EF4-FFF2-40B4-BE49-F238E27FC236}">
                <a16:creationId xmlns:a16="http://schemas.microsoft.com/office/drawing/2014/main" id="{76688D86-5479-FC7D-E84A-01958A2C64BD}"/>
              </a:ext>
            </a:extLst>
          </p:cNvPr>
          <p:cNvSpPr>
            <a:spLocks noGrp="1"/>
          </p:cNvSpPr>
          <p:nvPr>
            <p:ph type="title"/>
          </p:nvPr>
        </p:nvSpPr>
        <p:spPr>
          <a:xfrm>
            <a:off x="6483542" y="0"/>
            <a:ext cx="5337270" cy="1476801"/>
          </a:xfrm>
        </p:spPr>
        <p:txBody>
          <a:bodyPr anchor="b">
            <a:normAutofit/>
          </a:bodyPr>
          <a:lstStyle/>
          <a:p>
            <a:pPr>
              <a:lnSpc>
                <a:spcPct val="90000"/>
              </a:lnSpc>
            </a:pPr>
            <a:r>
              <a:rPr lang="tr-TR" sz="4800" b="1" i="0" dirty="0">
                <a:solidFill>
                  <a:srgbClr val="FFFFFF"/>
                </a:solidFill>
                <a:effectLst/>
                <a:latin typeface="Ginto"/>
              </a:rPr>
              <a:t>Sunum Başlıkları</a:t>
            </a:r>
            <a:br>
              <a:rPr lang="tr-TR" sz="4800" b="1" i="0" dirty="0">
                <a:solidFill>
                  <a:srgbClr val="FFFFFF"/>
                </a:solidFill>
                <a:effectLst/>
                <a:latin typeface="Ginto"/>
              </a:rPr>
            </a:br>
            <a:endParaRPr lang="tr-TR" sz="4800" dirty="0">
              <a:solidFill>
                <a:srgbClr val="FFFFFF"/>
              </a:solidFill>
            </a:endParaRPr>
          </a:p>
        </p:txBody>
      </p:sp>
      <p:sp>
        <p:nvSpPr>
          <p:cNvPr id="2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971E7"/>
          </a:solidFill>
          <a:ln w="38100" cap="rnd">
            <a:solidFill>
              <a:srgbClr val="2971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4415AD6-5E30-BF14-07F7-FCF483C54608}"/>
              </a:ext>
            </a:extLst>
          </p:cNvPr>
          <p:cNvSpPr>
            <a:spLocks noGrp="1" noChangeArrowheads="1"/>
          </p:cNvSpPr>
          <p:nvPr>
            <p:ph idx="1"/>
          </p:nvPr>
        </p:nvSpPr>
        <p:spPr bwMode="auto">
          <a:xfrm>
            <a:off x="5885646" y="1186731"/>
            <a:ext cx="3266531" cy="355078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ts val="600"/>
              </a:spcAft>
              <a:buClrTx/>
              <a:buSzTx/>
              <a:buFontTx/>
              <a:buAutoNum type="arabicPeriod"/>
              <a:tabLst/>
            </a:pPr>
            <a:r>
              <a:rPr kumimoji="0" lang="tr-TR" altLang="tr-TR" sz="1600" b="0" i="0" u="none" strike="noStrike" cap="none" normalizeH="0" baseline="0" dirty="0">
                <a:ln>
                  <a:noFill/>
                </a:ln>
                <a:solidFill>
                  <a:srgbClr val="FFFFFF"/>
                </a:solidFill>
                <a:effectLst/>
                <a:latin typeface="Arial" panose="020B0604020202020204" pitchFamily="34" charset="0"/>
              </a:rPr>
              <a:t>CSS Seçicilerine Giriş</a:t>
            </a:r>
          </a:p>
          <a:p>
            <a:pPr marL="0" marR="0" lvl="0" indent="0" defTabSz="914400" rtl="0" eaLnBrk="0" fontAlgn="base" latinLnBrk="0" hangingPunct="0">
              <a:lnSpc>
                <a:spcPct val="100000"/>
              </a:lnSpc>
              <a:spcBef>
                <a:spcPct val="0"/>
              </a:spcBef>
              <a:spcAft>
                <a:spcPts val="600"/>
              </a:spcAft>
              <a:buClrTx/>
              <a:buSzTx/>
              <a:buNone/>
              <a:tabLst/>
            </a:pPr>
            <a:r>
              <a:rPr lang="tr-TR" altLang="tr-TR" sz="1000" dirty="0">
                <a:solidFill>
                  <a:srgbClr val="FFFFFF"/>
                </a:solidFill>
              </a:rPr>
              <a:t>-----------------------------------</a:t>
            </a:r>
            <a:endParaRPr kumimoji="0" lang="tr-TR" altLang="tr-TR" sz="10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dirty="0">
                <a:ln>
                  <a:noFill/>
                </a:ln>
                <a:solidFill>
                  <a:srgbClr val="FFFFFF"/>
                </a:solidFill>
                <a:effectLst/>
                <a:latin typeface="Arial" panose="020B0604020202020204" pitchFamily="34" charset="0"/>
              </a:rPr>
              <a:t>2. </a:t>
            </a:r>
            <a:r>
              <a:rPr kumimoji="0" lang="tr-TR" altLang="tr-TR" sz="1600" b="0" i="0" u="none" strike="noStrike" cap="none" normalizeH="0" baseline="0" dirty="0">
                <a:ln>
                  <a:noFill/>
                </a:ln>
                <a:solidFill>
                  <a:srgbClr val="FFFFFF"/>
                </a:solidFill>
                <a:effectLst/>
                <a:latin typeface="Arial" panose="020B0604020202020204" pitchFamily="34" charset="0"/>
              </a:rPr>
              <a:t>Eleman Seçiciler</a:t>
            </a: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dirty="0">
                <a:ln>
                  <a:noFill/>
                </a:ln>
                <a:solidFill>
                  <a:srgbClr val="FFFFFF"/>
                </a:solidFill>
                <a:effectLst/>
                <a:latin typeface="Arial" panose="020B0604020202020204" pitchFamily="34" charset="0"/>
              </a:rPr>
              <a:t>Kullanımı ve Örnekler</a:t>
            </a: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1" i="0" u="sng" strike="noStrike" cap="none" normalizeH="0" baseline="0" dirty="0">
                <a:ln>
                  <a:noFill/>
                </a:ln>
                <a:solidFill>
                  <a:srgbClr val="FFFFFF"/>
                </a:solidFill>
                <a:effectLst/>
                <a:latin typeface="Arial" panose="020B0604020202020204" pitchFamily="34" charset="0"/>
              </a:rPr>
              <a:t>Kod Örneği: </a:t>
            </a:r>
            <a:r>
              <a:rPr kumimoji="0" lang="tr-TR" altLang="tr-TR" sz="1000" b="0" i="0" u="none" strike="noStrike" cap="none" normalizeH="0" baseline="0" dirty="0">
                <a:ln>
                  <a:noFill/>
                </a:ln>
                <a:solidFill>
                  <a:srgbClr val="FFFFFF"/>
                </a:solidFill>
                <a:effectLst/>
                <a:latin typeface="Arial" panose="020B0604020202020204" pitchFamily="34" charset="0"/>
              </a:rPr>
              <a:t>Tüm &lt;p&gt; Elemanlarını Seçmek</a:t>
            </a:r>
          </a:p>
          <a:p>
            <a:pPr marL="0" indent="0">
              <a:lnSpc>
                <a:spcPct val="100000"/>
              </a:lnSpc>
              <a:spcAft>
                <a:spcPts val="600"/>
              </a:spcAft>
              <a:buNone/>
            </a:pPr>
            <a:r>
              <a:rPr lang="tr-TR" altLang="tr-TR" sz="1000" dirty="0">
                <a:solidFill>
                  <a:srgbClr val="FFFFFF"/>
                </a:solidFill>
              </a:rPr>
              <a:t>-----------------------------------</a:t>
            </a:r>
            <a:endParaRPr kumimoji="0" lang="tr-TR" altLang="tr-TR" sz="10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dirty="0">
                <a:ln>
                  <a:noFill/>
                </a:ln>
                <a:solidFill>
                  <a:srgbClr val="FFFFFF"/>
                </a:solidFill>
                <a:effectLst/>
                <a:latin typeface="Arial" panose="020B0604020202020204" pitchFamily="34" charset="0"/>
              </a:rPr>
              <a:t>3. </a:t>
            </a:r>
            <a:r>
              <a:rPr kumimoji="0" lang="tr-TR" altLang="tr-TR" sz="1600" b="0" i="0" u="none" strike="noStrike" cap="none" normalizeH="0" baseline="0" dirty="0">
                <a:ln>
                  <a:noFill/>
                </a:ln>
                <a:solidFill>
                  <a:srgbClr val="FFFFFF"/>
                </a:solidFill>
                <a:effectLst/>
                <a:latin typeface="Arial" panose="020B0604020202020204" pitchFamily="34" charset="0"/>
              </a:rPr>
              <a:t>Sınıf Seçiciler</a:t>
            </a: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dirty="0">
                <a:ln>
                  <a:noFill/>
                </a:ln>
                <a:solidFill>
                  <a:srgbClr val="FFFFFF"/>
                </a:solidFill>
                <a:effectLst/>
                <a:latin typeface="Arial" panose="020B0604020202020204" pitchFamily="34" charset="0"/>
              </a:rPr>
              <a:t>Sınıf Seçiciler ile Stil Uygulama</a:t>
            </a: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1" i="0" u="sng" strike="noStrike" cap="none" normalizeH="0" baseline="0" dirty="0">
                <a:ln>
                  <a:noFill/>
                </a:ln>
                <a:solidFill>
                  <a:srgbClr val="FFFFFF"/>
                </a:solidFill>
                <a:effectLst/>
                <a:latin typeface="Arial" panose="020B0604020202020204" pitchFamily="34" charset="0"/>
              </a:rPr>
              <a:t>Kod Örneği</a:t>
            </a:r>
            <a:r>
              <a:rPr kumimoji="0" lang="tr-TR" altLang="tr-TR" sz="1000" b="0" i="0" u="none" strike="noStrike" cap="none" normalizeH="0" baseline="0" dirty="0">
                <a:ln>
                  <a:noFill/>
                </a:ln>
                <a:solidFill>
                  <a:srgbClr val="FFFFFF"/>
                </a:solidFill>
                <a:effectLst/>
                <a:latin typeface="Arial" panose="020B0604020202020204" pitchFamily="34" charset="0"/>
              </a:rPr>
              <a:t>: .</a:t>
            </a:r>
            <a:r>
              <a:rPr lang="tr-TR" altLang="tr-TR" sz="1000" dirty="0" err="1">
                <a:solidFill>
                  <a:srgbClr val="FFFFFF"/>
                </a:solidFill>
              </a:rPr>
              <a:t>box</a:t>
            </a:r>
            <a:r>
              <a:rPr kumimoji="0" lang="tr-TR" altLang="tr-TR" sz="1000" b="0" i="0" u="none" strike="noStrike" cap="none" normalizeH="0" baseline="0" dirty="0">
                <a:ln>
                  <a:noFill/>
                </a:ln>
                <a:solidFill>
                  <a:srgbClr val="FFFFFF"/>
                </a:solidFill>
                <a:effectLst/>
                <a:latin typeface="Arial" panose="020B0604020202020204" pitchFamily="34" charset="0"/>
              </a:rPr>
              <a:t> Sınıfı ile Elemanları Seçmek</a:t>
            </a:r>
          </a:p>
          <a:p>
            <a:pPr marL="0" indent="0">
              <a:lnSpc>
                <a:spcPct val="100000"/>
              </a:lnSpc>
              <a:spcAft>
                <a:spcPts val="600"/>
              </a:spcAft>
              <a:buNone/>
            </a:pPr>
            <a:r>
              <a:rPr lang="tr-TR" altLang="tr-TR" sz="1000" dirty="0">
                <a:solidFill>
                  <a:srgbClr val="FFFFFF"/>
                </a:solidFill>
              </a:rPr>
              <a:t>-----------------------------------</a:t>
            </a:r>
            <a:endParaRPr kumimoji="0" lang="tr-TR" altLang="tr-TR" sz="10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dirty="0">
                <a:ln>
                  <a:noFill/>
                </a:ln>
                <a:solidFill>
                  <a:srgbClr val="FFFFFF"/>
                </a:solidFill>
                <a:effectLst/>
                <a:latin typeface="Arial" panose="020B0604020202020204" pitchFamily="34" charset="0"/>
              </a:rPr>
              <a:t>4. </a:t>
            </a:r>
            <a:r>
              <a:rPr kumimoji="0" lang="tr-TR" altLang="tr-TR" sz="1600" b="0" i="0" u="none" strike="noStrike" cap="none" normalizeH="0" baseline="0" dirty="0">
                <a:ln>
                  <a:noFill/>
                </a:ln>
                <a:solidFill>
                  <a:srgbClr val="FFFFFF"/>
                </a:solidFill>
                <a:effectLst/>
                <a:latin typeface="Arial" panose="020B0604020202020204" pitchFamily="34" charset="0"/>
              </a:rPr>
              <a:t>ID Seçiciler</a:t>
            </a: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dirty="0">
                <a:ln>
                  <a:noFill/>
                </a:ln>
                <a:solidFill>
                  <a:srgbClr val="FFFFFF"/>
                </a:solidFill>
                <a:effectLst/>
                <a:latin typeface="Arial" panose="020B0604020202020204" pitchFamily="34" charset="0"/>
              </a:rPr>
              <a:t>ID Seçiciler ile Stil Uygulama</a:t>
            </a: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1" i="0" u="sng" strike="noStrike" cap="none" normalizeH="0" baseline="0" dirty="0">
                <a:ln>
                  <a:noFill/>
                </a:ln>
                <a:solidFill>
                  <a:srgbClr val="FFFFFF"/>
                </a:solidFill>
                <a:effectLst/>
                <a:latin typeface="Arial" panose="020B0604020202020204" pitchFamily="34" charset="0"/>
              </a:rPr>
              <a:t>Kod Örneği: </a:t>
            </a:r>
            <a:r>
              <a:rPr kumimoji="0" lang="tr-TR" altLang="tr-TR" sz="1000" b="0" i="0" u="none" strike="noStrike" cap="none" normalizeH="0" baseline="0" dirty="0">
                <a:ln>
                  <a:noFill/>
                </a:ln>
                <a:solidFill>
                  <a:srgbClr val="FFFFFF"/>
                </a:solidFill>
                <a:effectLst/>
                <a:latin typeface="Arial" panose="020B0604020202020204" pitchFamily="34" charset="0"/>
              </a:rPr>
              <a:t>#main-title </a:t>
            </a:r>
            <a:r>
              <a:rPr kumimoji="0" lang="tr-TR" altLang="tr-TR" sz="1000" b="0" i="0" u="none" strike="noStrike" cap="none" normalizeH="0" baseline="0" dirty="0" err="1">
                <a:ln>
                  <a:noFill/>
                </a:ln>
                <a:solidFill>
                  <a:srgbClr val="FFFFFF"/>
                </a:solidFill>
                <a:effectLst/>
                <a:latin typeface="Arial" panose="020B0604020202020204" pitchFamily="34" charset="0"/>
              </a:rPr>
              <a:t>ID'si</a:t>
            </a:r>
            <a:r>
              <a:rPr kumimoji="0" lang="tr-TR" altLang="tr-TR" sz="1000" b="0" i="0" u="none" strike="noStrike" cap="none" normalizeH="0" baseline="0" dirty="0">
                <a:ln>
                  <a:noFill/>
                </a:ln>
                <a:solidFill>
                  <a:srgbClr val="FFFFFF"/>
                </a:solidFill>
                <a:effectLst/>
                <a:latin typeface="Arial" panose="020B0604020202020204" pitchFamily="34" charset="0"/>
              </a:rPr>
              <a:t> ile Eleman Seçmek</a:t>
            </a:r>
          </a:p>
          <a:p>
            <a:pPr marL="0" indent="0">
              <a:lnSpc>
                <a:spcPct val="100000"/>
              </a:lnSpc>
              <a:spcAft>
                <a:spcPts val="600"/>
              </a:spcAft>
              <a:buNone/>
            </a:pPr>
            <a:r>
              <a:rPr lang="tr-TR" altLang="tr-TR" sz="1000" dirty="0">
                <a:solidFill>
                  <a:srgbClr val="FFFFFF"/>
                </a:solidFill>
              </a:rPr>
              <a:t>-----------------------------------</a:t>
            </a:r>
            <a:endParaRPr kumimoji="0" lang="tr-TR" altLang="tr-TR" sz="10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dirty="0">
                <a:ln>
                  <a:noFill/>
                </a:ln>
                <a:solidFill>
                  <a:srgbClr val="FFFFFF"/>
                </a:solidFill>
                <a:effectLst/>
                <a:latin typeface="Arial" panose="020B0604020202020204" pitchFamily="34" charset="0"/>
              </a:rPr>
              <a:t>5. </a:t>
            </a:r>
            <a:r>
              <a:rPr kumimoji="0" lang="tr-TR" altLang="tr-TR" sz="1600" b="0" i="0" u="none" strike="noStrike" cap="none" normalizeH="0" baseline="0" dirty="0">
                <a:ln>
                  <a:noFill/>
                </a:ln>
                <a:solidFill>
                  <a:srgbClr val="FFFFFF"/>
                </a:solidFill>
                <a:effectLst/>
                <a:latin typeface="Arial" panose="020B0604020202020204" pitchFamily="34" charset="0"/>
              </a:rPr>
              <a:t>Grup Seçiciler</a:t>
            </a: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dirty="0">
                <a:ln>
                  <a:noFill/>
                </a:ln>
                <a:solidFill>
                  <a:srgbClr val="FFFFFF"/>
                </a:solidFill>
                <a:effectLst/>
                <a:latin typeface="Arial" panose="020B0604020202020204" pitchFamily="34" charset="0"/>
              </a:rPr>
              <a:t>Birden Fazla Elemanı Seçmek</a:t>
            </a: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1" i="0" u="sng" strike="noStrike" cap="none" normalizeH="0" baseline="0" dirty="0">
                <a:ln>
                  <a:noFill/>
                </a:ln>
                <a:solidFill>
                  <a:srgbClr val="FFFFFF"/>
                </a:solidFill>
                <a:effectLst/>
                <a:latin typeface="Arial" panose="020B0604020202020204" pitchFamily="34" charset="0"/>
              </a:rPr>
              <a:t>Kod Örneği: </a:t>
            </a:r>
            <a:r>
              <a:rPr kumimoji="0" lang="tr-TR" altLang="tr-TR" sz="1000" b="0" i="0" u="none" strike="noStrike" cap="none" normalizeH="0" baseline="0" dirty="0">
                <a:ln>
                  <a:noFill/>
                </a:ln>
                <a:solidFill>
                  <a:srgbClr val="FFFFFF"/>
                </a:solidFill>
                <a:effectLst/>
                <a:latin typeface="Arial" panose="020B0604020202020204" pitchFamily="34" charset="0"/>
              </a:rPr>
              <a:t>Başlıkları Grup Seçicisi ile Seçmek</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
        <p:nvSpPr>
          <p:cNvPr id="6" name="Metin kutusu 5">
            <a:extLst>
              <a:ext uri="{FF2B5EF4-FFF2-40B4-BE49-F238E27FC236}">
                <a16:creationId xmlns:a16="http://schemas.microsoft.com/office/drawing/2014/main" id="{C0A5E47F-B8B0-6352-D96D-B0BA8F77BB7A}"/>
              </a:ext>
            </a:extLst>
          </p:cNvPr>
          <p:cNvSpPr txBox="1"/>
          <p:nvPr/>
        </p:nvSpPr>
        <p:spPr>
          <a:xfrm>
            <a:off x="9152177" y="1971579"/>
            <a:ext cx="3027030" cy="2462213"/>
          </a:xfrm>
          <a:prstGeom prst="rect">
            <a:avLst/>
          </a:prstGeom>
          <a:noFill/>
        </p:spPr>
        <p:txBody>
          <a:bodyPr wrap="square" rtlCol="0">
            <a:spAutoFit/>
          </a:bodyPr>
          <a:lstStyle/>
          <a:p>
            <a:r>
              <a:rPr lang="tr-TR" sz="1000" dirty="0">
                <a:solidFill>
                  <a:schemeClr val="bg1"/>
                </a:solidFill>
                <a:latin typeface="Arial" panose="020B0604020202020204" pitchFamily="34" charset="0"/>
                <a:cs typeface="Arial" panose="020B0604020202020204" pitchFamily="34" charset="0"/>
              </a:rPr>
              <a:t>6. </a:t>
            </a:r>
            <a:r>
              <a:rPr lang="tr-TR" sz="1600" dirty="0">
                <a:solidFill>
                  <a:schemeClr val="bg1"/>
                </a:solidFill>
                <a:latin typeface="Arial" panose="020B0604020202020204" pitchFamily="34" charset="0"/>
                <a:cs typeface="Arial" panose="020B0604020202020204" pitchFamily="34" charset="0"/>
              </a:rPr>
              <a:t>Evrensel Seçici</a:t>
            </a:r>
          </a:p>
          <a:p>
            <a:r>
              <a:rPr lang="tr-TR" sz="1000" dirty="0">
                <a:solidFill>
                  <a:schemeClr val="bg1"/>
                </a:solidFill>
                <a:latin typeface="Arial" panose="020B0604020202020204" pitchFamily="34" charset="0"/>
                <a:cs typeface="Arial" panose="020B0604020202020204" pitchFamily="34" charset="0"/>
              </a:rPr>
              <a:t>Tüm Elemanları Seçmek</a:t>
            </a:r>
          </a:p>
          <a:p>
            <a:r>
              <a:rPr lang="tr-TR" sz="1000" b="1" u="sng" dirty="0">
                <a:solidFill>
                  <a:schemeClr val="bg1"/>
                </a:solidFill>
                <a:latin typeface="Arial" panose="020B0604020202020204" pitchFamily="34" charset="0"/>
                <a:cs typeface="Arial" panose="020B0604020202020204" pitchFamily="34" charset="0"/>
              </a:rPr>
              <a:t>Kod Örneği: </a:t>
            </a:r>
            <a:r>
              <a:rPr lang="tr-TR" sz="1000" dirty="0">
                <a:solidFill>
                  <a:schemeClr val="bg1"/>
                </a:solidFill>
                <a:latin typeface="Arial" panose="020B0604020202020204" pitchFamily="34" charset="0"/>
                <a:cs typeface="Arial" panose="020B0604020202020204" pitchFamily="34" charset="0"/>
              </a:rPr>
              <a:t>Tüm Elemanlara Stil Uygulamak</a:t>
            </a:r>
          </a:p>
          <a:p>
            <a:r>
              <a:rPr lang="tr-TR" altLang="tr-TR" sz="1000" dirty="0">
                <a:solidFill>
                  <a:srgbClr val="FFFFFF"/>
                </a:solidFill>
                <a:latin typeface="Arial" panose="020B0604020202020204" pitchFamily="34" charset="0"/>
                <a:cs typeface="Arial" panose="020B0604020202020204" pitchFamily="34" charset="0"/>
              </a:rPr>
              <a:t>-----------------------------------</a:t>
            </a:r>
            <a:endParaRPr lang="tr-TR" sz="1000" dirty="0">
              <a:solidFill>
                <a:schemeClr val="bg1"/>
              </a:solidFill>
              <a:latin typeface="Arial" panose="020B0604020202020204" pitchFamily="34" charset="0"/>
              <a:cs typeface="Arial" panose="020B0604020202020204" pitchFamily="34" charset="0"/>
            </a:endParaRPr>
          </a:p>
          <a:p>
            <a:r>
              <a:rPr lang="tr-TR" sz="1000" dirty="0">
                <a:solidFill>
                  <a:schemeClr val="bg1"/>
                </a:solidFill>
                <a:latin typeface="Arial" panose="020B0604020202020204" pitchFamily="34" charset="0"/>
                <a:cs typeface="Arial" panose="020B0604020202020204" pitchFamily="34" charset="0"/>
              </a:rPr>
              <a:t>7. </a:t>
            </a:r>
            <a:r>
              <a:rPr lang="tr-TR" sz="1600" dirty="0" err="1">
                <a:solidFill>
                  <a:schemeClr val="bg1"/>
                </a:solidFill>
                <a:latin typeface="Arial" panose="020B0604020202020204" pitchFamily="34" charset="0"/>
                <a:cs typeface="Arial" panose="020B0604020202020204" pitchFamily="34" charset="0"/>
              </a:rPr>
              <a:t>Attribute</a:t>
            </a:r>
            <a:r>
              <a:rPr lang="tr-TR" sz="1600" dirty="0">
                <a:solidFill>
                  <a:schemeClr val="bg1"/>
                </a:solidFill>
                <a:latin typeface="Arial" panose="020B0604020202020204" pitchFamily="34" charset="0"/>
                <a:cs typeface="Arial" panose="020B0604020202020204" pitchFamily="34" charset="0"/>
              </a:rPr>
              <a:t> Seçiciler</a:t>
            </a:r>
          </a:p>
          <a:p>
            <a:r>
              <a:rPr lang="tr-TR" sz="1000" dirty="0">
                <a:solidFill>
                  <a:schemeClr val="bg1"/>
                </a:solidFill>
                <a:latin typeface="Arial" panose="020B0604020202020204" pitchFamily="34" charset="0"/>
                <a:cs typeface="Arial" panose="020B0604020202020204" pitchFamily="34" charset="0"/>
              </a:rPr>
              <a:t>Belirli Bir </a:t>
            </a:r>
            <a:r>
              <a:rPr lang="tr-TR" sz="1000" dirty="0" err="1">
                <a:solidFill>
                  <a:schemeClr val="bg1"/>
                </a:solidFill>
                <a:latin typeface="Arial" panose="020B0604020202020204" pitchFamily="34" charset="0"/>
                <a:cs typeface="Arial" panose="020B0604020202020204" pitchFamily="34" charset="0"/>
              </a:rPr>
              <a:t>Attribute'a</a:t>
            </a:r>
            <a:r>
              <a:rPr lang="tr-TR" sz="1000" dirty="0">
                <a:solidFill>
                  <a:schemeClr val="bg1"/>
                </a:solidFill>
                <a:latin typeface="Arial" panose="020B0604020202020204" pitchFamily="34" charset="0"/>
                <a:cs typeface="Arial" panose="020B0604020202020204" pitchFamily="34" charset="0"/>
              </a:rPr>
              <a:t> Sahip Elemanları Seçmek</a:t>
            </a:r>
          </a:p>
          <a:p>
            <a:r>
              <a:rPr lang="tr-TR" sz="1000" b="1" u="sng" dirty="0">
                <a:solidFill>
                  <a:schemeClr val="bg1"/>
                </a:solidFill>
                <a:latin typeface="Arial" panose="020B0604020202020204" pitchFamily="34" charset="0"/>
                <a:cs typeface="Arial" panose="020B0604020202020204" pitchFamily="34" charset="0"/>
              </a:rPr>
              <a:t>Kod Örneği</a:t>
            </a:r>
            <a:r>
              <a:rPr lang="tr-TR" sz="1000" dirty="0">
                <a:solidFill>
                  <a:schemeClr val="bg1"/>
                </a:solidFill>
                <a:latin typeface="Arial" panose="020B0604020202020204" pitchFamily="34" charset="0"/>
                <a:cs typeface="Arial" panose="020B0604020202020204" pitchFamily="34" charset="0"/>
              </a:rPr>
              <a:t>: </a:t>
            </a:r>
            <a:r>
              <a:rPr lang="tr-TR" sz="1000" dirty="0" err="1">
                <a:solidFill>
                  <a:schemeClr val="bg1"/>
                </a:solidFill>
                <a:latin typeface="Arial" panose="020B0604020202020204" pitchFamily="34" charset="0"/>
                <a:cs typeface="Arial" panose="020B0604020202020204" pitchFamily="34" charset="0"/>
              </a:rPr>
              <a:t>input</a:t>
            </a:r>
            <a:r>
              <a:rPr lang="tr-TR" sz="1000" dirty="0">
                <a:solidFill>
                  <a:schemeClr val="bg1"/>
                </a:solidFill>
                <a:latin typeface="Arial" panose="020B0604020202020204" pitchFamily="34" charset="0"/>
                <a:cs typeface="Arial" panose="020B0604020202020204" pitchFamily="34" charset="0"/>
              </a:rPr>
              <a:t>[</a:t>
            </a:r>
            <a:r>
              <a:rPr lang="tr-TR" sz="1000" dirty="0" err="1">
                <a:solidFill>
                  <a:schemeClr val="bg1"/>
                </a:solidFill>
                <a:latin typeface="Arial" panose="020B0604020202020204" pitchFamily="34" charset="0"/>
                <a:cs typeface="Arial" panose="020B0604020202020204" pitchFamily="34" charset="0"/>
              </a:rPr>
              <a:t>type</a:t>
            </a:r>
            <a:r>
              <a:rPr lang="tr-TR" sz="1000" dirty="0">
                <a:solidFill>
                  <a:schemeClr val="bg1"/>
                </a:solidFill>
                <a:latin typeface="Arial" panose="020B0604020202020204" pitchFamily="34" charset="0"/>
                <a:cs typeface="Arial" panose="020B0604020202020204" pitchFamily="34" charset="0"/>
              </a:rPr>
              <a:t>="</a:t>
            </a:r>
            <a:r>
              <a:rPr lang="tr-TR" sz="1000" dirty="0" err="1">
                <a:solidFill>
                  <a:schemeClr val="bg1"/>
                </a:solidFill>
                <a:latin typeface="Arial" panose="020B0604020202020204" pitchFamily="34" charset="0"/>
                <a:cs typeface="Arial" panose="020B0604020202020204" pitchFamily="34" charset="0"/>
              </a:rPr>
              <a:t>text</a:t>
            </a:r>
            <a:r>
              <a:rPr lang="tr-TR" sz="1000" dirty="0">
                <a:solidFill>
                  <a:schemeClr val="bg1"/>
                </a:solidFill>
                <a:latin typeface="Arial" panose="020B0604020202020204" pitchFamily="34" charset="0"/>
                <a:cs typeface="Arial" panose="020B0604020202020204" pitchFamily="34" charset="0"/>
              </a:rPr>
              <a:t>"] Seçici</a:t>
            </a:r>
          </a:p>
          <a:p>
            <a:r>
              <a:rPr lang="tr-TR" altLang="tr-TR" sz="1000" dirty="0">
                <a:solidFill>
                  <a:srgbClr val="FFFFFF"/>
                </a:solidFill>
                <a:latin typeface="Arial" panose="020B0604020202020204" pitchFamily="34" charset="0"/>
                <a:cs typeface="Arial" panose="020B0604020202020204" pitchFamily="34" charset="0"/>
              </a:rPr>
              <a:t>-----------------------------------</a:t>
            </a:r>
            <a:endParaRPr lang="tr-TR" sz="1000" dirty="0">
              <a:solidFill>
                <a:schemeClr val="bg1"/>
              </a:solidFill>
              <a:latin typeface="Arial" panose="020B0604020202020204" pitchFamily="34" charset="0"/>
              <a:cs typeface="Arial" panose="020B0604020202020204" pitchFamily="34" charset="0"/>
            </a:endParaRPr>
          </a:p>
          <a:p>
            <a:r>
              <a:rPr lang="tr-TR" sz="1000" dirty="0">
                <a:solidFill>
                  <a:schemeClr val="bg1"/>
                </a:solidFill>
                <a:latin typeface="Arial" panose="020B0604020202020204" pitchFamily="34" charset="0"/>
                <a:cs typeface="Arial" panose="020B0604020202020204" pitchFamily="34" charset="0"/>
              </a:rPr>
              <a:t>8. </a:t>
            </a:r>
            <a:r>
              <a:rPr lang="tr-TR" sz="1600" dirty="0">
                <a:solidFill>
                  <a:schemeClr val="bg1"/>
                </a:solidFill>
                <a:latin typeface="Arial" panose="020B0604020202020204" pitchFamily="34" charset="0"/>
                <a:cs typeface="Arial" panose="020B0604020202020204" pitchFamily="34" charset="0"/>
              </a:rPr>
              <a:t>Soy Seçiciler</a:t>
            </a:r>
          </a:p>
          <a:p>
            <a:r>
              <a:rPr lang="tr-TR" sz="1000" dirty="0">
                <a:solidFill>
                  <a:schemeClr val="bg1"/>
                </a:solidFill>
                <a:latin typeface="Arial" panose="020B0604020202020204" pitchFamily="34" charset="0"/>
                <a:cs typeface="Arial" panose="020B0604020202020204" pitchFamily="34" charset="0"/>
              </a:rPr>
              <a:t>Belirli Bir Soy Ağacındaki Elemanları Seçmek</a:t>
            </a:r>
          </a:p>
          <a:p>
            <a:r>
              <a:rPr lang="tr-TR" sz="1000" b="1" u="sng" dirty="0">
                <a:solidFill>
                  <a:schemeClr val="bg1"/>
                </a:solidFill>
                <a:latin typeface="Arial" panose="020B0604020202020204" pitchFamily="34" charset="0"/>
                <a:cs typeface="Arial" panose="020B0604020202020204" pitchFamily="34" charset="0"/>
              </a:rPr>
              <a:t>Kod Örneği: </a:t>
            </a:r>
            <a:r>
              <a:rPr lang="tr-TR" sz="1000" dirty="0">
                <a:solidFill>
                  <a:schemeClr val="bg1"/>
                </a:solidFill>
                <a:latin typeface="Arial" panose="020B0604020202020204" pitchFamily="34" charset="0"/>
                <a:cs typeface="Arial" panose="020B0604020202020204" pitchFamily="34" charset="0"/>
              </a:rPr>
              <a:t>div p Seçici</a:t>
            </a:r>
          </a:p>
          <a:p>
            <a:r>
              <a:rPr lang="tr-TR" altLang="tr-TR" sz="1000" dirty="0">
                <a:solidFill>
                  <a:srgbClr val="FFFFFF"/>
                </a:solidFill>
                <a:latin typeface="Arial" panose="020B0604020202020204" pitchFamily="34" charset="0"/>
                <a:cs typeface="Arial" panose="020B0604020202020204" pitchFamily="34" charset="0"/>
              </a:rPr>
              <a:t>-----------------------------------</a:t>
            </a:r>
            <a:endParaRPr lang="tr-TR" sz="1000" dirty="0">
              <a:solidFill>
                <a:schemeClr val="bg1"/>
              </a:solidFill>
              <a:latin typeface="Arial" panose="020B0604020202020204" pitchFamily="34" charset="0"/>
              <a:cs typeface="Arial" panose="020B0604020202020204" pitchFamily="34" charset="0"/>
            </a:endParaRPr>
          </a:p>
          <a:p>
            <a:r>
              <a:rPr lang="tr-TR" sz="1000" dirty="0">
                <a:solidFill>
                  <a:schemeClr val="bg1"/>
                </a:solidFill>
                <a:latin typeface="Arial" panose="020B0604020202020204" pitchFamily="34" charset="0"/>
                <a:cs typeface="Arial" panose="020B0604020202020204" pitchFamily="34" charset="0"/>
              </a:rPr>
              <a:t>9. </a:t>
            </a:r>
            <a:r>
              <a:rPr lang="tr-TR" sz="1600" dirty="0">
                <a:solidFill>
                  <a:schemeClr val="bg1"/>
                </a:solidFill>
                <a:latin typeface="Arial" panose="020B0604020202020204" pitchFamily="34" charset="0"/>
                <a:cs typeface="Arial" panose="020B0604020202020204" pitchFamily="34" charset="0"/>
              </a:rPr>
              <a:t>Sonuç</a:t>
            </a:r>
          </a:p>
        </p:txBody>
      </p:sp>
    </p:spTree>
    <p:extLst>
      <p:ext uri="{BB962C8B-B14F-4D97-AF65-F5344CB8AC3E}">
        <p14:creationId xmlns:p14="http://schemas.microsoft.com/office/powerpoint/2010/main" val="3153483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99B96B6-9A9A-0B71-8161-A4A29961D776}"/>
              </a:ext>
            </a:extLst>
          </p:cNvPr>
          <p:cNvSpPr>
            <a:spLocks noGrp="1"/>
          </p:cNvSpPr>
          <p:nvPr>
            <p:ph type="title"/>
          </p:nvPr>
        </p:nvSpPr>
        <p:spPr>
          <a:xfrm>
            <a:off x="5297762" y="329184"/>
            <a:ext cx="6251110" cy="1783080"/>
          </a:xfrm>
        </p:spPr>
        <p:txBody>
          <a:bodyPr anchor="b">
            <a:normAutofit/>
          </a:bodyPr>
          <a:lstStyle/>
          <a:p>
            <a:pPr>
              <a:lnSpc>
                <a:spcPct val="90000"/>
              </a:lnSpc>
            </a:pPr>
            <a:r>
              <a:rPr lang="tr-TR" sz="5000" b="1" i="0">
                <a:effectLst/>
                <a:latin typeface="Ginto"/>
              </a:rPr>
              <a:t>1. CSS Seçicilerine Giriş</a:t>
            </a:r>
            <a:br>
              <a:rPr lang="tr-TR" sz="5000" b="1" i="0">
                <a:effectLst/>
                <a:latin typeface="Ginto"/>
              </a:rPr>
            </a:br>
            <a:endParaRPr lang="tr-TR" sz="50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2971E7"/>
          </a:solidFill>
          <a:ln w="38100" cap="rnd">
            <a:solidFill>
              <a:srgbClr val="2971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5BBB6CB-3E3F-E57E-F6A2-A5751E2FA2AD}"/>
              </a:ext>
            </a:extLst>
          </p:cNvPr>
          <p:cNvSpPr>
            <a:spLocks noGrp="1"/>
          </p:cNvSpPr>
          <p:nvPr>
            <p:ph idx="1"/>
          </p:nvPr>
        </p:nvSpPr>
        <p:spPr>
          <a:xfrm>
            <a:off x="5297761" y="2706624"/>
            <a:ext cx="6891191" cy="3483864"/>
          </a:xfrm>
        </p:spPr>
        <p:txBody>
          <a:bodyPr>
            <a:noAutofit/>
          </a:bodyPr>
          <a:lstStyle/>
          <a:p>
            <a:pPr>
              <a:lnSpc>
                <a:spcPct val="100000"/>
              </a:lnSpc>
            </a:pPr>
            <a:r>
              <a:rPr lang="tr-TR" b="0" i="0" dirty="0">
                <a:effectLst/>
                <a:latin typeface="Ginto"/>
              </a:rPr>
              <a:t>CSS seçiciler, HTML elemanlarını seçmek ve  stil uygulamak için kullanılan güçlü </a:t>
            </a:r>
            <a:r>
              <a:rPr lang="tr-TR" b="0" i="0" dirty="0" err="1">
                <a:effectLst/>
                <a:latin typeface="Ginto"/>
              </a:rPr>
              <a:t>araçlardır.CSS,web</a:t>
            </a:r>
            <a:r>
              <a:rPr lang="tr-TR" b="0" i="0" dirty="0">
                <a:effectLst/>
                <a:latin typeface="Ginto"/>
              </a:rPr>
              <a:t> sayfalarının stil ve düzenini  belirler-</a:t>
            </a:r>
            <a:r>
              <a:rPr lang="tr-TR" b="0" i="0" dirty="0" err="1">
                <a:effectLst/>
                <a:latin typeface="Ginto"/>
              </a:rPr>
              <a:t>ken</a:t>
            </a:r>
            <a:r>
              <a:rPr lang="tr-TR" b="0" i="0" dirty="0">
                <a:effectLst/>
                <a:latin typeface="Ginto"/>
              </a:rPr>
              <a:t> seçiciler, hangi HTML elemanlarına stil   uygulanacağını tanımlar. Bu bölümde, CSS     seçicilerin ne olduğu ve neden önemli olduk-</a:t>
            </a:r>
            <a:r>
              <a:rPr lang="tr-TR" b="0" i="0" dirty="0" err="1">
                <a:effectLst/>
                <a:latin typeface="Ginto"/>
              </a:rPr>
              <a:t>ları</a:t>
            </a:r>
            <a:r>
              <a:rPr lang="tr-TR" b="0" i="0" dirty="0">
                <a:effectLst/>
                <a:latin typeface="Ginto"/>
              </a:rPr>
              <a:t> üzerinde durulacak.</a:t>
            </a:r>
            <a:endParaRPr lang="tr-TR" dirty="0"/>
          </a:p>
        </p:txBody>
      </p:sp>
      <p:pic>
        <p:nvPicPr>
          <p:cNvPr id="5" name="Picture 4">
            <a:extLst>
              <a:ext uri="{FF2B5EF4-FFF2-40B4-BE49-F238E27FC236}">
                <a16:creationId xmlns:a16="http://schemas.microsoft.com/office/drawing/2014/main" id="{B726428A-6AD2-9241-8055-B2D164B11F4D}"/>
              </a:ext>
            </a:extLst>
          </p:cNvPr>
          <p:cNvPicPr>
            <a:picLocks noChangeAspect="1"/>
          </p:cNvPicPr>
          <p:nvPr/>
        </p:nvPicPr>
        <p:blipFill>
          <a:blip r:embed="rId2"/>
          <a:srcRect l="3046" r="5162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289265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2971E7"/>
          </a:solidFill>
          <a:ln w="12700"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F742DA0C-2515-CF95-0DC8-A0D4CDD62A1D}"/>
              </a:ext>
            </a:extLst>
          </p:cNvPr>
          <p:cNvSpPr>
            <a:spLocks noGrp="1"/>
          </p:cNvSpPr>
          <p:nvPr>
            <p:ph type="title"/>
          </p:nvPr>
        </p:nvSpPr>
        <p:spPr>
          <a:xfrm>
            <a:off x="1039163" y="1762169"/>
            <a:ext cx="4073110" cy="3122092"/>
          </a:xfrm>
        </p:spPr>
        <p:txBody>
          <a:bodyPr anchor="ctr">
            <a:normAutofit/>
          </a:bodyPr>
          <a:lstStyle/>
          <a:p>
            <a:pPr algn="ctr"/>
            <a:r>
              <a:rPr lang="tr-TR" sz="3800" b="1" i="0" dirty="0">
                <a:solidFill>
                  <a:srgbClr val="FFFFFF"/>
                </a:solidFill>
                <a:effectLst/>
                <a:latin typeface="Ginto"/>
              </a:rPr>
              <a:t>2. Eleman Seçiciler</a:t>
            </a:r>
            <a:endParaRPr lang="tr-TR" sz="38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4" name="Rectangle 1">
            <a:extLst>
              <a:ext uri="{FF2B5EF4-FFF2-40B4-BE49-F238E27FC236}">
                <a16:creationId xmlns:a16="http://schemas.microsoft.com/office/drawing/2014/main" id="{7966A987-CCF1-0462-95B5-87EF1DFD1FAD}"/>
              </a:ext>
            </a:extLst>
          </p:cNvPr>
          <p:cNvSpPr>
            <a:spLocks noGrp="1" noChangeArrowheads="1"/>
          </p:cNvSpPr>
          <p:nvPr>
            <p:ph idx="1"/>
          </p:nvPr>
        </p:nvSpPr>
        <p:spPr bwMode="auto">
          <a:xfrm>
            <a:off x="6247446" y="366632"/>
            <a:ext cx="5452872" cy="16550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anchor="t"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tr-TR" altLang="tr-T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tr-TR" altLang="tr-TR" sz="1700" b="1" i="0" u="none" strike="noStrike" cap="none" normalizeH="0" baseline="0" dirty="0">
                <a:ln>
                  <a:noFill/>
                </a:ln>
                <a:effectLst/>
                <a:latin typeface="Ginto"/>
              </a:rPr>
              <a:t>Kullanımı ve Örnek</a:t>
            </a:r>
            <a:r>
              <a:rPr kumimoji="0" lang="tr-TR" altLang="tr-TR" sz="1700" b="0" i="0" u="none" strike="noStrike" cap="none" normalizeH="0" baseline="0" dirty="0">
                <a:ln>
                  <a:noFill/>
                </a:ln>
                <a:effectLst/>
                <a:latin typeface="Ginto"/>
              </a:rPr>
              <a:t>: Eleman seçiciler, belirli bir HTML </a:t>
            </a:r>
            <a:r>
              <a:rPr kumimoji="0" lang="tr-TR" altLang="tr-TR" sz="1700" b="0" i="0" u="none" strike="noStrike" cap="none" normalizeH="0" baseline="0" dirty="0" err="1">
                <a:ln>
                  <a:noFill/>
                </a:ln>
                <a:effectLst/>
                <a:latin typeface="Ginto"/>
              </a:rPr>
              <a:t>elema-nını</a:t>
            </a:r>
            <a:r>
              <a:rPr kumimoji="0" lang="tr-TR" altLang="tr-TR" sz="1700" b="0" i="0" u="none" strike="noStrike" cap="none" normalizeH="0" baseline="0" dirty="0">
                <a:ln>
                  <a:noFill/>
                </a:ln>
                <a:effectLst/>
                <a:latin typeface="Ginto"/>
              </a:rPr>
              <a:t> seçmek için kullanılır. Eleman adını doğrudan yazarak o e-</a:t>
            </a:r>
            <a:r>
              <a:rPr kumimoji="0" lang="tr-TR" altLang="tr-TR" sz="1700" b="0" i="0" u="none" strike="noStrike" cap="none" normalizeH="0" baseline="0" dirty="0" err="1">
                <a:ln>
                  <a:noFill/>
                </a:ln>
                <a:effectLst/>
                <a:latin typeface="Ginto"/>
              </a:rPr>
              <a:t>leman</a:t>
            </a:r>
            <a:r>
              <a:rPr kumimoji="0" lang="tr-TR" altLang="tr-TR" sz="1700" b="0" i="0" u="none" strike="noStrike" cap="none" normalizeH="0" baseline="0" dirty="0">
                <a:ln>
                  <a:noFill/>
                </a:ln>
                <a:effectLst/>
                <a:latin typeface="Ginto"/>
              </a:rPr>
              <a:t> türündeki tüm elemanlara stil uygulanır.</a:t>
            </a:r>
          </a:p>
          <a:p>
            <a:pPr marL="0" marR="0" lvl="0" indent="0" defTabSz="914400" rtl="0" eaLnBrk="0" fontAlgn="base" latinLnBrk="0" hangingPunct="0">
              <a:lnSpc>
                <a:spcPct val="100000"/>
              </a:lnSpc>
              <a:spcBef>
                <a:spcPct val="0"/>
              </a:spcBef>
              <a:spcAft>
                <a:spcPts val="600"/>
              </a:spcAft>
              <a:buClrTx/>
              <a:buSzTx/>
              <a:buFontTx/>
              <a:buChar char="•"/>
              <a:tabLst/>
            </a:pPr>
            <a:r>
              <a:rPr kumimoji="0" lang="tr-TR" altLang="tr-TR" sz="1700" b="1" i="0" u="none" strike="noStrike" cap="none" normalizeH="0" baseline="0" dirty="0">
                <a:ln>
                  <a:noFill/>
                </a:ln>
                <a:effectLst/>
                <a:latin typeface="Ginto"/>
              </a:rPr>
              <a:t>Kod Örneği</a:t>
            </a:r>
            <a:r>
              <a:rPr kumimoji="0" lang="tr-TR" altLang="tr-TR" sz="1700" b="0" i="0" u="none" strike="noStrike" cap="none" normalizeH="0" baseline="0" dirty="0">
                <a:ln>
                  <a:noFill/>
                </a:ln>
                <a:effectLst/>
                <a:latin typeface="Ginto"/>
              </a:rPr>
              <a:t>: Tüm </a:t>
            </a:r>
            <a:r>
              <a:rPr kumimoji="0" lang="tr-TR" altLang="tr-TR" sz="1700" b="0" i="0" u="none" strike="noStrike" cap="none" normalizeH="0" baseline="0" dirty="0">
                <a:ln>
                  <a:noFill/>
                </a:ln>
                <a:effectLst/>
                <a:latin typeface="CascadiaCode"/>
              </a:rPr>
              <a:t>&lt;p&gt;</a:t>
            </a:r>
            <a:r>
              <a:rPr kumimoji="0" lang="tr-TR" altLang="tr-TR" sz="1700" b="0" i="0" u="none" strike="noStrike" cap="none" normalizeH="0" baseline="0" dirty="0">
                <a:ln>
                  <a:noFill/>
                </a:ln>
                <a:effectLst/>
                <a:latin typeface="Ginto"/>
              </a:rPr>
              <a:t> Elemanlarını Seçmek</a:t>
            </a:r>
          </a:p>
          <a:p>
            <a:pPr marL="0" marR="0" lvl="0" indent="0" defTabSz="914400" rtl="0" eaLnBrk="0" fontAlgn="base" latinLnBrk="0" hangingPunct="0">
              <a:lnSpc>
                <a:spcPct val="100000"/>
              </a:lnSpc>
              <a:spcBef>
                <a:spcPct val="0"/>
              </a:spcBef>
              <a:spcAft>
                <a:spcPts val="600"/>
              </a:spcAft>
              <a:buClrTx/>
              <a:buSzTx/>
              <a:buFontTx/>
              <a:buChar char="•"/>
              <a:tabLst/>
            </a:pPr>
            <a:endParaRPr lang="tr-TR" altLang="tr-TR" sz="1700" dirty="0">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tr-TR" altLang="tr-TR" sz="1700" b="0" i="0" u="none" strike="noStrike" cap="none" normalizeH="0" baseline="0" dirty="0">
              <a:ln>
                <a:noFill/>
              </a:ln>
              <a:effectLst/>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lang="tr-TR" altLang="tr-TR" sz="1700" dirty="0">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tr-TR" altLang="tr-TR" sz="1700" b="0" i="0" u="none" strike="noStrike" cap="none" normalizeH="0" baseline="0" dirty="0">
              <a:ln>
                <a:noFill/>
              </a:ln>
              <a:effectLst/>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lang="tr-TR" altLang="tr-TR" sz="1700" dirty="0">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tr-TR" altLang="tr-TR" sz="1700" b="0" i="0" u="none" strike="noStrike" cap="none" normalizeH="0" baseline="0" dirty="0">
              <a:ln>
                <a:noFill/>
              </a:ln>
              <a:effectLst/>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lang="tr-TR" altLang="tr-TR" sz="1700" dirty="0">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tr-TR" altLang="tr-TR" sz="1700" b="0" i="0" u="none" strike="noStrike" cap="none" normalizeH="0" baseline="0" dirty="0">
              <a:ln>
                <a:noFill/>
              </a:ln>
              <a:effectLst/>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lang="tr-TR" altLang="tr-TR" sz="1700" dirty="0">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tr-TR" altLang="tr-TR" sz="1700" b="0" i="0" u="none" strike="noStrike" cap="none" normalizeH="0" baseline="0" dirty="0">
              <a:ln>
                <a:noFill/>
              </a:ln>
              <a:effectLst/>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lang="tr-TR" altLang="tr-TR" sz="1700" dirty="0">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tr-TR" altLang="tr-TR" sz="1700" b="0" i="0" u="none" strike="noStrike" cap="none" normalizeH="0" baseline="0" dirty="0">
              <a:ln>
                <a:noFill/>
              </a:ln>
              <a:effectLst/>
              <a:latin typeface="Ginto"/>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tr-TR" altLang="tr-TR" sz="1700" b="0" i="0" u="none" strike="noStrike" cap="none" normalizeH="0" baseline="0" dirty="0">
              <a:ln>
                <a:noFill/>
              </a:ln>
              <a:effectLst/>
              <a:latin typeface="Ginto"/>
            </a:endParaRPr>
          </a:p>
          <a:p>
            <a:pPr marL="0" marR="0" lvl="0" indent="0" defTabSz="914400" rtl="0" eaLnBrk="0" fontAlgn="base" latinLnBrk="0" hangingPunct="0">
              <a:lnSpc>
                <a:spcPct val="100000"/>
              </a:lnSpc>
              <a:spcBef>
                <a:spcPct val="0"/>
              </a:spcBef>
              <a:spcAft>
                <a:spcPts val="600"/>
              </a:spcAft>
              <a:buClrTx/>
              <a:buSzTx/>
              <a:buFontTx/>
              <a:buNone/>
              <a:tabLst/>
            </a:pPr>
            <a:endParaRPr kumimoji="0" lang="tr-TR" altLang="tr-TR" sz="1700" b="0" i="0" u="none" strike="noStrike" cap="none" normalizeH="0" baseline="0" dirty="0">
              <a:ln>
                <a:noFill/>
              </a:ln>
              <a:effectLst/>
              <a:latin typeface="Arial" panose="020B0604020202020204" pitchFamily="34" charset="0"/>
            </a:endParaRPr>
          </a:p>
        </p:txBody>
      </p:sp>
      <p:pic>
        <p:nvPicPr>
          <p:cNvPr id="6" name="Resim 5" descr="yazı tipi, metin, ekran görüntüsü, grafik içeren bir resim">
            <a:extLst>
              <a:ext uri="{FF2B5EF4-FFF2-40B4-BE49-F238E27FC236}">
                <a16:creationId xmlns:a16="http://schemas.microsoft.com/office/drawing/2014/main" id="{6DCAF607-BD0A-D081-0CDC-AEE5A3803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443" y="2233259"/>
            <a:ext cx="5452873" cy="2651002"/>
          </a:xfrm>
          <a:prstGeom prst="rect">
            <a:avLst/>
          </a:prstGeom>
        </p:spPr>
      </p:pic>
      <p:sp>
        <p:nvSpPr>
          <p:cNvPr id="18" name="Metin kutusu 17">
            <a:extLst>
              <a:ext uri="{FF2B5EF4-FFF2-40B4-BE49-F238E27FC236}">
                <a16:creationId xmlns:a16="http://schemas.microsoft.com/office/drawing/2014/main" id="{522C46AD-E0FB-6AF9-A786-9019B1280158}"/>
              </a:ext>
            </a:extLst>
          </p:cNvPr>
          <p:cNvSpPr txBox="1"/>
          <p:nvPr/>
        </p:nvSpPr>
        <p:spPr>
          <a:xfrm>
            <a:off x="6992965" y="5132466"/>
            <a:ext cx="3961827" cy="1477328"/>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Bu kod, tüm </a:t>
            </a:r>
            <a:r>
              <a:rPr lang="tr-TR" b="1" dirty="0">
                <a:latin typeface="Arial" panose="020B0604020202020204" pitchFamily="34" charset="0"/>
                <a:cs typeface="Arial" panose="020B0604020202020204" pitchFamily="34" charset="0"/>
              </a:rPr>
              <a:t>&lt;p&gt;</a:t>
            </a:r>
            <a:r>
              <a:rPr lang="tr-TR" dirty="0">
                <a:latin typeface="Arial" panose="020B0604020202020204" pitchFamily="34" charset="0"/>
                <a:cs typeface="Arial" panose="020B0604020202020204" pitchFamily="34" charset="0"/>
              </a:rPr>
              <a:t> elemanlarının </a:t>
            </a:r>
            <a:r>
              <a:rPr lang="tr-TR" b="1" dirty="0">
                <a:latin typeface="Arial" panose="020B0604020202020204" pitchFamily="34" charset="0"/>
                <a:cs typeface="Arial" panose="020B0604020202020204" pitchFamily="34" charset="0"/>
              </a:rPr>
              <a:t>yazı rengini mavi yapar.</a:t>
            </a:r>
            <a:r>
              <a:rPr lang="tr-TR" dirty="0">
                <a:latin typeface="Arial" panose="020B0604020202020204" pitchFamily="34" charset="0"/>
                <a:cs typeface="Arial" panose="020B0604020202020204" pitchFamily="34" charset="0"/>
              </a:rPr>
              <a:t> Eleman seçiciler, temel HTML etiketlerini hedef alarak sayfanın genel stilini belirler.</a:t>
            </a:r>
          </a:p>
        </p:txBody>
      </p:sp>
    </p:spTree>
    <p:extLst>
      <p:ext uri="{BB962C8B-B14F-4D97-AF65-F5344CB8AC3E}">
        <p14:creationId xmlns:p14="http://schemas.microsoft.com/office/powerpoint/2010/main" val="4057461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2971E7"/>
          </a:solidFill>
          <a:ln w="12700"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7191CD92-F36C-1C77-D908-380D1D08E805}"/>
              </a:ext>
            </a:extLst>
          </p:cNvPr>
          <p:cNvSpPr>
            <a:spLocks noGrp="1"/>
          </p:cNvSpPr>
          <p:nvPr>
            <p:ph type="title"/>
          </p:nvPr>
        </p:nvSpPr>
        <p:spPr>
          <a:xfrm>
            <a:off x="1039163" y="1762169"/>
            <a:ext cx="4073110" cy="3122092"/>
          </a:xfrm>
        </p:spPr>
        <p:txBody>
          <a:bodyPr anchor="ctr">
            <a:normAutofit/>
          </a:bodyPr>
          <a:lstStyle/>
          <a:p>
            <a:pPr algn="ctr"/>
            <a:r>
              <a:rPr lang="tr-TR" sz="4400" b="1" dirty="0">
                <a:solidFill>
                  <a:srgbClr val="FFFFFF"/>
                </a:solidFill>
                <a:latin typeface="Ginto"/>
              </a:rPr>
              <a:t>3. Sınıf Seçiciler</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İçerik Yer Tutucusu 2">
            <a:extLst>
              <a:ext uri="{FF2B5EF4-FFF2-40B4-BE49-F238E27FC236}">
                <a16:creationId xmlns:a16="http://schemas.microsoft.com/office/drawing/2014/main" id="{D5B95E4D-2004-1F84-F804-B57C7EF72096}"/>
              </a:ext>
            </a:extLst>
          </p:cNvPr>
          <p:cNvSpPr>
            <a:spLocks noGrp="1"/>
          </p:cNvSpPr>
          <p:nvPr>
            <p:ph idx="1"/>
          </p:nvPr>
        </p:nvSpPr>
        <p:spPr>
          <a:xfrm>
            <a:off x="6333741" y="442650"/>
            <a:ext cx="5452872" cy="1655064"/>
          </a:xfrm>
        </p:spPr>
        <p:txBody>
          <a:bodyPr anchor="t">
            <a:normAutofit fontScale="92500" lnSpcReduction="20000"/>
          </a:bodyPr>
          <a:lstStyle/>
          <a:p>
            <a:pPr>
              <a:lnSpc>
                <a:spcPct val="100000"/>
              </a:lnSpc>
            </a:pPr>
            <a:r>
              <a:rPr lang="tr-TR" sz="1700" b="1" dirty="0">
                <a:latin typeface="Arial" panose="020B0604020202020204" pitchFamily="34" charset="0"/>
                <a:cs typeface="Arial" panose="020B0604020202020204" pitchFamily="34" charset="0"/>
              </a:rPr>
              <a:t>Sınıf Seçiciler ile Stil Uygulama: </a:t>
            </a:r>
            <a:r>
              <a:rPr lang="tr-TR" sz="1700" dirty="0">
                <a:latin typeface="Arial" panose="020B0604020202020204" pitchFamily="34" charset="0"/>
                <a:cs typeface="Arial" panose="020B0604020202020204" pitchFamily="34" charset="0"/>
              </a:rPr>
              <a:t>Sınıf seçiciler, belirli bir sınıfa ait elemanları seçmek için kullanılır. Sınıf adı, HTML elemanlarına </a:t>
            </a:r>
            <a:r>
              <a:rPr lang="tr-TR" sz="1700" dirty="0" err="1">
                <a:latin typeface="Arial" panose="020B0604020202020204" pitchFamily="34" charset="0"/>
                <a:cs typeface="Arial" panose="020B0604020202020204" pitchFamily="34" charset="0"/>
              </a:rPr>
              <a:t>class</a:t>
            </a:r>
            <a:r>
              <a:rPr lang="tr-TR" sz="1700" dirty="0">
                <a:latin typeface="Arial" panose="020B0604020202020204" pitchFamily="34" charset="0"/>
                <a:cs typeface="Arial" panose="020B0604020202020204" pitchFamily="34" charset="0"/>
              </a:rPr>
              <a:t> özniteliği ile atanır ve seçici, sınıf adının başına nokta (.) konularak tanımlanır.</a:t>
            </a:r>
          </a:p>
          <a:p>
            <a:pPr>
              <a:lnSpc>
                <a:spcPct val="100000"/>
              </a:lnSpc>
            </a:pPr>
            <a:endParaRPr lang="tr-TR" sz="1700" dirty="0">
              <a:latin typeface="Arial" panose="020B0604020202020204" pitchFamily="34" charset="0"/>
              <a:cs typeface="Arial" panose="020B0604020202020204" pitchFamily="34" charset="0"/>
            </a:endParaRPr>
          </a:p>
          <a:p>
            <a:pPr>
              <a:lnSpc>
                <a:spcPct val="100000"/>
              </a:lnSpc>
            </a:pPr>
            <a:r>
              <a:rPr lang="tr-TR" sz="1700" b="1" dirty="0">
                <a:latin typeface="Arial" panose="020B0604020202020204" pitchFamily="34" charset="0"/>
                <a:cs typeface="Arial" panose="020B0604020202020204" pitchFamily="34" charset="0"/>
              </a:rPr>
              <a:t>Kod Örneği: </a:t>
            </a:r>
            <a:r>
              <a:rPr lang="tr-TR" sz="1700" dirty="0">
                <a:latin typeface="Arial" panose="020B0604020202020204" pitchFamily="34" charset="0"/>
                <a:cs typeface="Arial" panose="020B0604020202020204" pitchFamily="34" charset="0"/>
              </a:rPr>
              <a:t>.</a:t>
            </a:r>
            <a:r>
              <a:rPr lang="tr-TR" sz="1700" dirty="0" err="1">
                <a:latin typeface="Arial" panose="020B0604020202020204" pitchFamily="34" charset="0"/>
                <a:cs typeface="Arial" panose="020B0604020202020204" pitchFamily="34" charset="0"/>
              </a:rPr>
              <a:t>box</a:t>
            </a:r>
            <a:r>
              <a:rPr lang="tr-TR" sz="1700" dirty="0">
                <a:latin typeface="Arial" panose="020B0604020202020204" pitchFamily="34" charset="0"/>
                <a:cs typeface="Arial" panose="020B0604020202020204" pitchFamily="34" charset="0"/>
              </a:rPr>
              <a:t> Sınıfı ile Elemanları Seçmek</a:t>
            </a:r>
          </a:p>
        </p:txBody>
      </p:sp>
      <p:pic>
        <p:nvPicPr>
          <p:cNvPr id="5" name="Resim 4">
            <a:extLst>
              <a:ext uri="{FF2B5EF4-FFF2-40B4-BE49-F238E27FC236}">
                <a16:creationId xmlns:a16="http://schemas.microsoft.com/office/drawing/2014/main" id="{EF746E08-75F8-7D97-9F1D-B0361AEB2A1B}"/>
              </a:ext>
            </a:extLst>
          </p:cNvPr>
          <p:cNvPicPr>
            <a:picLocks noChangeAspect="1"/>
          </p:cNvPicPr>
          <p:nvPr/>
        </p:nvPicPr>
        <p:blipFill>
          <a:blip r:embed="rId4"/>
          <a:stretch>
            <a:fillRect/>
          </a:stretch>
        </p:blipFill>
        <p:spPr>
          <a:xfrm>
            <a:off x="6333741" y="2540364"/>
            <a:ext cx="5452873" cy="1574696"/>
          </a:xfrm>
          <a:prstGeom prst="rect">
            <a:avLst/>
          </a:prstGeom>
        </p:spPr>
      </p:pic>
      <p:sp>
        <p:nvSpPr>
          <p:cNvPr id="6" name="Metin kutusu 5">
            <a:extLst>
              <a:ext uri="{FF2B5EF4-FFF2-40B4-BE49-F238E27FC236}">
                <a16:creationId xmlns:a16="http://schemas.microsoft.com/office/drawing/2014/main" id="{D0CD16AE-0DF7-B873-7933-C2FE6FEB4E33}"/>
              </a:ext>
            </a:extLst>
          </p:cNvPr>
          <p:cNvSpPr txBox="1"/>
          <p:nvPr/>
        </p:nvSpPr>
        <p:spPr>
          <a:xfrm>
            <a:off x="6943342" y="4684893"/>
            <a:ext cx="4233672" cy="1477328"/>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Bu kod, </a:t>
            </a:r>
            <a:r>
              <a:rPr lang="tr-TR" b="1" dirty="0" err="1">
                <a:latin typeface="Arial" panose="020B0604020202020204" pitchFamily="34" charset="0"/>
                <a:cs typeface="Arial" panose="020B0604020202020204" pitchFamily="34" charset="0"/>
              </a:rPr>
              <a:t>class</a:t>
            </a:r>
            <a:r>
              <a:rPr lang="tr-TR" b="1" dirty="0">
                <a:latin typeface="Arial" panose="020B0604020202020204" pitchFamily="34" charset="0"/>
                <a:cs typeface="Arial" panose="020B0604020202020204" pitchFamily="34" charset="0"/>
              </a:rPr>
              <a:t>="</a:t>
            </a:r>
            <a:r>
              <a:rPr lang="tr-TR" b="1" dirty="0" err="1">
                <a:latin typeface="Arial" panose="020B0604020202020204" pitchFamily="34" charset="0"/>
                <a:cs typeface="Arial" panose="020B0604020202020204" pitchFamily="34" charset="0"/>
              </a:rPr>
              <a:t>box</a:t>
            </a:r>
            <a:r>
              <a:rPr lang="tr-TR" b="1"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olan tüm elemanlara </a:t>
            </a:r>
            <a:r>
              <a:rPr lang="tr-TR" b="1" dirty="0">
                <a:latin typeface="Arial" panose="020B0604020202020204" pitchFamily="34" charset="0"/>
                <a:cs typeface="Arial" panose="020B0604020202020204" pitchFamily="34" charset="0"/>
              </a:rPr>
              <a:t>sarı arka plan rengi uygular. </a:t>
            </a:r>
            <a:r>
              <a:rPr lang="tr-TR" dirty="0">
                <a:latin typeface="Arial" panose="020B0604020202020204" pitchFamily="34" charset="0"/>
                <a:cs typeface="Arial" panose="020B0604020202020204" pitchFamily="34" charset="0"/>
              </a:rPr>
              <a:t>Sınıf seçiciler, aynı sınıfa sahip birden fazla elemanı hedef alarak stil uygulamayı kolaylaştırır.</a:t>
            </a:r>
          </a:p>
        </p:txBody>
      </p:sp>
    </p:spTree>
    <p:extLst>
      <p:ext uri="{BB962C8B-B14F-4D97-AF65-F5344CB8AC3E}">
        <p14:creationId xmlns:p14="http://schemas.microsoft.com/office/powerpoint/2010/main" val="20793256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2971E7"/>
          </a:solidFill>
          <a:ln w="12700"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D184B24D-B0F0-6A91-78DB-81A77757B5E7}"/>
              </a:ext>
            </a:extLst>
          </p:cNvPr>
          <p:cNvSpPr>
            <a:spLocks noGrp="1"/>
          </p:cNvSpPr>
          <p:nvPr>
            <p:ph type="title"/>
          </p:nvPr>
        </p:nvSpPr>
        <p:spPr>
          <a:xfrm>
            <a:off x="1039163" y="1762169"/>
            <a:ext cx="4073110" cy="3122092"/>
          </a:xfrm>
        </p:spPr>
        <p:txBody>
          <a:bodyPr anchor="ctr">
            <a:normAutofit/>
          </a:bodyPr>
          <a:lstStyle/>
          <a:p>
            <a:pPr algn="ctr"/>
            <a:r>
              <a:rPr lang="tr-TR" sz="5100" b="1" i="0" dirty="0">
                <a:solidFill>
                  <a:srgbClr val="FFFFFF"/>
                </a:solidFill>
                <a:effectLst/>
                <a:latin typeface="Ginto"/>
              </a:rPr>
              <a:t>4. ID Seçiciler</a:t>
            </a:r>
            <a:endParaRPr lang="tr-TR" sz="51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4" name="Rectangle 1">
            <a:extLst>
              <a:ext uri="{FF2B5EF4-FFF2-40B4-BE49-F238E27FC236}">
                <a16:creationId xmlns:a16="http://schemas.microsoft.com/office/drawing/2014/main" id="{13B27B25-3F16-0A80-C6EE-69F60BDCA6A6}"/>
              </a:ext>
            </a:extLst>
          </p:cNvPr>
          <p:cNvSpPr>
            <a:spLocks noGrp="1" noChangeArrowheads="1"/>
          </p:cNvSpPr>
          <p:nvPr>
            <p:ph idx="1"/>
          </p:nvPr>
        </p:nvSpPr>
        <p:spPr bwMode="auto">
          <a:xfrm>
            <a:off x="6322243" y="275086"/>
            <a:ext cx="5452872" cy="16550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anchor="t"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tr-TR" altLang="tr-TR"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tr-TR" altLang="tr-TR" sz="1400" b="1" i="0" u="none" strike="noStrike" cap="none" normalizeH="0" baseline="0" dirty="0">
                <a:ln>
                  <a:noFill/>
                </a:ln>
                <a:effectLst/>
                <a:latin typeface="Ginto"/>
              </a:rPr>
              <a:t>ID Seçiciler ile Stil Uygulama</a:t>
            </a:r>
            <a:r>
              <a:rPr kumimoji="0" lang="tr-TR" altLang="tr-TR" sz="1400" b="0" i="0" u="none" strike="noStrike" cap="none" normalizeH="0" baseline="0" dirty="0">
                <a:ln>
                  <a:noFill/>
                </a:ln>
                <a:effectLst/>
                <a:latin typeface="Ginto"/>
              </a:rPr>
              <a:t>: ID seçiciler, belirli bir </a:t>
            </a:r>
            <a:r>
              <a:rPr kumimoji="0" lang="tr-TR" altLang="tr-TR" sz="1400" b="0" i="0" u="none" strike="noStrike" cap="none" normalizeH="0" baseline="0" dirty="0" err="1">
                <a:ln>
                  <a:noFill/>
                </a:ln>
                <a:effectLst/>
                <a:latin typeface="Ginto"/>
              </a:rPr>
              <a:t>ID'ye</a:t>
            </a:r>
            <a:r>
              <a:rPr kumimoji="0" lang="tr-TR" altLang="tr-TR" sz="1400" b="0" i="0" u="none" strike="noStrike" cap="none" normalizeH="0" baseline="0" dirty="0">
                <a:ln>
                  <a:noFill/>
                </a:ln>
                <a:effectLst/>
                <a:latin typeface="Ginto"/>
              </a:rPr>
              <a:t> sahip tek bir ele-</a:t>
            </a:r>
            <a:r>
              <a:rPr kumimoji="0" lang="tr-TR" altLang="tr-TR" sz="1400" b="0" i="0" u="none" strike="noStrike" cap="none" normalizeH="0" baseline="0" dirty="0" err="1">
                <a:ln>
                  <a:noFill/>
                </a:ln>
                <a:effectLst/>
                <a:latin typeface="Ginto"/>
              </a:rPr>
              <a:t>manı</a:t>
            </a:r>
            <a:r>
              <a:rPr kumimoji="0" lang="tr-TR" altLang="tr-TR" sz="1400" b="0" i="0" u="none" strike="noStrike" cap="none" normalizeH="0" baseline="0" dirty="0">
                <a:ln>
                  <a:noFill/>
                </a:ln>
                <a:effectLst/>
                <a:latin typeface="Ginto"/>
              </a:rPr>
              <a:t> seçmek için kullanılır. ID adı, HTML elemanlarına </a:t>
            </a:r>
            <a:r>
              <a:rPr kumimoji="0" lang="tr-TR" altLang="tr-TR" sz="1400" b="0" i="0" u="none" strike="noStrike" cap="none" normalizeH="0" baseline="0" dirty="0">
                <a:ln>
                  <a:noFill/>
                </a:ln>
                <a:effectLst/>
                <a:latin typeface="CascadiaCode"/>
              </a:rPr>
              <a:t>id</a:t>
            </a:r>
            <a:r>
              <a:rPr kumimoji="0" lang="tr-TR" altLang="tr-TR" sz="1400" b="0" i="0" u="none" strike="noStrike" cap="none" normalizeH="0" baseline="0" dirty="0">
                <a:ln>
                  <a:noFill/>
                </a:ln>
                <a:effectLst/>
                <a:latin typeface="Ginto"/>
              </a:rPr>
              <a:t> özniteliği ile atanır ve seçici, ID adının başına diyez (#) konularak tanımlanır.</a:t>
            </a:r>
          </a:p>
          <a:p>
            <a:pPr marL="0" marR="0" lvl="0" indent="0" defTabSz="914400" rtl="0" eaLnBrk="0" fontAlgn="base" latinLnBrk="0" hangingPunct="0">
              <a:lnSpc>
                <a:spcPct val="100000"/>
              </a:lnSpc>
              <a:spcBef>
                <a:spcPct val="0"/>
              </a:spcBef>
              <a:spcAft>
                <a:spcPts val="600"/>
              </a:spcAft>
              <a:buClrTx/>
              <a:buSzTx/>
              <a:buFontTx/>
              <a:buChar char="•"/>
              <a:tabLst/>
            </a:pPr>
            <a:r>
              <a:rPr kumimoji="0" lang="tr-TR" altLang="tr-TR" sz="1400" b="1" i="0" u="none" strike="noStrike" cap="none" normalizeH="0" baseline="0" dirty="0">
                <a:ln>
                  <a:noFill/>
                </a:ln>
                <a:effectLst/>
                <a:latin typeface="Ginto"/>
              </a:rPr>
              <a:t>Kod Örneği</a:t>
            </a:r>
            <a:r>
              <a:rPr kumimoji="0" lang="tr-TR" altLang="tr-TR" sz="1400" b="0" i="0" u="none" strike="noStrike" cap="none" normalizeH="0" baseline="0" dirty="0">
                <a:ln>
                  <a:noFill/>
                </a:ln>
                <a:effectLst/>
                <a:latin typeface="Ginto"/>
              </a:rPr>
              <a:t>: </a:t>
            </a:r>
            <a:r>
              <a:rPr kumimoji="0" lang="tr-TR" altLang="tr-TR" sz="1400" b="0" i="0" u="none" strike="noStrike" cap="none" normalizeH="0" baseline="0" dirty="0">
                <a:ln>
                  <a:noFill/>
                </a:ln>
                <a:effectLst/>
                <a:latin typeface="CascadiaCode"/>
              </a:rPr>
              <a:t>#main-title</a:t>
            </a:r>
            <a:r>
              <a:rPr kumimoji="0" lang="tr-TR" altLang="tr-TR" sz="1400" b="0" i="0" u="none" strike="noStrike" cap="none" normalizeH="0" baseline="0" dirty="0">
                <a:ln>
                  <a:noFill/>
                </a:ln>
                <a:effectLst/>
                <a:latin typeface="Ginto"/>
              </a:rPr>
              <a:t> </a:t>
            </a:r>
            <a:r>
              <a:rPr kumimoji="0" lang="tr-TR" altLang="tr-TR" sz="1400" b="0" i="0" u="none" strike="noStrike" cap="none" normalizeH="0" baseline="0" dirty="0" err="1">
                <a:ln>
                  <a:noFill/>
                </a:ln>
                <a:effectLst/>
                <a:latin typeface="Ginto"/>
              </a:rPr>
              <a:t>ID'si</a:t>
            </a:r>
            <a:r>
              <a:rPr kumimoji="0" lang="tr-TR" altLang="tr-TR" sz="1400" b="0" i="0" u="none" strike="noStrike" cap="none" normalizeH="0" baseline="0" dirty="0">
                <a:ln>
                  <a:noFill/>
                </a:ln>
                <a:effectLst/>
                <a:latin typeface="Ginto"/>
              </a:rPr>
              <a:t> ile Eleman Seçmek</a:t>
            </a:r>
          </a:p>
          <a:p>
            <a:pPr marL="0" marR="0" lvl="0" indent="0" defTabSz="914400" rtl="0" eaLnBrk="0" fontAlgn="base" latinLnBrk="0" hangingPunct="0">
              <a:lnSpc>
                <a:spcPct val="100000"/>
              </a:lnSpc>
              <a:spcBef>
                <a:spcPct val="0"/>
              </a:spcBef>
              <a:spcAft>
                <a:spcPts val="600"/>
              </a:spcAft>
              <a:buClrTx/>
              <a:buSzTx/>
              <a:buFontTx/>
              <a:buNone/>
              <a:tabLst/>
            </a:pPr>
            <a:endParaRPr kumimoji="0" lang="tr-TR" altLang="tr-TR" sz="1400" b="0" i="0" u="none" strike="noStrike" cap="none" normalizeH="0" baseline="0" dirty="0">
              <a:ln>
                <a:noFill/>
              </a:ln>
              <a:effectLst/>
              <a:latin typeface="Arial" panose="020B0604020202020204" pitchFamily="34" charset="0"/>
            </a:endParaRPr>
          </a:p>
        </p:txBody>
      </p:sp>
      <p:pic>
        <p:nvPicPr>
          <p:cNvPr id="6" name="Resim 5">
            <a:extLst>
              <a:ext uri="{FF2B5EF4-FFF2-40B4-BE49-F238E27FC236}">
                <a16:creationId xmlns:a16="http://schemas.microsoft.com/office/drawing/2014/main" id="{153AA58C-2764-1D24-A835-95486CB79783}"/>
              </a:ext>
            </a:extLst>
          </p:cNvPr>
          <p:cNvPicPr>
            <a:picLocks noChangeAspect="1"/>
          </p:cNvPicPr>
          <p:nvPr/>
        </p:nvPicPr>
        <p:blipFill>
          <a:blip r:embed="rId4"/>
          <a:stretch>
            <a:fillRect/>
          </a:stretch>
        </p:blipFill>
        <p:spPr>
          <a:xfrm>
            <a:off x="6322243" y="2316927"/>
            <a:ext cx="5452873" cy="2012575"/>
          </a:xfrm>
          <a:prstGeom prst="rect">
            <a:avLst/>
          </a:prstGeom>
        </p:spPr>
      </p:pic>
      <p:sp>
        <p:nvSpPr>
          <p:cNvPr id="7" name="Metin kutusu 6">
            <a:extLst>
              <a:ext uri="{FF2B5EF4-FFF2-40B4-BE49-F238E27FC236}">
                <a16:creationId xmlns:a16="http://schemas.microsoft.com/office/drawing/2014/main" id="{7E9EC770-02F8-53F9-9256-CF7715C14D60}"/>
              </a:ext>
            </a:extLst>
          </p:cNvPr>
          <p:cNvSpPr txBox="1"/>
          <p:nvPr/>
        </p:nvSpPr>
        <p:spPr>
          <a:xfrm>
            <a:off x="6979432" y="4884261"/>
            <a:ext cx="4138493" cy="1200329"/>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Bu kod, </a:t>
            </a:r>
            <a:r>
              <a:rPr lang="tr-TR" b="1" dirty="0">
                <a:latin typeface="Arial" panose="020B0604020202020204" pitchFamily="34" charset="0"/>
                <a:cs typeface="Arial" panose="020B0604020202020204" pitchFamily="34" charset="0"/>
              </a:rPr>
              <a:t>id="main-</a:t>
            </a:r>
            <a:r>
              <a:rPr lang="tr-TR" b="1" dirty="0" err="1">
                <a:latin typeface="Arial" panose="020B0604020202020204" pitchFamily="34" charset="0"/>
                <a:cs typeface="Arial" panose="020B0604020202020204" pitchFamily="34" charset="0"/>
              </a:rPr>
              <a:t>title</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olan elemanın yazı boyutunu </a:t>
            </a:r>
            <a:r>
              <a:rPr lang="tr-TR" b="1" dirty="0">
                <a:latin typeface="Arial" panose="020B0604020202020204" pitchFamily="34" charset="0"/>
                <a:cs typeface="Arial" panose="020B0604020202020204" pitchFamily="34" charset="0"/>
              </a:rPr>
              <a:t>24 piksel </a:t>
            </a:r>
            <a:r>
              <a:rPr lang="tr-TR" dirty="0">
                <a:latin typeface="Arial" panose="020B0604020202020204" pitchFamily="34" charset="0"/>
                <a:cs typeface="Arial" panose="020B0604020202020204" pitchFamily="34" charset="0"/>
              </a:rPr>
              <a:t>yapar. ID seçiciler, sayfada benzersiz olan elemanları hedef almak için kullanılır.</a:t>
            </a:r>
          </a:p>
        </p:txBody>
      </p:sp>
    </p:spTree>
    <p:extLst>
      <p:ext uri="{BB962C8B-B14F-4D97-AF65-F5344CB8AC3E}">
        <p14:creationId xmlns:p14="http://schemas.microsoft.com/office/powerpoint/2010/main" val="1856209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682682-DEED-8B8C-2B02-67156C07B04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98F84D-9D85-52F8-F1F0-44E78313B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F56F325-713A-DF11-7F48-18A74133C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2971E7"/>
          </a:solidFill>
          <a:ln w="12700"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80A48A2E-3685-C86A-82AD-EF89A135EBDC}"/>
              </a:ext>
            </a:extLst>
          </p:cNvPr>
          <p:cNvSpPr>
            <a:spLocks noGrp="1"/>
          </p:cNvSpPr>
          <p:nvPr>
            <p:ph type="title"/>
          </p:nvPr>
        </p:nvSpPr>
        <p:spPr>
          <a:xfrm>
            <a:off x="1039163" y="1762169"/>
            <a:ext cx="4073110" cy="3122092"/>
          </a:xfrm>
        </p:spPr>
        <p:txBody>
          <a:bodyPr anchor="ctr">
            <a:normAutofit/>
          </a:bodyPr>
          <a:lstStyle/>
          <a:p>
            <a:pPr algn="ctr"/>
            <a:r>
              <a:rPr lang="tr-TR" sz="4000" b="1" i="0" dirty="0">
                <a:solidFill>
                  <a:srgbClr val="F2DDCC"/>
                </a:solidFill>
                <a:effectLst/>
                <a:latin typeface="Ginto"/>
              </a:rPr>
              <a:t>5. Grup Seçiciler</a:t>
            </a:r>
            <a:endParaRPr lang="tr-TR" sz="40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B00DFE24-44CD-56E2-5F90-EE1F1DC4F421}"/>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5" name="Ink 14">
                <a:extLst>
                  <a:ext uri="{FF2B5EF4-FFF2-40B4-BE49-F238E27FC236}">
                    <a16:creationId xmlns:a16="http://schemas.microsoft.com/office/drawing/2014/main" id="{B00DFE24-44CD-56E2-5F90-EE1F1DC4F4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4" name="Rectangle 1">
            <a:extLst>
              <a:ext uri="{FF2B5EF4-FFF2-40B4-BE49-F238E27FC236}">
                <a16:creationId xmlns:a16="http://schemas.microsoft.com/office/drawing/2014/main" id="{69FE82F6-958D-BEC6-E036-38F4898AB898}"/>
              </a:ext>
            </a:extLst>
          </p:cNvPr>
          <p:cNvSpPr>
            <a:spLocks noGrp="1" noChangeArrowheads="1"/>
          </p:cNvSpPr>
          <p:nvPr>
            <p:ph idx="1"/>
          </p:nvPr>
        </p:nvSpPr>
        <p:spPr bwMode="auto">
          <a:xfrm>
            <a:off x="6322243" y="275086"/>
            <a:ext cx="5452872" cy="16550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anchor="t" anchorCtr="0" compatLnSpc="1">
            <a:prstTxWarp prst="textNoShape">
              <a:avLst/>
            </a:prstTxWarp>
            <a:normAutofit/>
          </a:bodyPr>
          <a:lstStyle/>
          <a:p>
            <a:pPr algn="l">
              <a:buFont typeface="Arial" panose="020B0604020202020204" pitchFamily="34" charset="0"/>
              <a:buChar char="•"/>
            </a:pPr>
            <a:r>
              <a:rPr lang="tr-TR" sz="1800" b="1" i="0" dirty="0">
                <a:effectLst/>
                <a:latin typeface="Ginto"/>
              </a:rPr>
              <a:t>Birden Fazla Elemanı Seçmek</a:t>
            </a:r>
            <a:r>
              <a:rPr lang="tr-TR" sz="1800" b="0" i="0" dirty="0">
                <a:effectLst/>
                <a:latin typeface="Ginto"/>
              </a:rPr>
              <a:t>: Grup seçiciler, birden faz-la elemanı aynı anda seçmek için kullanılır. Farklı seçici- </a:t>
            </a:r>
            <a:r>
              <a:rPr lang="tr-TR" sz="1800" b="0" i="0" dirty="0" err="1">
                <a:effectLst/>
                <a:latin typeface="Ginto"/>
              </a:rPr>
              <a:t>ler</a:t>
            </a:r>
            <a:r>
              <a:rPr lang="tr-TR" sz="1800" b="0" i="0" dirty="0">
                <a:effectLst/>
                <a:latin typeface="Ginto"/>
              </a:rPr>
              <a:t> virgülle ayrılarak gruplandırılır.</a:t>
            </a:r>
          </a:p>
          <a:p>
            <a:pPr algn="l">
              <a:buFont typeface="Arial" panose="020B0604020202020204" pitchFamily="34" charset="0"/>
              <a:buChar char="•"/>
            </a:pPr>
            <a:r>
              <a:rPr lang="tr-TR" sz="1800" b="1" i="0" dirty="0">
                <a:effectLst/>
                <a:latin typeface="Ginto"/>
              </a:rPr>
              <a:t>Kod Örneği</a:t>
            </a:r>
            <a:r>
              <a:rPr lang="tr-TR" sz="1800" b="0" i="0" dirty="0">
                <a:effectLst/>
                <a:latin typeface="Ginto"/>
              </a:rPr>
              <a:t>: Başlıkları Grup Seçicisi ile Seçmek</a:t>
            </a:r>
          </a:p>
          <a:p>
            <a:pPr marL="0" marR="0" lvl="0" indent="0" defTabSz="914400" rtl="0" eaLnBrk="0" fontAlgn="base" latinLnBrk="0" hangingPunct="0">
              <a:lnSpc>
                <a:spcPct val="100000"/>
              </a:lnSpc>
              <a:spcBef>
                <a:spcPct val="0"/>
              </a:spcBef>
              <a:spcAft>
                <a:spcPts val="600"/>
              </a:spcAft>
              <a:buClrTx/>
              <a:buSzTx/>
              <a:buFontTx/>
              <a:buNone/>
              <a:tabLst/>
            </a:pPr>
            <a:endParaRPr kumimoji="0" lang="tr-TR" altLang="tr-TR" sz="1400" b="0" i="0" u="none" strike="noStrike" cap="none" normalizeH="0" baseline="0" dirty="0">
              <a:ln>
                <a:noFill/>
              </a:ln>
              <a:effectLst/>
              <a:latin typeface="Arial" panose="020B0604020202020204" pitchFamily="34" charset="0"/>
            </a:endParaRPr>
          </a:p>
        </p:txBody>
      </p:sp>
      <p:sp>
        <p:nvSpPr>
          <p:cNvPr id="7" name="Metin kutusu 6">
            <a:extLst>
              <a:ext uri="{FF2B5EF4-FFF2-40B4-BE49-F238E27FC236}">
                <a16:creationId xmlns:a16="http://schemas.microsoft.com/office/drawing/2014/main" id="{0AD0B4F5-C1A6-A5FF-A1CF-408CCB11AF91}"/>
              </a:ext>
            </a:extLst>
          </p:cNvPr>
          <p:cNvSpPr txBox="1"/>
          <p:nvPr/>
        </p:nvSpPr>
        <p:spPr>
          <a:xfrm>
            <a:off x="6787004" y="4884261"/>
            <a:ext cx="4138493" cy="1200329"/>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Bu kod, tüm </a:t>
            </a:r>
            <a:r>
              <a:rPr lang="tr-TR" b="1" dirty="0">
                <a:latin typeface="Arial" panose="020B0604020202020204" pitchFamily="34" charset="0"/>
                <a:cs typeface="Arial" panose="020B0604020202020204" pitchFamily="34" charset="0"/>
              </a:rPr>
              <a:t>&lt;h1&gt;, &lt;h2&gt; ve &lt;h3&gt; </a:t>
            </a:r>
            <a:r>
              <a:rPr lang="tr-TR" dirty="0">
                <a:latin typeface="Arial" panose="020B0604020202020204" pitchFamily="34" charset="0"/>
                <a:cs typeface="Arial" panose="020B0604020202020204" pitchFamily="34" charset="0"/>
              </a:rPr>
              <a:t>elemanlarının </a:t>
            </a:r>
            <a:r>
              <a:rPr lang="tr-TR" b="1" dirty="0">
                <a:latin typeface="Arial" panose="020B0604020202020204" pitchFamily="34" charset="0"/>
                <a:cs typeface="Arial" panose="020B0604020202020204" pitchFamily="34" charset="0"/>
              </a:rPr>
              <a:t>yazı rengini yeşil renk yapar.</a:t>
            </a:r>
            <a:r>
              <a:rPr lang="tr-TR" dirty="0">
                <a:latin typeface="Arial" panose="020B0604020202020204" pitchFamily="34" charset="0"/>
                <a:cs typeface="Arial" panose="020B0604020202020204" pitchFamily="34" charset="0"/>
              </a:rPr>
              <a:t> Grup seçiciler, aynı stilin birden fazla elemanda uygulanmasını sağlar.</a:t>
            </a:r>
          </a:p>
        </p:txBody>
      </p:sp>
      <p:pic>
        <p:nvPicPr>
          <p:cNvPr id="9" name="Resim 8">
            <a:extLst>
              <a:ext uri="{FF2B5EF4-FFF2-40B4-BE49-F238E27FC236}">
                <a16:creationId xmlns:a16="http://schemas.microsoft.com/office/drawing/2014/main" id="{BE77640A-D2E8-DA7C-9C75-9EEF152C4562}"/>
              </a:ext>
            </a:extLst>
          </p:cNvPr>
          <p:cNvPicPr>
            <a:picLocks noChangeAspect="1"/>
          </p:cNvPicPr>
          <p:nvPr/>
        </p:nvPicPr>
        <p:blipFill>
          <a:blip r:embed="rId4"/>
          <a:stretch>
            <a:fillRect/>
          </a:stretch>
        </p:blipFill>
        <p:spPr>
          <a:xfrm>
            <a:off x="7080606" y="2495683"/>
            <a:ext cx="3543672" cy="1655064"/>
          </a:xfrm>
          <a:prstGeom prst="rect">
            <a:avLst/>
          </a:prstGeom>
        </p:spPr>
      </p:pic>
    </p:spTree>
    <p:extLst>
      <p:ext uri="{BB962C8B-B14F-4D97-AF65-F5344CB8AC3E}">
        <p14:creationId xmlns:p14="http://schemas.microsoft.com/office/powerpoint/2010/main" val="3864751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677637-9E05-0D5C-5C5D-3409CF9C9B31}"/>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1D29BE-1A55-DE76-F7AA-AF39ED400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C109557-7409-4BB5-679C-021BF0D2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2971E7"/>
          </a:solidFill>
          <a:ln w="12700"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E037AD2E-9ADC-955C-7862-E119803731AD}"/>
              </a:ext>
            </a:extLst>
          </p:cNvPr>
          <p:cNvSpPr>
            <a:spLocks noGrp="1"/>
          </p:cNvSpPr>
          <p:nvPr>
            <p:ph type="title"/>
          </p:nvPr>
        </p:nvSpPr>
        <p:spPr>
          <a:xfrm>
            <a:off x="1039163" y="1762169"/>
            <a:ext cx="4073110" cy="3122092"/>
          </a:xfrm>
        </p:spPr>
        <p:txBody>
          <a:bodyPr anchor="ctr">
            <a:normAutofit/>
          </a:bodyPr>
          <a:lstStyle/>
          <a:p>
            <a:pPr algn="ctr"/>
            <a:r>
              <a:rPr lang="tr-TR" sz="4000" b="1" i="0" dirty="0">
                <a:solidFill>
                  <a:srgbClr val="F2DDCC"/>
                </a:solidFill>
                <a:effectLst/>
                <a:latin typeface="Ginto"/>
              </a:rPr>
              <a:t>6. Evrensel Seçici</a:t>
            </a:r>
            <a:endParaRPr lang="tr-TR" sz="40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EC54BC85-FEF8-0721-495B-3876AEE265B0}"/>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5" name="Ink 14">
                <a:extLst>
                  <a:ext uri="{FF2B5EF4-FFF2-40B4-BE49-F238E27FC236}">
                    <a16:creationId xmlns:a16="http://schemas.microsoft.com/office/drawing/2014/main" id="{EC54BC85-FEF8-0721-495B-3876AEE265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4" name="Rectangle 1">
            <a:extLst>
              <a:ext uri="{FF2B5EF4-FFF2-40B4-BE49-F238E27FC236}">
                <a16:creationId xmlns:a16="http://schemas.microsoft.com/office/drawing/2014/main" id="{BDB3E32F-026E-63CB-1005-FFF54F0CBE4D}"/>
              </a:ext>
            </a:extLst>
          </p:cNvPr>
          <p:cNvSpPr>
            <a:spLocks noGrp="1" noChangeArrowheads="1"/>
          </p:cNvSpPr>
          <p:nvPr>
            <p:ph idx="1"/>
          </p:nvPr>
        </p:nvSpPr>
        <p:spPr bwMode="auto">
          <a:xfrm>
            <a:off x="6322243" y="275086"/>
            <a:ext cx="5452872" cy="16550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anchor="t" anchorCtr="0" compatLnSpc="1">
            <a:prstTxWarp prst="textNoShape">
              <a:avLst/>
            </a:prstTxWarp>
            <a:normAutofit/>
          </a:bodyPr>
          <a:lstStyle/>
          <a:p>
            <a:pPr algn="l">
              <a:buFont typeface="Arial" panose="020B0604020202020204" pitchFamily="34" charset="0"/>
              <a:buChar char="•"/>
            </a:pPr>
            <a:r>
              <a:rPr lang="tr-TR" sz="1800" b="1" i="0" dirty="0">
                <a:effectLst/>
                <a:latin typeface="Ginto"/>
              </a:rPr>
              <a:t>Tüm Elemanları Seçmek</a:t>
            </a:r>
            <a:r>
              <a:rPr lang="tr-TR" sz="1800" b="0" i="0" dirty="0">
                <a:effectLst/>
                <a:latin typeface="Ginto"/>
              </a:rPr>
              <a:t>: Evrensel seçici, sayfadaki tüm HTML elemanlarını seçmek için kullanılır. Seçici, yıldız (*) sembolü ile tanımlanır.</a:t>
            </a:r>
          </a:p>
          <a:p>
            <a:pPr algn="l">
              <a:buFont typeface="Arial" panose="020B0604020202020204" pitchFamily="34" charset="0"/>
              <a:buChar char="•"/>
            </a:pPr>
            <a:r>
              <a:rPr lang="tr-TR" sz="1800" b="1" i="0" dirty="0">
                <a:effectLst/>
                <a:latin typeface="Ginto"/>
              </a:rPr>
              <a:t>Kod Örneği</a:t>
            </a:r>
            <a:r>
              <a:rPr lang="tr-TR" sz="1800" b="0" i="0" dirty="0">
                <a:effectLst/>
                <a:latin typeface="Ginto"/>
              </a:rPr>
              <a:t>: Tüm Elemanlara Stil Uygulamak</a:t>
            </a:r>
          </a:p>
          <a:p>
            <a:pPr marL="0" marR="0" lvl="0" indent="0" defTabSz="914400" rtl="0" eaLnBrk="0" fontAlgn="base" latinLnBrk="0" hangingPunct="0">
              <a:lnSpc>
                <a:spcPct val="100000"/>
              </a:lnSpc>
              <a:spcBef>
                <a:spcPct val="0"/>
              </a:spcBef>
              <a:spcAft>
                <a:spcPts val="600"/>
              </a:spcAft>
              <a:buClrTx/>
              <a:buSzTx/>
              <a:buFontTx/>
              <a:buNone/>
              <a:tabLst/>
            </a:pPr>
            <a:endParaRPr kumimoji="0" lang="tr-TR" altLang="tr-TR" sz="1800" b="0" i="0" u="none" strike="noStrike" cap="none" normalizeH="0" baseline="0" dirty="0">
              <a:ln>
                <a:noFill/>
              </a:ln>
              <a:effectLst/>
              <a:latin typeface="Arial" panose="020B0604020202020204" pitchFamily="34" charset="0"/>
            </a:endParaRPr>
          </a:p>
        </p:txBody>
      </p:sp>
      <p:sp>
        <p:nvSpPr>
          <p:cNvPr id="7" name="Metin kutusu 6">
            <a:extLst>
              <a:ext uri="{FF2B5EF4-FFF2-40B4-BE49-F238E27FC236}">
                <a16:creationId xmlns:a16="http://schemas.microsoft.com/office/drawing/2014/main" id="{1D867A96-0F3A-05C5-B185-8F17198CC6C4}"/>
              </a:ext>
            </a:extLst>
          </p:cNvPr>
          <p:cNvSpPr txBox="1"/>
          <p:nvPr/>
        </p:nvSpPr>
        <p:spPr>
          <a:xfrm>
            <a:off x="6979431" y="4884261"/>
            <a:ext cx="4138493" cy="1200329"/>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Bu kod, sayfadaki </a:t>
            </a:r>
            <a:r>
              <a:rPr lang="tr-TR" b="1" dirty="0">
                <a:latin typeface="Arial" panose="020B0604020202020204" pitchFamily="34" charset="0"/>
                <a:cs typeface="Arial" panose="020B0604020202020204" pitchFamily="34" charset="0"/>
              </a:rPr>
              <a:t>tüm elemanların kenar boşluklarını ve iç boşluklarını sıfırlar.</a:t>
            </a:r>
            <a:r>
              <a:rPr lang="tr-TR" dirty="0">
                <a:latin typeface="Arial" panose="020B0604020202020204" pitchFamily="34" charset="0"/>
                <a:cs typeface="Arial" panose="020B0604020202020204" pitchFamily="34" charset="0"/>
              </a:rPr>
              <a:t> Evrensel seçici, sayfanın genel stilini kontrol etmek için kullanılır.</a:t>
            </a:r>
          </a:p>
        </p:txBody>
      </p:sp>
      <p:pic>
        <p:nvPicPr>
          <p:cNvPr id="5" name="Resim 4">
            <a:extLst>
              <a:ext uri="{FF2B5EF4-FFF2-40B4-BE49-F238E27FC236}">
                <a16:creationId xmlns:a16="http://schemas.microsoft.com/office/drawing/2014/main" id="{9141367D-852F-7F33-0D63-782449AFB056}"/>
              </a:ext>
            </a:extLst>
          </p:cNvPr>
          <p:cNvPicPr>
            <a:picLocks noChangeAspect="1"/>
          </p:cNvPicPr>
          <p:nvPr/>
        </p:nvPicPr>
        <p:blipFill>
          <a:blip r:embed="rId4"/>
          <a:stretch>
            <a:fillRect/>
          </a:stretch>
        </p:blipFill>
        <p:spPr>
          <a:xfrm>
            <a:off x="7745659" y="2383992"/>
            <a:ext cx="2606039" cy="1655064"/>
          </a:xfrm>
          <a:prstGeom prst="rect">
            <a:avLst/>
          </a:prstGeom>
        </p:spPr>
      </p:pic>
    </p:spTree>
    <p:extLst>
      <p:ext uri="{BB962C8B-B14F-4D97-AF65-F5344CB8AC3E}">
        <p14:creationId xmlns:p14="http://schemas.microsoft.com/office/powerpoint/2010/main" val="2681487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2EB470-F915-805B-C0EF-294F2AD4DDE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1D981E5-BF7B-30D1-C4A8-D2B98B67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DF6BB8-87C3-4FD6-0987-199133CD3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2971E7"/>
          </a:solidFill>
          <a:ln w="12700"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47F28AB5-AB8D-CCD0-DF4C-E284B1A8CB02}"/>
              </a:ext>
            </a:extLst>
          </p:cNvPr>
          <p:cNvSpPr>
            <a:spLocks noGrp="1"/>
          </p:cNvSpPr>
          <p:nvPr>
            <p:ph type="title"/>
          </p:nvPr>
        </p:nvSpPr>
        <p:spPr>
          <a:xfrm>
            <a:off x="1039163" y="1762169"/>
            <a:ext cx="4073110" cy="3122092"/>
          </a:xfrm>
        </p:spPr>
        <p:txBody>
          <a:bodyPr anchor="ctr">
            <a:normAutofit/>
          </a:bodyPr>
          <a:lstStyle/>
          <a:p>
            <a:pPr algn="ctr"/>
            <a:r>
              <a:rPr lang="tr-TR" sz="3600" b="1" i="0" dirty="0">
                <a:solidFill>
                  <a:srgbClr val="F2DDCC"/>
                </a:solidFill>
                <a:effectLst/>
                <a:latin typeface="Ginto"/>
              </a:rPr>
              <a:t>7. </a:t>
            </a:r>
            <a:r>
              <a:rPr lang="tr-TR" sz="3600" b="1" i="0" dirty="0" err="1">
                <a:solidFill>
                  <a:srgbClr val="F2DDCC"/>
                </a:solidFill>
                <a:effectLst/>
                <a:latin typeface="Ginto"/>
              </a:rPr>
              <a:t>Attribute</a:t>
            </a:r>
            <a:r>
              <a:rPr lang="tr-TR" sz="3600" b="1" i="0" dirty="0">
                <a:solidFill>
                  <a:srgbClr val="F2DDCC"/>
                </a:solidFill>
                <a:effectLst/>
                <a:latin typeface="Ginto"/>
              </a:rPr>
              <a:t> Seçiciler</a:t>
            </a:r>
            <a:endParaRPr lang="tr-TR" sz="36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B6B72148-8C4B-CFF9-88A2-80B48926D619}"/>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5" name="Ink 14">
                <a:extLst>
                  <a:ext uri="{FF2B5EF4-FFF2-40B4-BE49-F238E27FC236}">
                    <a16:creationId xmlns:a16="http://schemas.microsoft.com/office/drawing/2014/main" id="{B6B72148-8C4B-CFF9-88A2-80B48926D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4" name="Rectangle 1">
            <a:extLst>
              <a:ext uri="{FF2B5EF4-FFF2-40B4-BE49-F238E27FC236}">
                <a16:creationId xmlns:a16="http://schemas.microsoft.com/office/drawing/2014/main" id="{34553899-6855-F8A8-E6CD-9DBB4F7EB22A}"/>
              </a:ext>
            </a:extLst>
          </p:cNvPr>
          <p:cNvSpPr>
            <a:spLocks noGrp="1" noChangeArrowheads="1"/>
          </p:cNvSpPr>
          <p:nvPr>
            <p:ph idx="1"/>
          </p:nvPr>
        </p:nvSpPr>
        <p:spPr bwMode="auto">
          <a:xfrm>
            <a:off x="6322243" y="275086"/>
            <a:ext cx="5452872" cy="16550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anchor="t" anchorCtr="0" compatLnSpc="1">
            <a:prstTxWarp prst="textNoShape">
              <a:avLst/>
            </a:prstTxWarp>
            <a:normAutofit fontScale="92500" lnSpcReduction="10000"/>
          </a:bodyPr>
          <a:lstStyle/>
          <a:p>
            <a:pPr algn="l">
              <a:buFont typeface="Arial" panose="020B0604020202020204" pitchFamily="34" charset="0"/>
              <a:buChar char="•"/>
            </a:pPr>
            <a:r>
              <a:rPr lang="tr-TR" sz="1800" b="1" i="0" dirty="0">
                <a:effectLst/>
                <a:latin typeface="Ginto"/>
              </a:rPr>
              <a:t>Belirli Bir </a:t>
            </a:r>
            <a:r>
              <a:rPr lang="tr-TR" sz="1800" b="1" i="0" dirty="0" err="1">
                <a:effectLst/>
                <a:latin typeface="Ginto"/>
              </a:rPr>
              <a:t>Attribute'a</a:t>
            </a:r>
            <a:r>
              <a:rPr lang="tr-TR" sz="1800" b="1" i="0" dirty="0">
                <a:effectLst/>
                <a:latin typeface="Ginto"/>
              </a:rPr>
              <a:t> Sahip Elemanları Seçmek: </a:t>
            </a:r>
            <a:r>
              <a:rPr lang="tr-TR" sz="1800" i="0" dirty="0" err="1">
                <a:effectLst/>
                <a:latin typeface="Ginto"/>
              </a:rPr>
              <a:t>Attribute</a:t>
            </a:r>
            <a:r>
              <a:rPr lang="tr-TR" sz="1800" i="0" dirty="0">
                <a:effectLst/>
                <a:latin typeface="Ginto"/>
              </a:rPr>
              <a:t> seçiciler, belirli bir </a:t>
            </a:r>
            <a:r>
              <a:rPr lang="tr-TR" sz="1800" i="0" dirty="0" err="1">
                <a:effectLst/>
                <a:latin typeface="Ginto"/>
              </a:rPr>
              <a:t>attribute'a</a:t>
            </a:r>
            <a:r>
              <a:rPr lang="tr-TR" sz="1800" i="0" dirty="0">
                <a:effectLst/>
                <a:latin typeface="Ginto"/>
              </a:rPr>
              <a:t> sahip elemanları seçmek için kullanılır. </a:t>
            </a:r>
            <a:r>
              <a:rPr lang="tr-TR" sz="1800" i="0" dirty="0" err="1">
                <a:effectLst/>
                <a:latin typeface="Ginto"/>
              </a:rPr>
              <a:t>Attribute</a:t>
            </a:r>
            <a:r>
              <a:rPr lang="tr-TR" sz="1800" i="0" dirty="0">
                <a:effectLst/>
                <a:latin typeface="Ginto"/>
              </a:rPr>
              <a:t> adı köşeli parantez içinde belirtilir.</a:t>
            </a:r>
          </a:p>
          <a:p>
            <a:pPr algn="l">
              <a:buFont typeface="Arial" panose="020B0604020202020204" pitchFamily="34" charset="0"/>
              <a:buChar char="•"/>
            </a:pPr>
            <a:endParaRPr lang="tr-TR" sz="1800" i="0" dirty="0">
              <a:effectLst/>
              <a:latin typeface="Ginto"/>
            </a:endParaRPr>
          </a:p>
          <a:p>
            <a:pPr algn="l">
              <a:buFont typeface="Arial" panose="020B0604020202020204" pitchFamily="34" charset="0"/>
              <a:buChar char="•"/>
            </a:pPr>
            <a:r>
              <a:rPr lang="tr-TR" sz="1800" b="1" i="0" dirty="0">
                <a:effectLst/>
                <a:latin typeface="Ginto"/>
              </a:rPr>
              <a:t>Kod Örneği: </a:t>
            </a:r>
            <a:r>
              <a:rPr lang="tr-TR" sz="1800" i="0" dirty="0" err="1">
                <a:effectLst/>
                <a:latin typeface="Ginto"/>
              </a:rPr>
              <a:t>input</a:t>
            </a:r>
            <a:r>
              <a:rPr lang="tr-TR" sz="1800" i="0" dirty="0">
                <a:effectLst/>
                <a:latin typeface="Ginto"/>
              </a:rPr>
              <a:t>[</a:t>
            </a:r>
            <a:r>
              <a:rPr lang="tr-TR" sz="1800" i="0" dirty="0" err="1">
                <a:effectLst/>
                <a:latin typeface="Ginto"/>
              </a:rPr>
              <a:t>type</a:t>
            </a:r>
            <a:r>
              <a:rPr lang="tr-TR" sz="1800" i="0" dirty="0">
                <a:effectLst/>
                <a:latin typeface="Ginto"/>
              </a:rPr>
              <a:t>="</a:t>
            </a:r>
            <a:r>
              <a:rPr lang="tr-TR" sz="1800" i="0" dirty="0" err="1">
                <a:effectLst/>
                <a:latin typeface="Ginto"/>
              </a:rPr>
              <a:t>text</a:t>
            </a:r>
            <a:r>
              <a:rPr lang="tr-TR" sz="1800" i="0" dirty="0">
                <a:effectLst/>
                <a:latin typeface="Ginto"/>
              </a:rPr>
              <a:t>"] Seçici</a:t>
            </a:r>
            <a:endParaRPr kumimoji="0" lang="tr-TR" altLang="tr-TR" sz="1800" i="0" u="none" strike="noStrike" cap="none" normalizeH="0" baseline="0" dirty="0">
              <a:ln>
                <a:noFill/>
              </a:ln>
              <a:effectLst/>
              <a:latin typeface="Arial" panose="020B0604020202020204" pitchFamily="34" charset="0"/>
            </a:endParaRPr>
          </a:p>
        </p:txBody>
      </p:sp>
      <p:sp>
        <p:nvSpPr>
          <p:cNvPr id="7" name="Metin kutusu 6">
            <a:extLst>
              <a:ext uri="{FF2B5EF4-FFF2-40B4-BE49-F238E27FC236}">
                <a16:creationId xmlns:a16="http://schemas.microsoft.com/office/drawing/2014/main" id="{03341313-68E2-34B6-6DD3-D1F010498E81}"/>
              </a:ext>
            </a:extLst>
          </p:cNvPr>
          <p:cNvSpPr txBox="1"/>
          <p:nvPr/>
        </p:nvSpPr>
        <p:spPr>
          <a:xfrm>
            <a:off x="6979430" y="4884261"/>
            <a:ext cx="4138493" cy="1477328"/>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Bu kod, </a:t>
            </a:r>
            <a:r>
              <a:rPr lang="tr-TR" b="1" dirty="0" err="1">
                <a:latin typeface="Arial" panose="020B0604020202020204" pitchFamily="34" charset="0"/>
                <a:cs typeface="Arial" panose="020B0604020202020204" pitchFamily="34" charset="0"/>
              </a:rPr>
              <a:t>type</a:t>
            </a:r>
            <a:r>
              <a:rPr lang="tr-TR" b="1" dirty="0">
                <a:latin typeface="Arial" panose="020B0604020202020204" pitchFamily="34" charset="0"/>
                <a:cs typeface="Arial" panose="020B0604020202020204" pitchFamily="34" charset="0"/>
              </a:rPr>
              <a:t>="</a:t>
            </a:r>
            <a:r>
              <a:rPr lang="tr-TR" b="1" dirty="0" err="1">
                <a:latin typeface="Arial" panose="020B0604020202020204" pitchFamily="34" charset="0"/>
                <a:cs typeface="Arial" panose="020B0604020202020204" pitchFamily="34" charset="0"/>
              </a:rPr>
              <a:t>text</a:t>
            </a:r>
            <a:r>
              <a:rPr lang="tr-TR"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attribute'una</a:t>
            </a:r>
            <a:r>
              <a:rPr lang="tr-TR" dirty="0">
                <a:latin typeface="Arial" panose="020B0604020202020204" pitchFamily="34" charset="0"/>
                <a:cs typeface="Arial" panose="020B0604020202020204" pitchFamily="34" charset="0"/>
              </a:rPr>
              <a:t> sahip tüm </a:t>
            </a:r>
            <a:r>
              <a:rPr lang="tr-TR" b="1" dirty="0">
                <a:latin typeface="Arial" panose="020B0604020202020204" pitchFamily="34" charset="0"/>
                <a:cs typeface="Arial" panose="020B0604020202020204" pitchFamily="34" charset="0"/>
              </a:rPr>
              <a:t>&lt;</a:t>
            </a:r>
            <a:r>
              <a:rPr lang="tr-TR" b="1" dirty="0" err="1">
                <a:latin typeface="Arial" panose="020B0604020202020204" pitchFamily="34" charset="0"/>
                <a:cs typeface="Arial" panose="020B0604020202020204" pitchFamily="34" charset="0"/>
              </a:rPr>
              <a:t>input</a:t>
            </a:r>
            <a:r>
              <a:rPr lang="tr-TR" b="1" dirty="0">
                <a:latin typeface="Arial" panose="020B0604020202020204" pitchFamily="34" charset="0"/>
                <a:cs typeface="Arial" panose="020B0604020202020204" pitchFamily="34" charset="0"/>
              </a:rPr>
              <a:t>&gt; </a:t>
            </a:r>
            <a:r>
              <a:rPr lang="tr-TR" dirty="0">
                <a:latin typeface="Arial" panose="020B0604020202020204" pitchFamily="34" charset="0"/>
                <a:cs typeface="Arial" panose="020B0604020202020204" pitchFamily="34" charset="0"/>
              </a:rPr>
              <a:t>elemanlarına </a:t>
            </a:r>
            <a:r>
              <a:rPr lang="tr-TR" b="1" dirty="0">
                <a:latin typeface="Arial" panose="020B0604020202020204" pitchFamily="34" charset="0"/>
                <a:cs typeface="Arial" panose="020B0604020202020204" pitchFamily="34" charset="0"/>
              </a:rPr>
              <a:t>siyah kenarlık uygular. </a:t>
            </a:r>
            <a:r>
              <a:rPr lang="tr-TR" dirty="0" err="1">
                <a:latin typeface="Arial" panose="020B0604020202020204" pitchFamily="34" charset="0"/>
                <a:cs typeface="Arial" panose="020B0604020202020204" pitchFamily="34" charset="0"/>
              </a:rPr>
              <a:t>Attribute</a:t>
            </a:r>
            <a:r>
              <a:rPr lang="tr-TR" dirty="0">
                <a:latin typeface="Arial" panose="020B0604020202020204" pitchFamily="34" charset="0"/>
                <a:cs typeface="Arial" panose="020B0604020202020204" pitchFamily="34" charset="0"/>
              </a:rPr>
              <a:t> seçiciler, belirli </a:t>
            </a:r>
            <a:r>
              <a:rPr lang="tr-TR" dirty="0" err="1">
                <a:latin typeface="Arial" panose="020B0604020202020204" pitchFamily="34" charset="0"/>
                <a:cs typeface="Arial" panose="020B0604020202020204" pitchFamily="34" charset="0"/>
              </a:rPr>
              <a:t>attribute</a:t>
            </a:r>
            <a:r>
              <a:rPr lang="tr-TR" dirty="0">
                <a:latin typeface="Arial" panose="020B0604020202020204" pitchFamily="34" charset="0"/>
                <a:cs typeface="Arial" panose="020B0604020202020204" pitchFamily="34" charset="0"/>
              </a:rPr>
              <a:t> değerlerine sahip elemanları hedef almak için kullanılır.</a:t>
            </a:r>
          </a:p>
        </p:txBody>
      </p:sp>
      <p:pic>
        <p:nvPicPr>
          <p:cNvPr id="9" name="Resim 8">
            <a:extLst>
              <a:ext uri="{FF2B5EF4-FFF2-40B4-BE49-F238E27FC236}">
                <a16:creationId xmlns:a16="http://schemas.microsoft.com/office/drawing/2014/main" id="{D67DC22D-A187-0FBE-0372-E09CC54E1DD3}"/>
              </a:ext>
            </a:extLst>
          </p:cNvPr>
          <p:cNvPicPr>
            <a:picLocks noChangeAspect="1"/>
          </p:cNvPicPr>
          <p:nvPr/>
        </p:nvPicPr>
        <p:blipFill>
          <a:blip r:embed="rId4"/>
          <a:stretch>
            <a:fillRect/>
          </a:stretch>
        </p:blipFill>
        <p:spPr>
          <a:xfrm>
            <a:off x="7191043" y="2779362"/>
            <a:ext cx="3715268" cy="1076475"/>
          </a:xfrm>
          <a:prstGeom prst="rect">
            <a:avLst/>
          </a:prstGeom>
        </p:spPr>
      </p:pic>
    </p:spTree>
    <p:extLst>
      <p:ext uri="{BB962C8B-B14F-4D97-AF65-F5344CB8AC3E}">
        <p14:creationId xmlns:p14="http://schemas.microsoft.com/office/powerpoint/2010/main" val="4070832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SketchyVTI">
  <a:themeElements>
    <a:clrScheme name="AnalogousFromRegularSeedLeftStep">
      <a:dk1>
        <a:srgbClr val="000000"/>
      </a:dk1>
      <a:lt1>
        <a:srgbClr val="FFFFFF"/>
      </a:lt1>
      <a:dk2>
        <a:srgbClr val="223A3D"/>
      </a:dk2>
      <a:lt2>
        <a:srgbClr val="E8E6E2"/>
      </a:lt2>
      <a:accent1>
        <a:srgbClr val="2971E7"/>
      </a:accent1>
      <a:accent2>
        <a:srgbClr val="17AED5"/>
      </a:accent2>
      <a:accent3>
        <a:srgbClr val="20B596"/>
      </a:accent3>
      <a:accent4>
        <a:srgbClr val="14BC52"/>
      </a:accent4>
      <a:accent5>
        <a:srgbClr val="28BB21"/>
      </a:accent5>
      <a:accent6>
        <a:srgbClr val="5FB714"/>
      </a:accent6>
      <a:hlink>
        <a:srgbClr val="A57B37"/>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91</TotalTime>
  <Words>739</Words>
  <Application>Microsoft Office PowerPoint</Application>
  <PresentationFormat>Geniş ekran</PresentationFormat>
  <Paragraphs>84</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CascadiaCode</vt:lpstr>
      <vt:lpstr>Ginto</vt:lpstr>
      <vt:lpstr>The Hand Bold</vt:lpstr>
      <vt:lpstr>The Serif Hand Black</vt:lpstr>
      <vt:lpstr>SketchyVTI</vt:lpstr>
      <vt:lpstr>CSS Seçicileri</vt:lpstr>
      <vt:lpstr>Sunum Başlıkları </vt:lpstr>
      <vt:lpstr>1. CSS Seçicilerine Giriş </vt:lpstr>
      <vt:lpstr>2. Eleman Seçiciler</vt:lpstr>
      <vt:lpstr>3. Sınıf Seçiciler</vt:lpstr>
      <vt:lpstr>4. ID Seçiciler</vt:lpstr>
      <vt:lpstr>5. Grup Seçiciler</vt:lpstr>
      <vt:lpstr>6. Evrensel Seçici</vt:lpstr>
      <vt:lpstr>7. Attribute Seçiciler</vt:lpstr>
      <vt:lpstr>8. Soy Seçiciler</vt:lpstr>
      <vt:lpstr>9. Sonuç </vt:lpstr>
      <vt:lpstr>Beni Dinlediğiniz için teşekkür ederim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drosmostor1453</dc:creator>
  <cp:lastModifiedBy>drosmostor1453</cp:lastModifiedBy>
  <cp:revision>10</cp:revision>
  <dcterms:created xsi:type="dcterms:W3CDTF">2024-10-26T10:57:36Z</dcterms:created>
  <dcterms:modified xsi:type="dcterms:W3CDTF">2024-10-26T12:38:15Z</dcterms:modified>
</cp:coreProperties>
</file>