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5ED5C3EC-9B75-488E-9086-3F96926A6FA1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9EE0332-17D9-4535-8DA1-7645772C6D1A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FFB0F84-11F6-475D-94E4-1452DF5F30A0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18936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0332-17D9-4535-8DA1-7645772C6D1A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0F84-11F6-475D-94E4-1452DF5F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80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0332-17D9-4535-8DA1-7645772C6D1A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0F84-11F6-475D-94E4-1452DF5F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4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0332-17D9-4535-8DA1-7645772C6D1A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0F84-11F6-475D-94E4-1452DF5F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51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EE0332-17D9-4535-8DA1-7645772C6D1A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FB0F84-11F6-475D-94E4-1452DF5F30A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61903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0332-17D9-4535-8DA1-7645772C6D1A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0F84-11F6-475D-94E4-1452DF5F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90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0332-17D9-4535-8DA1-7645772C6D1A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0F84-11F6-475D-94E4-1452DF5F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7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0332-17D9-4535-8DA1-7645772C6D1A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0F84-11F6-475D-94E4-1452DF5F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91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0332-17D9-4535-8DA1-7645772C6D1A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0F84-11F6-475D-94E4-1452DF5F30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5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EE0332-17D9-4535-8DA1-7645772C6D1A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FB0F84-11F6-475D-94E4-1452DF5F30A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438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EE0332-17D9-4535-8DA1-7645772C6D1A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FB0F84-11F6-475D-94E4-1452DF5F30A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58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9EE0332-17D9-4535-8DA1-7645772C6D1A}" type="datetimeFigureOut">
              <a:rPr lang="ru-RU" smtClean="0"/>
              <a:t>26.02.2024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FFB0F84-11F6-475D-94E4-1452DF5F30A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344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EB051-C4CB-4DFD-96D6-E66AB105FE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IBM Plex Serif" panose="02060503050406000203" pitchFamily="18" charset="-52"/>
              </a:rPr>
              <a:t>The IBM pc</a:t>
            </a:r>
            <a:endParaRPr lang="ru-RU" dirty="0">
              <a:latin typeface="IBM Plex Serif" panose="02060503050406000203" pitchFamily="18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D67CAD-1F4D-4B1F-9736-A173554BB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IBM Plex Serif" panose="02060503050406000203" pitchFamily="18" charset="-52"/>
              </a:rPr>
              <a:t>History of IBM personal computer</a:t>
            </a:r>
            <a:endParaRPr lang="ru-RU" dirty="0">
              <a:latin typeface="IBM Plex Serif" panose="02060503050406000203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2134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29100A5-D97B-415D-AE16-44D7FD05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771" y="5200151"/>
            <a:ext cx="8960458" cy="11211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>
                <a:latin typeface="IBM Plex Serif" panose="02060503050406000203" pitchFamily="18" charset="-52"/>
              </a:rPr>
              <a:t>A USD 1,500 open-architecture machine became an industry standard and brought computing to the masses</a:t>
            </a:r>
          </a:p>
        </p:txBody>
      </p:sp>
      <p:pic>
        <p:nvPicPr>
          <p:cNvPr id="2050" name="Picture 2" descr="From the Archives, 1983: IBM launches the PC in Australia">
            <a:extLst>
              <a:ext uri="{FF2B5EF4-FFF2-40B4-BE49-F238E27FC236}">
                <a16:creationId xmlns:a16="http://schemas.microsoft.com/office/drawing/2014/main" id="{2F7C8C8C-F10B-46FC-9AF5-0179363C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19337"/>
            <a:ext cx="70104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02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FB74F-0711-4F87-A8C8-79179259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9897" y="736489"/>
            <a:ext cx="3232205" cy="888558"/>
          </a:xfrm>
        </p:spPr>
        <p:txBody>
          <a:bodyPr/>
          <a:lstStyle/>
          <a:p>
            <a:r>
              <a:rPr lang="en-US" dirty="0">
                <a:latin typeface="IBM Plex Serif" panose="02060503050406000203" pitchFamily="18" charset="-52"/>
              </a:rPr>
              <a:t>Inspiration</a:t>
            </a:r>
            <a:endParaRPr lang="ru-RU" dirty="0">
              <a:latin typeface="IBM Plex Serif" panose="02060503050406000203" pitchFamily="18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CE89CF-5502-4E22-B639-F0E7BA76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922" y="2302483"/>
            <a:ext cx="5621736" cy="3175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rgbClr val="161616"/>
                </a:solidFill>
                <a:effectLst/>
                <a:latin typeface="IBM Plex Serif" panose="02060503050406000203" pitchFamily="18" charset="-52"/>
              </a:rPr>
              <a:t>William Lowe pitched IBM CEO Frank Cary on the idea of a consumer PC. Cary gave him a month to develop a prototype for USD 1,500 and a year to bring it to market.</a:t>
            </a:r>
            <a:endParaRPr lang="ru-RU" sz="2800" dirty="0"/>
          </a:p>
        </p:txBody>
      </p:sp>
      <p:pic>
        <p:nvPicPr>
          <p:cNvPr id="1028" name="Picture 4" descr="IBM-компьютеры. Персональный компьютер">
            <a:extLst>
              <a:ext uri="{FF2B5EF4-FFF2-40B4-BE49-F238E27FC236}">
                <a16:creationId xmlns:a16="http://schemas.microsoft.com/office/drawing/2014/main" id="{58959502-184F-4886-B72A-C5B4D8EA3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169" y="2302483"/>
            <a:ext cx="3327219" cy="253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85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2A1BD-AC35-4F12-A710-D2EF0AD7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073" y="638091"/>
            <a:ext cx="4615070" cy="1485900"/>
          </a:xfrm>
        </p:spPr>
        <p:txBody>
          <a:bodyPr/>
          <a:lstStyle/>
          <a:p>
            <a:r>
              <a:rPr lang="en-US" dirty="0">
                <a:latin typeface="IBM Plex Serif" panose="02060503050406000203" pitchFamily="18" charset="-52"/>
              </a:rPr>
              <a:t>Design &amp; sales</a:t>
            </a:r>
            <a:endParaRPr lang="ru-RU" dirty="0">
              <a:latin typeface="IBM Plex Serif" panose="02060503050406000203" pitchFamily="18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783E7-8E87-40F1-86B3-0CD56BF29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69" y="2286000"/>
            <a:ext cx="479066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rgbClr val="161616"/>
                </a:solidFill>
                <a:effectLst/>
                <a:latin typeface="IBM Plex Serif" panose="02060503050406000203" pitchFamily="18" charset="-52"/>
              </a:rPr>
              <a:t>Despite IBM’s history of designing and building everything it sold, the team decided the only way to hit the deadline was to use off-the-shelf parts</a:t>
            </a:r>
            <a:endParaRPr lang="ru-RU" sz="2800" dirty="0"/>
          </a:p>
        </p:txBody>
      </p:sp>
      <p:pic>
        <p:nvPicPr>
          <p:cNvPr id="3076" name="Picture 4" descr="The IBM PC">
            <a:extLst>
              <a:ext uri="{FF2B5EF4-FFF2-40B4-BE49-F238E27FC236}">
                <a16:creationId xmlns:a16="http://schemas.microsoft.com/office/drawing/2014/main" id="{69D27198-B82C-459B-9EAC-9C115DEC1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592" y="957682"/>
            <a:ext cx="3201545" cy="490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79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18A60-0441-4B11-A92B-69E7031F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575" y="805070"/>
            <a:ext cx="4106849" cy="1127097"/>
          </a:xfrm>
        </p:spPr>
        <p:txBody>
          <a:bodyPr/>
          <a:lstStyle/>
          <a:p>
            <a:r>
              <a:rPr lang="en-US" dirty="0">
                <a:latin typeface="IBM Plex Serif" panose="02060503050406000203" pitchFamily="18" charset="-52"/>
              </a:rPr>
              <a:t>Specifications</a:t>
            </a:r>
            <a:endParaRPr lang="ru-RU" dirty="0">
              <a:latin typeface="IBM Plex Serif" panose="02060503050406000203" pitchFamily="18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B80447-A83B-49DD-96D1-77C9C4F3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4237" y="2413221"/>
            <a:ext cx="9601200" cy="3581400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IBM Plex Serif" panose="02060503050406000203" pitchFamily="18" charset="-52"/>
              </a:rPr>
              <a:t>Intel 8088, 4.77mhz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IBM Plex Serif" panose="02060503050406000203" pitchFamily="18" charset="-52"/>
              </a:rPr>
              <a:t>16mb-64mb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IBM Plex Serif" panose="02060503050406000203" pitchFamily="18" charset="-52"/>
              </a:rPr>
              <a:t>CGA video – 640x200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IBM Plex Serif" panose="02060503050406000203" pitchFamily="18" charset="-52"/>
              </a:rPr>
              <a:t>Five 8-bit ISA slots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IBM Plex Serif" panose="02060503050406000203" pitchFamily="18" charset="-52"/>
              </a:rPr>
              <a:t>83 key keyboard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IBM Plex Serif" panose="02060503050406000203" pitchFamily="18" charset="-52"/>
              </a:rPr>
              <a:t>PC-DOS 1.0 by Microsoft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IBM Plex Serif" panose="02060503050406000203" pitchFamily="18" charset="-52"/>
              </a:rPr>
              <a:t>One or two single-sided 180kb floppy drives</a:t>
            </a:r>
          </a:p>
          <a:p>
            <a:endParaRPr lang="ru-RU" dirty="0"/>
          </a:p>
        </p:txBody>
      </p:sp>
      <p:pic>
        <p:nvPicPr>
          <p:cNvPr id="4098" name="Picture 2" descr="keyboard for an IBM PC, 5150 model">
            <a:extLst>
              <a:ext uri="{FF2B5EF4-FFF2-40B4-BE49-F238E27FC236}">
                <a16:creationId xmlns:a16="http://schemas.microsoft.com/office/drawing/2014/main" id="{890E3305-DF67-4AAC-9694-ED99A2246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001" y="2015242"/>
            <a:ext cx="5188799" cy="291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20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681F1-9BDD-4080-9AA6-13472A1D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061" y="542677"/>
            <a:ext cx="4591878" cy="721581"/>
          </a:xfrm>
        </p:spPr>
        <p:txBody>
          <a:bodyPr/>
          <a:lstStyle/>
          <a:p>
            <a:r>
              <a:rPr lang="en-US" dirty="0">
                <a:latin typeface="IBM Plex Serif" panose="02060503050406000203" pitchFamily="18" charset="-52"/>
              </a:rPr>
              <a:t>Market reaction</a:t>
            </a:r>
            <a:endParaRPr lang="ru-RU" dirty="0">
              <a:latin typeface="IBM Plex Serif" panose="02060503050406000203" pitchFamily="18" charset="-52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241F81-32E5-4E24-BFDE-545DED1F6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415" y="5202140"/>
            <a:ext cx="7716741" cy="1025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rgbClr val="161616"/>
                </a:solidFill>
                <a:effectLst/>
                <a:latin typeface="IBM Plex Serif" panose="02060503050406000203" pitchFamily="18" charset="-52"/>
              </a:rPr>
              <a:t>Time called the PC its ‘Machine of the Year.’ Newsweek called it ‘IBM’s roaring success.’</a:t>
            </a:r>
            <a:endParaRPr lang="ru-RU" sz="2800" dirty="0"/>
          </a:p>
        </p:txBody>
      </p:sp>
      <p:pic>
        <p:nvPicPr>
          <p:cNvPr id="5122" name="Picture 2" descr="A quick look back at the first IBM PC that launched 42 years ago today -  Neowin">
            <a:extLst>
              <a:ext uri="{FF2B5EF4-FFF2-40B4-BE49-F238E27FC236}">
                <a16:creationId xmlns:a16="http://schemas.microsoft.com/office/drawing/2014/main" id="{E975B5FE-1AD8-4F74-ACD1-136DCCF5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066" y="1499301"/>
            <a:ext cx="6284842" cy="35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37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5B742-34A7-498A-82F9-2B03B5C5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591" y="4994591"/>
            <a:ext cx="7160813" cy="78519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IBM Plex Serif" panose="02060503050406000203" pitchFamily="18" charset="-52"/>
              </a:rPr>
              <a:t>Thank you for your attention</a:t>
            </a:r>
            <a:endParaRPr lang="ru-RU" sz="4000" dirty="0">
              <a:latin typeface="IBM Plex Serif" panose="02060503050406000203" pitchFamily="18" charset="-52"/>
            </a:endParaRP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9213325D-B46B-4C98-91EB-9C42FCE04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358" y="815870"/>
            <a:ext cx="5115277" cy="40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2749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57</TotalTime>
  <Words>143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Franklin Gothic Book</vt:lpstr>
      <vt:lpstr>IBM Plex Serif</vt:lpstr>
      <vt:lpstr>Уголки</vt:lpstr>
      <vt:lpstr>The IBM pc</vt:lpstr>
      <vt:lpstr>Презентация PowerPoint</vt:lpstr>
      <vt:lpstr>Inspiration</vt:lpstr>
      <vt:lpstr>Design &amp; sales</vt:lpstr>
      <vt:lpstr>Specifications</vt:lpstr>
      <vt:lpstr>Market reaction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IBM pc</dc:title>
  <dc:creator>Владислав</dc:creator>
  <cp:lastModifiedBy>Владислав</cp:lastModifiedBy>
  <cp:revision>6</cp:revision>
  <dcterms:created xsi:type="dcterms:W3CDTF">2024-02-26T01:43:52Z</dcterms:created>
  <dcterms:modified xsi:type="dcterms:W3CDTF">2024-02-26T02:41:00Z</dcterms:modified>
</cp:coreProperties>
</file>