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laywrite US Modern" charset="1" panose="00000000000000000000"/>
      <p:regular r:id="rId22"/>
    </p:embeddedFont>
    <p:embeddedFont>
      <p:font typeface="Times New Roman Bold" charset="1" panose="02030802070405020303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2.png" Type="http://schemas.openxmlformats.org/officeDocument/2006/relationships/image"/><Relationship Id="rId8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3.svg" Type="http://schemas.openxmlformats.org/officeDocument/2006/relationships/image"/><Relationship Id="rId12" Target="../media/image4.png" Type="http://schemas.openxmlformats.org/officeDocument/2006/relationships/image"/><Relationship Id="rId13" Target="../media/image5.svg" Type="http://schemas.openxmlformats.org/officeDocument/2006/relationships/image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096393"/>
          </a:xfrm>
          <a:custGeom>
            <a:avLst/>
            <a:gdLst/>
            <a:ahLst/>
            <a:cxnLst/>
            <a:rect r="r" b="b" t="t" l="l"/>
            <a:pathLst>
              <a:path h="10096393" w="18288000">
                <a:moveTo>
                  <a:pt x="0" y="0"/>
                </a:moveTo>
                <a:lnTo>
                  <a:pt x="18288000" y="0"/>
                </a:lnTo>
                <a:lnTo>
                  <a:pt x="18288000" y="10096393"/>
                </a:lnTo>
                <a:lnTo>
                  <a:pt x="0" y="100963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0" t="-33540" r="0" b="-4759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82348" y="2195276"/>
            <a:ext cx="5156711" cy="5896448"/>
          </a:xfrm>
          <a:custGeom>
            <a:avLst/>
            <a:gdLst/>
            <a:ahLst/>
            <a:cxnLst/>
            <a:rect r="r" b="b" t="t" l="l"/>
            <a:pathLst>
              <a:path h="5896448" w="5156711">
                <a:moveTo>
                  <a:pt x="0" y="0"/>
                </a:moveTo>
                <a:lnTo>
                  <a:pt x="5156712" y="0"/>
                </a:lnTo>
                <a:lnTo>
                  <a:pt x="5156712" y="5896448"/>
                </a:lnTo>
                <a:lnTo>
                  <a:pt x="0" y="58964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71728"/>
            <a:ext cx="16230600" cy="75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19"/>
              </a:lnSpc>
              <a:spcBef>
                <a:spcPct val="0"/>
              </a:spcBef>
            </a:pPr>
            <a:r>
              <a:rPr lang="en-US" sz="4442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comprehensive understanding of Git and GitHub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343822"/>
            <a:ext cx="3900636" cy="800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b="true" sz="3399">
                <a:solidFill>
                  <a:srgbClr val="54545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</a:t>
            </a:r>
            <a:r>
              <a:rPr lang="en-US" b="true" sz="3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?</a:t>
            </a:r>
          </a:p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54545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Github</a:t>
            </a:r>
            <a:r>
              <a:rPr lang="en-US" b="true" sz="3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?</a:t>
            </a:r>
          </a:p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ReadMe </a:t>
            </a:r>
            <a:r>
              <a:rPr lang="en-US" b="true" sz="3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file?</a:t>
            </a:r>
          </a:p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CB6CE6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Configuring </a:t>
            </a:r>
            <a:r>
              <a:rPr lang="en-US" b="true" sz="3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git?</a:t>
            </a:r>
          </a:p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545454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 </a:t>
            </a:r>
            <a:r>
              <a:rPr lang="en-US" b="true" sz="3399">
                <a:solidFill>
                  <a:srgbClr val="FF57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commands</a:t>
            </a:r>
            <a:r>
              <a:rPr lang="en-US" b="true" sz="3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?</a:t>
            </a:r>
          </a:p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Workflow?</a:t>
            </a:r>
          </a:p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Git branch</a:t>
            </a:r>
          </a:p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9746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Merging code</a:t>
            </a:r>
          </a:p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49326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Pull command</a:t>
            </a:r>
          </a:p>
          <a:p>
            <a:pPr algn="l" marL="734059" indent="-367030" lvl="1">
              <a:lnSpc>
                <a:spcPts val="6323"/>
              </a:lnSpc>
              <a:buAutoNum type="arabicPeriod" startAt="1"/>
            </a:pPr>
            <a:r>
              <a:rPr lang="en-US" b="true" sz="3399">
                <a:solidFill>
                  <a:srgbClr val="041F6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Undoing Changes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260" y="377232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80" y="0"/>
                </a:lnTo>
                <a:lnTo>
                  <a:pt x="1454880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76574" y="1756544"/>
            <a:ext cx="3281660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6. Workflow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32871" y="168275"/>
            <a:ext cx="6065558" cy="988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7F91AA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GitHub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Repo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↓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Clone</a:t>
            </a:r>
            <a:r>
              <a:rPr lang="en-US" sz="3500">
                <a:solidFill>
                  <a:srgbClr val="317A8B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Repository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(git clone &lt;url&gt;)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↓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Make </a:t>
            </a:r>
            <a:r>
              <a:rPr lang="en-US" sz="3500">
                <a:solidFill>
                  <a:srgbClr val="317A8B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Changes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(edit files)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↓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Stage </a:t>
            </a:r>
            <a:r>
              <a:rPr lang="en-US" sz="3500">
                <a:solidFill>
                  <a:srgbClr val="317A8B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Changes 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(git add .)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↓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Commit </a:t>
            </a:r>
            <a:r>
              <a:rPr lang="en-US" sz="3500">
                <a:solidFill>
                  <a:srgbClr val="317A8B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Changes 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(git commit -m "</a:t>
            </a:r>
            <a:r>
              <a:rPr lang="en-US" sz="3500">
                <a:solidFill>
                  <a:srgbClr val="45A83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message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")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↓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Push to </a:t>
            </a:r>
            <a:r>
              <a:rPr lang="en-US" sz="3500">
                <a:solidFill>
                  <a:srgbClr val="7F91AA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GitHub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(git push)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1976" y="1506128"/>
            <a:ext cx="2964061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Branch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01260" y="377232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80" y="0"/>
                </a:lnTo>
                <a:lnTo>
                  <a:pt x="1454880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3857426" y="3343803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789249" y="2787424"/>
            <a:ext cx="1074659" cy="1074659"/>
          </a:xfrm>
          <a:custGeom>
            <a:avLst/>
            <a:gdLst/>
            <a:ahLst/>
            <a:cxnLst/>
            <a:rect r="r" b="b" t="t" l="l"/>
            <a:pathLst>
              <a:path h="1074659" w="1074659">
                <a:moveTo>
                  <a:pt x="0" y="0"/>
                </a:moveTo>
                <a:lnTo>
                  <a:pt x="1074658" y="0"/>
                </a:lnTo>
                <a:lnTo>
                  <a:pt x="1074658" y="1074659"/>
                </a:lnTo>
                <a:lnTo>
                  <a:pt x="0" y="10746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6624566" y="2046209"/>
            <a:ext cx="1187469" cy="125949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815033" y="2787424"/>
            <a:ext cx="1074659" cy="1074659"/>
          </a:xfrm>
          <a:custGeom>
            <a:avLst/>
            <a:gdLst/>
            <a:ahLst/>
            <a:cxnLst/>
            <a:rect r="r" b="b" t="t" l="l"/>
            <a:pathLst>
              <a:path h="1074659" w="1074659">
                <a:moveTo>
                  <a:pt x="0" y="0"/>
                </a:moveTo>
                <a:lnTo>
                  <a:pt x="1074659" y="0"/>
                </a:lnTo>
                <a:lnTo>
                  <a:pt x="1074659" y="1074659"/>
                </a:lnTo>
                <a:lnTo>
                  <a:pt x="0" y="10746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7812035" y="1563278"/>
            <a:ext cx="4439042" cy="27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274706" y="971550"/>
            <a:ext cx="1074659" cy="1074659"/>
          </a:xfrm>
          <a:custGeom>
            <a:avLst/>
            <a:gdLst/>
            <a:ahLst/>
            <a:cxnLst/>
            <a:rect r="r" b="b" t="t" l="l"/>
            <a:pathLst>
              <a:path h="1074659" w="1074659">
                <a:moveTo>
                  <a:pt x="0" y="0"/>
                </a:moveTo>
                <a:lnTo>
                  <a:pt x="1074659" y="0"/>
                </a:lnTo>
                <a:lnTo>
                  <a:pt x="1074659" y="1074659"/>
                </a:lnTo>
                <a:lnTo>
                  <a:pt x="0" y="10746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225562" y="1028700"/>
            <a:ext cx="1074659" cy="1074659"/>
          </a:xfrm>
          <a:custGeom>
            <a:avLst/>
            <a:gdLst/>
            <a:ahLst/>
            <a:cxnLst/>
            <a:rect r="r" b="b" t="t" l="l"/>
            <a:pathLst>
              <a:path h="1074659" w="1074659">
                <a:moveTo>
                  <a:pt x="0" y="0"/>
                </a:moveTo>
                <a:lnTo>
                  <a:pt x="1074659" y="0"/>
                </a:lnTo>
                <a:lnTo>
                  <a:pt x="1074659" y="1074659"/>
                </a:lnTo>
                <a:lnTo>
                  <a:pt x="0" y="10746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45020" y="2787424"/>
            <a:ext cx="1074659" cy="1074659"/>
          </a:xfrm>
          <a:custGeom>
            <a:avLst/>
            <a:gdLst/>
            <a:ahLst/>
            <a:cxnLst/>
            <a:rect r="r" b="b" t="t" l="l"/>
            <a:pathLst>
              <a:path h="1074659" w="1074659">
                <a:moveTo>
                  <a:pt x="0" y="0"/>
                </a:moveTo>
                <a:lnTo>
                  <a:pt x="1074659" y="0"/>
                </a:lnTo>
                <a:lnTo>
                  <a:pt x="1074659" y="1074659"/>
                </a:lnTo>
                <a:lnTo>
                  <a:pt x="0" y="10746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75007" y="2787424"/>
            <a:ext cx="1074659" cy="1074659"/>
          </a:xfrm>
          <a:custGeom>
            <a:avLst/>
            <a:gdLst/>
            <a:ahLst/>
            <a:cxnLst/>
            <a:rect r="r" b="b" t="t" l="l"/>
            <a:pathLst>
              <a:path h="1074659" w="1074659">
                <a:moveTo>
                  <a:pt x="0" y="0"/>
                </a:moveTo>
                <a:lnTo>
                  <a:pt x="1074659" y="0"/>
                </a:lnTo>
                <a:lnTo>
                  <a:pt x="1074659" y="1074659"/>
                </a:lnTo>
                <a:lnTo>
                  <a:pt x="0" y="10746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2868699" y="1091647"/>
            <a:ext cx="2804645" cy="834465"/>
            <a:chOff x="0" y="0"/>
            <a:chExt cx="3739527" cy="11126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39527" cy="1112620"/>
            </a:xfrm>
            <a:custGeom>
              <a:avLst/>
              <a:gdLst/>
              <a:ahLst/>
              <a:cxnLst/>
              <a:rect r="r" b="b" t="t" l="l"/>
              <a:pathLst>
                <a:path h="1112620" w="3739527">
                  <a:moveTo>
                    <a:pt x="0" y="0"/>
                  </a:moveTo>
                  <a:lnTo>
                    <a:pt x="3739527" y="0"/>
                  </a:lnTo>
                  <a:lnTo>
                    <a:pt x="3739527" y="1112620"/>
                  </a:lnTo>
                  <a:lnTo>
                    <a:pt x="0" y="1112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356020" y="136152"/>
              <a:ext cx="3100847" cy="77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Fetures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092741" y="615397"/>
            <a:ext cx="1619957" cy="966931"/>
            <a:chOff x="0" y="0"/>
            <a:chExt cx="2159943" cy="1289242"/>
          </a:xfrm>
        </p:grpSpPr>
        <p:sp>
          <p:nvSpPr>
            <p:cNvPr name="AutoShape 19" id="19"/>
            <p:cNvSpPr/>
            <p:nvPr/>
          </p:nvSpPr>
          <p:spPr>
            <a:xfrm flipV="true">
              <a:off x="25400" y="635000"/>
              <a:ext cx="1776324" cy="654242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5400000">
              <a:off x="1450272" y="116651"/>
              <a:ext cx="702903" cy="716439"/>
            </a:xfrm>
            <a:custGeom>
              <a:avLst/>
              <a:gdLst/>
              <a:ahLst/>
              <a:cxnLst/>
              <a:rect r="r" b="b" t="t" l="l"/>
              <a:pathLst>
                <a:path h="716439" w="702903">
                  <a:moveTo>
                    <a:pt x="0" y="0"/>
                  </a:moveTo>
                  <a:lnTo>
                    <a:pt x="702903" y="0"/>
                  </a:lnTo>
                  <a:lnTo>
                    <a:pt x="702903" y="716439"/>
                  </a:lnTo>
                  <a:lnTo>
                    <a:pt x="0" y="716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1176419" y="1028700"/>
            <a:ext cx="1074659" cy="1074659"/>
          </a:xfrm>
          <a:custGeom>
            <a:avLst/>
            <a:gdLst/>
            <a:ahLst/>
            <a:cxnLst/>
            <a:rect r="r" b="b" t="t" l="l"/>
            <a:pathLst>
              <a:path h="1074659" w="1074659">
                <a:moveTo>
                  <a:pt x="0" y="0"/>
                </a:moveTo>
                <a:lnTo>
                  <a:pt x="1074658" y="0"/>
                </a:lnTo>
                <a:lnTo>
                  <a:pt x="1074658" y="1074659"/>
                </a:lnTo>
                <a:lnTo>
                  <a:pt x="0" y="10746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8536903" y="4499535"/>
            <a:ext cx="2804645" cy="834465"/>
            <a:chOff x="0" y="0"/>
            <a:chExt cx="3739527" cy="111262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739527" cy="1112620"/>
            </a:xfrm>
            <a:custGeom>
              <a:avLst/>
              <a:gdLst/>
              <a:ahLst/>
              <a:cxnLst/>
              <a:rect r="r" b="b" t="t" l="l"/>
              <a:pathLst>
                <a:path h="1112620" w="3739527">
                  <a:moveTo>
                    <a:pt x="0" y="0"/>
                  </a:moveTo>
                  <a:lnTo>
                    <a:pt x="3739527" y="0"/>
                  </a:lnTo>
                  <a:lnTo>
                    <a:pt x="3739527" y="1112620"/>
                  </a:lnTo>
                  <a:lnTo>
                    <a:pt x="0" y="11126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356020" y="136152"/>
              <a:ext cx="3100847" cy="773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000000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Master</a:t>
              </a:r>
            </a:p>
          </p:txBody>
        </p:sp>
      </p:grpSp>
      <p:sp>
        <p:nvSpPr>
          <p:cNvPr name="AutoShape 25" id="25"/>
          <p:cNvSpPr/>
          <p:nvPr/>
        </p:nvSpPr>
        <p:spPr>
          <a:xfrm>
            <a:off x="9812336" y="3862083"/>
            <a:ext cx="126889" cy="63745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6" id="26"/>
          <p:cNvSpPr/>
          <p:nvPr/>
        </p:nvSpPr>
        <p:spPr>
          <a:xfrm flipH="false" flipV="false" rot="5400000">
            <a:off x="9675637" y="4230871"/>
            <a:ext cx="527177" cy="537329"/>
          </a:xfrm>
          <a:custGeom>
            <a:avLst/>
            <a:gdLst/>
            <a:ahLst/>
            <a:cxnLst/>
            <a:rect r="r" b="b" t="t" l="l"/>
            <a:pathLst>
              <a:path h="537329" w="527177">
                <a:moveTo>
                  <a:pt x="0" y="0"/>
                </a:moveTo>
                <a:lnTo>
                  <a:pt x="527177" y="0"/>
                </a:lnTo>
                <a:lnTo>
                  <a:pt x="527177" y="537329"/>
                </a:lnTo>
                <a:lnTo>
                  <a:pt x="0" y="53732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50900" y="5163174"/>
            <a:ext cx="117914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branch → to check branch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50900" y="6064874"/>
            <a:ext cx="992713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branch -m main → to rename branch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50900" y="6966574"/>
            <a:ext cx="146455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checkout &lt;branch name&gt; → to navigate (to go 2nd branch)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50900" y="7868274"/>
            <a:ext cx="130683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chckout -b &lt;branch name&gt; → to create new branch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50900" y="8769974"/>
            <a:ext cx="1161052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branch -d &lt;branch name&gt; → to delet branch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260" y="377232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80" y="0"/>
                </a:lnTo>
                <a:lnTo>
                  <a:pt x="1454880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8225" y="1692726"/>
            <a:ext cx="4840101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9746FF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Merging code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49800" y="1702251"/>
            <a:ext cx="64164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Two way to merge your code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0900" y="3138771"/>
            <a:ext cx="218182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Way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6140" y="4087017"/>
            <a:ext cx="1613802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diff &lt;branch name&gt; → to compare commits branches, files and more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56140" y="4811713"/>
            <a:ext cx="1151140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merge &lt;branch name&gt; → to merge two branchs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5223" y="5962030"/>
            <a:ext cx="228183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Way 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6140" y="6911355"/>
            <a:ext cx="560888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create a pull request (PR)</a:t>
            </a:r>
          </a:p>
        </p:txBody>
      </p:sp>
      <p:sp>
        <p:nvSpPr>
          <p:cNvPr name="AutoShape 12" id="12"/>
          <p:cNvSpPr/>
          <p:nvPr/>
        </p:nvSpPr>
        <p:spPr>
          <a:xfrm>
            <a:off x="6752402" y="7508255"/>
            <a:ext cx="1405611" cy="4572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8158013" y="6911355"/>
            <a:ext cx="5020451" cy="307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It let you tell others about changes you’ve pushed to a branch in a repository  on github.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260" y="377232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80" y="0"/>
                </a:lnTo>
                <a:lnTo>
                  <a:pt x="1454880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47524" y="1529531"/>
            <a:ext cx="3769519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49326B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Pull command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20749"/>
            <a:ext cx="1623060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pull is used to downl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oad the latest changes from the remote repository (like </a:t>
            </a: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GitHub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) and merge them into your local project.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432074"/>
            <a:ext cx="15099976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pull origin main →  Pull (download and merge) the latest code from the main branch of the remote repo named origin.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143399"/>
            <a:ext cx="5594152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u="sng">
                <a:solidFill>
                  <a:srgbClr val="39354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Resolving Merge Conflict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30836" y="7005535"/>
            <a:ext cx="1610112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An event that takes place when git is unable to autometically resolve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9025" y="7869135"/>
            <a:ext cx="733603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log → to check all commits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028700"/>
            <a:ext cx="4022407" cy="3433762"/>
          </a:xfrm>
          <a:custGeom>
            <a:avLst/>
            <a:gdLst/>
            <a:ahLst/>
            <a:cxnLst/>
            <a:rect r="r" b="b" t="t" l="l"/>
            <a:pathLst>
              <a:path h="3433762" w="4022407">
                <a:moveTo>
                  <a:pt x="0" y="0"/>
                </a:moveTo>
                <a:lnTo>
                  <a:pt x="4022407" y="0"/>
                </a:lnTo>
                <a:lnTo>
                  <a:pt x="4022407" y="3433762"/>
                </a:lnTo>
                <a:lnTo>
                  <a:pt x="0" y="34337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07857" y="956444"/>
            <a:ext cx="9709992" cy="219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Manually fix conflict</a:t>
            </a:r>
          </a:p>
          <a:p>
            <a:pPr algn="l">
              <a:lnSpc>
                <a:spcPts val="595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<![CDATA[Edit the file, remove the <<<<<<<, =======, and >>>>>>>]]>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47147"/>
            <a:ext cx="301912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add &lt;file&gt;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9175" y="6810772"/>
            <a:ext cx="913415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commit -m "Resolved merge conflict"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874397"/>
            <a:ext cx="176495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push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683522"/>
            <a:ext cx="1339453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After remove all this type of lines you can run the command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260" y="377232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80" y="0"/>
                </a:lnTo>
                <a:lnTo>
                  <a:pt x="1454880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1082" y="1506128"/>
            <a:ext cx="4715024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41F6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Undoing Changes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75946" y="1633763"/>
            <a:ext cx="658222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some changes add by mistake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8757" y="3004070"/>
            <a:ext cx="1273507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Case 1 - Staged change → </a:t>
            </a:r>
            <a:r>
              <a:rPr lang="en-US" sz="3500">
                <a:solidFill>
                  <a:srgbClr val="FF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files are add but not commited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81746" y="3591445"/>
            <a:ext cx="83884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reset &lt;filename&gt; → for one file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81746" y="4197870"/>
            <a:ext cx="541511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reset → for all file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8683" y="4811713"/>
            <a:ext cx="1031021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Case 2 - commited changes → </a:t>
            </a:r>
            <a:r>
              <a:rPr lang="en-US" sz="3500">
                <a:solidFill>
                  <a:srgbClr val="FF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for one commit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81746" y="5527675"/>
            <a:ext cx="1725930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reset HEAD~1 → Removes the last commit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 Keeps the changes in unstaged state (you won’t lose your work)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2321" y="6862762"/>
            <a:ext cx="1102756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Case 3 - commited changes → </a:t>
            </a:r>
            <a:r>
              <a:rPr lang="en-US" sz="3500">
                <a:solidFill>
                  <a:srgbClr val="FF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for many commits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81746" y="7450137"/>
            <a:ext cx="15051756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reset &lt;commit-hash&gt; → multiple commit se wapas jane ke liye hash use karte hai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290080" y="8926513"/>
            <a:ext cx="1523508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reset -hard → delete all change or change remove ho jate hai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5129" y="2424202"/>
            <a:ext cx="11037742" cy="5438597"/>
          </a:xfrm>
          <a:custGeom>
            <a:avLst/>
            <a:gdLst/>
            <a:ahLst/>
            <a:cxnLst/>
            <a:rect r="r" b="b" t="t" l="l"/>
            <a:pathLst>
              <a:path h="5438597" w="11037742">
                <a:moveTo>
                  <a:pt x="0" y="0"/>
                </a:moveTo>
                <a:lnTo>
                  <a:pt x="11037742" y="0"/>
                </a:lnTo>
                <a:lnTo>
                  <a:pt x="11037742" y="5438596"/>
                </a:lnTo>
                <a:lnTo>
                  <a:pt x="0" y="5438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88954" y="3858592"/>
            <a:ext cx="970448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D5673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HOPE YOU LEARN SOMETHING FROM HERE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349262"/>
            <a:ext cx="16230600" cy="280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70"/>
              </a:lnSpc>
            </a:pP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is a version control system and it is :</a:t>
            </a:r>
          </a:p>
          <a:p>
            <a:pPr algn="just">
              <a:lnSpc>
                <a:spcPts val="567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  Popular</a:t>
            </a:r>
          </a:p>
          <a:p>
            <a:pPr algn="just">
              <a:lnSpc>
                <a:spcPts val="567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  Free and Open source</a:t>
            </a:r>
          </a:p>
          <a:p>
            <a:pPr algn="just">
              <a:lnSpc>
                <a:spcPts val="567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  Fast and Scalable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</a:blip>
            <a:stretch>
              <a:fillRect l="0" t="-38888" r="0" b="-388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260" y="694586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80" y="0"/>
                </a:lnTo>
                <a:lnTo>
                  <a:pt x="1454880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6132" y="1823482"/>
            <a:ext cx="3839914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85191" indent="-442595" lvl="1">
              <a:lnSpc>
                <a:spcPts val="5740"/>
              </a:lnSpc>
              <a:spcBef>
                <a:spcPct val="0"/>
              </a:spcBef>
              <a:buAutoNum type="arabicPeriod" startAt="1"/>
            </a:pPr>
            <a:r>
              <a:rPr lang="en-US" sz="41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what is </a:t>
            </a:r>
            <a:r>
              <a:rPr lang="en-US" sz="41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41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69002"/>
            <a:ext cx="16230600" cy="1375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7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before study </a:t>
            </a: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we need to understand </a:t>
            </a:r>
            <a:r>
              <a:rPr lang="en-US" sz="3500">
                <a:solidFill>
                  <a:srgbClr val="00BF63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version control system.</a:t>
            </a:r>
          </a:p>
          <a:p>
            <a:pPr algn="just">
              <a:lnSpc>
                <a:spcPts val="5670"/>
              </a:lnSpc>
            </a:pPr>
            <a:r>
              <a:rPr lang="en-US" sz="3500">
                <a:solidFill>
                  <a:srgbClr val="00BF63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Version control system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is a tool that helps to track </a:t>
            </a: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changes in code.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58112" y="6212226"/>
            <a:ext cx="602802" cy="2017395"/>
            <a:chOff x="0" y="0"/>
            <a:chExt cx="803737" cy="268986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3532" cy="807720"/>
            </a:xfrm>
            <a:custGeom>
              <a:avLst/>
              <a:gdLst/>
              <a:ahLst/>
              <a:cxnLst/>
              <a:rect r="r" b="b" t="t" l="l"/>
              <a:pathLst>
                <a:path h="807720" w="793532">
                  <a:moveTo>
                    <a:pt x="0" y="0"/>
                  </a:moveTo>
                  <a:lnTo>
                    <a:pt x="793532" y="0"/>
                  </a:lnTo>
                  <a:lnTo>
                    <a:pt x="793532" y="807720"/>
                  </a:lnTo>
                  <a:lnTo>
                    <a:pt x="0" y="807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922020"/>
              <a:ext cx="793532" cy="807720"/>
            </a:xfrm>
            <a:custGeom>
              <a:avLst/>
              <a:gdLst/>
              <a:ahLst/>
              <a:cxnLst/>
              <a:rect r="r" b="b" t="t" l="l"/>
              <a:pathLst>
                <a:path h="807720" w="793532">
                  <a:moveTo>
                    <a:pt x="0" y="0"/>
                  </a:moveTo>
                  <a:lnTo>
                    <a:pt x="793532" y="0"/>
                  </a:lnTo>
                  <a:lnTo>
                    <a:pt x="793532" y="807720"/>
                  </a:lnTo>
                  <a:lnTo>
                    <a:pt x="0" y="807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0205" y="1882140"/>
              <a:ext cx="793532" cy="807720"/>
            </a:xfrm>
            <a:custGeom>
              <a:avLst/>
              <a:gdLst/>
              <a:ahLst/>
              <a:cxnLst/>
              <a:rect r="r" b="b" t="t" l="l"/>
              <a:pathLst>
                <a:path h="807720" w="793532">
                  <a:moveTo>
                    <a:pt x="0" y="0"/>
                  </a:moveTo>
                  <a:lnTo>
                    <a:pt x="793532" y="0"/>
                  </a:lnTo>
                  <a:lnTo>
                    <a:pt x="793532" y="807721"/>
                  </a:lnTo>
                  <a:lnTo>
                    <a:pt x="0" y="8077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6290954" y="9525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350"/>
            <a:ext cx="16230600" cy="274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567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We primarily use </a:t>
            </a: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for two main purposes: </a:t>
            </a:r>
          </a:p>
          <a:p>
            <a:pPr algn="just">
              <a:lnSpc>
                <a:spcPts val="567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        </a:t>
            </a:r>
          </a:p>
          <a:p>
            <a:pPr algn="just">
              <a:lnSpc>
                <a:spcPts val="175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         </a:t>
            </a:r>
            <a:r>
              <a:rPr lang="en-US" sz="3500">
                <a:solidFill>
                  <a:srgbClr val="A52A2A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Track the history</a:t>
            </a:r>
          </a:p>
          <a:p>
            <a:pPr algn="just">
              <a:lnSpc>
                <a:spcPts val="1750"/>
              </a:lnSpc>
            </a:pPr>
          </a:p>
          <a:p>
            <a:pPr algn="just">
              <a:lnSpc>
                <a:spcPts val="1750"/>
              </a:lnSpc>
            </a:pPr>
          </a:p>
          <a:p>
            <a:pPr algn="just">
              <a:lnSpc>
                <a:spcPts val="567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             </a:t>
            </a:r>
            <a:r>
              <a:rPr lang="en-US" sz="3500">
                <a:solidFill>
                  <a:srgbClr val="008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Collaboration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950016" y="1970477"/>
            <a:ext cx="651712" cy="730024"/>
          </a:xfrm>
          <a:custGeom>
            <a:avLst/>
            <a:gdLst/>
            <a:ahLst/>
            <a:cxnLst/>
            <a:rect r="r" b="b" t="t" l="l"/>
            <a:pathLst>
              <a:path h="730024" w="651712">
                <a:moveTo>
                  <a:pt x="0" y="0"/>
                </a:moveTo>
                <a:lnTo>
                  <a:pt x="651712" y="0"/>
                </a:lnTo>
                <a:lnTo>
                  <a:pt x="651712" y="730024"/>
                </a:lnTo>
                <a:lnTo>
                  <a:pt x="0" y="730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50016" y="2962786"/>
            <a:ext cx="628839" cy="679493"/>
          </a:xfrm>
          <a:custGeom>
            <a:avLst/>
            <a:gdLst/>
            <a:ahLst/>
            <a:cxnLst/>
            <a:rect r="r" b="b" t="t" l="l"/>
            <a:pathLst>
              <a:path h="679493" w="628839">
                <a:moveTo>
                  <a:pt x="0" y="0"/>
                </a:moveTo>
                <a:lnTo>
                  <a:pt x="628840" y="0"/>
                </a:lnTo>
                <a:lnTo>
                  <a:pt x="628840" y="679492"/>
                </a:lnTo>
                <a:lnTo>
                  <a:pt x="0" y="6794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114656" y="3192137"/>
            <a:ext cx="1592653" cy="805033"/>
          </a:xfrm>
          <a:custGeom>
            <a:avLst/>
            <a:gdLst/>
            <a:ahLst/>
            <a:cxnLst/>
            <a:rect r="r" b="b" t="t" l="l"/>
            <a:pathLst>
              <a:path h="805033" w="1592653">
                <a:moveTo>
                  <a:pt x="0" y="0"/>
                </a:moveTo>
                <a:lnTo>
                  <a:pt x="1592653" y="0"/>
                </a:lnTo>
                <a:lnTo>
                  <a:pt x="1592653" y="805033"/>
                </a:lnTo>
                <a:lnTo>
                  <a:pt x="0" y="8050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10982" y="1970477"/>
            <a:ext cx="1114535" cy="1018406"/>
          </a:xfrm>
          <a:custGeom>
            <a:avLst/>
            <a:gdLst/>
            <a:ahLst/>
            <a:cxnLst/>
            <a:rect r="r" b="b" t="t" l="l"/>
            <a:pathLst>
              <a:path h="1018406" w="1114535">
                <a:moveTo>
                  <a:pt x="0" y="0"/>
                </a:moveTo>
                <a:lnTo>
                  <a:pt x="1114535" y="0"/>
                </a:lnTo>
                <a:lnTo>
                  <a:pt x="1114535" y="1018407"/>
                </a:lnTo>
                <a:lnTo>
                  <a:pt x="0" y="10184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56140" y="4749645"/>
            <a:ext cx="2750997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2. </a:t>
            </a:r>
            <a:r>
              <a:rPr lang="en-US" sz="41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Github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95137" y="3620749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79" y="0"/>
                </a:lnTo>
                <a:lnTo>
                  <a:pt x="1454879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56140" y="6972145"/>
            <a:ext cx="1550316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GitHub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is a website where you can store your </a:t>
            </a: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projects online, </a:t>
            </a:r>
            <a:r>
              <a:rPr lang="en-US" sz="3500">
                <a:solidFill>
                  <a:srgbClr val="008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collaborate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with others, and </a:t>
            </a:r>
            <a:r>
              <a:rPr lang="en-US" sz="3500">
                <a:solidFill>
                  <a:srgbClr val="A52A2A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showcase your work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80263" y="5556095"/>
            <a:ext cx="14994864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it is website that allow developers to stor and manage there code using </a:t>
            </a: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616795"/>
            <a:ext cx="162306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It's great for </a:t>
            </a:r>
            <a:r>
              <a:rPr lang="en-US" sz="3500">
                <a:solidFill>
                  <a:srgbClr val="FEBF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teamwork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, </a:t>
            </a:r>
            <a:r>
              <a:rPr lang="en-US" sz="3500">
                <a:solidFill>
                  <a:srgbClr val="4A71F6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open-source projects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, and </a:t>
            </a:r>
            <a:r>
              <a:rPr lang="en-US" sz="3500">
                <a:solidFill>
                  <a:srgbClr val="F6AA9B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portfolio building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260" y="377232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80" y="0"/>
                </a:lnTo>
                <a:lnTo>
                  <a:pt x="1454880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50483" y="3496740"/>
            <a:ext cx="8187035" cy="4755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In the </a:t>
            </a:r>
            <a:r>
              <a:rPr lang="en-US" sz="3500">
                <a:solidFill>
                  <a:srgbClr val="004AAD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README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, we write to explain </a:t>
            </a:r>
          </a:p>
          <a:p>
            <a:pPr algn="l" marL="755651" indent="-377825" lvl="1">
              <a:lnSpc>
                <a:spcPts val="546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what the project is, </a:t>
            </a:r>
          </a:p>
          <a:p>
            <a:pPr algn="l" marL="755651" indent="-377825" lvl="1">
              <a:lnSpc>
                <a:spcPts val="546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what its name is, </a:t>
            </a:r>
          </a:p>
          <a:p>
            <a:pPr algn="l" marL="755651" indent="-377825" lvl="1">
              <a:lnSpc>
                <a:spcPts val="546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how to use it, </a:t>
            </a:r>
          </a:p>
          <a:p>
            <a:pPr algn="l" marL="755651" indent="-377825" lvl="1">
              <a:lnSpc>
                <a:spcPts val="546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why you created this project, </a:t>
            </a:r>
          </a:p>
          <a:p>
            <a:pPr algn="l" marL="755651" indent="-377825" lvl="1">
              <a:lnSpc>
                <a:spcPts val="546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what features it includes, </a:t>
            </a:r>
          </a:p>
          <a:p>
            <a:pPr algn="just" marL="755651" indent="-377825" lvl="1">
              <a:lnSpc>
                <a:spcPts val="546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and other related information.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1853" y="1506128"/>
            <a:ext cx="3778002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3. </a:t>
            </a:r>
            <a:r>
              <a:rPr lang="en-US" sz="4100">
                <a:solidFill>
                  <a:srgbClr val="004AAD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ReadMe</a:t>
            </a:r>
            <a:r>
              <a:rPr lang="en-US" sz="4100">
                <a:solidFill>
                  <a:srgbClr val="E7EAE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</a:t>
            </a:r>
            <a:r>
              <a:rPr lang="en-US" sz="41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5324" y="2395015"/>
            <a:ext cx="1623060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A README is a text file (usually </a:t>
            </a:r>
            <a:r>
              <a:rPr lang="en-US" sz="3500">
                <a:solidFill>
                  <a:srgbClr val="004AAD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README.md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) that explains your project.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0879" y="8528034"/>
            <a:ext cx="17637121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If you know basic HTML, you can make your </a:t>
            </a:r>
            <a:r>
              <a:rPr lang="en-US" sz="3500">
                <a:solidFill>
                  <a:srgbClr val="004AAD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README.md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file look better and more organized.</a:t>
            </a:r>
          </a:p>
        </p:txBody>
      </p:sp>
      <p:sp>
        <p:nvSpPr>
          <p:cNvPr name="AutoShape 9" id="9"/>
          <p:cNvSpPr/>
          <p:nvPr/>
        </p:nvSpPr>
        <p:spPr>
          <a:xfrm>
            <a:off x="-2060796" y="3982515"/>
            <a:ext cx="6492240" cy="0"/>
          </a:xfrm>
          <a:prstGeom prst="line">
            <a:avLst/>
          </a:prstGeom>
          <a:ln cap="flat" w="38100">
            <a:solidFill>
              <a:srgbClr val="0000F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1260" y="377232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80" y="0"/>
                </a:lnTo>
                <a:lnTo>
                  <a:pt x="1454880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41404" y="1529531"/>
            <a:ext cx="5039023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4. </a:t>
            </a:r>
            <a:r>
              <a:rPr lang="en-US" sz="4100">
                <a:solidFill>
                  <a:srgbClr val="CB6CE6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Configuring </a:t>
            </a:r>
            <a:r>
              <a:rPr lang="en-US" sz="41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41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90230" y="2720749"/>
            <a:ext cx="16230600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CB6CE6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Configuring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</a:t>
            </a: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means setting up your </a:t>
            </a: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environment so it knows who you are and how to behave.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0230" y="4146111"/>
            <a:ext cx="15958298" cy="482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0"/>
              </a:lnSpc>
            </a:pPr>
            <a:r>
              <a:rPr lang="en-US" sz="3500">
                <a:solidFill>
                  <a:srgbClr val="D755B3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Configuration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Levels:</a:t>
            </a:r>
          </a:p>
          <a:p>
            <a:pPr algn="l" marL="755651" indent="-377825" lvl="1">
              <a:lnSpc>
                <a:spcPts val="5530"/>
              </a:lnSpc>
              <a:buFont typeface="Arial"/>
              <a:buChar char="•"/>
            </a:pPr>
            <a:r>
              <a:rPr lang="en-US" sz="3500" u="sng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System level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: Settings for everyone using </a:t>
            </a:r>
            <a:r>
              <a:rPr lang="en-US" sz="3500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on the same computer.</a:t>
            </a:r>
          </a:p>
          <a:p>
            <a:pPr algn="l">
              <a:lnSpc>
                <a:spcPts val="553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Example: Default editor for all users.</a:t>
            </a:r>
          </a:p>
          <a:p>
            <a:pPr algn="l" marL="755651" indent="-377825" lvl="1">
              <a:lnSpc>
                <a:spcPts val="5530"/>
              </a:lnSpc>
              <a:buFont typeface="Arial"/>
              <a:buChar char="•"/>
            </a:pPr>
            <a:r>
              <a:rPr lang="en-US" sz="3500" u="sng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Global level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: Settings for you, the current user.</a:t>
            </a:r>
          </a:p>
          <a:p>
            <a:pPr algn="l">
              <a:lnSpc>
                <a:spcPts val="553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Example: Your name and email for all your projects.</a:t>
            </a:r>
          </a:p>
          <a:p>
            <a:pPr algn="l" marL="755651" indent="-377825" lvl="1">
              <a:lnSpc>
                <a:spcPts val="5530"/>
              </a:lnSpc>
              <a:buFont typeface="Arial"/>
              <a:buChar char="•"/>
            </a:pPr>
            <a:r>
              <a:rPr lang="en-US" sz="3500" u="sng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Local level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: Settings for one specific project.</a:t>
            </a:r>
          </a:p>
          <a:p>
            <a:pPr algn="l">
              <a:lnSpc>
                <a:spcPts val="553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Example: Using a different username or email just for that repo.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006087"/>
            <a:ext cx="11518676" cy="2713654"/>
            <a:chOff x="0" y="0"/>
            <a:chExt cx="15358235" cy="361820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012263" cy="3618206"/>
            </a:xfrm>
            <a:custGeom>
              <a:avLst/>
              <a:gdLst/>
              <a:ahLst/>
              <a:cxnLst/>
              <a:rect r="r" b="b" t="t" l="l"/>
              <a:pathLst>
                <a:path h="3618206" w="13012263">
                  <a:moveTo>
                    <a:pt x="0" y="0"/>
                  </a:moveTo>
                  <a:lnTo>
                    <a:pt x="13012263" y="0"/>
                  </a:lnTo>
                  <a:lnTo>
                    <a:pt x="13012263" y="3618206"/>
                  </a:lnTo>
                  <a:lnTo>
                    <a:pt x="0" y="36182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AutoShape 6" id="6"/>
            <p:cNvSpPr/>
            <p:nvPr/>
          </p:nvSpPr>
          <p:spPr>
            <a:xfrm>
              <a:off x="13012263" y="1783703"/>
              <a:ext cx="2345972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</p:grpSp>
      <p:sp>
        <p:nvSpPr>
          <p:cNvPr name="AutoShape 7" id="7"/>
          <p:cNvSpPr/>
          <p:nvPr/>
        </p:nvSpPr>
        <p:spPr>
          <a:xfrm>
            <a:off x="6217878" y="744305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6092825"/>
            <a:ext cx="9759197" cy="2738550"/>
          </a:xfrm>
          <a:custGeom>
            <a:avLst/>
            <a:gdLst/>
            <a:ahLst/>
            <a:cxnLst/>
            <a:rect r="r" b="b" t="t" l="l"/>
            <a:pathLst>
              <a:path h="2738550" w="9759197">
                <a:moveTo>
                  <a:pt x="0" y="0"/>
                </a:moveTo>
                <a:lnTo>
                  <a:pt x="9759197" y="0"/>
                </a:lnTo>
                <a:lnTo>
                  <a:pt x="9759197" y="2738550"/>
                </a:lnTo>
                <a:lnTo>
                  <a:pt x="0" y="27385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1057" y="880845"/>
            <a:ext cx="872741" cy="872741"/>
          </a:xfrm>
          <a:custGeom>
            <a:avLst/>
            <a:gdLst/>
            <a:ahLst/>
            <a:cxnLst/>
            <a:rect r="r" b="b" t="t" l="l"/>
            <a:pathLst>
              <a:path h="872741" w="872741">
                <a:moveTo>
                  <a:pt x="0" y="0"/>
                </a:moveTo>
                <a:lnTo>
                  <a:pt x="872741" y="0"/>
                </a:lnTo>
                <a:lnTo>
                  <a:pt x="872741" y="872741"/>
                </a:lnTo>
                <a:lnTo>
                  <a:pt x="0" y="8727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33798" y="985428"/>
            <a:ext cx="989274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System level (for all users on the computer):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57743" y="2837146"/>
            <a:ext cx="4017384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🔐 Needs admin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/root access.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3865" y="5076825"/>
            <a:ext cx="813034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 </a:t>
            </a: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Global level (for your user account):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010251" y="6511188"/>
            <a:ext cx="4000802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Most commonly 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used.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61057" y="4976916"/>
            <a:ext cx="872741" cy="872741"/>
          </a:xfrm>
          <a:custGeom>
            <a:avLst/>
            <a:gdLst/>
            <a:ahLst/>
            <a:cxnLst/>
            <a:rect r="r" b="b" t="t" l="l"/>
            <a:pathLst>
              <a:path h="872741" w="872741">
                <a:moveTo>
                  <a:pt x="0" y="0"/>
                </a:moveTo>
                <a:lnTo>
                  <a:pt x="872741" y="0"/>
                </a:lnTo>
                <a:lnTo>
                  <a:pt x="872741" y="872741"/>
                </a:lnTo>
                <a:lnTo>
                  <a:pt x="0" y="8727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6049" y="857442"/>
            <a:ext cx="872741" cy="872741"/>
          </a:xfrm>
          <a:custGeom>
            <a:avLst/>
            <a:gdLst/>
            <a:ahLst/>
            <a:cxnLst/>
            <a:rect r="r" b="b" t="t" l="l"/>
            <a:pathLst>
              <a:path h="872741" w="872741">
                <a:moveTo>
                  <a:pt x="0" y="0"/>
                </a:moveTo>
                <a:lnTo>
                  <a:pt x="872741" y="0"/>
                </a:lnTo>
                <a:lnTo>
                  <a:pt x="872741" y="872741"/>
                </a:lnTo>
                <a:lnTo>
                  <a:pt x="0" y="8727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944550" y="3575538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55707" y="2135956"/>
            <a:ext cx="9663438" cy="2917264"/>
          </a:xfrm>
          <a:custGeom>
            <a:avLst/>
            <a:gdLst/>
            <a:ahLst/>
            <a:cxnLst/>
            <a:rect r="r" b="b" t="t" l="l"/>
            <a:pathLst>
              <a:path h="2917264" w="9663438">
                <a:moveTo>
                  <a:pt x="0" y="0"/>
                </a:moveTo>
                <a:lnTo>
                  <a:pt x="9663437" y="0"/>
                </a:lnTo>
                <a:lnTo>
                  <a:pt x="9663437" y="2917264"/>
                </a:lnTo>
                <a:lnTo>
                  <a:pt x="0" y="29172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6049" y="5363550"/>
            <a:ext cx="872741" cy="888345"/>
          </a:xfrm>
          <a:custGeom>
            <a:avLst/>
            <a:gdLst/>
            <a:ahLst/>
            <a:cxnLst/>
            <a:rect r="r" b="b" t="t" l="l"/>
            <a:pathLst>
              <a:path h="888345" w="872741">
                <a:moveTo>
                  <a:pt x="0" y="0"/>
                </a:moveTo>
                <a:lnTo>
                  <a:pt x="872741" y="0"/>
                </a:lnTo>
                <a:lnTo>
                  <a:pt x="872741" y="888345"/>
                </a:lnTo>
                <a:lnTo>
                  <a:pt x="0" y="8883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8790" y="6474800"/>
            <a:ext cx="9169840" cy="3170242"/>
          </a:xfrm>
          <a:custGeom>
            <a:avLst/>
            <a:gdLst/>
            <a:ahLst/>
            <a:cxnLst/>
            <a:rect r="r" b="b" t="t" l="l"/>
            <a:pathLst>
              <a:path h="3170242" w="9169840">
                <a:moveTo>
                  <a:pt x="0" y="0"/>
                </a:moveTo>
                <a:lnTo>
                  <a:pt x="9169840" y="0"/>
                </a:lnTo>
                <a:lnTo>
                  <a:pt x="9169840" y="3170242"/>
                </a:lnTo>
                <a:lnTo>
                  <a:pt x="0" y="3170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5497" y="962025"/>
            <a:ext cx="817472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Local level (for current project/repo):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44254" y="2934188"/>
            <a:ext cx="3997523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💡 Run this inside 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the project folder.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75497" y="5468325"/>
            <a:ext cx="661730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You can view the config using: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1726" y="1506128"/>
            <a:ext cx="4541193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5. G</a:t>
            </a:r>
            <a:r>
              <a:rPr lang="en-US" sz="4099">
                <a:solidFill>
                  <a:srgbClr val="545454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it </a:t>
            </a:r>
            <a:r>
              <a:rPr lang="en-US" sz="4099">
                <a:solidFill>
                  <a:srgbClr val="FF5757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commands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01260" y="377232"/>
            <a:ext cx="1454880" cy="2410192"/>
          </a:xfrm>
          <a:custGeom>
            <a:avLst/>
            <a:gdLst/>
            <a:ahLst/>
            <a:cxnLst/>
            <a:rect r="r" b="b" t="t" l="l"/>
            <a:pathLst>
              <a:path h="2410192" w="1454880">
                <a:moveTo>
                  <a:pt x="0" y="0"/>
                </a:moveTo>
                <a:lnTo>
                  <a:pt x="1454880" y="0"/>
                </a:lnTo>
                <a:lnTo>
                  <a:pt x="1454880" y="2410192"/>
                </a:lnTo>
                <a:lnTo>
                  <a:pt x="0" y="24101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5459658" y="2806474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>
            <a:off x="5459658" y="3727224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76443" y="3443061"/>
            <a:ext cx="1434883" cy="1061813"/>
          </a:xfrm>
          <a:custGeom>
            <a:avLst/>
            <a:gdLst/>
            <a:ahLst/>
            <a:cxnLst/>
            <a:rect r="r" b="b" t="t" l="l"/>
            <a:pathLst>
              <a:path h="1061813" w="1434883">
                <a:moveTo>
                  <a:pt x="0" y="0"/>
                </a:moveTo>
                <a:lnTo>
                  <a:pt x="1434882" y="0"/>
                </a:lnTo>
                <a:lnTo>
                  <a:pt x="1434882" y="1061814"/>
                </a:lnTo>
                <a:lnTo>
                  <a:pt x="0" y="10618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17091" y="4510553"/>
            <a:ext cx="13927324" cy="3137759"/>
            <a:chOff x="0" y="0"/>
            <a:chExt cx="18569765" cy="41836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569765" cy="4183679"/>
            </a:xfrm>
            <a:custGeom>
              <a:avLst/>
              <a:gdLst/>
              <a:ahLst/>
              <a:cxnLst/>
              <a:rect r="r" b="b" t="t" l="l"/>
              <a:pathLst>
                <a:path h="4183679" w="18569765">
                  <a:moveTo>
                    <a:pt x="0" y="0"/>
                  </a:moveTo>
                  <a:lnTo>
                    <a:pt x="18569765" y="0"/>
                  </a:lnTo>
                  <a:lnTo>
                    <a:pt x="18569765" y="4183679"/>
                  </a:lnTo>
                  <a:lnTo>
                    <a:pt x="0" y="4183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113289" r="0" b="-113289"/>
              </a:stretch>
            </a:blipFill>
          </p:spPr>
        </p:sp>
        <p:sp>
          <p:nvSpPr>
            <p:cNvPr name="AutoShape 11" id="11"/>
            <p:cNvSpPr/>
            <p:nvPr/>
          </p:nvSpPr>
          <p:spPr>
            <a:xfrm>
              <a:off x="3519571" y="777390"/>
              <a:ext cx="2083041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3399740" y="1624056"/>
              <a:ext cx="2083041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3776832" y="2470723"/>
              <a:ext cx="2083041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3128963" y="3344906"/>
              <a:ext cx="2083041" cy="0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TextBox 15" id="15"/>
            <p:cNvSpPr txBox="true"/>
            <p:nvPr/>
          </p:nvSpPr>
          <p:spPr>
            <a:xfrm rot="0">
              <a:off x="224379" y="312781"/>
              <a:ext cx="3175361" cy="795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0"/>
                </a:lnSpc>
              </a:pPr>
              <a:r>
                <a:rPr lang="en-US" sz="3500">
                  <a:solidFill>
                    <a:srgbClr val="6C3F14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Untracked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495156" y="1159448"/>
              <a:ext cx="2633807" cy="795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0"/>
                </a:lnSpc>
              </a:pPr>
              <a:r>
                <a:rPr lang="en-US" sz="3500">
                  <a:solidFill>
                    <a:srgbClr val="6C3F14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Modified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006114"/>
              <a:ext cx="3500798" cy="795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0"/>
                </a:lnSpc>
              </a:pPr>
              <a:r>
                <a:rPr lang="en-US" sz="3500">
                  <a:solidFill>
                    <a:srgbClr val="6C3F14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Unmodified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825924" y="2852781"/>
              <a:ext cx="2074213" cy="795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0"/>
                </a:lnSpc>
              </a:pPr>
              <a:r>
                <a:rPr lang="en-US" sz="3500">
                  <a:solidFill>
                    <a:srgbClr val="6C3F14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Staged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712244" y="312781"/>
              <a:ext cx="9792710" cy="795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0"/>
                </a:lnSpc>
              </a:pPr>
              <a:r>
                <a:rPr lang="en-US" sz="3500">
                  <a:solidFill>
                    <a:srgbClr val="6C3F14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The new file that not tracked yet.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5757626" y="1159448"/>
              <a:ext cx="2682334" cy="795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0"/>
                </a:lnSpc>
              </a:pPr>
              <a:r>
                <a:rPr lang="en-US" sz="3500">
                  <a:solidFill>
                    <a:srgbClr val="6C3F14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Changed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6050373" y="2006114"/>
              <a:ext cx="12108114" cy="795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0"/>
                </a:lnSpc>
              </a:pPr>
              <a:r>
                <a:rPr lang="en-US" sz="3500">
                  <a:solidFill>
                    <a:srgbClr val="6C3F14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being tracked by Git and has no changes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5313604" y="2905698"/>
              <a:ext cx="9210747" cy="7951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110"/>
                </a:lnSpc>
              </a:pPr>
              <a:r>
                <a:rPr lang="en-US" sz="3500">
                  <a:solidFill>
                    <a:srgbClr val="6C3F14"/>
                  </a:solidFill>
                  <a:latin typeface="Playwrite US Modern"/>
                  <a:ea typeface="Playwrite US Modern"/>
                  <a:cs typeface="Playwrite US Modern"/>
                  <a:sym typeface="Playwrite US Modern"/>
                </a:rPr>
                <a:t>files are ready to be committed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756140" y="2455637"/>
            <a:ext cx="3541594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clone &lt;url&gt;                         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88550" y="2455637"/>
            <a:ext cx="982685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Cloning a repositery on your local machine.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55375" y="3376386"/>
            <a:ext cx="280026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status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892318" y="3376386"/>
            <a:ext cx="690711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Display the status of your code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55485" y="8118905"/>
            <a:ext cx="521537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add &lt;file name&gt;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745959" y="8118905"/>
            <a:ext cx="995890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add changes or new file in working directory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45121" y="9122419"/>
            <a:ext cx="284569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add .</a:t>
            </a:r>
          </a:p>
        </p:txBody>
      </p:sp>
      <p:sp>
        <p:nvSpPr>
          <p:cNvPr name="AutoShape 30" id="30"/>
          <p:cNvSpPr/>
          <p:nvPr/>
        </p:nvSpPr>
        <p:spPr>
          <a:xfrm>
            <a:off x="5872493" y="8450692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>
            <a:off x="4190820" y="9454207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2" id="32"/>
          <p:cNvSpPr txBox="true"/>
          <p:nvPr/>
        </p:nvSpPr>
        <p:spPr>
          <a:xfrm rot="0">
            <a:off x="6213596" y="8992029"/>
            <a:ext cx="51985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add all changes at once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90954" y="1028700"/>
            <a:ext cx="968346" cy="1107256"/>
          </a:xfrm>
          <a:custGeom>
            <a:avLst/>
            <a:gdLst/>
            <a:ahLst/>
            <a:cxnLst/>
            <a:rect r="r" b="b" t="t" l="l"/>
            <a:pathLst>
              <a:path h="1107256" w="968346">
                <a:moveTo>
                  <a:pt x="0" y="0"/>
                </a:moveTo>
                <a:lnTo>
                  <a:pt x="968346" y="0"/>
                </a:lnTo>
                <a:lnTo>
                  <a:pt x="968346" y="1107256"/>
                </a:lnTo>
                <a:lnTo>
                  <a:pt x="0" y="11072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7063324" y="1421991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5" id="5"/>
          <p:cNvSpPr/>
          <p:nvPr/>
        </p:nvSpPr>
        <p:spPr>
          <a:xfrm>
            <a:off x="5377807" y="2174056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" id="6"/>
          <p:cNvSpPr/>
          <p:nvPr/>
        </p:nvSpPr>
        <p:spPr>
          <a:xfrm>
            <a:off x="3358915" y="3113856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7" id="7"/>
          <p:cNvSpPr txBox="true"/>
          <p:nvPr/>
        </p:nvSpPr>
        <p:spPr>
          <a:xfrm rot="0">
            <a:off x="650879" y="962025"/>
            <a:ext cx="628230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commit -m "message"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13515" y="1042578"/>
            <a:ext cx="493189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It’s record of changes.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5082" y="1842269"/>
            <a:ext cx="527731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push origin main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63324" y="1823219"/>
            <a:ext cx="915482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Upload local repo content to remote repo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8225" y="2724919"/>
            <a:ext cx="2203333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init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83146" y="2724919"/>
            <a:ext cx="53772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Used to create new repo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5082" y="3455168"/>
            <a:ext cx="761161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remote add origine &lt; link &gt;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71313" y="4252093"/>
            <a:ext cx="366739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remote -v</a:t>
            </a:r>
          </a:p>
        </p:txBody>
      </p:sp>
      <p:sp>
        <p:nvSpPr>
          <p:cNvPr name="AutoShape 15" id="15"/>
          <p:cNvSpPr/>
          <p:nvPr/>
        </p:nvSpPr>
        <p:spPr>
          <a:xfrm>
            <a:off x="4349606" y="4652143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6" id="16"/>
          <p:cNvSpPr txBox="true"/>
          <p:nvPr/>
        </p:nvSpPr>
        <p:spPr>
          <a:xfrm rot="0">
            <a:off x="6137420" y="4252093"/>
            <a:ext cx="366874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To verify remote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71313" y="5076825"/>
            <a:ext cx="307276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branch</a:t>
            </a:r>
          </a:p>
        </p:txBody>
      </p:sp>
      <p:sp>
        <p:nvSpPr>
          <p:cNvPr name="AutoShape 18" id="18"/>
          <p:cNvSpPr/>
          <p:nvPr/>
        </p:nvSpPr>
        <p:spPr>
          <a:xfrm>
            <a:off x="4140056" y="5389562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9" id="19"/>
          <p:cNvSpPr txBox="true"/>
          <p:nvPr/>
        </p:nvSpPr>
        <p:spPr>
          <a:xfrm rot="0">
            <a:off x="5911887" y="5029968"/>
            <a:ext cx="363627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To check branch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416" y="5902325"/>
            <a:ext cx="518260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branch -m main</a:t>
            </a:r>
          </a:p>
        </p:txBody>
      </p:sp>
      <p:sp>
        <p:nvSpPr>
          <p:cNvPr name="AutoShape 21" id="21"/>
          <p:cNvSpPr/>
          <p:nvPr/>
        </p:nvSpPr>
        <p:spPr>
          <a:xfrm>
            <a:off x="5443893" y="6341243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7245346" y="5931668"/>
            <a:ext cx="413633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To rename branch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0260" y="6727825"/>
            <a:ext cx="527731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push origin main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55082" y="7600950"/>
            <a:ext cx="5953801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git push -u origin main</a:t>
            </a:r>
          </a:p>
        </p:txBody>
      </p:sp>
      <p:sp>
        <p:nvSpPr>
          <p:cNvPr name="AutoShape 25" id="25"/>
          <p:cNvSpPr/>
          <p:nvPr/>
        </p:nvSpPr>
        <p:spPr>
          <a:xfrm>
            <a:off x="6225033" y="7913687"/>
            <a:ext cx="156228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7588873" y="7214368"/>
            <a:ext cx="8168415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we use -u for upstream , it use  to work long time to overcome write of origin main.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DAGjpPDMa-M</dc:identifier>
  <dcterms:modified xsi:type="dcterms:W3CDTF">2011-08-01T06:04:30Z</dcterms:modified>
  <cp:revision>1</cp:revision>
  <dc:title>learn github</dc:title>
</cp:coreProperties>
</file>