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7" r:id="rId5"/>
    <p:sldId id="258" r:id="rId6"/>
    <p:sldId id="268" r:id="rId7"/>
    <p:sldId id="259" r:id="rId8"/>
    <p:sldId id="261" r:id="rId9"/>
    <p:sldId id="262" r:id="rId10"/>
    <p:sldId id="263" r:id="rId11"/>
    <p:sldId id="275" r:id="rId12"/>
    <p:sldId id="276" r:id="rId13"/>
    <p:sldId id="277" r:id="rId14"/>
    <p:sldId id="278" r:id="rId15"/>
    <p:sldId id="279" r:id="rId16"/>
    <p:sldId id="280" r:id="rId17"/>
    <p:sldId id="281" r:id="rId18"/>
    <p:sldId id="282" r:id="rId19"/>
    <p:sldId id="267" r:id="rId20"/>
    <p:sldId id="283"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971" autoAdjust="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3215855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7/13/2023</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7/13/2023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7/13/2023</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7/13/2023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7/13/2023</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7/13/2023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7/13/2023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7/13/2023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7/13/2023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7/13/2023</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7/13/2023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7/13/2023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ISHABHRAJ7120@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Rishabh033/data-analysis-2.git" TargetMode="External"/><Relationship Id="rId2" Type="http://schemas.openxmlformats.org/officeDocument/2006/relationships/hyperlink" Target="https://www.kaggle.com/datasets/bravehart101/sample-supermarket-datase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C21E816-31F5-48BB-BD02-D15F2F18B48A}"/>
              </a:ext>
            </a:extLst>
          </p:cNvPr>
          <p:cNvSpPr>
            <a:spLocks noGrp="1"/>
          </p:cNvSpPr>
          <p:nvPr>
            <p:ph type="ctrTitle"/>
          </p:nvPr>
        </p:nvSpPr>
        <p:spPr/>
        <p:txBody>
          <a:bodyPr>
            <a:normAutofit/>
          </a:bodyPr>
          <a:lstStyle/>
          <a:p>
            <a:r>
              <a:rPr lang="en-GB" sz="6000" dirty="0">
                <a:effectLst>
                  <a:outerShdw blurRad="38100" dist="38100" dir="2700000" algn="tl">
                    <a:srgbClr val="000000">
                      <a:alpha val="43137"/>
                    </a:srgbClr>
                  </a:outerShdw>
                </a:effectLst>
              </a:rPr>
              <a:t>Student </a:t>
            </a:r>
            <a:r>
              <a:rPr lang="en-GB" sz="6000" dirty="0" smtClean="0">
                <a:effectLst>
                  <a:outerShdw blurRad="38100" dist="38100" dir="2700000" algn="tl">
                    <a:srgbClr val="000000">
                      <a:alpha val="43137"/>
                    </a:srgbClr>
                  </a:outerShdw>
                </a:effectLst>
              </a:rPr>
              <a:t>Details- </a:t>
            </a:r>
            <a:endParaRPr lang="en-US" sz="6000"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xmlns="" id="{835D6E6B-3353-491C-A3C6-F278D6CED8B3}"/>
              </a:ext>
            </a:extLst>
          </p:cNvPr>
          <p:cNvSpPr>
            <a:spLocks noGrp="1"/>
          </p:cNvSpPr>
          <p:nvPr>
            <p:ph type="subTitle" idx="1"/>
          </p:nvPr>
        </p:nvSpPr>
        <p:spPr>
          <a:xfrm>
            <a:off x="581194" y="2495444"/>
            <a:ext cx="10993546" cy="1353225"/>
          </a:xfrm>
        </p:spPr>
        <p:txBody>
          <a:bodyPr>
            <a:normAutofit fontScale="25000" lnSpcReduction="20000"/>
          </a:bodyPr>
          <a:lstStyle/>
          <a:p>
            <a:r>
              <a:rPr lang="en-GB" sz="9600" u="sng" cap="none" dirty="0" smtClean="0">
                <a:solidFill>
                  <a:srgbClr val="002060"/>
                </a:solidFill>
                <a:latin typeface="Arial Narrow" panose="020B0606020202030204" pitchFamily="34" charset="0"/>
              </a:rPr>
              <a:t>NAME</a:t>
            </a:r>
            <a:r>
              <a:rPr lang="en-GB" sz="9600" u="sng" cap="none" dirty="0" smtClean="0">
                <a:latin typeface="Arial Narrow" panose="020B0606020202030204" pitchFamily="34" charset="0"/>
              </a:rPr>
              <a:t> </a:t>
            </a:r>
            <a:r>
              <a:rPr lang="en-GB" sz="9600" cap="none" dirty="0" smtClean="0">
                <a:latin typeface="Arial Narrow" panose="020B0606020202030204" pitchFamily="34" charset="0"/>
              </a:rPr>
              <a:t>–         RISHABH YADAV</a:t>
            </a:r>
          </a:p>
          <a:p>
            <a:r>
              <a:rPr lang="en-GB" sz="9600" cap="none" dirty="0" smtClean="0">
                <a:solidFill>
                  <a:srgbClr val="002060"/>
                </a:solidFill>
                <a:latin typeface="Arial Narrow" panose="020B0606020202030204" pitchFamily="34" charset="0"/>
              </a:rPr>
              <a:t>SKILL BUILD EMAIL.ID-   </a:t>
            </a:r>
            <a:r>
              <a:rPr lang="en-GB" sz="9600" cap="none" dirty="0" smtClean="0">
                <a:latin typeface="Arial Narrow" panose="020B0606020202030204" pitchFamily="34" charset="0"/>
                <a:hlinkClick r:id="rId3"/>
              </a:rPr>
              <a:t>RISHABHRAJ7120@GMAIL.COM</a:t>
            </a:r>
            <a:endParaRPr lang="en-GB" sz="9600" cap="none" dirty="0" smtClean="0">
              <a:latin typeface="Arial Narrow" panose="020B0606020202030204" pitchFamily="34" charset="0"/>
            </a:endParaRPr>
          </a:p>
          <a:p>
            <a:r>
              <a:rPr lang="en-GB" sz="8000" cap="none" dirty="0" smtClean="0">
                <a:solidFill>
                  <a:srgbClr val="002060"/>
                </a:solidFill>
                <a:latin typeface="+mj-lt"/>
              </a:rPr>
              <a:t>Organization</a:t>
            </a:r>
            <a:r>
              <a:rPr lang="en-GB" sz="8000" cap="none" dirty="0" smtClean="0"/>
              <a:t> -      DGT</a:t>
            </a:r>
          </a:p>
          <a:p>
            <a:r>
              <a:rPr lang="en-GB" sz="9600" u="sng" cap="none" dirty="0" smtClean="0">
                <a:solidFill>
                  <a:srgbClr val="002060"/>
                </a:solidFill>
                <a:latin typeface="Arial Narrow" panose="020B0606020202030204" pitchFamily="34" charset="0"/>
              </a:rPr>
              <a:t>COLLEGE NAME </a:t>
            </a:r>
            <a:r>
              <a:rPr lang="en-GB" sz="9600" cap="none" dirty="0" smtClean="0">
                <a:solidFill>
                  <a:srgbClr val="FF0000"/>
                </a:solidFill>
                <a:latin typeface="Arial Narrow" panose="020B0606020202030204" pitchFamily="34" charset="0"/>
              </a:rPr>
              <a:t>-   </a:t>
            </a:r>
            <a:r>
              <a:rPr lang="en-GB" sz="9600" cap="none" dirty="0" smtClean="0"/>
              <a:t>NOIDA INSTITUTE OF ENGINEERING AND TECHNOLOGY</a:t>
            </a:r>
          </a:p>
          <a:p>
            <a:r>
              <a:rPr lang="en-GB" sz="9600" cap="none" dirty="0" smtClean="0">
                <a:solidFill>
                  <a:srgbClr val="002060"/>
                </a:solidFill>
                <a:latin typeface="Arial" panose="020B0604020202020204" pitchFamily="34" charset="0"/>
                <a:cs typeface="Arial" panose="020B0604020202020204" pitchFamily="34" charset="0"/>
              </a:rPr>
              <a:t>COLLEGE STATE </a:t>
            </a:r>
            <a:r>
              <a:rPr lang="en-GB" sz="9600" cap="none" dirty="0" smtClean="0"/>
              <a:t>- </a:t>
            </a:r>
            <a:r>
              <a:rPr lang="en-IN" sz="9600" cap="none" dirty="0" smtClean="0"/>
              <a:t>GREATER NOIDA, UTTAR PRADESH</a:t>
            </a:r>
          </a:p>
          <a:p>
            <a:r>
              <a:rPr lang="en-GB" sz="9600" u="sng" cap="none" dirty="0" smtClean="0">
                <a:solidFill>
                  <a:srgbClr val="002060"/>
                </a:solidFill>
              </a:rPr>
              <a:t>INTERNSHIP DOMAIN-  </a:t>
            </a:r>
            <a:r>
              <a:rPr lang="en-GB" sz="9600" cap="none" dirty="0" smtClean="0">
                <a:solidFill>
                  <a:srgbClr val="00B0F0"/>
                </a:solidFill>
              </a:rPr>
              <a:t>DATA ANALYTICS</a:t>
            </a:r>
          </a:p>
          <a:p>
            <a:r>
              <a:rPr lang="en-GB" sz="9600" u="sng" cap="none" dirty="0" smtClean="0">
                <a:solidFill>
                  <a:srgbClr val="002060"/>
                </a:solidFill>
              </a:rPr>
              <a:t>INTERNSHIP START-END DATE </a:t>
            </a:r>
            <a:r>
              <a:rPr lang="en-GB" sz="9600" u="sng" cap="none" dirty="0" smtClean="0">
                <a:solidFill>
                  <a:srgbClr val="FF0000"/>
                </a:solidFill>
              </a:rPr>
              <a:t>-  </a:t>
            </a:r>
            <a:r>
              <a:rPr lang="en-GB" sz="9600" cap="none" dirty="0" smtClean="0">
                <a:solidFill>
                  <a:srgbClr val="00B0F0"/>
                </a:solidFill>
              </a:rPr>
              <a:t>12 JUNE- 24 JULY</a:t>
            </a:r>
            <a:endParaRPr lang="en-IN" sz="9600" cap="none" dirty="0" smtClean="0">
              <a:solidFill>
                <a:srgbClr val="00B0F0"/>
              </a:solidFill>
            </a:endParaRPr>
          </a:p>
          <a:p>
            <a:r>
              <a:rPr lang="en-IN" sz="800" dirty="0"/>
              <a:t/>
            </a:r>
            <a:br>
              <a:rPr lang="en-IN" sz="800" dirty="0"/>
            </a:br>
            <a:endParaRPr lang="en-GB" sz="11200" dirty="0"/>
          </a:p>
        </p:txBody>
      </p:sp>
      <p:sp>
        <p:nvSpPr>
          <p:cNvPr id="20" name="Rectangle 19">
            <a:extLst>
              <a:ext uri="{FF2B5EF4-FFF2-40B4-BE49-F238E27FC236}">
                <a16:creationId xmlns:a16="http://schemas.microsoft.com/office/drawing/2014/main" xmlns=""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xmlns=""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xmlns=""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xmlns="" id="{F1A8C364-94D4-4630-BAD0-78722F347055}"/>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5323683"/>
            <a:ext cx="12192000" cy="1504926"/>
          </a:xfrm>
          <a:prstGeom prst="rect">
            <a:avLst/>
          </a:prstGeom>
        </p:spPr>
      </p:pic>
      <p:pic>
        <p:nvPicPr>
          <p:cNvPr id="5" name="Picture 4"/>
          <p:cNvPicPr>
            <a:picLocks noChangeAspect="1"/>
          </p:cNvPicPr>
          <p:nvPr/>
        </p:nvPicPr>
        <p:blipFill rotWithShape="1">
          <a:blip r:embed="rId5">
            <a:extLst>
              <a:ext uri="{28A0092B-C50C-407E-A947-70E740481C1C}">
                <a14:useLocalDpi xmlns:a14="http://schemas.microsoft.com/office/drawing/2010/main" val="0"/>
              </a:ext>
            </a:extLst>
          </a:blip>
          <a:srcRect l="-2769" t="11152" r="2769" b="18216"/>
          <a:stretch/>
        </p:blipFill>
        <p:spPr>
          <a:xfrm>
            <a:off x="9419017" y="753329"/>
            <a:ext cx="2464353" cy="259307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4758055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sz="2800" dirty="0" smtClean="0"/>
              <a:t>Data visualization: advanced data visualization techniques using tools like python libraries ( </a:t>
            </a:r>
            <a:r>
              <a:rPr lang="en-GB" sz="2800" dirty="0" err="1" smtClean="0"/>
              <a:t>matplotlib</a:t>
            </a:r>
            <a:r>
              <a:rPr lang="en-GB" sz="2800" dirty="0"/>
              <a:t> </a:t>
            </a:r>
            <a:r>
              <a:rPr lang="en-GB" sz="2800" dirty="0" smtClean="0"/>
              <a:t>, </a:t>
            </a:r>
            <a:r>
              <a:rPr lang="en-GB" sz="2800" dirty="0" err="1" smtClean="0"/>
              <a:t>seaborn</a:t>
            </a:r>
            <a:r>
              <a:rPr lang="en-GB" sz="2800" dirty="0" smtClean="0"/>
              <a:t>) were used to create visually appealing and information charts , graph and dashboards .</a:t>
            </a:r>
          </a:p>
          <a:p>
            <a:r>
              <a:rPr lang="en-GB" sz="2800" dirty="0" smtClean="0"/>
              <a:t>These modelling techniques , methodology and frame work formed the foundation of “ Analysis of superstore dataset “  project for Data analytics , ensuring a systematic and data driven approach to </a:t>
            </a:r>
            <a:r>
              <a:rPr lang="en-GB" sz="2800" dirty="0" err="1" smtClean="0"/>
              <a:t>extrct</a:t>
            </a:r>
            <a:r>
              <a:rPr lang="en-GB" sz="2800" dirty="0" smtClean="0"/>
              <a:t> valuable insights from data set.</a:t>
            </a:r>
            <a:endParaRPr lang="en-IN" sz="2800" dirty="0"/>
          </a:p>
        </p:txBody>
      </p:sp>
    </p:spTree>
    <p:extLst>
      <p:ext uri="{BB962C8B-B14F-4D97-AF65-F5344CB8AC3E}">
        <p14:creationId xmlns:p14="http://schemas.microsoft.com/office/powerpoint/2010/main" val="3093669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1037879"/>
            <a:ext cx="11029616" cy="1288876"/>
          </a:xfrm>
        </p:spPr>
        <p:txBody>
          <a:bodyPr>
            <a:normAutofit fontScale="90000"/>
          </a:bodyPr>
          <a:lstStyle/>
          <a:p>
            <a:r>
              <a:rPr lang="en-GB" dirty="0" smtClean="0"/>
              <a:t>  </a:t>
            </a:r>
            <a:r>
              <a:rPr lang="en-GB" dirty="0"/>
              <a:t/>
            </a:r>
            <a:br>
              <a:rPr lang="en-GB" dirty="0"/>
            </a:br>
            <a:r>
              <a:rPr lang="en-GB" dirty="0" smtClean="0"/>
              <a:t>this scatterplot graph  shows </a:t>
            </a:r>
            <a:r>
              <a:rPr lang="en-GB" dirty="0"/>
              <a:t>relationship between Sales and </a:t>
            </a:r>
            <a:r>
              <a:rPr lang="en-GB" dirty="0" smtClean="0"/>
              <a:t>Profit in this graph the profit shows 8000 it in maximum and sales is more than 20000 and right side this </a:t>
            </a:r>
            <a:r>
              <a:rPr lang="en-GB" dirty="0" err="1" smtClean="0"/>
              <a:t>visulaize</a:t>
            </a:r>
            <a:r>
              <a:rPr lang="en-GB" dirty="0" smtClean="0"/>
              <a:t> the distribution</a:t>
            </a:r>
            <a:r>
              <a:rPr lang="en-GB" dirty="0"/>
              <a:t/>
            </a:r>
            <a:br>
              <a:rPr lang="en-GB" dirty="0"/>
            </a:br>
            <a:r>
              <a:rPr lang="en-GB" dirty="0" smtClean="0"/>
              <a:t>of sales.</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6431" t="21219" r="30696" b="17607"/>
          <a:stretch/>
        </p:blipFill>
        <p:spPr>
          <a:xfrm>
            <a:off x="5534472" y="2448232"/>
            <a:ext cx="6076336" cy="3996813"/>
          </a:xfrm>
          <a:prstGeom prst="rect">
            <a:avLst/>
          </a:prstGeom>
          <a:ln>
            <a:noFill/>
          </a:ln>
          <a:effectLst>
            <a:softEdge rad="112500"/>
          </a:effectLst>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6979" t="26833" r="29765" b="7968"/>
          <a:stretch/>
        </p:blipFill>
        <p:spPr>
          <a:xfrm>
            <a:off x="490523" y="2367247"/>
            <a:ext cx="5043949" cy="4077798"/>
          </a:xfrm>
          <a:prstGeom prst="rect">
            <a:avLst/>
          </a:prstGeom>
        </p:spPr>
      </p:pic>
    </p:spTree>
    <p:extLst>
      <p:ext uri="{BB962C8B-B14F-4D97-AF65-F5344CB8AC3E}">
        <p14:creationId xmlns:p14="http://schemas.microsoft.com/office/powerpoint/2010/main" val="2347018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This graph shows the region wise sell and profit </a:t>
            </a:r>
            <a:br>
              <a:rPr lang="en-GB" dirty="0" smtClean="0"/>
            </a:br>
            <a:r>
              <a:rPr lang="en-GB" dirty="0" smtClean="0"/>
              <a:t>in west there profit is 38% and sell is 32% . If any region have more sell then more profit. </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2084" t="15527" r="32962" b="14929"/>
          <a:stretch/>
        </p:blipFill>
        <p:spPr>
          <a:xfrm>
            <a:off x="427703" y="2079523"/>
            <a:ext cx="6567948" cy="4173794"/>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4780" t="15618" r="33578" b="10576"/>
          <a:stretch/>
        </p:blipFill>
        <p:spPr>
          <a:xfrm>
            <a:off x="6636774" y="2079523"/>
            <a:ext cx="5555226" cy="4173794"/>
          </a:xfrm>
          <a:prstGeom prst="rect">
            <a:avLst/>
          </a:prstGeom>
        </p:spPr>
      </p:pic>
    </p:spTree>
    <p:extLst>
      <p:ext uri="{BB962C8B-B14F-4D97-AF65-F5344CB8AC3E}">
        <p14:creationId xmlns:p14="http://schemas.microsoft.com/office/powerpoint/2010/main" val="3755537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This pie graph show the category wise sales and profit .there is 36% sales in technology and profit is 51% . We conclude that the technology have give the more profit.</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4595" t="17141" r="32277" b="8179"/>
          <a:stretch/>
        </p:blipFill>
        <p:spPr>
          <a:xfrm>
            <a:off x="345218" y="2050027"/>
            <a:ext cx="6489290" cy="4675238"/>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5515" t="15618" r="33869" b="12923"/>
          <a:stretch/>
        </p:blipFill>
        <p:spPr>
          <a:xfrm>
            <a:off x="6834508" y="2050027"/>
            <a:ext cx="5357492" cy="4675238"/>
          </a:xfrm>
          <a:prstGeom prst="rect">
            <a:avLst/>
          </a:prstGeom>
        </p:spPr>
      </p:pic>
    </p:spTree>
    <p:extLst>
      <p:ext uri="{BB962C8B-B14F-4D97-AF65-F5344CB8AC3E}">
        <p14:creationId xmlns:p14="http://schemas.microsoft.com/office/powerpoint/2010/main" val="103968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5964" t="17141" r="30223" b="4121"/>
          <a:stretch/>
        </p:blipFill>
        <p:spPr>
          <a:xfrm>
            <a:off x="368711" y="702156"/>
            <a:ext cx="9910915" cy="5964115"/>
          </a:xfrm>
        </p:spPr>
      </p:pic>
    </p:spTree>
    <p:extLst>
      <p:ext uri="{BB962C8B-B14F-4D97-AF65-F5344CB8AC3E}">
        <p14:creationId xmlns:p14="http://schemas.microsoft.com/office/powerpoint/2010/main" val="2729394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211" y="182880"/>
            <a:ext cx="11029616" cy="1188720"/>
          </a:xfrm>
        </p:spPr>
        <p:txBody>
          <a:bodyPr>
            <a:normAutofit fontScale="90000"/>
          </a:bodyPr>
          <a:lstStyle/>
          <a:p>
            <a:r>
              <a:rPr lang="en-GB" dirty="0" smtClean="0"/>
              <a:t>This bar graph show state wise profit so in new York and California show more profit then other state but in many state there loss also.</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5900" t="14752" r="30072" b="6068"/>
          <a:stretch/>
        </p:blipFill>
        <p:spPr>
          <a:xfrm>
            <a:off x="996060" y="1371600"/>
            <a:ext cx="10199879" cy="5353664"/>
          </a:xfrm>
        </p:spPr>
      </p:pic>
    </p:spTree>
    <p:extLst>
      <p:ext uri="{BB962C8B-B14F-4D97-AF65-F5344CB8AC3E}">
        <p14:creationId xmlns:p14="http://schemas.microsoft.com/office/powerpoint/2010/main" val="586820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GB" dirty="0"/>
              <a:t>Results</a:t>
            </a:r>
            <a:endParaRPr lang="en-US" dirty="0"/>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349179" y="2535808"/>
            <a:ext cx="11029615" cy="3971312"/>
          </a:xfrm>
        </p:spPr>
        <p:txBody>
          <a:bodyPr>
            <a:noAutofit/>
          </a:bodyPr>
          <a:lstStyle/>
          <a:p>
            <a:r>
              <a:rPr lang="en-GB" sz="2000" dirty="0"/>
              <a:t>The analysis and implementation of the proposed solution resulted in the following outcomes:</a:t>
            </a:r>
          </a:p>
          <a:p>
            <a:r>
              <a:rPr lang="en-GB" sz="2000" dirty="0"/>
              <a:t>Improved data accessibility and availability.</a:t>
            </a:r>
          </a:p>
          <a:p>
            <a:r>
              <a:rPr lang="en-GB" sz="2000" dirty="0"/>
              <a:t>Enhanced operational efficiency, leading to reduced </a:t>
            </a:r>
            <a:r>
              <a:rPr lang="en-GB" sz="2000" dirty="0" smtClean="0"/>
              <a:t>stock outs </a:t>
            </a:r>
            <a:r>
              <a:rPr lang="en-GB" sz="2000" dirty="0"/>
              <a:t>and improved supply chain management.</a:t>
            </a:r>
          </a:p>
          <a:p>
            <a:r>
              <a:rPr lang="en-GB" sz="2000" dirty="0"/>
              <a:t>Informed decision-making processes based on accurate and timely data insights.</a:t>
            </a:r>
          </a:p>
          <a:p>
            <a:r>
              <a:rPr lang="en-GB" sz="2000" dirty="0"/>
              <a:t>Streamlined reporting mechanisms, reducing manual effort and enabling stakeholders to focus on analysis.</a:t>
            </a:r>
          </a:p>
          <a:p>
            <a:r>
              <a:rPr lang="en-GB" sz="2000" dirty="0"/>
              <a:t>In conclusion, the analysis of the Superstore database and the implementation of an optimized data management system have effectively addressed the organization's challenges. The customized solution has led to improved operational efficiency, informed decision-making, and streamlined reporting mechanisms, ultimately contributing to increased profitability and customer satisfaction for Superstore.</a:t>
            </a:r>
          </a:p>
          <a:p>
            <a:endParaRPr lang="en-US" sz="2000" dirty="0"/>
          </a:p>
        </p:txBody>
      </p:sp>
    </p:spTree>
    <p:extLst>
      <p:ext uri="{BB962C8B-B14F-4D97-AF65-F5344CB8AC3E}">
        <p14:creationId xmlns:p14="http://schemas.microsoft.com/office/powerpoint/2010/main" val="33196273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770" y="702156"/>
            <a:ext cx="11076038" cy="6008360"/>
          </a:xfrm>
        </p:spPr>
      </p:pic>
    </p:spTree>
    <p:extLst>
      <p:ext uri="{BB962C8B-B14F-4D97-AF65-F5344CB8AC3E}">
        <p14:creationId xmlns:p14="http://schemas.microsoft.com/office/powerpoint/2010/main" val="1697608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GB" dirty="0"/>
              <a:t>links</a:t>
            </a:r>
            <a:endParaRPr lang="en-US" dirty="0"/>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1" y="2074646"/>
            <a:ext cx="11029615" cy="3634486"/>
          </a:xfrm>
        </p:spPr>
        <p:txBody>
          <a:bodyPr/>
          <a:lstStyle/>
          <a:p>
            <a:pPr marL="0" indent="0">
              <a:buNone/>
            </a:pPr>
            <a:r>
              <a:rPr lang="en-US" dirty="0">
                <a:hlinkClick r:id="rId2"/>
              </a:rPr>
              <a:t>https://</a:t>
            </a:r>
            <a:r>
              <a:rPr lang="en-US" dirty="0" smtClean="0">
                <a:hlinkClick r:id="rId2"/>
              </a:rPr>
              <a:t>www.kaggle.com/datasets/bravehart101/sample-supermarket-dataset</a:t>
            </a:r>
            <a:endParaRPr lang="en-US" dirty="0" smtClean="0"/>
          </a:p>
          <a:p>
            <a:pPr marL="0" indent="0">
              <a:buNone/>
            </a:pPr>
            <a:r>
              <a:rPr lang="en-US" sz="3200" dirty="0" smtClean="0">
                <a:latin typeface="Bahnschrift" panose="020B0502040204020203" pitchFamily="34" charset="0"/>
              </a:rPr>
              <a:t>Git hub link </a:t>
            </a:r>
            <a:r>
              <a:rPr lang="en-US" sz="3200" dirty="0" smtClean="0"/>
              <a:t>:</a:t>
            </a:r>
            <a:endParaRPr lang="en-US" dirty="0" smtClean="0"/>
          </a:p>
          <a:p>
            <a:pPr marL="0" indent="0">
              <a:buNone/>
            </a:pPr>
            <a:r>
              <a:rPr lang="en-US" dirty="0">
                <a:hlinkClick r:id="rId3"/>
              </a:rPr>
              <a:t>https://github.com/Rishabh033/data-analysis-2.git</a:t>
            </a:r>
            <a:endParaRPr lang="en-US" dirty="0" smtClean="0"/>
          </a:p>
          <a:p>
            <a:pPr marL="0" indent="0">
              <a:buNone/>
            </a:pPr>
            <a:endParaRPr lang="en-US" dirty="0" smtClean="0"/>
          </a:p>
          <a:p>
            <a:pPr marL="0" indent="0">
              <a:buNone/>
            </a:pPr>
            <a:r>
              <a:rPr lang="en-US" dirty="0"/>
              <a:t> </a:t>
            </a:r>
            <a:endParaRPr lang="en-US" dirty="0" smtClean="0"/>
          </a:p>
        </p:txBody>
      </p:sp>
    </p:spTree>
    <p:extLst>
      <p:ext uri="{BB962C8B-B14F-4D97-AF65-F5344CB8AC3E}">
        <p14:creationId xmlns:p14="http://schemas.microsoft.com/office/powerpoint/2010/main" val="9585896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p:txBody>
          <a:bodyPr>
            <a:normAutofit/>
          </a:bodyPr>
          <a:lstStyle/>
          <a:p>
            <a:r>
              <a:rPr lang="en-GB" dirty="0" smtClean="0"/>
              <a:t>Problem </a:t>
            </a:r>
            <a:r>
              <a:rPr lang="en-GB" dirty="0"/>
              <a:t>Statement</a:t>
            </a:r>
            <a:br>
              <a:rPr lang="en-GB" dirty="0"/>
            </a:br>
            <a:endParaRPr lang="en-US" dirty="0"/>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p:txBody>
          <a:bodyPr>
            <a:normAutofit/>
          </a:bodyPr>
          <a:lstStyle/>
          <a:p>
            <a:r>
              <a:rPr lang="en-GB" sz="2800" dirty="0"/>
              <a:t>The Superstore database is facing challenges in managing its vast amount of data, leading to inefficiencies in extracting actionable insights, optimizing inventory levels, and improving overall operational efficiency. The current system lacks an effective data management strategy, hindering the organization's growth potential. Therefore, a comprehensive analysis of the Superstore database is necessary to identify areas of improvement and propose effective solutions.</a:t>
            </a:r>
            <a:endParaRPr lang="en-US" sz="2800" dirty="0"/>
          </a:p>
        </p:txBody>
      </p:sp>
    </p:spTree>
    <p:extLst>
      <p:ext uri="{BB962C8B-B14F-4D97-AF65-F5344CB8AC3E}">
        <p14:creationId xmlns:p14="http://schemas.microsoft.com/office/powerpoint/2010/main" val="4428357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431" y="2214028"/>
            <a:ext cx="11029616" cy="1188720"/>
          </a:xfrm>
        </p:spPr>
        <p:txBody>
          <a:bodyPr>
            <a:normAutofit fontScale="90000"/>
          </a:bodyPr>
          <a:lstStyle/>
          <a:p>
            <a:r>
              <a:rPr lang="en-GB" dirty="0"/>
              <a:t>PROJECT </a:t>
            </a:r>
            <a:r>
              <a:rPr lang="en-GB" dirty="0" smtClean="0"/>
              <a:t>TITLE</a:t>
            </a:r>
            <a:r>
              <a:rPr lang="en-GB" sz="4900" u="sng" dirty="0" smtClean="0">
                <a:solidFill>
                  <a:srgbClr val="FF0000"/>
                </a:solidFill>
                <a:latin typeface="Bahnschrift SemiBold Condensed" panose="020B0502040204020203" pitchFamily="34" charset="0"/>
              </a:rPr>
              <a:t/>
            </a:r>
            <a:br>
              <a:rPr lang="en-GB" sz="4900" u="sng" dirty="0" smtClean="0">
                <a:solidFill>
                  <a:srgbClr val="FF0000"/>
                </a:solidFill>
                <a:latin typeface="Bahnschrift SemiBold Condensed" panose="020B0502040204020203" pitchFamily="34" charset="0"/>
              </a:rPr>
            </a:br>
            <a:r>
              <a:rPr lang="en-GB" sz="4900" u="sng" dirty="0" smtClean="0">
                <a:solidFill>
                  <a:srgbClr val="FF0000"/>
                </a:solidFill>
                <a:latin typeface="Bahnschrift SemiBold Condensed" panose="020B0502040204020203" pitchFamily="34" charset="0"/>
              </a:rPr>
              <a:t/>
            </a:r>
            <a:br>
              <a:rPr lang="en-GB" sz="4900" u="sng" dirty="0" smtClean="0">
                <a:solidFill>
                  <a:srgbClr val="FF0000"/>
                </a:solidFill>
                <a:latin typeface="Bahnschrift SemiBold Condensed" panose="020B0502040204020203" pitchFamily="34" charset="0"/>
              </a:rPr>
            </a:br>
            <a:r>
              <a:rPr lang="en-GB" sz="4900" u="sng" dirty="0">
                <a:solidFill>
                  <a:srgbClr val="FF0000"/>
                </a:solidFill>
                <a:latin typeface="Bahnschrift SemiBold Condensed" panose="020B0502040204020203" pitchFamily="34" charset="0"/>
              </a:rPr>
              <a:t>Enhancing Superstore Database Management and Performance</a:t>
            </a:r>
            <a:endParaRPr lang="en-IN" sz="4900" u="sng" dirty="0">
              <a:solidFill>
                <a:srgbClr val="FF0000"/>
              </a:solidFill>
              <a:latin typeface="Bahnschrift SemiBold Condensed" panose="020B0502040204020203" pitchFamily="34"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5083" y="2890684"/>
            <a:ext cx="8052619" cy="3834581"/>
          </a:xfrm>
        </p:spPr>
      </p:pic>
    </p:spTree>
    <p:extLst>
      <p:ext uri="{BB962C8B-B14F-4D97-AF65-F5344CB8AC3E}">
        <p14:creationId xmlns:p14="http://schemas.microsoft.com/office/powerpoint/2010/main" val="20159760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p:txBody>
          <a:bodyPr anchor="ctr"/>
          <a:lstStyle/>
          <a:p>
            <a:r>
              <a:rPr lang="en-US" dirty="0"/>
              <a:t>AGENDA</a:t>
            </a:r>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241980" y="1504336"/>
            <a:ext cx="11029615" cy="5176682"/>
          </a:xfrm>
        </p:spPr>
        <p:txBody>
          <a:bodyPr>
            <a:normAutofit/>
          </a:bodyPr>
          <a:lstStyle/>
          <a:p>
            <a:r>
              <a:rPr lang="en-GB" dirty="0"/>
              <a:t>Introduction: Overview of the project and its objectives.</a:t>
            </a:r>
          </a:p>
          <a:p>
            <a:r>
              <a:rPr lang="en-GB" dirty="0"/>
              <a:t>Problem Statement: Analysis of challenges faced by the Superstore database.</a:t>
            </a:r>
          </a:p>
          <a:p>
            <a:r>
              <a:rPr lang="en-GB" dirty="0"/>
              <a:t>Project Overview: High-level description of the project's scope and objectives.</a:t>
            </a:r>
          </a:p>
          <a:p>
            <a:r>
              <a:rPr lang="en-GB" dirty="0"/>
              <a:t>End Users: Identification of stakeholders benefiting from the project.</a:t>
            </a:r>
          </a:p>
          <a:p>
            <a:r>
              <a:rPr lang="en-GB" dirty="0"/>
              <a:t>Solution and Value Proposition: Proposed solution and its benefits.</a:t>
            </a:r>
          </a:p>
          <a:p>
            <a:r>
              <a:rPr lang="en-GB" dirty="0"/>
              <a:t>Customization: Explanation of how the project was tailored to specific needs.</a:t>
            </a:r>
          </a:p>
          <a:p>
            <a:r>
              <a:rPr lang="en-GB" dirty="0"/>
              <a:t>Modelling: Data </a:t>
            </a:r>
            <a:r>
              <a:rPr lang="en-GB" dirty="0" smtClean="0"/>
              <a:t>modelling </a:t>
            </a:r>
            <a:r>
              <a:rPr lang="en-GB" dirty="0"/>
              <a:t>techniques utilized for database optimization.</a:t>
            </a:r>
          </a:p>
          <a:p>
            <a:r>
              <a:rPr lang="en-GB" dirty="0"/>
              <a:t>Results: Detailed analysis of outcomes, improvements, and future recommendations.</a:t>
            </a:r>
          </a:p>
          <a:p>
            <a:r>
              <a:rPr lang="en-GB" dirty="0"/>
              <a:t>Conclusion: Summary of the project's impact on the Superstore database</a:t>
            </a:r>
            <a:r>
              <a:rPr lang="en-GB" dirty="0" smtClean="0"/>
              <a:t>.</a:t>
            </a:r>
            <a:endParaRPr lang="en-GB" dirty="0"/>
          </a:p>
        </p:txBody>
      </p:sp>
    </p:spTree>
    <p:extLst>
      <p:ext uri="{BB962C8B-B14F-4D97-AF65-F5344CB8AC3E}">
        <p14:creationId xmlns:p14="http://schemas.microsoft.com/office/powerpoint/2010/main" val="2116825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p:txBody>
          <a:bodyPr anchor="ctr"/>
          <a:lstStyle/>
          <a:p>
            <a:r>
              <a:rPr lang="en-US" dirty="0"/>
              <a:t>PROJECT  OVERVIEW</a:t>
            </a:r>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p:txBody>
          <a:bodyPr>
            <a:noAutofit/>
          </a:bodyPr>
          <a:lstStyle/>
          <a:p>
            <a:r>
              <a:rPr lang="en-GB" sz="3600" dirty="0"/>
              <a:t>This project aims to </a:t>
            </a:r>
            <a:r>
              <a:rPr lang="en-GB" sz="3600" dirty="0" smtClean="0"/>
              <a:t>analyse </a:t>
            </a:r>
            <a:r>
              <a:rPr lang="en-GB" sz="3600" dirty="0"/>
              <a:t>the Superstore database to address challenges in data management and performance. Through a comprehensive examination of the current system, the goal is to propose effective solutions to optimize the database, enhance data accessibility, and improve decision-making processes within the organization.</a:t>
            </a:r>
            <a:endParaRPr lang="en-US" sz="3600" dirty="0"/>
          </a:p>
        </p:txBody>
      </p:sp>
    </p:spTree>
    <p:extLst>
      <p:ext uri="{BB962C8B-B14F-4D97-AF65-F5344CB8AC3E}">
        <p14:creationId xmlns:p14="http://schemas.microsoft.com/office/powerpoint/2010/main" val="584653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p:txBody>
          <a:bodyPr anchor="ctr">
            <a:normAutofit fontScale="90000"/>
          </a:bodyPr>
          <a:lstStyle/>
          <a:p>
            <a:r>
              <a:rPr lang="en-US" sz="3600" dirty="0"/>
              <a:t>WHO ARE THE END USERS of this project</a:t>
            </a:r>
            <a:r>
              <a:rPr lang="en-US" sz="3600" dirty="0" smtClean="0"/>
              <a:t>?</a:t>
            </a:r>
            <a:r>
              <a:rPr lang="en-US" sz="2800" dirty="0" smtClean="0"/>
              <a:t/>
            </a:r>
            <a:br>
              <a:rPr lang="en-US" sz="2800" dirty="0" smtClean="0"/>
            </a:br>
            <a:r>
              <a:rPr lang="en-US" dirty="0"/>
              <a:t/>
            </a:r>
            <a:br>
              <a:rPr lang="en-US" dirty="0"/>
            </a:br>
            <a:endParaRPr lang="en-US" dirty="0"/>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433708" y="1566412"/>
            <a:ext cx="11029615" cy="4967124"/>
          </a:xfrm>
        </p:spPr>
        <p:txBody>
          <a:bodyPr>
            <a:noAutofit/>
          </a:bodyPr>
          <a:lstStyle/>
          <a:p>
            <a:r>
              <a:rPr lang="en-GB" sz="2400" dirty="0"/>
              <a:t>The end users of this project include various stakeholders within the Superstore organization:</a:t>
            </a:r>
          </a:p>
          <a:p>
            <a:r>
              <a:rPr lang="en-GB" sz="2400" dirty="0"/>
              <a:t>Management: Decision-makers relying on data-driven insights for strategic planning and resource allocation.</a:t>
            </a:r>
          </a:p>
          <a:p>
            <a:r>
              <a:rPr lang="en-GB" sz="2400" dirty="0"/>
              <a:t>Operations Team: Staff responsible for inventory management, order processing, and supply chain optimization.</a:t>
            </a:r>
          </a:p>
          <a:p>
            <a:r>
              <a:rPr lang="en-GB" sz="2400" dirty="0"/>
              <a:t>Sales and Marketing Teams: Professionals needing accurate and timely information for driving sales and customer engagement.</a:t>
            </a:r>
          </a:p>
          <a:p>
            <a:r>
              <a:rPr lang="en-GB" sz="2400" dirty="0"/>
              <a:t>Data Analysts: Experts </a:t>
            </a:r>
            <a:r>
              <a:rPr lang="en-GB" sz="2400" dirty="0" err="1"/>
              <a:t>analyzing</a:t>
            </a:r>
            <a:r>
              <a:rPr lang="en-GB" sz="2400" dirty="0"/>
              <a:t> data to generate reports, identify trends, and provide informed recommendations.</a:t>
            </a:r>
          </a:p>
          <a:p>
            <a:endParaRPr lang="en-US" sz="2400" dirty="0"/>
          </a:p>
        </p:txBody>
      </p:sp>
    </p:spTree>
    <p:extLst>
      <p:ext uri="{BB962C8B-B14F-4D97-AF65-F5344CB8AC3E}">
        <p14:creationId xmlns:p14="http://schemas.microsoft.com/office/powerpoint/2010/main" val="728542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US" sz="2800" dirty="0"/>
              <a:t/>
            </a:r>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390123" y="722671"/>
            <a:ext cx="11029615" cy="7595419"/>
          </a:xfrm>
        </p:spPr>
        <p:txBody>
          <a:bodyPr>
            <a:normAutofit/>
          </a:bodyPr>
          <a:lstStyle/>
          <a:p>
            <a:r>
              <a:rPr lang="en-GB" sz="2000" dirty="0"/>
              <a:t>Our proposed solution </a:t>
            </a:r>
            <a:r>
              <a:rPr lang="en-GB" sz="2000" dirty="0" smtClean="0"/>
              <a:t>centres </a:t>
            </a:r>
            <a:r>
              <a:rPr lang="en-GB" sz="2000" dirty="0"/>
              <a:t>around implementing a robust data management system that incorporates efficient data </a:t>
            </a:r>
            <a:r>
              <a:rPr lang="en-GB" sz="2000" dirty="0" smtClean="0"/>
              <a:t>modelling </a:t>
            </a:r>
            <a:r>
              <a:rPr lang="en-GB" sz="2000" dirty="0"/>
              <a:t>techniques, streamlines data retrieval processes, and enhances data quality. The key value propositions are as follows:</a:t>
            </a:r>
          </a:p>
          <a:p>
            <a:r>
              <a:rPr lang="en-GB" sz="2000" dirty="0"/>
              <a:t>Improved Data Accessibility: Quick and easy access to relevant data, enabling informed decisions in real-time.</a:t>
            </a:r>
          </a:p>
          <a:p>
            <a:r>
              <a:rPr lang="en-GB" sz="2000" dirty="0"/>
              <a:t>Enhanced Operational Efficiency: Optimized inventory levels, reduced </a:t>
            </a:r>
            <a:r>
              <a:rPr lang="en-GB" sz="2000" dirty="0" smtClean="0"/>
              <a:t>stock outs, </a:t>
            </a:r>
            <a:r>
              <a:rPr lang="en-GB" sz="2000" dirty="0"/>
              <a:t>and improved supply chain management.</a:t>
            </a:r>
          </a:p>
          <a:p>
            <a:r>
              <a:rPr lang="en-GB" sz="2000" dirty="0"/>
              <a:t>Data-Driven Decision Making: Accurate and reliable insights guiding strategic planning, marketing campaigns, and resource allocation.</a:t>
            </a:r>
          </a:p>
          <a:p>
            <a:r>
              <a:rPr lang="en-GB" sz="2000" dirty="0"/>
              <a:t>Streamlined Reporting: Automated reporting mechanisms to save time and effort, allowing stakeholders to focus on analysis and interpretation.</a:t>
            </a:r>
          </a:p>
          <a:p>
            <a:endParaRPr lang="en-US" dirty="0"/>
          </a:p>
        </p:txBody>
      </p:sp>
    </p:spTree>
    <p:extLst>
      <p:ext uri="{BB962C8B-B14F-4D97-AF65-F5344CB8AC3E}">
        <p14:creationId xmlns:p14="http://schemas.microsoft.com/office/powerpoint/2010/main" val="20768512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did customise the project and Make it your own.</a:t>
            </a:r>
            <a:endParaRPr lang="en-IN" dirty="0"/>
          </a:p>
        </p:txBody>
      </p:sp>
      <p:sp>
        <p:nvSpPr>
          <p:cNvPr id="3" name="Content Placeholder 2"/>
          <p:cNvSpPr>
            <a:spLocks noGrp="1"/>
          </p:cNvSpPr>
          <p:nvPr>
            <p:ph idx="1"/>
          </p:nvPr>
        </p:nvSpPr>
        <p:spPr/>
        <p:txBody>
          <a:bodyPr>
            <a:normAutofit/>
          </a:bodyPr>
          <a:lstStyle/>
          <a:p>
            <a:r>
              <a:rPr lang="en-GB" sz="2800" dirty="0"/>
              <a:t>To tailor the project to Superstore's specific needs, we conducted a thorough analysis of the organization's existing data management challenges. We engaged with key stakeholders, held meetings to understand their pain points, and incorporated their feedback throughout the project. This customization ensured that our solution directly addressed the unique requirements of Superstore, making it an effective and impactful solution.</a:t>
            </a:r>
            <a:endParaRPr lang="en-IN" sz="2800" dirty="0"/>
          </a:p>
        </p:txBody>
      </p:sp>
    </p:spTree>
    <p:extLst>
      <p:ext uri="{BB962C8B-B14F-4D97-AF65-F5344CB8AC3E}">
        <p14:creationId xmlns:p14="http://schemas.microsoft.com/office/powerpoint/2010/main" val="2703201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modeling</a:t>
            </a:r>
            <a:endParaRPr lang="en-IN" dirty="0"/>
          </a:p>
        </p:txBody>
      </p:sp>
      <p:sp>
        <p:nvSpPr>
          <p:cNvPr id="3" name="Content Placeholder 2"/>
          <p:cNvSpPr>
            <a:spLocks noGrp="1"/>
          </p:cNvSpPr>
          <p:nvPr>
            <p:ph idx="1"/>
          </p:nvPr>
        </p:nvSpPr>
        <p:spPr>
          <a:xfrm>
            <a:off x="581192" y="1890876"/>
            <a:ext cx="11029615" cy="4657408"/>
          </a:xfrm>
        </p:spPr>
        <p:txBody>
          <a:bodyPr>
            <a:normAutofit fontScale="92500"/>
          </a:bodyPr>
          <a:lstStyle/>
          <a:p>
            <a:r>
              <a:rPr lang="en-GB" sz="3000" dirty="0" smtClean="0">
                <a:solidFill>
                  <a:srgbClr val="002060"/>
                </a:solidFill>
              </a:rPr>
              <a:t>EXPLORATORY </a:t>
            </a:r>
            <a:r>
              <a:rPr lang="en-GB" sz="3000" dirty="0">
                <a:solidFill>
                  <a:srgbClr val="002060"/>
                </a:solidFill>
              </a:rPr>
              <a:t>D</a:t>
            </a:r>
            <a:r>
              <a:rPr lang="en-GB" sz="3000" dirty="0" smtClean="0">
                <a:solidFill>
                  <a:srgbClr val="002060"/>
                </a:solidFill>
              </a:rPr>
              <a:t>ata Analysis (EDA):  </a:t>
            </a:r>
            <a:r>
              <a:rPr lang="en-GB" sz="2400" dirty="0" smtClean="0"/>
              <a:t>EDA techniques were employed to gain initial insights into the data set . This include data visualization through charts , graphs , and plots to understand the distribution of variables , identify outliers , and detect patterns or relationship between different variables.</a:t>
            </a:r>
          </a:p>
          <a:p>
            <a:r>
              <a:rPr lang="en-GB" sz="3000" dirty="0" smtClean="0">
                <a:solidFill>
                  <a:srgbClr val="002060"/>
                </a:solidFill>
              </a:rPr>
              <a:t>Statistical Analysis : </a:t>
            </a:r>
            <a:r>
              <a:rPr lang="en-GB" sz="2400" dirty="0" smtClean="0"/>
              <a:t>utilized to uncover correlations trends and patterns within the superstore dataset . These techniques helped in understanding the impact of various factors on sales , customer </a:t>
            </a:r>
            <a:r>
              <a:rPr lang="en-GB" sz="2400" dirty="0" err="1" smtClean="0"/>
              <a:t>behavior</a:t>
            </a:r>
            <a:r>
              <a:rPr lang="en-GB" sz="2400" dirty="0" smtClean="0"/>
              <a:t>, and operation efficiency.</a:t>
            </a:r>
          </a:p>
          <a:p>
            <a:r>
              <a:rPr lang="en-GB" sz="3000" dirty="0" smtClean="0">
                <a:solidFill>
                  <a:srgbClr val="002060"/>
                </a:solidFill>
              </a:rPr>
              <a:t>Customer segmentations : </a:t>
            </a:r>
            <a:r>
              <a:rPr lang="en-GB" sz="2400" dirty="0" smtClean="0"/>
              <a:t>applied categorize customers based on their </a:t>
            </a:r>
            <a:r>
              <a:rPr lang="en-GB" sz="2400" dirty="0" err="1" smtClean="0"/>
              <a:t>attribures</a:t>
            </a:r>
            <a:r>
              <a:rPr lang="en-GB" sz="2400" dirty="0" smtClean="0"/>
              <a:t> and buying behaviour . This allowed for the identification of distinct customer groups with specific needs and </a:t>
            </a:r>
            <a:r>
              <a:rPr lang="en-GB" sz="2400" dirty="0" err="1" smtClean="0"/>
              <a:t>prefernces</a:t>
            </a:r>
            <a:r>
              <a:rPr lang="en-GB" sz="2400" dirty="0" smtClean="0"/>
              <a:t> , enabling targeted marketing strategies</a:t>
            </a:r>
            <a:r>
              <a:rPr lang="en-GB" dirty="0" smtClean="0"/>
              <a:t>. </a:t>
            </a:r>
            <a:endParaRPr lang="en-IN" dirty="0"/>
          </a:p>
        </p:txBody>
      </p:sp>
    </p:spTree>
    <p:extLst>
      <p:ext uri="{BB962C8B-B14F-4D97-AF65-F5344CB8AC3E}">
        <p14:creationId xmlns:p14="http://schemas.microsoft.com/office/powerpoint/2010/main" val="408535941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purl.org/dc/terms/"/>
    <ds:schemaRef ds:uri="http://purl.org/dc/dcmitype/"/>
    <ds:schemaRef ds:uri="16c05727-aa75-4e4a-9b5f-8a80a1165891"/>
    <ds:schemaRef ds:uri="71af3243-3dd4-4a8d-8c0d-dd76da1f02a5"/>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1564</TotalTime>
  <Words>940</Words>
  <Application>Microsoft Office PowerPoint</Application>
  <PresentationFormat>Widescreen</PresentationFormat>
  <Paragraphs>62</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Arial Narrow</vt:lpstr>
      <vt:lpstr>Bahnschrift</vt:lpstr>
      <vt:lpstr>Bahnschrift SemiBold Condensed</vt:lpstr>
      <vt:lpstr>Calibri</vt:lpstr>
      <vt:lpstr>Franklin Gothic Book</vt:lpstr>
      <vt:lpstr>Franklin Gothic Demi</vt:lpstr>
      <vt:lpstr>Wingdings 2</vt:lpstr>
      <vt:lpstr>DividendVTI</vt:lpstr>
      <vt:lpstr>Student Details- </vt:lpstr>
      <vt:lpstr>Problem Statement </vt:lpstr>
      <vt:lpstr>PROJECT TITLE  Enhancing Superstore Database Management and Performance</vt:lpstr>
      <vt:lpstr>AGENDA</vt:lpstr>
      <vt:lpstr>PROJECT  OVERVIEW</vt:lpstr>
      <vt:lpstr>WHO ARE THE END USERS of this project?  </vt:lpstr>
      <vt:lpstr> YOUR SOLUTION AND ITS VALUE PROPOSITION</vt:lpstr>
      <vt:lpstr>How did customise the project and Make it your own.</vt:lpstr>
      <vt:lpstr>modeling</vt:lpstr>
      <vt:lpstr>PowerPoint Presentation</vt:lpstr>
      <vt:lpstr>   this scatterplot graph  shows relationship between Sales and Profit in this graph the profit shows 8000 it in maximum and sales is more than 20000 and right side this visulaize the distribution of sales.</vt:lpstr>
      <vt:lpstr>This graph shows the region wise sell and profit  in west there profit is 38% and sell is 32% . If any region have more sell then more profit. </vt:lpstr>
      <vt:lpstr>This pie graph show the category wise sales and profit .there is 36% sales in technology and profit is 51% . We conclude that the technology have give the more profit.</vt:lpstr>
      <vt:lpstr>PowerPoint Presentation</vt:lpstr>
      <vt:lpstr>This bar graph show state wise profit so in new York and California show more profit then other state but in many state there loss also.</vt:lpstr>
      <vt:lpstr>Results</vt:lpstr>
      <vt:lpstr>PowerPoint Presentation</vt:lpstr>
      <vt:lpstr>links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Rishabh Yadav</cp:lastModifiedBy>
  <cp:revision>38</cp:revision>
  <dcterms:created xsi:type="dcterms:W3CDTF">2021-05-26T16:50:10Z</dcterms:created>
  <dcterms:modified xsi:type="dcterms:W3CDTF">2023-07-13T14:19:55Z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