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72" r:id="rId7"/>
    <p:sldId id="260" r:id="rId8"/>
    <p:sldId id="262" r:id="rId9"/>
    <p:sldId id="274" r:id="rId10"/>
    <p:sldId id="271" r:id="rId11"/>
    <p:sldId id="275" r:id="rId12"/>
    <p:sldId id="276" r:id="rId13"/>
    <p:sldId id="277" r:id="rId14"/>
    <p:sldId id="278" r:id="rId15"/>
    <p:sldId id="265" r:id="rId16"/>
    <p:sldId id="279" r:id="rId17"/>
    <p:sldId id="266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F5AA-23A7-411A-A92C-08D7A2B40978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E68AF-E51B-4D93-B249-B8DDA112FC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7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E68AF-E51B-4D93-B249-B8DDA112FC7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27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E68AF-E51B-4D93-B249-B8DDA112FC7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45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E68AF-E51B-4D93-B249-B8DDA112FC7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E68AF-E51B-4D93-B249-B8DDA112FC7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54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E68AF-E51B-4D93-B249-B8DDA112FC7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90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E68AF-E51B-4D93-B249-B8DDA112FC7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26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04EFF-AAB3-48B3-926C-071DF318D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7E1B4-2E5F-4FA9-8991-468D24EE3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67448-818A-479C-A456-2255F1A3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D86D-6380-4B24-A0D2-54F7A902B332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24519F-E6F1-4375-B5B5-0022FA9D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3CD38-9F40-4FE7-9686-FEB9D40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65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2B84-9BAA-47B7-B10F-5EBB0DC7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E4B31-1BCB-4016-854F-830A40CA6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545B6-4158-411B-B1C9-AE69CCBD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FC76-DEE7-495C-B2FB-60EF65FD4EA4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F8E0F-84F2-499F-BB22-687EE2A9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D66DB-5D3F-40AA-A259-9F0FF3B3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1BAE59-8D41-4E84-8C6A-8CCDA171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765C50-A386-4FC5-B9FC-00DAB739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D3E8D-2ACA-420C-8BBF-18E90A8C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463-F159-42AC-AF63-3D2F4CA8B66E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2AE93-34C9-4B68-943E-C658804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FEB8C-074A-4883-A097-BAFE5073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38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CB30E-D359-4ECF-9A53-761D1C94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B8D2C-8E1D-4C9A-862D-F3636DEC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FDD47-9869-4E87-A275-FFAD0549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B787-1FC6-42A7-A28A-D0DAD339F241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7E858-1A58-4346-8274-ABE55D68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8A614B-3B4F-4965-8273-AD4E3BAD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3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D83A7-41BA-4C39-B042-1EF82BE1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18483-955F-4C77-A703-5F76AC1E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87DB1-F656-4735-B8C4-B1F9D887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99B-087B-4482-8C9E-6D0629B76EE3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1E73E-17AB-4A0B-BE2F-A03C7ADB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BACB6-3DC7-4A9C-9140-4D49A716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7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7F7DC-90A8-492B-8418-0F274789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2C549-B749-40BD-BE12-DFF02E769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AE5595-D757-4369-A0F4-DE7F121F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629C7-C30C-4EC0-9F00-39AFC756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CD17-DB3A-4D89-AFFB-1B5D6E5D580F}" type="datetime1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9B7920-A8D1-48AB-964A-114FC8F3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7C76D3-1415-47C7-92BC-12A583FA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0B8D7-E666-4F97-915C-FC56D84A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7B320-DEE3-4259-8287-6A5BA48B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FF0B26-BBEB-41AC-A7BF-B0AD6CE7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0869A5-8887-4255-A21E-108B4FCF3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C225A9-BF70-499D-A78E-6DB5E8D24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9D769A-5282-437D-A11B-D4554704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EE64-358C-42D4-B658-9D79D5A27A57}" type="datetime1">
              <a:rPr lang="es-ES" smtClean="0"/>
              <a:t>20/05/2020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3BDF8-C58B-402C-B119-93BCBB00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BC5E1D-7766-41CB-B2A2-50C60EC8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2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86C21-9CEC-4D02-BBB8-EEB60AD7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D556E-1F2A-4C7C-8A5A-F8E0462C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D0E-CBD8-418D-A3D2-9AEA707E213B}" type="datetime1">
              <a:rPr lang="es-ES" smtClean="0"/>
              <a:t>20/05/2020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FC901B-0946-430B-A22B-248385AF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89EAB5-CDCF-4C3E-BC3D-3D21330C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49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518C71-8901-4AD2-9261-57874C01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8472-0ECF-491B-8EDC-ED72B23C9A0C}" type="datetime1">
              <a:rPr lang="es-ES" smtClean="0"/>
              <a:t>20/05/2020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E81EE-1C5B-485A-AE9A-B761B40B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F2804F-A6AB-4425-85AF-8BD666E3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8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30CC-6CF5-4BCD-BBEF-3F28B825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470F-2930-428D-8DE1-D909EA86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FB899B-ECC0-4823-9D2C-4C0BE076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DC9291-EC1C-42A3-8D64-20982B0B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DE64-1895-4D2C-90E6-09FBAFC1FF9A}" type="datetime1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C6ECC6-508F-4D24-AEFC-2FE3BF96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777FB-CBE5-4DC7-A6F9-F6949A7D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5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BF643-610C-4255-894A-70D8C949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9679A8-51F2-45A8-B8C5-6C61F476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F7C71B-B9AE-4FCA-926B-81782912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536D6-AD09-4E83-B052-BBDE8353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4139-7779-4863-A1DA-7C08159522A5}" type="datetime1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48F5E7-A3CA-4B96-BC5B-03D1784D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A753B-3A46-4AC1-B83D-859591D2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2BB0C9-49E5-4C84-89B8-E43FD11C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C14494-00EE-42D5-B257-12DAB85B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1CA33-7D09-4328-A051-72FEE75C6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B140-D4ED-4B59-A259-46E837260287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12C0C-5764-4BFC-A58A-D57C521D8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74307-1882-481C-90EC-D8FF0D73C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51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65A6-D5A8-44C2-8AAF-A0012F19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1" y="224644"/>
            <a:ext cx="8791575" cy="289925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latin typeface="+mj-lt"/>
              </a:rPr>
              <a:t>Aplicaciones de Reconocimiento de Formas</a:t>
            </a:r>
            <a:br>
              <a:rPr lang="es-ES" sz="3600" dirty="0"/>
            </a:br>
            <a:br>
              <a:rPr lang="es-ES" dirty="0"/>
            </a:br>
            <a:r>
              <a:rPr lang="es-ES" sz="4000" dirty="0">
                <a:latin typeface="+mj-lt"/>
              </a:rPr>
              <a:t>Diseño de una red neuronal para el </a:t>
            </a:r>
            <a:r>
              <a:rPr lang="es-ES" sz="4000" dirty="0" err="1">
                <a:latin typeface="+mj-lt"/>
              </a:rPr>
              <a:t>reescalado</a:t>
            </a:r>
            <a:r>
              <a:rPr lang="es-ES" sz="4000" dirty="0">
                <a:latin typeface="+mj-lt"/>
              </a:rPr>
              <a:t> de imágenes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480F6-6921-41F1-B0B6-431F9E26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19" y="3455160"/>
            <a:ext cx="8791575" cy="66145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dirty="0"/>
              <a:t>Jacobo López Fernández</a:t>
            </a:r>
          </a:p>
          <a:p>
            <a:pPr algn="ctr"/>
            <a:r>
              <a:rPr lang="es-ES" dirty="0"/>
              <a:t>Juan Antonio López Ramírez</a:t>
            </a:r>
          </a:p>
        </p:txBody>
      </p:sp>
      <p:sp>
        <p:nvSpPr>
          <p:cNvPr id="56" name="Marcador de número de diapositiva 55">
            <a:extLst>
              <a:ext uri="{FF2B5EF4-FFF2-40B4-BE49-F238E27FC236}">
                <a16:creationId xmlns:a16="http://schemas.microsoft.com/office/drawing/2014/main" id="{9B227B7E-B3F7-4747-951E-FF3E3D6D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8" y="6146174"/>
            <a:ext cx="771089" cy="365125"/>
          </a:xfrm>
        </p:spPr>
        <p:txBody>
          <a:bodyPr/>
          <a:lstStyle/>
          <a:p>
            <a:fld id="{4744D69B-B86D-40D0-A031-A36D3661BFBF}" type="slidenum">
              <a:rPr lang="es-ES" sz="1600" smtClean="0"/>
              <a:t>1</a:t>
            </a:fld>
            <a:endParaRPr lang="es-ES" sz="1600" dirty="0"/>
          </a:p>
        </p:txBody>
      </p:sp>
      <p:sp>
        <p:nvSpPr>
          <p:cNvPr id="120" name="Subtítulo 2">
            <a:extLst>
              <a:ext uri="{FF2B5EF4-FFF2-40B4-BE49-F238E27FC236}">
                <a16:creationId xmlns:a16="http://schemas.microsoft.com/office/drawing/2014/main" id="{97E44F66-6F3A-4234-98C9-6AC420B21CAF}"/>
              </a:ext>
            </a:extLst>
          </p:cNvPr>
          <p:cNvSpPr txBox="1">
            <a:spLocks/>
          </p:cNvSpPr>
          <p:nvPr/>
        </p:nvSpPr>
        <p:spPr>
          <a:xfrm>
            <a:off x="1876421" y="4243243"/>
            <a:ext cx="8791575" cy="44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Máster en Inteligencia Artificial, Reconocimiento de Formas e Imagen Digital</a:t>
            </a:r>
          </a:p>
        </p:txBody>
      </p:sp>
      <p:sp>
        <p:nvSpPr>
          <p:cNvPr id="121" name="Subtítulo 2">
            <a:extLst>
              <a:ext uri="{FF2B5EF4-FFF2-40B4-BE49-F238E27FC236}">
                <a16:creationId xmlns:a16="http://schemas.microsoft.com/office/drawing/2014/main" id="{ABCD27B7-5F3D-4D29-8C31-A09999601831}"/>
              </a:ext>
            </a:extLst>
          </p:cNvPr>
          <p:cNvSpPr txBox="1">
            <a:spLocks/>
          </p:cNvSpPr>
          <p:nvPr/>
        </p:nvSpPr>
        <p:spPr>
          <a:xfrm>
            <a:off x="1876421" y="6146174"/>
            <a:ext cx="8791575" cy="44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Curso 2019/2020</a:t>
            </a: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0615F2D-4A4D-4EDF-B4FB-84EA365AF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5" y="4689422"/>
            <a:ext cx="3438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A1AF5-4999-4F87-A725-B0DEF97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10</a:t>
            </a:fld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22508E-ECA4-471C-BAC3-2FE1AFF9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Diseño e implementación de la GAN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C9CE54A-6E63-4D67-A0C6-87E253DC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pic>
        <p:nvPicPr>
          <p:cNvPr id="11" name="Imagen 10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2F7D77CB-15F4-4D19-9898-9757DA7C4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" y="1841735"/>
            <a:ext cx="11394253" cy="444182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6CCA120-8417-4CCB-8A24-5A667E6251B3}"/>
              </a:ext>
            </a:extLst>
          </p:cNvPr>
          <p:cNvSpPr txBox="1"/>
          <p:nvPr/>
        </p:nvSpPr>
        <p:spPr>
          <a:xfrm>
            <a:off x="5523215" y="1200610"/>
            <a:ext cx="11455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Estructura</a:t>
            </a:r>
          </a:p>
        </p:txBody>
      </p:sp>
    </p:spTree>
    <p:extLst>
      <p:ext uri="{BB962C8B-B14F-4D97-AF65-F5344CB8AC3E}">
        <p14:creationId xmlns:p14="http://schemas.microsoft.com/office/powerpoint/2010/main" val="331363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A1AF5-4999-4F87-A725-B0DEF97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11</a:t>
            </a:fld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22508E-ECA4-471C-BAC3-2FE1AFF9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Diseño e implementación de la GAN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C9CE54A-6E63-4D67-A0C6-87E253DC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6CCA120-8417-4CCB-8A24-5A667E6251B3}"/>
              </a:ext>
            </a:extLst>
          </p:cNvPr>
          <p:cNvSpPr txBox="1"/>
          <p:nvPr/>
        </p:nvSpPr>
        <p:spPr>
          <a:xfrm>
            <a:off x="4865823" y="1238205"/>
            <a:ext cx="24603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Etapa de entrenamiento</a:t>
            </a:r>
          </a:p>
        </p:txBody>
      </p:sp>
      <p:pic>
        <p:nvPicPr>
          <p:cNvPr id="3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7C52F980-A7F5-420B-A6EC-17E66417D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0" y="1841163"/>
            <a:ext cx="11395720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A1AF5-4999-4F87-A725-B0DEF97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12</a:t>
            </a:fld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22508E-ECA4-471C-BAC3-2FE1AFF9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Diseño e implementación de la GAN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C9CE54A-6E63-4D67-A0C6-87E253DC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6CCA120-8417-4CCB-8A24-5A667E6251B3}"/>
              </a:ext>
            </a:extLst>
          </p:cNvPr>
          <p:cNvSpPr txBox="1"/>
          <p:nvPr/>
        </p:nvSpPr>
        <p:spPr>
          <a:xfrm>
            <a:off x="5090340" y="1239691"/>
            <a:ext cx="20113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Etapa de formación</a:t>
            </a:r>
          </a:p>
        </p:txBody>
      </p:sp>
      <p:pic>
        <p:nvPicPr>
          <p:cNvPr id="4" name="Imagen 3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87AF5316-4023-4CD0-9D68-CDB9844A9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9" y="1841163"/>
            <a:ext cx="11395721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4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A1AF5-4999-4F87-A725-B0DEF97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13</a:t>
            </a:fld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22508E-ECA4-471C-BAC3-2FE1AFF9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Diseño e implementación de la GAN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C9CE54A-6E63-4D67-A0C6-87E253DC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6CCA120-8417-4CCB-8A24-5A667E6251B3}"/>
              </a:ext>
            </a:extLst>
          </p:cNvPr>
          <p:cNvSpPr txBox="1"/>
          <p:nvPr/>
        </p:nvSpPr>
        <p:spPr>
          <a:xfrm>
            <a:off x="5499490" y="1108391"/>
            <a:ext cx="11930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Generador</a:t>
            </a:r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B3691A4-91C5-482C-951A-92D32440E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99" y="1750067"/>
            <a:ext cx="7835801" cy="51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A1AF5-4999-4F87-A725-B0DEF97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14</a:t>
            </a:fld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22508E-ECA4-471C-BAC3-2FE1AFF9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Diseño e implementación de la GAN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C9CE54A-6E63-4D67-A0C6-87E253DC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6CCA120-8417-4CCB-8A24-5A667E6251B3}"/>
              </a:ext>
            </a:extLst>
          </p:cNvPr>
          <p:cNvSpPr txBox="1"/>
          <p:nvPr/>
        </p:nvSpPr>
        <p:spPr>
          <a:xfrm>
            <a:off x="5348840" y="1108391"/>
            <a:ext cx="14943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Discriminador</a:t>
            </a:r>
          </a:p>
        </p:txBody>
      </p:sp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80F6C200-3C2C-4B6A-9F05-2C110ADD0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54" y="1841162"/>
            <a:ext cx="6259292" cy="43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Resultados obtenidos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15</a:t>
            </a:fld>
            <a:endParaRPr lang="es-ES"/>
          </a:p>
        </p:txBody>
      </p:sp>
      <p:pic>
        <p:nvPicPr>
          <p:cNvPr id="10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53D5E97-C632-4AD6-AACF-F7CFC76ED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117C3C-5AAC-48D4-A37C-0F8D1B2283D7}"/>
              </a:ext>
            </a:extLst>
          </p:cNvPr>
          <p:cNvSpPr txBox="1"/>
          <p:nvPr/>
        </p:nvSpPr>
        <p:spPr>
          <a:xfrm>
            <a:off x="5737632" y="1108391"/>
            <a:ext cx="71673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CIFAR</a:t>
            </a:r>
          </a:p>
        </p:txBody>
      </p:sp>
      <p:pic>
        <p:nvPicPr>
          <p:cNvPr id="13" name="Imagen 12" descr="Imagen que contiene reloj, medidor&#10;&#10;Descripción generada automáticamente">
            <a:extLst>
              <a:ext uri="{FF2B5EF4-FFF2-40B4-BE49-F238E27FC236}">
                <a16:creationId xmlns:a16="http://schemas.microsoft.com/office/drawing/2014/main" id="{C1E7EC7E-981B-46C1-BE7C-DD65310A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06" y="1686509"/>
            <a:ext cx="1621622" cy="5034966"/>
          </a:xfrm>
          <a:prstGeom prst="rect">
            <a:avLst/>
          </a:prstGeom>
        </p:spPr>
      </p:pic>
      <p:pic>
        <p:nvPicPr>
          <p:cNvPr id="15" name="Imagen 14" descr="Imagen que contiene reloj&#10;&#10;Descripción generada automáticamente">
            <a:extLst>
              <a:ext uri="{FF2B5EF4-FFF2-40B4-BE49-F238E27FC236}">
                <a16:creationId xmlns:a16="http://schemas.microsoft.com/office/drawing/2014/main" id="{DCDA16C6-1D36-4CFF-8B28-AFD95E446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39" y="1686509"/>
            <a:ext cx="1750319" cy="5036400"/>
          </a:xfrm>
          <a:prstGeom prst="rect">
            <a:avLst/>
          </a:prstGeom>
        </p:spPr>
      </p:pic>
      <p:pic>
        <p:nvPicPr>
          <p:cNvPr id="17" name="Imagen 16" descr="Imagen que contiene reloj, medidor&#10;&#10;Descripción generada automáticamente">
            <a:extLst>
              <a:ext uri="{FF2B5EF4-FFF2-40B4-BE49-F238E27FC236}">
                <a16:creationId xmlns:a16="http://schemas.microsoft.com/office/drawing/2014/main" id="{B110616D-BCB2-4AD3-B7E4-C968A4C65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81" y="1685075"/>
            <a:ext cx="1736690" cy="50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Resultados obtenidos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16</a:t>
            </a:fld>
            <a:endParaRPr lang="es-ES"/>
          </a:p>
        </p:txBody>
      </p:sp>
      <p:pic>
        <p:nvPicPr>
          <p:cNvPr id="10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53D5E97-C632-4AD6-AACF-F7CFC76ED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117C3C-5AAC-48D4-A37C-0F8D1B2283D7}"/>
              </a:ext>
            </a:extLst>
          </p:cNvPr>
          <p:cNvSpPr txBox="1"/>
          <p:nvPr/>
        </p:nvSpPr>
        <p:spPr>
          <a:xfrm>
            <a:off x="5719134" y="1099247"/>
            <a:ext cx="7537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DIV2K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6F20B0-5E35-42C6-A432-F3A2D0645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37" y="1685075"/>
            <a:ext cx="1835697" cy="5036400"/>
          </a:xfrm>
          <a:prstGeom prst="rect">
            <a:avLst/>
          </a:prstGeom>
        </p:spPr>
      </p:pic>
      <p:pic>
        <p:nvPicPr>
          <p:cNvPr id="7" name="Imagen 6" descr="Imagen que contiene gato, foto, diferente&#10;&#10;Descripción generada automáticamente">
            <a:extLst>
              <a:ext uri="{FF2B5EF4-FFF2-40B4-BE49-F238E27FC236}">
                <a16:creationId xmlns:a16="http://schemas.microsoft.com/office/drawing/2014/main" id="{FE710BEE-6238-4F6C-BE32-B6F9BF7AB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03" y="1611923"/>
            <a:ext cx="1560802" cy="5036400"/>
          </a:xfrm>
          <a:prstGeom prst="rect">
            <a:avLst/>
          </a:prstGeom>
        </p:spPr>
      </p:pic>
      <p:pic>
        <p:nvPicPr>
          <p:cNvPr id="8" name="Imagen 7" descr="Imagen que contiene foto, diferente, reloj&#10;&#10;Descripción generada automáticamente">
            <a:extLst>
              <a:ext uri="{FF2B5EF4-FFF2-40B4-BE49-F238E27FC236}">
                <a16:creationId xmlns:a16="http://schemas.microsoft.com/office/drawing/2014/main" id="{0B92766B-68A3-4A08-857C-46B0CB56C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866" y="1685075"/>
            <a:ext cx="1610997" cy="5036400"/>
          </a:xfrm>
          <a:prstGeom prst="rect">
            <a:avLst/>
          </a:prstGeom>
        </p:spPr>
      </p:pic>
      <p:pic>
        <p:nvPicPr>
          <p:cNvPr id="9" name="Imagen 8" descr="Imagen que contiene alimentos, reloj&#10;&#10;Descripción generada automáticamente">
            <a:extLst>
              <a:ext uri="{FF2B5EF4-FFF2-40B4-BE49-F238E27FC236}">
                <a16:creationId xmlns:a16="http://schemas.microsoft.com/office/drawing/2014/main" id="{82E8F955-868E-4F80-BFDB-AAF64D32C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11923"/>
            <a:ext cx="1524707" cy="50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Resumen y 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061F308-FD55-4059-86DC-F0651D455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22BDDD-78F2-49E0-989A-7948ABF1D16B}"/>
              </a:ext>
            </a:extLst>
          </p:cNvPr>
          <p:cNvSpPr txBox="1"/>
          <p:nvPr/>
        </p:nvSpPr>
        <p:spPr>
          <a:xfrm>
            <a:off x="925126" y="2673488"/>
            <a:ext cx="10341747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Diseño de una red generativa antagónica en </a:t>
            </a:r>
            <a:r>
              <a:rPr lang="es-ES" dirty="0" err="1"/>
              <a:t>Keras</a:t>
            </a:r>
            <a:r>
              <a:rPr lang="es-ES" dirty="0"/>
              <a:t> para aumentar la resolución de una imagen.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Evaluación de recursos necesarios.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Investigación sobre el funcionamiento de la GAN.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Google </a:t>
            </a:r>
            <a:r>
              <a:rPr lang="es-ES" dirty="0" err="1"/>
              <a:t>Colaboratory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8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Índice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2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182752-663F-4A66-ADE9-D056990577B7}"/>
              </a:ext>
            </a:extLst>
          </p:cNvPr>
          <p:cNvSpPr txBox="1"/>
          <p:nvPr/>
        </p:nvSpPr>
        <p:spPr>
          <a:xfrm>
            <a:off x="853039" y="1690062"/>
            <a:ext cx="605524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Descripción de la tarea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Preparación de los datos y las métricas de evaluación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Redes generativas antagónicas (GAN)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Diseño e implementación de la GAN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Resultados obtenidos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Resumen y conclusiones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990E3E5-46C9-4210-A537-229CEB16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Descripción de la tarea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3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3C7446-CC58-43A0-B184-37EE5CB9E349}"/>
              </a:ext>
            </a:extLst>
          </p:cNvPr>
          <p:cNvSpPr txBox="1"/>
          <p:nvPr/>
        </p:nvSpPr>
        <p:spPr>
          <a:xfrm>
            <a:off x="2152164" y="1442544"/>
            <a:ext cx="78876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Aumentar el tamaño de la imagen (+píxeles).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Perder el menor número posible de información de la imagen original.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Complejidad alta. Múltiples elementos en las imágenes (color, intensidad,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Redes neuronales convolucionales (CNN).</a:t>
            </a:r>
          </a:p>
        </p:txBody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E6B07D3-CFAF-4242-943F-018E4425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pic>
        <p:nvPicPr>
          <p:cNvPr id="6" name="Imagen 5" descr="Un puente sobre un cuerpo de agua&#10;&#10;Descripción generada automáticamente">
            <a:extLst>
              <a:ext uri="{FF2B5EF4-FFF2-40B4-BE49-F238E27FC236}">
                <a16:creationId xmlns:a16="http://schemas.microsoft.com/office/drawing/2014/main" id="{061172F0-2B2B-4F10-A986-2E8A511D1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13" y="4764297"/>
            <a:ext cx="914400" cy="737616"/>
          </a:xfrm>
          <a:prstGeom prst="rect">
            <a:avLst/>
          </a:prstGeom>
        </p:spPr>
      </p:pic>
      <p:pic>
        <p:nvPicPr>
          <p:cNvPr id="8" name="Imagen 7" descr="Un puente sobre el agua&#10;&#10;Descripción generada automáticamente">
            <a:extLst>
              <a:ext uri="{FF2B5EF4-FFF2-40B4-BE49-F238E27FC236}">
                <a16:creationId xmlns:a16="http://schemas.microsoft.com/office/drawing/2014/main" id="{99F28A32-BF1F-4261-955E-472859E55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47" y="4171461"/>
            <a:ext cx="2377440" cy="192328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B83751C-E463-47A7-8397-B8CBF38455C1}"/>
              </a:ext>
            </a:extLst>
          </p:cNvPr>
          <p:cNvCxnSpPr/>
          <p:nvPr/>
        </p:nvCxnSpPr>
        <p:spPr>
          <a:xfrm>
            <a:off x="4327037" y="5133105"/>
            <a:ext cx="208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Preparación de los datos y las métricas de evaluación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4</a:t>
            </a:fld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152A2C-FB34-42F5-A104-29B779EB147A}"/>
              </a:ext>
            </a:extLst>
          </p:cNvPr>
          <p:cNvSpPr txBox="1"/>
          <p:nvPr/>
        </p:nvSpPr>
        <p:spPr>
          <a:xfrm>
            <a:off x="2799708" y="1428293"/>
            <a:ext cx="71673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CIFAR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63ECFA-6B9A-485D-9A23-C818E55B6983}"/>
              </a:ext>
            </a:extLst>
          </p:cNvPr>
          <p:cNvSpPr txBox="1"/>
          <p:nvPr/>
        </p:nvSpPr>
        <p:spPr>
          <a:xfrm>
            <a:off x="8233734" y="1428293"/>
            <a:ext cx="7537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DIV2K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2DB16F-12F2-4730-BA75-B84E91E88D25}"/>
              </a:ext>
            </a:extLst>
          </p:cNvPr>
          <p:cNvSpPr txBox="1"/>
          <p:nvPr/>
        </p:nvSpPr>
        <p:spPr>
          <a:xfrm>
            <a:off x="2346731" y="2119707"/>
            <a:ext cx="16226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Clasificación.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1600 imágenes.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32 x 32 píxeles.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1243FA-411E-400E-A0D8-3355EBEA8B42}"/>
              </a:ext>
            </a:extLst>
          </p:cNvPr>
          <p:cNvSpPr txBox="1"/>
          <p:nvPr/>
        </p:nvSpPr>
        <p:spPr>
          <a:xfrm>
            <a:off x="7727153" y="2119707"/>
            <a:ext cx="1766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Reescalado</a:t>
            </a:r>
            <a:r>
              <a:rPr lang="es-E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900 imágenes.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255 x 175 píxeles.</a:t>
            </a:r>
          </a:p>
        </p:txBody>
      </p:sp>
      <p:pic>
        <p:nvPicPr>
          <p:cNvPr id="7" name="Imagen 6" descr="Imagen que contiene alimentos, cuarto&#10;&#10;Descripción generada automáticamente">
            <a:extLst>
              <a:ext uri="{FF2B5EF4-FFF2-40B4-BE49-F238E27FC236}">
                <a16:creationId xmlns:a16="http://schemas.microsoft.com/office/drawing/2014/main" id="{2DAAE006-65FF-49CA-82A7-57E51D4FF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2" y="3109912"/>
            <a:ext cx="4386146" cy="3429000"/>
          </a:xfrm>
          <a:prstGeom prst="rect">
            <a:avLst/>
          </a:prstGeom>
        </p:spPr>
      </p:pic>
      <p:pic>
        <p:nvPicPr>
          <p:cNvPr id="13" name="Imagen 12" descr="Imagen que contiene foto, diferente, artículos, colorido&#10;&#10;Descripción generada automáticamente">
            <a:extLst>
              <a:ext uri="{FF2B5EF4-FFF2-40B4-BE49-F238E27FC236}">
                <a16:creationId xmlns:a16="http://schemas.microsoft.com/office/drawing/2014/main" id="{511579C4-54D9-4D4C-80DE-FFF893DF0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29" y="3109912"/>
            <a:ext cx="3349542" cy="33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Preparación de los datos y las métricas de evaluación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5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63ECFA-6B9A-485D-9A23-C818E55B6983}"/>
              </a:ext>
            </a:extLst>
          </p:cNvPr>
          <p:cNvSpPr txBox="1"/>
          <p:nvPr/>
        </p:nvSpPr>
        <p:spPr>
          <a:xfrm>
            <a:off x="4544676" y="930144"/>
            <a:ext cx="31026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Cargar la imágenes del </a:t>
            </a:r>
            <a:r>
              <a:rPr lang="es-ES" dirty="0" err="1"/>
              <a:t>dataset</a:t>
            </a:r>
            <a:r>
              <a:rPr lang="es-ES" dirty="0"/>
              <a:t> 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28B3930F-590C-4422-BDF0-A41D7FF48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20" y="1484668"/>
            <a:ext cx="9832759" cy="4443188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8C99F787-363E-4B68-B880-9BD1B98D7BFA}"/>
              </a:ext>
            </a:extLst>
          </p:cNvPr>
          <p:cNvSpPr txBox="1"/>
          <p:nvPr/>
        </p:nvSpPr>
        <p:spPr>
          <a:xfrm>
            <a:off x="1588169" y="3706262"/>
            <a:ext cx="13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Imagen original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79638B2-8362-4890-A5DC-66E7884F0860}"/>
              </a:ext>
            </a:extLst>
          </p:cNvPr>
          <p:cNvSpPr txBox="1"/>
          <p:nvPr/>
        </p:nvSpPr>
        <p:spPr>
          <a:xfrm>
            <a:off x="4002506" y="2051434"/>
            <a:ext cx="13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Imagen original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FA9B589-03B2-44A6-A800-F2CB07C3FD7F}"/>
              </a:ext>
            </a:extLst>
          </p:cNvPr>
          <p:cNvSpPr txBox="1"/>
          <p:nvPr/>
        </p:nvSpPr>
        <p:spPr>
          <a:xfrm>
            <a:off x="8967537" y="1897545"/>
            <a:ext cx="13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Imagen original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341357B-BA27-4029-9594-21DF37E8BC20}"/>
              </a:ext>
            </a:extLst>
          </p:cNvPr>
          <p:cNvSpPr txBox="1"/>
          <p:nvPr/>
        </p:nvSpPr>
        <p:spPr>
          <a:xfrm>
            <a:off x="3801398" y="4498790"/>
            <a:ext cx="148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Reducción a un </a:t>
            </a:r>
          </a:p>
          <a:p>
            <a:r>
              <a:rPr lang="es-ES" sz="1400" dirty="0"/>
              <a:t>factor de escala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7065493-CA16-408A-981D-86223F9F88D5}"/>
              </a:ext>
            </a:extLst>
          </p:cNvPr>
          <p:cNvSpPr txBox="1"/>
          <p:nvPr/>
        </p:nvSpPr>
        <p:spPr>
          <a:xfrm>
            <a:off x="5287954" y="4079907"/>
            <a:ext cx="11573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Interpolación</a:t>
            </a:r>
          </a:p>
          <a:p>
            <a:r>
              <a:rPr lang="es-ES" sz="1400" dirty="0"/>
              <a:t>a tamaño</a:t>
            </a:r>
          </a:p>
          <a:p>
            <a:r>
              <a:rPr lang="es-ES" sz="1400" dirty="0"/>
              <a:t>original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44BAABD-B9F7-4A08-9C64-DB945DE445D1}"/>
              </a:ext>
            </a:extLst>
          </p:cNvPr>
          <p:cNvSpPr txBox="1"/>
          <p:nvPr/>
        </p:nvSpPr>
        <p:spPr>
          <a:xfrm>
            <a:off x="6609348" y="5111722"/>
            <a:ext cx="1403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Imagen reducida</a:t>
            </a:r>
          </a:p>
          <a:p>
            <a:r>
              <a:rPr lang="es-ES" sz="1400" dirty="0"/>
              <a:t>interpolada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83E49F5-9A42-4BF2-95BB-3E380C773B75}"/>
              </a:ext>
            </a:extLst>
          </p:cNvPr>
          <p:cNvSpPr txBox="1"/>
          <p:nvPr/>
        </p:nvSpPr>
        <p:spPr>
          <a:xfrm>
            <a:off x="8923038" y="5149267"/>
            <a:ext cx="1403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Imagen reducida</a:t>
            </a:r>
          </a:p>
          <a:p>
            <a:r>
              <a:rPr lang="es-ES" sz="1400" dirty="0"/>
              <a:t>interpolada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1716798C-ECC2-4B3C-81C9-B6184DCFDE8F}"/>
              </a:ext>
            </a:extLst>
          </p:cNvPr>
          <p:cNvCxnSpPr/>
          <p:nvPr/>
        </p:nvCxnSpPr>
        <p:spPr>
          <a:xfrm>
            <a:off x="2980944" y="2962656"/>
            <a:ext cx="82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82F4FD4D-149A-4A0D-8C1A-09E36327F07A}"/>
              </a:ext>
            </a:extLst>
          </p:cNvPr>
          <p:cNvCxnSpPr/>
          <p:nvPr/>
        </p:nvCxnSpPr>
        <p:spPr>
          <a:xfrm>
            <a:off x="5317418" y="2962656"/>
            <a:ext cx="350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2C22E45-1B75-4A57-A1F0-2AA6C56B140C}"/>
              </a:ext>
            </a:extLst>
          </p:cNvPr>
          <p:cNvCxnSpPr/>
          <p:nvPr/>
        </p:nvCxnSpPr>
        <p:spPr>
          <a:xfrm>
            <a:off x="4462272" y="3706262"/>
            <a:ext cx="0" cy="23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685E78F-453B-478D-BA54-FF861CFFFA3A}"/>
              </a:ext>
            </a:extLst>
          </p:cNvPr>
          <p:cNvCxnSpPr/>
          <p:nvPr/>
        </p:nvCxnSpPr>
        <p:spPr>
          <a:xfrm>
            <a:off x="4659962" y="4138645"/>
            <a:ext cx="627992" cy="19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47FD237E-FA86-4574-AC85-E1C25DBA1E6F}"/>
              </a:ext>
            </a:extLst>
          </p:cNvPr>
          <p:cNvCxnSpPr/>
          <p:nvPr/>
        </p:nvCxnSpPr>
        <p:spPr>
          <a:xfrm>
            <a:off x="6095998" y="4498790"/>
            <a:ext cx="43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1E28A3B-C615-4418-A67B-25A10E46FD73}"/>
              </a:ext>
            </a:extLst>
          </p:cNvPr>
          <p:cNvCxnSpPr/>
          <p:nvPr/>
        </p:nvCxnSpPr>
        <p:spPr>
          <a:xfrm>
            <a:off x="8013258" y="4498790"/>
            <a:ext cx="81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37BBD71E-99BC-4A8E-B90C-7D49D7DAF946}"/>
              </a:ext>
            </a:extLst>
          </p:cNvPr>
          <p:cNvSpPr/>
          <p:nvPr/>
        </p:nvSpPr>
        <p:spPr>
          <a:xfrm>
            <a:off x="3264408" y="1673352"/>
            <a:ext cx="5248656" cy="3999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25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Preparación de los datos y las métricas de evaluación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6</a:t>
            </a:fld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152A2C-FB34-42F5-A104-29B779EB147A}"/>
              </a:ext>
            </a:extLst>
          </p:cNvPr>
          <p:cNvSpPr txBox="1"/>
          <p:nvPr/>
        </p:nvSpPr>
        <p:spPr>
          <a:xfrm>
            <a:off x="2799708" y="1428293"/>
            <a:ext cx="683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PSNR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63ECFA-6B9A-485D-9A23-C818E55B6983}"/>
              </a:ext>
            </a:extLst>
          </p:cNvPr>
          <p:cNvSpPr txBox="1"/>
          <p:nvPr/>
        </p:nvSpPr>
        <p:spPr>
          <a:xfrm>
            <a:off x="8233734" y="1428293"/>
            <a:ext cx="651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SSIM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2DB16F-12F2-4730-BA75-B84E91E88D25}"/>
              </a:ext>
            </a:extLst>
          </p:cNvPr>
          <p:cNvSpPr txBox="1"/>
          <p:nvPr/>
        </p:nvSpPr>
        <p:spPr>
          <a:xfrm>
            <a:off x="802053" y="2173189"/>
            <a:ext cx="52939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Proporción máxima de señal a ruido (</a:t>
            </a:r>
            <a:r>
              <a:rPr lang="es-ES" sz="1400" i="1" dirty="0" err="1"/>
              <a:t>Peak</a:t>
            </a:r>
            <a:r>
              <a:rPr lang="es-ES" sz="1400" i="1" dirty="0"/>
              <a:t> </a:t>
            </a:r>
            <a:r>
              <a:rPr lang="es-ES" sz="1400" i="1" dirty="0" err="1"/>
              <a:t>Signal</a:t>
            </a:r>
            <a:r>
              <a:rPr lang="es-ES" sz="1400" i="1" dirty="0"/>
              <a:t>-to-</a:t>
            </a:r>
            <a:r>
              <a:rPr lang="es-ES" sz="1400" i="1" dirty="0" err="1"/>
              <a:t>Noise</a:t>
            </a:r>
            <a:r>
              <a:rPr lang="es-ES" sz="1400" i="1" dirty="0"/>
              <a:t> Ratio</a:t>
            </a:r>
            <a:r>
              <a:rPr lang="es-ES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Se expresa en escala logarítmica.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Unidad: Decibelio (dB).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Error cuadrático medio (MSE):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Cálculo del PSNR: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Valores típicos entre 30 y 50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Cuanto mejor es la codificación, mayor PSNR.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1243FA-411E-400E-A0D8-3355EBEA8B42}"/>
              </a:ext>
            </a:extLst>
          </p:cNvPr>
          <p:cNvSpPr txBox="1"/>
          <p:nvPr/>
        </p:nvSpPr>
        <p:spPr>
          <a:xfrm>
            <a:off x="6096000" y="2173189"/>
            <a:ext cx="56291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Índice de similitud estructural (</a:t>
            </a:r>
            <a:r>
              <a:rPr lang="es-ES" sz="1400" i="1" dirty="0" err="1"/>
              <a:t>Structural</a:t>
            </a:r>
            <a:r>
              <a:rPr lang="es-ES" sz="1400" i="1" dirty="0"/>
              <a:t> </a:t>
            </a:r>
            <a:r>
              <a:rPr lang="es-ES" sz="1400" i="1" dirty="0" err="1"/>
              <a:t>similarity</a:t>
            </a:r>
            <a:r>
              <a:rPr lang="es-ES" sz="1400" i="1" dirty="0"/>
              <a:t> </a:t>
            </a:r>
            <a:r>
              <a:rPr lang="es-ES" sz="1400" i="1" dirty="0" err="1"/>
              <a:t>index</a:t>
            </a:r>
            <a:r>
              <a:rPr lang="es-ES" sz="1400" i="1" dirty="0"/>
              <a:t> </a:t>
            </a:r>
            <a:r>
              <a:rPr lang="es-ES" sz="1400" i="1" dirty="0" err="1"/>
              <a:t>metric</a:t>
            </a:r>
            <a:r>
              <a:rPr lang="es-ES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Descomponer píxeles en luminancia, contraste y estructura.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Resultado entre -1 y 1.</a:t>
            </a: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Valores próximos a 1 indican que la imagen es muy similar a la original.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6F6D0A7F-7A44-4960-A198-982E7D2C8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3" y="3429000"/>
            <a:ext cx="2990850" cy="685800"/>
          </a:xfrm>
          <a:prstGeom prst="rect">
            <a:avLst/>
          </a:prstGeom>
        </p:spPr>
      </p:pic>
      <p:pic>
        <p:nvPicPr>
          <p:cNvPr id="10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0C8625B-874A-46FB-AA16-99F6D162C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45" y="4683716"/>
            <a:ext cx="1804925" cy="6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Redes generativas antagónicas (GAN)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7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F98DA2F-8C3E-43A3-BD34-DA42A437D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64FC3C4-F0F6-40EF-BBB5-38C7E5FE8FAD}"/>
              </a:ext>
            </a:extLst>
          </p:cNvPr>
          <p:cNvSpPr txBox="1"/>
          <p:nvPr/>
        </p:nvSpPr>
        <p:spPr>
          <a:xfrm>
            <a:off x="887939" y="1397675"/>
            <a:ext cx="10473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Unión de 2 redes neuronales que aprenden y evolucionan.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de ellas (Discriminadora) evalúa a la otra (Generadora), mejorando los resultados iteración a iteración.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Partiendo de una imagen en alta resolución, se crea su versión en baja resolución.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 la GAN se le pasa esta versión, generando una en alta resolución y se compara con la original.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193E9DF-5BDF-4CB8-BBD3-5B410C277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24" y="3500038"/>
            <a:ext cx="6188551" cy="33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9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Diseño e implementación de la GAN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8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12F1C8-BED7-4AD5-B8AE-B20CF1C1362E}"/>
              </a:ext>
            </a:extLst>
          </p:cNvPr>
          <p:cNvSpPr txBox="1"/>
          <p:nvPr/>
        </p:nvSpPr>
        <p:spPr>
          <a:xfrm>
            <a:off x="4485687" y="1056682"/>
            <a:ext cx="32206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Red extractora de características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8D9D4C8-16B8-43B1-BBD0-AD94505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80CD3B6-8F93-43D8-85DF-75FB5667A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7744"/>
            <a:ext cx="109537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0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Diseño e implementación de la GAN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9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12F1C8-BED7-4AD5-B8AE-B20CF1C1362E}"/>
              </a:ext>
            </a:extLst>
          </p:cNvPr>
          <p:cNvSpPr txBox="1"/>
          <p:nvPr/>
        </p:nvSpPr>
        <p:spPr>
          <a:xfrm>
            <a:off x="4485687" y="1056682"/>
            <a:ext cx="32206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Red extractora de características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8D9D4C8-16B8-43B1-BBD0-AD94505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pic>
        <p:nvPicPr>
          <p:cNvPr id="6" name="Imagen 5" descr="Imagen que contiene monitor, microondas, foto, horno&#10;&#10;Descripción generada automáticamente">
            <a:extLst>
              <a:ext uri="{FF2B5EF4-FFF2-40B4-BE49-F238E27FC236}">
                <a16:creationId xmlns:a16="http://schemas.microsoft.com/office/drawing/2014/main" id="{3644D5FF-F3B0-4003-956A-72F8E9CA2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2" y="2396665"/>
            <a:ext cx="8927459" cy="29951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822DC5-A80B-4B14-BD0C-3AE3CE61B4E6}"/>
              </a:ext>
            </a:extLst>
          </p:cNvPr>
          <p:cNvSpPr txBox="1"/>
          <p:nvPr/>
        </p:nvSpPr>
        <p:spPr>
          <a:xfrm>
            <a:off x="2256391" y="2550553"/>
            <a:ext cx="2099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Imagen en baja resolución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2F134E-EF67-44E9-ACA5-30F92DC3AE7A}"/>
              </a:ext>
            </a:extLst>
          </p:cNvPr>
          <p:cNvSpPr txBox="1"/>
          <p:nvPr/>
        </p:nvSpPr>
        <p:spPr>
          <a:xfrm>
            <a:off x="5080657" y="2419098"/>
            <a:ext cx="2062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Imagen en alta resolución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AC8109-E641-45F3-9186-A3FA40BBD7FE}"/>
              </a:ext>
            </a:extLst>
          </p:cNvPr>
          <p:cNvSpPr txBox="1"/>
          <p:nvPr/>
        </p:nvSpPr>
        <p:spPr>
          <a:xfrm>
            <a:off x="8060586" y="2550552"/>
            <a:ext cx="274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Imagen reconstruida</a:t>
            </a:r>
          </a:p>
        </p:txBody>
      </p:sp>
    </p:spTree>
    <p:extLst>
      <p:ext uri="{BB962C8B-B14F-4D97-AF65-F5344CB8AC3E}">
        <p14:creationId xmlns:p14="http://schemas.microsoft.com/office/powerpoint/2010/main" val="284520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</TotalTime>
  <Words>493</Words>
  <Application>Microsoft Office PowerPoint</Application>
  <PresentationFormat>Panorámica</PresentationFormat>
  <Paragraphs>137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Aplicaciones de Reconocimiento de Formas  Diseño de una red neuronal para el reescalado de imágenes</vt:lpstr>
      <vt:lpstr>Índice</vt:lpstr>
      <vt:lpstr>Descripción de la tarea</vt:lpstr>
      <vt:lpstr>Preparación de los datos y las métricas de evaluación</vt:lpstr>
      <vt:lpstr>Preparación de los datos y las métricas de evaluación</vt:lpstr>
      <vt:lpstr>Preparación de los datos y las métricas de evaluación</vt:lpstr>
      <vt:lpstr>Redes generativas antagónicas (GAN)</vt:lpstr>
      <vt:lpstr>Diseño e implementación de la GAN</vt:lpstr>
      <vt:lpstr>Diseño e implementación de la GAN</vt:lpstr>
      <vt:lpstr>Diseño e implementación de la GAN</vt:lpstr>
      <vt:lpstr>Diseño e implementación de la GAN</vt:lpstr>
      <vt:lpstr>Diseño e implementación de la GAN</vt:lpstr>
      <vt:lpstr>Diseño e implementación de la GAN</vt:lpstr>
      <vt:lpstr>Diseño e implementación de la GAN</vt:lpstr>
      <vt:lpstr>Resultados obtenidos</vt:lpstr>
      <vt:lpstr>Resultados obtenidos</vt:lpstr>
      <vt:lpstr>Resumen y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Arqueología INFORMÁTICA: Diseño e implementación de la máquina enigma en scratch</dc:title>
  <dc:creator>juan lópez ramírez</dc:creator>
  <cp:lastModifiedBy>juan lópez ramírez</cp:lastModifiedBy>
  <cp:revision>125</cp:revision>
  <dcterms:created xsi:type="dcterms:W3CDTF">2019-07-03T08:31:49Z</dcterms:created>
  <dcterms:modified xsi:type="dcterms:W3CDTF">2020-05-20T10:51:14Z</dcterms:modified>
</cp:coreProperties>
</file>