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917" autoAdjust="0"/>
  </p:normalViewPr>
  <p:slideViewPr>
    <p:cSldViewPr snapToGrid="0">
      <p:cViewPr varScale="1">
        <p:scale>
          <a:sx n="67" d="100"/>
          <a:sy n="67" d="100"/>
        </p:scale>
        <p:origin x="22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97930-2EFE-4419-806F-6A8FDA1A6EED}" type="datetimeFigureOut">
              <a:rPr lang="es-ES" smtClean="0"/>
              <a:t>08/02/2020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529E7-6400-49BC-8AFC-23F08D80B008}" type="slidenum">
              <a:rPr lang="es-ES" smtClean="0"/>
              <a:t>‹Nº›</a:t>
            </a:fld>
            <a:endParaRPr lang="es-ES"/>
          </a:p>
        </p:txBody>
      </p:sp>
    </p:spTree>
    <p:extLst>
      <p:ext uri="{BB962C8B-B14F-4D97-AF65-F5344CB8AC3E}">
        <p14:creationId xmlns:p14="http://schemas.microsoft.com/office/powerpoint/2010/main" val="60124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Buenas tardes, somos Jacobo López y Juan López y vamos a presentar el trabajo final de la asignatura de RAH titulado…</a:t>
            </a:r>
          </a:p>
        </p:txBody>
      </p:sp>
      <p:sp>
        <p:nvSpPr>
          <p:cNvPr id="4" name="Marcador de número de diapositiva 3"/>
          <p:cNvSpPr>
            <a:spLocks noGrp="1"/>
          </p:cNvSpPr>
          <p:nvPr>
            <p:ph type="sldNum" sz="quarter" idx="5"/>
          </p:nvPr>
        </p:nvSpPr>
        <p:spPr/>
        <p:txBody>
          <a:bodyPr/>
          <a:lstStyle/>
          <a:p>
            <a:fld id="{702529E7-6400-49BC-8AFC-23F08D80B008}" type="slidenum">
              <a:rPr lang="es-ES" smtClean="0"/>
              <a:t>1</a:t>
            </a:fld>
            <a:endParaRPr lang="es-ES"/>
          </a:p>
        </p:txBody>
      </p:sp>
    </p:spTree>
    <p:extLst>
      <p:ext uri="{BB962C8B-B14F-4D97-AF65-F5344CB8AC3E}">
        <p14:creationId xmlns:p14="http://schemas.microsoft.com/office/powerpoint/2010/main" val="690665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Luego, en Cloud </a:t>
            </a:r>
            <a:r>
              <a:rPr lang="es-ES" dirty="0" err="1"/>
              <a:t>Code</a:t>
            </a:r>
            <a:r>
              <a:rPr lang="es-ES" dirty="0"/>
              <a:t>, se definen las funciones en </a:t>
            </a:r>
            <a:r>
              <a:rPr lang="es-ES" dirty="0" err="1"/>
              <a:t>Javascript</a:t>
            </a:r>
            <a:r>
              <a:rPr lang="es-ES" dirty="0"/>
              <a:t> que pueden llegar a ser útiles en el diálogo del </a:t>
            </a:r>
            <a:r>
              <a:rPr lang="es-ES" dirty="0" err="1"/>
              <a:t>bot</a:t>
            </a:r>
            <a:r>
              <a:rPr lang="es-ES" dirty="0"/>
              <a:t> con el cliente. En nuestro caso, se ha implementado una función </a:t>
            </a:r>
            <a:r>
              <a:rPr lang="es-ES" dirty="0" err="1"/>
              <a:t>comprarEntradas</a:t>
            </a:r>
            <a:r>
              <a:rPr lang="es-ES" dirty="0"/>
              <a:t>.</a:t>
            </a:r>
          </a:p>
          <a:p>
            <a:endParaRPr lang="es-ES" dirty="0"/>
          </a:p>
          <a:p>
            <a:r>
              <a:rPr lang="es-ES" dirty="0"/>
              <a:t>El objetivo de esta función es mostrarle al usuario la cartelera actual de </a:t>
            </a:r>
            <a:r>
              <a:rPr lang="es-ES" dirty="0" err="1"/>
              <a:t>Cinesa</a:t>
            </a:r>
            <a:r>
              <a:rPr lang="es-ES" dirty="0"/>
              <a:t> de Aldaia. Para ello, hemos hecho uso de la API </a:t>
            </a:r>
            <a:r>
              <a:rPr lang="es-ES" dirty="0" err="1"/>
              <a:t>Fetch</a:t>
            </a:r>
            <a:r>
              <a:rPr lang="es-ES" dirty="0"/>
              <a:t>, que proporciona una interfaz JavaScript para acceder y manipular partes del canal HTTP. La hemos aprovechado para recuperar el código en HTML de la web de </a:t>
            </a:r>
            <a:r>
              <a:rPr lang="es-ES" dirty="0" err="1"/>
              <a:t>Filmaffinity</a:t>
            </a:r>
            <a:r>
              <a:rPr lang="es-ES" dirty="0"/>
              <a:t>. </a:t>
            </a:r>
          </a:p>
          <a:p>
            <a:endParaRPr lang="es-ES" dirty="0"/>
          </a:p>
          <a:p>
            <a:r>
              <a:rPr lang="es-ES" dirty="0"/>
              <a:t>Además de esta, hemos utilizado la API </a:t>
            </a:r>
            <a:r>
              <a:rPr lang="es-ES" dirty="0" err="1"/>
              <a:t>Cheerio</a:t>
            </a:r>
            <a:r>
              <a:rPr lang="es-ES" dirty="0"/>
              <a:t> para hacer un Web </a:t>
            </a:r>
            <a:r>
              <a:rPr lang="es-ES" dirty="0" err="1"/>
              <a:t>Scraping</a:t>
            </a:r>
            <a:r>
              <a:rPr lang="es-ES" dirty="0"/>
              <a:t> y obtener, del HTML recuperado, las películas de la cartelera, junto con un identificador que permite obtener la parte de la página web donde se especifican los horarios de la película en cuestión.</a:t>
            </a:r>
          </a:p>
          <a:p>
            <a:endParaRPr lang="es-ES" dirty="0"/>
          </a:p>
          <a:p>
            <a:r>
              <a:rPr lang="es-ES" dirty="0"/>
              <a:t>Cuando ya tenemos todas las películas, le enviamos al usuario (con una diferencia de un segundo) una respuesta con los títulos de la películas y un botón que contiene el enlace a los horarios de cada una de ellas, gracias a los identificadores que previamente habíamos guardado.</a:t>
            </a:r>
          </a:p>
        </p:txBody>
      </p:sp>
      <p:sp>
        <p:nvSpPr>
          <p:cNvPr id="4" name="Marcador de número de diapositiva 3"/>
          <p:cNvSpPr>
            <a:spLocks noGrp="1"/>
          </p:cNvSpPr>
          <p:nvPr>
            <p:ph type="sldNum" sz="quarter" idx="5"/>
          </p:nvPr>
        </p:nvSpPr>
        <p:spPr/>
        <p:txBody>
          <a:bodyPr/>
          <a:lstStyle/>
          <a:p>
            <a:fld id="{702529E7-6400-49BC-8AFC-23F08D80B008}" type="slidenum">
              <a:rPr lang="es-ES" smtClean="0"/>
              <a:t>10</a:t>
            </a:fld>
            <a:endParaRPr lang="es-ES"/>
          </a:p>
        </p:txBody>
      </p:sp>
    </p:spTree>
    <p:extLst>
      <p:ext uri="{BB962C8B-B14F-4D97-AF65-F5344CB8AC3E}">
        <p14:creationId xmlns:p14="http://schemas.microsoft.com/office/powerpoint/2010/main" val="4103744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Finalmente, esta función la incluimos dentro del </a:t>
            </a:r>
            <a:r>
              <a:rPr lang="es-ES" dirty="0" err="1"/>
              <a:t>intent</a:t>
            </a:r>
            <a:r>
              <a:rPr lang="es-ES" dirty="0"/>
              <a:t> Cartelera, en la parte de Flujo de diálogo.</a:t>
            </a:r>
          </a:p>
        </p:txBody>
      </p:sp>
      <p:sp>
        <p:nvSpPr>
          <p:cNvPr id="4" name="Marcador de número de diapositiva 3"/>
          <p:cNvSpPr>
            <a:spLocks noGrp="1"/>
          </p:cNvSpPr>
          <p:nvPr>
            <p:ph type="sldNum" sz="quarter" idx="5"/>
          </p:nvPr>
        </p:nvSpPr>
        <p:spPr/>
        <p:txBody>
          <a:bodyPr/>
          <a:lstStyle/>
          <a:p>
            <a:fld id="{702529E7-6400-49BC-8AFC-23F08D80B008}" type="slidenum">
              <a:rPr lang="es-ES" smtClean="0"/>
              <a:t>11</a:t>
            </a:fld>
            <a:endParaRPr lang="es-ES"/>
          </a:p>
        </p:txBody>
      </p:sp>
    </p:spTree>
    <p:extLst>
      <p:ext uri="{BB962C8B-B14F-4D97-AF65-F5344CB8AC3E}">
        <p14:creationId xmlns:p14="http://schemas.microsoft.com/office/powerpoint/2010/main" val="462253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desplegar nuestro </a:t>
            </a:r>
            <a:r>
              <a:rPr lang="es-ES" dirty="0" err="1"/>
              <a:t>bot</a:t>
            </a:r>
            <a:r>
              <a:rPr lang="es-ES" dirty="0"/>
              <a:t>, hemos elegido hacerlo en </a:t>
            </a:r>
            <a:r>
              <a:rPr lang="es-ES" dirty="0" err="1"/>
              <a:t>Telegram</a:t>
            </a:r>
            <a:r>
              <a:rPr lang="es-ES" dirty="0"/>
              <a:t>. </a:t>
            </a:r>
          </a:p>
          <a:p>
            <a:endParaRPr lang="es-ES" dirty="0"/>
          </a:p>
          <a:p>
            <a:r>
              <a:rPr lang="es-ES" dirty="0"/>
              <a:t>Para ello, antes que nada debemos crear un </a:t>
            </a:r>
            <a:r>
              <a:rPr lang="es-ES" dirty="0" err="1"/>
              <a:t>bot</a:t>
            </a:r>
            <a:r>
              <a:rPr lang="es-ES" dirty="0"/>
              <a:t> en </a:t>
            </a:r>
            <a:r>
              <a:rPr lang="es-ES" dirty="0" err="1"/>
              <a:t>Telegram</a:t>
            </a:r>
            <a:r>
              <a:rPr lang="es-ES" dirty="0"/>
              <a:t> mediante @</a:t>
            </a:r>
            <a:r>
              <a:rPr lang="es-ES" dirty="0" err="1"/>
              <a:t>BotFather</a:t>
            </a:r>
            <a:r>
              <a:rPr lang="es-ES" dirty="0"/>
              <a:t>, una cuenta que no deja de ser más que un </a:t>
            </a:r>
            <a:r>
              <a:rPr lang="es-ES" dirty="0" err="1"/>
              <a:t>chatbot</a:t>
            </a:r>
            <a:r>
              <a:rPr lang="es-ES" dirty="0"/>
              <a:t> administrador.</a:t>
            </a:r>
          </a:p>
          <a:p>
            <a:endParaRPr lang="es-ES" dirty="0"/>
          </a:p>
          <a:p>
            <a:r>
              <a:rPr lang="es-ES" dirty="0"/>
              <a:t>A este le contestamos con un /</a:t>
            </a:r>
            <a:r>
              <a:rPr lang="es-ES" dirty="0" err="1"/>
              <a:t>newbot</a:t>
            </a:r>
            <a:r>
              <a:rPr lang="es-ES" dirty="0"/>
              <a:t>, nos pedirá un nombre para el </a:t>
            </a:r>
            <a:r>
              <a:rPr lang="es-ES" dirty="0" err="1"/>
              <a:t>bot</a:t>
            </a:r>
            <a:r>
              <a:rPr lang="es-ES" dirty="0"/>
              <a:t>, que en nuestro caso le hemos llamado @</a:t>
            </a:r>
            <a:r>
              <a:rPr lang="es-ES" dirty="0" err="1"/>
              <a:t>Cinebolosbot</a:t>
            </a:r>
            <a:r>
              <a:rPr lang="es-ES" dirty="0"/>
              <a:t>, y nos proporcionará su token, que debemos colocar en este campo vacío y luego guardar.</a:t>
            </a:r>
          </a:p>
        </p:txBody>
      </p:sp>
      <p:sp>
        <p:nvSpPr>
          <p:cNvPr id="4" name="Marcador de número de diapositiva 3"/>
          <p:cNvSpPr>
            <a:spLocks noGrp="1"/>
          </p:cNvSpPr>
          <p:nvPr>
            <p:ph type="sldNum" sz="quarter" idx="5"/>
          </p:nvPr>
        </p:nvSpPr>
        <p:spPr/>
        <p:txBody>
          <a:bodyPr/>
          <a:lstStyle/>
          <a:p>
            <a:fld id="{702529E7-6400-49BC-8AFC-23F08D80B008}" type="slidenum">
              <a:rPr lang="es-ES" smtClean="0"/>
              <a:t>12</a:t>
            </a:fld>
            <a:endParaRPr lang="es-ES"/>
          </a:p>
        </p:txBody>
      </p:sp>
    </p:spTree>
    <p:extLst>
      <p:ext uri="{BB962C8B-B14F-4D97-AF65-F5344CB8AC3E}">
        <p14:creationId xmlns:p14="http://schemas.microsoft.com/office/powerpoint/2010/main" val="2002631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vez desplegado, se han realizado pruebas de funcionamiento para demostrar que el </a:t>
            </a:r>
            <a:r>
              <a:rPr lang="es-ES" dirty="0" err="1"/>
              <a:t>bot</a:t>
            </a:r>
            <a:r>
              <a:rPr lang="es-ES" dirty="0"/>
              <a:t> funciona como debe. </a:t>
            </a:r>
          </a:p>
          <a:p>
            <a:endParaRPr lang="es-ES" dirty="0"/>
          </a:p>
          <a:p>
            <a:r>
              <a:rPr lang="es-ES" dirty="0"/>
              <a:t>Iniciamos la conversación con /</a:t>
            </a:r>
            <a:r>
              <a:rPr lang="es-ES" dirty="0" err="1"/>
              <a:t>start</a:t>
            </a:r>
            <a:r>
              <a:rPr lang="es-ES" dirty="0"/>
              <a:t> y recibimos el mensajes de bienvenida con instrucciones de uso.</a:t>
            </a:r>
          </a:p>
          <a:p>
            <a:endParaRPr lang="es-ES" dirty="0"/>
          </a:p>
          <a:p>
            <a:r>
              <a:rPr lang="es-ES" dirty="0"/>
              <a:t>Hemos probado a que se nos muestre la cartelera por dos vías: Pulsando el botón de 'Ver una película' y con texto.</a:t>
            </a:r>
          </a:p>
        </p:txBody>
      </p:sp>
      <p:sp>
        <p:nvSpPr>
          <p:cNvPr id="4" name="Marcador de número de diapositiva 3"/>
          <p:cNvSpPr>
            <a:spLocks noGrp="1"/>
          </p:cNvSpPr>
          <p:nvPr>
            <p:ph type="sldNum" sz="quarter" idx="5"/>
          </p:nvPr>
        </p:nvSpPr>
        <p:spPr/>
        <p:txBody>
          <a:bodyPr/>
          <a:lstStyle/>
          <a:p>
            <a:fld id="{702529E7-6400-49BC-8AFC-23F08D80B008}" type="slidenum">
              <a:rPr lang="es-ES" smtClean="0"/>
              <a:t>13</a:t>
            </a:fld>
            <a:endParaRPr lang="es-ES"/>
          </a:p>
        </p:txBody>
      </p:sp>
    </p:spTree>
    <p:extLst>
      <p:ext uri="{BB962C8B-B14F-4D97-AF65-F5344CB8AC3E}">
        <p14:creationId xmlns:p14="http://schemas.microsoft.com/office/powerpoint/2010/main" val="4086407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Si pinchamos en 'Ver horarios' de una película nos sale el mensaje de confirmación de la figura y se nos abre una pestaña con los horarios de la película.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Pinchando en uno de ellos accedemos a comprar las entradas.</a:t>
            </a:r>
          </a:p>
          <a:p>
            <a:endParaRPr lang="es-ES" dirty="0"/>
          </a:p>
        </p:txBody>
      </p:sp>
      <p:sp>
        <p:nvSpPr>
          <p:cNvPr id="4" name="Marcador de número de diapositiva 3"/>
          <p:cNvSpPr>
            <a:spLocks noGrp="1"/>
          </p:cNvSpPr>
          <p:nvPr>
            <p:ph type="sldNum" sz="quarter" idx="5"/>
          </p:nvPr>
        </p:nvSpPr>
        <p:spPr/>
        <p:txBody>
          <a:bodyPr/>
          <a:lstStyle/>
          <a:p>
            <a:fld id="{702529E7-6400-49BC-8AFC-23F08D80B008}" type="slidenum">
              <a:rPr lang="es-ES" smtClean="0"/>
              <a:t>14</a:t>
            </a:fld>
            <a:endParaRPr lang="es-ES"/>
          </a:p>
        </p:txBody>
      </p:sp>
    </p:spTree>
    <p:extLst>
      <p:ext uri="{BB962C8B-B14F-4D97-AF65-F5344CB8AC3E}">
        <p14:creationId xmlns:p14="http://schemas.microsoft.com/office/powerpoint/2010/main" val="868868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otra parte, si seleccionamos 'Jugar a bolos’ o lo escribimos, el </a:t>
            </a:r>
            <a:r>
              <a:rPr lang="es-ES" dirty="0" err="1"/>
              <a:t>bot</a:t>
            </a:r>
            <a:r>
              <a:rPr lang="es-ES" dirty="0"/>
              <a:t> entiende que el usuario desea, o bien reservar pista, o bien información sobre la bolera.</a:t>
            </a:r>
          </a:p>
          <a:p>
            <a:endParaRPr lang="es-ES" dirty="0"/>
          </a:p>
        </p:txBody>
      </p:sp>
      <p:sp>
        <p:nvSpPr>
          <p:cNvPr id="4" name="Marcador de número de diapositiva 3"/>
          <p:cNvSpPr>
            <a:spLocks noGrp="1"/>
          </p:cNvSpPr>
          <p:nvPr>
            <p:ph type="sldNum" sz="quarter" idx="5"/>
          </p:nvPr>
        </p:nvSpPr>
        <p:spPr/>
        <p:txBody>
          <a:bodyPr/>
          <a:lstStyle/>
          <a:p>
            <a:fld id="{702529E7-6400-49BC-8AFC-23F08D80B008}" type="slidenum">
              <a:rPr lang="es-ES" smtClean="0"/>
              <a:t>15</a:t>
            </a:fld>
            <a:endParaRPr lang="es-ES"/>
          </a:p>
        </p:txBody>
      </p:sp>
    </p:spTree>
    <p:extLst>
      <p:ext uri="{BB962C8B-B14F-4D97-AF65-F5344CB8AC3E}">
        <p14:creationId xmlns:p14="http://schemas.microsoft.com/office/powerpoint/2010/main" val="2476230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ha probado el </a:t>
            </a:r>
            <a:r>
              <a:rPr lang="es-ES" dirty="0" err="1"/>
              <a:t>intent</a:t>
            </a:r>
            <a:r>
              <a:rPr lang="es-ES" dirty="0"/>
              <a:t> auxiliar </a:t>
            </a:r>
            <a:r>
              <a:rPr lang="es-ES" dirty="0" err="1"/>
              <a:t>reservarPista</a:t>
            </a:r>
            <a:r>
              <a:rPr lang="es-ES" dirty="0"/>
              <a:t> con texto, el </a:t>
            </a:r>
            <a:r>
              <a:rPr lang="es-ES" dirty="0" err="1"/>
              <a:t>bot</a:t>
            </a:r>
            <a:r>
              <a:rPr lang="es-ES" dirty="0"/>
              <a:t> lo ha reconocido sin problemas y accede a la página web pertinente.</a:t>
            </a:r>
          </a:p>
          <a:p>
            <a:endParaRPr lang="es-ES" dirty="0"/>
          </a:p>
          <a:p>
            <a:endParaRPr lang="es-ES" dirty="0"/>
          </a:p>
        </p:txBody>
      </p:sp>
      <p:sp>
        <p:nvSpPr>
          <p:cNvPr id="4" name="Marcador de número de diapositiva 3"/>
          <p:cNvSpPr>
            <a:spLocks noGrp="1"/>
          </p:cNvSpPr>
          <p:nvPr>
            <p:ph type="sldNum" sz="quarter" idx="5"/>
          </p:nvPr>
        </p:nvSpPr>
        <p:spPr/>
        <p:txBody>
          <a:bodyPr/>
          <a:lstStyle/>
          <a:p>
            <a:fld id="{702529E7-6400-49BC-8AFC-23F08D80B008}" type="slidenum">
              <a:rPr lang="es-ES" smtClean="0"/>
              <a:t>16</a:t>
            </a:fld>
            <a:endParaRPr lang="es-ES"/>
          </a:p>
        </p:txBody>
      </p:sp>
    </p:spTree>
    <p:extLst>
      <p:ext uri="{BB962C8B-B14F-4D97-AF65-F5344CB8AC3E}">
        <p14:creationId xmlns:p14="http://schemas.microsoft.com/office/powerpoint/2010/main" val="287854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 la misma forma, se ha hecho lo propio con </a:t>
            </a:r>
            <a:r>
              <a:rPr lang="es-ES" dirty="0" err="1"/>
              <a:t>Info</a:t>
            </a:r>
            <a:r>
              <a:rPr lang="es-ES" dirty="0"/>
              <a:t>, obteniendo resultados igualmente satisfactorios.</a:t>
            </a:r>
          </a:p>
          <a:p>
            <a:endParaRPr lang="es-ES" dirty="0"/>
          </a:p>
        </p:txBody>
      </p:sp>
      <p:sp>
        <p:nvSpPr>
          <p:cNvPr id="4" name="Marcador de número de diapositiva 3"/>
          <p:cNvSpPr>
            <a:spLocks noGrp="1"/>
          </p:cNvSpPr>
          <p:nvPr>
            <p:ph type="sldNum" sz="quarter" idx="5"/>
          </p:nvPr>
        </p:nvSpPr>
        <p:spPr/>
        <p:txBody>
          <a:bodyPr/>
          <a:lstStyle/>
          <a:p>
            <a:fld id="{702529E7-6400-49BC-8AFC-23F08D80B008}" type="slidenum">
              <a:rPr lang="es-ES" smtClean="0"/>
              <a:t>17</a:t>
            </a:fld>
            <a:endParaRPr lang="es-ES"/>
          </a:p>
        </p:txBody>
      </p:sp>
    </p:spTree>
    <p:extLst>
      <p:ext uri="{BB962C8B-B14F-4D97-AF65-F5344CB8AC3E}">
        <p14:creationId xmlns:p14="http://schemas.microsoft.com/office/powerpoint/2010/main" val="3036841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con esto concluimos nuestra presentación.</a:t>
            </a:r>
          </a:p>
        </p:txBody>
      </p:sp>
      <p:sp>
        <p:nvSpPr>
          <p:cNvPr id="4" name="Marcador de número de diapositiva 3"/>
          <p:cNvSpPr>
            <a:spLocks noGrp="1"/>
          </p:cNvSpPr>
          <p:nvPr>
            <p:ph type="sldNum" sz="quarter" idx="5"/>
          </p:nvPr>
        </p:nvSpPr>
        <p:spPr/>
        <p:txBody>
          <a:bodyPr/>
          <a:lstStyle/>
          <a:p>
            <a:fld id="{702529E7-6400-49BC-8AFC-23F08D80B008}" type="slidenum">
              <a:rPr lang="es-ES" smtClean="0"/>
              <a:t>18</a:t>
            </a:fld>
            <a:endParaRPr lang="es-ES"/>
          </a:p>
        </p:txBody>
      </p:sp>
    </p:spTree>
    <p:extLst>
      <p:ext uri="{BB962C8B-B14F-4D97-AF65-F5344CB8AC3E}">
        <p14:creationId xmlns:p14="http://schemas.microsoft.com/office/powerpoint/2010/main" val="138978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El objetivo ha consistido en ampliar las prácticas que realizamos, juntando los dos dominios de Cine </a:t>
            </a:r>
            <a:r>
              <a:rPr lang="es-ES" sz="1200" b="0" i="0" kern="1200">
                <a:solidFill>
                  <a:schemeClr val="tx1"/>
                </a:solidFill>
                <a:effectLst/>
                <a:latin typeface="+mn-lt"/>
                <a:ea typeface="+mn-ea"/>
                <a:cs typeface="+mn-cs"/>
              </a:rPr>
              <a:t>y Bolos, </a:t>
            </a:r>
            <a:r>
              <a:rPr lang="es-ES" sz="1200" b="0" i="0" kern="1200" dirty="0">
                <a:solidFill>
                  <a:schemeClr val="tx1"/>
                </a:solidFill>
                <a:effectLst/>
                <a:latin typeface="+mn-lt"/>
                <a:ea typeface="+mn-ea"/>
                <a:cs typeface="+mn-cs"/>
              </a:rPr>
              <a:t>y se le han añadido unas funcionalidades para que el cliente pueda reservar pista o comprar entradas. </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Aunque las prácticas se hicieron con la herramienta </a:t>
            </a:r>
            <a:r>
              <a:rPr lang="es-ES" sz="1200" b="0" i="0" kern="1200" dirty="0" err="1">
                <a:solidFill>
                  <a:schemeClr val="tx1"/>
                </a:solidFill>
                <a:effectLst/>
                <a:latin typeface="+mn-lt"/>
                <a:ea typeface="+mn-ea"/>
                <a:cs typeface="+mn-cs"/>
              </a:rPr>
              <a:t>Dialogflow</a:t>
            </a:r>
            <a:r>
              <a:rPr lang="es-ES" sz="1200" b="0" i="0" kern="1200" dirty="0">
                <a:solidFill>
                  <a:schemeClr val="tx1"/>
                </a:solidFill>
                <a:effectLst/>
                <a:latin typeface="+mn-lt"/>
                <a:ea typeface="+mn-ea"/>
                <a:cs typeface="+mn-cs"/>
              </a:rPr>
              <a:t> de Google, decidimos implementar nuestro nuevo </a:t>
            </a:r>
            <a:r>
              <a:rPr lang="es-ES" sz="1200" b="0" i="0" kern="1200" dirty="0" err="1">
                <a:solidFill>
                  <a:schemeClr val="tx1"/>
                </a:solidFill>
                <a:effectLst/>
                <a:latin typeface="+mn-lt"/>
                <a:ea typeface="+mn-ea"/>
                <a:cs typeface="+mn-cs"/>
              </a:rPr>
              <a:t>chatbot</a:t>
            </a:r>
            <a:r>
              <a:rPr lang="es-ES" sz="1200" b="0" i="0" kern="1200" dirty="0">
                <a:solidFill>
                  <a:schemeClr val="tx1"/>
                </a:solidFill>
                <a:effectLst/>
                <a:latin typeface="+mn-lt"/>
                <a:ea typeface="+mn-ea"/>
                <a:cs typeface="+mn-cs"/>
              </a:rPr>
              <a:t> con una consola alternativa proporcionada por la empresa </a:t>
            </a:r>
            <a:r>
              <a:rPr lang="es-ES" sz="1200" b="0" i="0" kern="1200" dirty="0" err="1">
                <a:solidFill>
                  <a:schemeClr val="tx1"/>
                </a:solidFill>
                <a:effectLst/>
                <a:latin typeface="+mn-lt"/>
                <a:ea typeface="+mn-ea"/>
                <a:cs typeface="+mn-cs"/>
              </a:rPr>
              <a:t>Aunoa</a:t>
            </a:r>
            <a:r>
              <a:rPr lang="es-ES" sz="1200" b="0" i="0" kern="1200" dirty="0">
                <a:solidFill>
                  <a:schemeClr val="tx1"/>
                </a:solidFill>
                <a:effectLst/>
                <a:latin typeface="+mn-lt"/>
                <a:ea typeface="+mn-ea"/>
                <a:cs typeface="+mn-cs"/>
              </a:rPr>
              <a:t> Software, debido a las comodidades que presenta en comparación con </a:t>
            </a:r>
            <a:r>
              <a:rPr lang="es-ES" sz="1200" b="0" i="0" kern="1200" dirty="0" err="1">
                <a:solidFill>
                  <a:schemeClr val="tx1"/>
                </a:solidFill>
                <a:effectLst/>
                <a:latin typeface="+mn-lt"/>
                <a:ea typeface="+mn-ea"/>
                <a:cs typeface="+mn-cs"/>
              </a:rPr>
              <a:t>Dialogflow</a:t>
            </a:r>
            <a:r>
              <a:rPr lang="es-ES" sz="1200" b="0" i="0" kern="1200" dirty="0">
                <a:solidFill>
                  <a:schemeClr val="tx1"/>
                </a:solidFill>
                <a:effectLst/>
                <a:latin typeface="+mn-lt"/>
                <a:ea typeface="+mn-ea"/>
                <a:cs typeface="+mn-cs"/>
              </a:rPr>
              <a:t>.</a:t>
            </a:r>
          </a:p>
        </p:txBody>
      </p:sp>
      <p:sp>
        <p:nvSpPr>
          <p:cNvPr id="4" name="Marcador de número de diapositiva 3"/>
          <p:cNvSpPr>
            <a:spLocks noGrp="1"/>
          </p:cNvSpPr>
          <p:nvPr>
            <p:ph type="sldNum" sz="quarter" idx="5"/>
          </p:nvPr>
        </p:nvSpPr>
        <p:spPr/>
        <p:txBody>
          <a:bodyPr/>
          <a:lstStyle/>
          <a:p>
            <a:fld id="{702529E7-6400-49BC-8AFC-23F08D80B008}" type="slidenum">
              <a:rPr lang="es-ES" smtClean="0"/>
              <a:t>2</a:t>
            </a:fld>
            <a:endParaRPr lang="es-ES"/>
          </a:p>
        </p:txBody>
      </p:sp>
    </p:spTree>
    <p:extLst>
      <p:ext uri="{BB962C8B-B14F-4D97-AF65-F5344CB8AC3E}">
        <p14:creationId xmlns:p14="http://schemas.microsoft.com/office/powerpoint/2010/main" val="2145204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Nuestro </a:t>
            </a:r>
            <a:r>
              <a:rPr lang="es-ES" dirty="0" err="1"/>
              <a:t>bot</a:t>
            </a:r>
            <a:r>
              <a:rPr lang="es-ES" dirty="0"/>
              <a:t> tendrá que satisfacer las peticiones que reciba del cliente. Como podemos observar, el </a:t>
            </a:r>
            <a:r>
              <a:rPr lang="es-ES" dirty="0" err="1"/>
              <a:t>bot</a:t>
            </a:r>
            <a:r>
              <a:rPr lang="es-ES" dirty="0"/>
              <a:t> empezará la conversación preguntando al usuario qué desea hacer, si ir al cine a ver una película o jugar una partida de bolos. En función de lo que le conteste, el </a:t>
            </a:r>
            <a:r>
              <a:rPr lang="es-ES" dirty="0" err="1"/>
              <a:t>bot</a:t>
            </a:r>
            <a:r>
              <a:rPr lang="es-ES" dirty="0"/>
              <a:t> tomará un camino u otro, haciendo distinción entre los dos dominios.</a:t>
            </a:r>
          </a:p>
          <a:p>
            <a:endParaRPr lang="es-ES" dirty="0"/>
          </a:p>
          <a:p>
            <a:r>
              <a:rPr lang="es-ES" dirty="0"/>
              <a:t>Si el usuario escoge ver una película, el </a:t>
            </a:r>
            <a:r>
              <a:rPr lang="es-ES" dirty="0" err="1"/>
              <a:t>bot</a:t>
            </a:r>
            <a:r>
              <a:rPr lang="es-ES" dirty="0"/>
              <a:t> le mostrará una lista de las películas que se encuentran en la cartelera y quedará a elección del cliente la película a seleccionar. En este caso, el flujo de diálogo del </a:t>
            </a:r>
            <a:r>
              <a:rPr lang="es-ES" dirty="0" err="1"/>
              <a:t>bot</a:t>
            </a:r>
            <a:r>
              <a:rPr lang="es-ES" dirty="0"/>
              <a:t> será dirigido, y el usuario deberá de pulsar en los botones que el sistema le proporcione en función de la película que quiera ver.</a:t>
            </a:r>
          </a:p>
          <a:p>
            <a:endParaRPr lang="es-ES" dirty="0"/>
          </a:p>
          <a:p>
            <a:r>
              <a:rPr lang="es-ES" dirty="0"/>
              <a:t>Si, por otro lado, el usuario decide jugar a los bolos, el </a:t>
            </a:r>
            <a:r>
              <a:rPr lang="es-ES" dirty="0" err="1"/>
              <a:t>bot</a:t>
            </a:r>
            <a:r>
              <a:rPr lang="es-ES" dirty="0"/>
              <a:t> le mostrará dos opciones, o bien Información sobre la bolera, o bien Reservar pista directamente. En ambos casos, el </a:t>
            </a:r>
            <a:r>
              <a:rPr lang="es-ES" dirty="0" err="1"/>
              <a:t>bot</a:t>
            </a:r>
            <a:r>
              <a:rPr lang="es-ES" dirty="0"/>
              <a:t> le redirigirá a la página web necesaria para que el usuario realice la acción pertinente.</a:t>
            </a:r>
          </a:p>
          <a:p>
            <a:endParaRPr lang="es-ES" dirty="0"/>
          </a:p>
          <a:p>
            <a:r>
              <a:rPr lang="es-ES" dirty="0"/>
              <a:t>Es importante aclarar que, aunque el diálogo en los bolos también es dirigido, si el usuario responde al </a:t>
            </a:r>
            <a:r>
              <a:rPr lang="es-ES" dirty="0" err="1"/>
              <a:t>bot</a:t>
            </a:r>
            <a:r>
              <a:rPr lang="es-ES" dirty="0"/>
              <a:t> con una de las dos opciones en lugar de pulsar sus respectivos botones, el </a:t>
            </a:r>
            <a:r>
              <a:rPr lang="es-ES" dirty="0" err="1"/>
              <a:t>bot</a:t>
            </a:r>
            <a:r>
              <a:rPr lang="es-ES" dirty="0"/>
              <a:t> se encargará de mostrarle al cliente el camino a seguir para informarse del sitio o reservar una partida.</a:t>
            </a:r>
          </a:p>
        </p:txBody>
      </p:sp>
      <p:sp>
        <p:nvSpPr>
          <p:cNvPr id="4" name="Marcador de número de diapositiva 3"/>
          <p:cNvSpPr>
            <a:spLocks noGrp="1"/>
          </p:cNvSpPr>
          <p:nvPr>
            <p:ph type="sldNum" sz="quarter" idx="5"/>
          </p:nvPr>
        </p:nvSpPr>
        <p:spPr/>
        <p:txBody>
          <a:bodyPr/>
          <a:lstStyle/>
          <a:p>
            <a:fld id="{702529E7-6400-49BC-8AFC-23F08D80B008}" type="slidenum">
              <a:rPr lang="es-ES" smtClean="0"/>
              <a:t>3</a:t>
            </a:fld>
            <a:endParaRPr lang="es-ES"/>
          </a:p>
        </p:txBody>
      </p:sp>
    </p:spTree>
    <p:extLst>
      <p:ext uri="{BB962C8B-B14F-4D97-AF65-F5344CB8AC3E}">
        <p14:creationId xmlns:p14="http://schemas.microsoft.com/office/powerpoint/2010/main" val="3709632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añadir al sistema los </a:t>
            </a:r>
            <a:r>
              <a:rPr lang="es-ES" dirty="0" err="1"/>
              <a:t>Intents</a:t>
            </a:r>
            <a:r>
              <a:rPr lang="es-ES" dirty="0"/>
              <a:t> o estados, se emplea el Bot </a:t>
            </a:r>
            <a:r>
              <a:rPr lang="es-ES" dirty="0" err="1"/>
              <a:t>Dialog</a:t>
            </a:r>
            <a:r>
              <a:rPr lang="es-ES" dirty="0"/>
              <a:t> que proporciona la consola de </a:t>
            </a:r>
            <a:r>
              <a:rPr lang="es-ES" dirty="0" err="1"/>
              <a:t>Aunoa</a:t>
            </a:r>
            <a:r>
              <a:rPr lang="es-ES" dirty="0"/>
              <a:t>. </a:t>
            </a:r>
          </a:p>
          <a:p>
            <a:endParaRPr lang="es-ES" dirty="0"/>
          </a:p>
          <a:p>
            <a:r>
              <a:rPr lang="es-ES" dirty="0"/>
              <a:t>Como se observa en la imagen, podemos configurar el estado a través de las cuatro pestañas que proporciona:</a:t>
            </a:r>
          </a:p>
          <a:p>
            <a:endParaRPr lang="es-ES" dirty="0"/>
          </a:p>
          <a:p>
            <a:pPr marL="171450" indent="-171450">
              <a:buFontTx/>
              <a:buChar char="-"/>
            </a:pPr>
            <a:r>
              <a:rPr lang="es-ES" dirty="0"/>
              <a:t>Con diseño establecemos el nombre del </a:t>
            </a:r>
            <a:r>
              <a:rPr lang="es-ES" dirty="0" err="1"/>
              <a:t>Intent</a:t>
            </a:r>
            <a:r>
              <a:rPr lang="es-ES" dirty="0"/>
              <a:t>, su tipo, las variables (si es que queremos añadir alguna) y el estado que se ejecutará después del actual. Dentro de esta parte, en Contenido se define la respuesta que el </a:t>
            </a:r>
            <a:r>
              <a:rPr lang="es-ES" dirty="0" err="1"/>
              <a:t>bot</a:t>
            </a:r>
            <a:r>
              <a:rPr lang="es-ES" dirty="0"/>
              <a:t> proporcionará al usuario, mientras que en Acciones se especificará la tarea que llevará a cabo el </a:t>
            </a:r>
            <a:r>
              <a:rPr lang="es-ES" dirty="0" err="1"/>
              <a:t>bot</a:t>
            </a:r>
            <a:r>
              <a:rPr lang="es-ES" dirty="0"/>
              <a:t>. Podemos especificar el tipo de </a:t>
            </a:r>
            <a:r>
              <a:rPr lang="es-ES" dirty="0" err="1"/>
              <a:t>Intent</a:t>
            </a:r>
            <a:r>
              <a:rPr lang="es-ES" dirty="0"/>
              <a:t> que queremos (luego veremos que solo usamos el genérico y </a:t>
            </a:r>
            <a:r>
              <a:rPr lang="es-ES" dirty="0" err="1"/>
              <a:t>otr</a:t>
            </a:r>
            <a:r>
              <a:rPr lang="es-ES" dirty="0"/>
              <a:t> basado en funciones en </a:t>
            </a:r>
            <a:r>
              <a:rPr lang="es-ES" dirty="0" err="1"/>
              <a:t>Javascript</a:t>
            </a:r>
            <a:r>
              <a:rPr lang="es-ES" dirty="0"/>
              <a:t>). Y en Después se puede escoger otro </a:t>
            </a:r>
            <a:r>
              <a:rPr lang="es-ES" dirty="0" err="1"/>
              <a:t>intent</a:t>
            </a:r>
            <a:r>
              <a:rPr lang="es-ES" dirty="0"/>
              <a:t> que se ejecutará en cuanto termine el actual.</a:t>
            </a:r>
          </a:p>
          <a:p>
            <a:pPr marL="171450" indent="-171450">
              <a:buFontTx/>
              <a:buChar char="-"/>
            </a:pPr>
            <a:r>
              <a:rPr lang="es-ES" dirty="0" err="1"/>
              <a:t>Quicks</a:t>
            </a:r>
            <a:r>
              <a:rPr lang="es-ES" dirty="0"/>
              <a:t> es similar a las acciones del diseño, pero aquí hay un límite de 11, mientras que en la otra solo se podían añadir 3.</a:t>
            </a:r>
          </a:p>
          <a:p>
            <a:pPr marL="171450" indent="-171450">
              <a:buFontTx/>
              <a:buChar char="-"/>
            </a:pPr>
            <a:r>
              <a:rPr lang="es-ES" dirty="0"/>
              <a:t>En entidades establecemos las que el </a:t>
            </a:r>
            <a:r>
              <a:rPr lang="es-ES" dirty="0" err="1"/>
              <a:t>bot</a:t>
            </a:r>
            <a:r>
              <a:rPr lang="es-ES" dirty="0"/>
              <a:t> ha de detectar de la respuesta del usuario para este </a:t>
            </a:r>
            <a:r>
              <a:rPr lang="es-ES" dirty="0" err="1"/>
              <a:t>intent</a:t>
            </a:r>
            <a:r>
              <a:rPr lang="es-ES" dirty="0"/>
              <a:t>.</a:t>
            </a:r>
          </a:p>
          <a:p>
            <a:pPr marL="171450" indent="-171450">
              <a:buFontTx/>
              <a:buChar char="-"/>
            </a:pPr>
            <a:r>
              <a:rPr lang="es-ES" dirty="0"/>
              <a:t>Y en expresiones se especifican las respuestas que el cliente proporciona al </a:t>
            </a:r>
            <a:r>
              <a:rPr lang="es-ES" dirty="0" err="1"/>
              <a:t>bot</a:t>
            </a:r>
            <a:r>
              <a:rPr lang="es-ES" dirty="0"/>
              <a:t> para que se ejecute el estado actual. </a:t>
            </a:r>
          </a:p>
          <a:p>
            <a:pPr marL="171450" indent="-171450">
              <a:buFontTx/>
              <a:buChar char="-"/>
            </a:pPr>
            <a:endParaRPr lang="es-ES" dirty="0"/>
          </a:p>
          <a:p>
            <a:pPr marL="0" indent="0">
              <a:buFontTx/>
              <a:buNone/>
            </a:pPr>
            <a:r>
              <a:rPr lang="es-ES" dirty="0"/>
              <a:t>A grandes rasgos, nos hemos centrado en la parte de Diseño y Expresiones cuando creamos y definimos los </a:t>
            </a:r>
            <a:r>
              <a:rPr lang="es-ES" dirty="0" err="1"/>
              <a:t>intents</a:t>
            </a:r>
            <a:r>
              <a:rPr lang="es-ES" dirty="0"/>
              <a:t>.</a:t>
            </a:r>
          </a:p>
        </p:txBody>
      </p:sp>
      <p:sp>
        <p:nvSpPr>
          <p:cNvPr id="4" name="Marcador de número de diapositiva 3"/>
          <p:cNvSpPr>
            <a:spLocks noGrp="1"/>
          </p:cNvSpPr>
          <p:nvPr>
            <p:ph type="sldNum" sz="quarter" idx="5"/>
          </p:nvPr>
        </p:nvSpPr>
        <p:spPr/>
        <p:txBody>
          <a:bodyPr/>
          <a:lstStyle/>
          <a:p>
            <a:fld id="{702529E7-6400-49BC-8AFC-23F08D80B008}" type="slidenum">
              <a:rPr lang="es-ES" smtClean="0"/>
              <a:t>4</a:t>
            </a:fld>
            <a:endParaRPr lang="es-ES"/>
          </a:p>
        </p:txBody>
      </p:sp>
    </p:spTree>
    <p:extLst>
      <p:ext uri="{BB962C8B-B14F-4D97-AF65-F5344CB8AC3E}">
        <p14:creationId xmlns:p14="http://schemas.microsoft.com/office/powerpoint/2010/main" val="3357221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es el flujo de diálogo final de nuestro </a:t>
            </a:r>
            <a:r>
              <a:rPr lang="es-ES" dirty="0" err="1"/>
              <a:t>bot</a:t>
            </a:r>
            <a:r>
              <a:rPr lang="es-ES" dirty="0"/>
              <a:t>. Las flechas entre </a:t>
            </a:r>
            <a:r>
              <a:rPr lang="es-ES" dirty="0" err="1"/>
              <a:t>intents</a:t>
            </a:r>
            <a:r>
              <a:rPr lang="es-ES" dirty="0"/>
              <a:t> indican que justo automáticamente después de ejecutarse uno lo hará el siguiente. </a:t>
            </a:r>
          </a:p>
          <a:p>
            <a:endParaRPr lang="es-ES" dirty="0"/>
          </a:p>
          <a:p>
            <a:pPr marL="171450" indent="-171450">
              <a:buFontTx/>
              <a:buChar char="-"/>
            </a:pPr>
            <a:r>
              <a:rPr lang="es-ES" dirty="0" err="1"/>
              <a:t>Start</a:t>
            </a:r>
            <a:r>
              <a:rPr lang="es-ES" dirty="0"/>
              <a:t> es el estado inicial y se activa por defecto al principio del diálogo, o cuando el usuario saluda.   </a:t>
            </a:r>
          </a:p>
          <a:p>
            <a:pPr marL="0" indent="0">
              <a:buFontTx/>
              <a:buNone/>
            </a:pPr>
            <a:r>
              <a:rPr lang="es-ES" dirty="0"/>
              <a:t> </a:t>
            </a:r>
          </a:p>
          <a:p>
            <a:pPr marL="171450" indent="-171450">
              <a:buFontTx/>
              <a:buChar char="-"/>
            </a:pPr>
            <a:r>
              <a:rPr lang="es-ES" dirty="0" err="1"/>
              <a:t>Menu</a:t>
            </a:r>
            <a:r>
              <a:rPr lang="es-ES" dirty="0"/>
              <a:t> se activa justo después de </a:t>
            </a:r>
            <a:r>
              <a:rPr lang="es-ES" dirty="0" err="1"/>
              <a:t>Start</a:t>
            </a:r>
            <a:r>
              <a:rPr lang="es-ES" dirty="0"/>
              <a:t>, y en él el </a:t>
            </a:r>
            <a:r>
              <a:rPr lang="es-ES" dirty="0" err="1"/>
              <a:t>bot</a:t>
            </a:r>
            <a:r>
              <a:rPr lang="es-ES" dirty="0"/>
              <a:t> da a elegir al usuario si quiere ir al cine o jugar a los bolos. Se le ha añadido una imagen, a modo de decoración, con el nombre de la franquicia ficticia que tiene los cines y la bolera.  </a:t>
            </a:r>
          </a:p>
          <a:p>
            <a:pPr marL="0" indent="0">
              <a:buFontTx/>
              <a:buNone/>
            </a:pPr>
            <a:r>
              <a:rPr lang="es-ES" dirty="0"/>
              <a:t>  </a:t>
            </a:r>
          </a:p>
          <a:p>
            <a:pPr marL="171450" indent="-171450">
              <a:buFontTx/>
              <a:buChar char="-"/>
            </a:pPr>
            <a:r>
              <a:rPr lang="es-ES" dirty="0"/>
              <a:t>Cine se activa si el usuario ha seleccionado la opción correspondiente en menú, o si le ha escrito al </a:t>
            </a:r>
            <a:r>
              <a:rPr lang="es-ES" dirty="0" err="1"/>
              <a:t>bot</a:t>
            </a:r>
            <a:r>
              <a:rPr lang="es-ES" dirty="0"/>
              <a:t> que su intención es ir a ver una película. Aquí se pregunta al cliente cuál quiere ver, y después se activa el </a:t>
            </a:r>
            <a:r>
              <a:rPr lang="es-ES" dirty="0" err="1"/>
              <a:t>intent</a:t>
            </a:r>
            <a:r>
              <a:rPr lang="es-ES" dirty="0"/>
              <a:t> de Cartelera.  </a:t>
            </a:r>
          </a:p>
          <a:p>
            <a:pPr marL="0" indent="0">
              <a:buFontTx/>
              <a:buNone/>
            </a:pPr>
            <a:r>
              <a:rPr lang="es-ES" dirty="0"/>
              <a:t>  </a:t>
            </a:r>
          </a:p>
          <a:p>
            <a:pPr marL="171450" indent="-171450">
              <a:buFontTx/>
              <a:buChar char="-"/>
            </a:pPr>
            <a:r>
              <a:rPr lang="es-ES" dirty="0"/>
              <a:t>Cartelera es un estado especial, puesto que se trata de un Cloud </a:t>
            </a:r>
            <a:r>
              <a:rPr lang="es-ES" dirty="0" err="1"/>
              <a:t>Function</a:t>
            </a:r>
            <a:r>
              <a:rPr lang="es-ES" dirty="0"/>
              <a:t>. Este tipo de </a:t>
            </a:r>
            <a:r>
              <a:rPr lang="es-ES" dirty="0" err="1"/>
              <a:t>intents</a:t>
            </a:r>
            <a:r>
              <a:rPr lang="es-ES" dirty="0"/>
              <a:t> se caracterizan por realizar una función predefinida en </a:t>
            </a:r>
            <a:r>
              <a:rPr lang="es-ES" dirty="0" err="1"/>
              <a:t>Javascript</a:t>
            </a:r>
            <a:r>
              <a:rPr lang="es-ES" dirty="0"/>
              <a:t>. En nuestro caso, se realiza un </a:t>
            </a:r>
            <a:r>
              <a:rPr lang="es-ES" dirty="0" err="1"/>
              <a:t>scraping</a:t>
            </a:r>
            <a:r>
              <a:rPr lang="es-ES" dirty="0"/>
              <a:t> de la página web de </a:t>
            </a:r>
            <a:r>
              <a:rPr lang="es-ES" dirty="0" err="1"/>
              <a:t>filmaffinity</a:t>
            </a:r>
            <a:r>
              <a:rPr lang="es-ES" dirty="0"/>
              <a:t> que contiene los horarios y la cartelera de las películas que se estén proyectando en el </a:t>
            </a:r>
            <a:r>
              <a:rPr lang="es-ES" dirty="0" err="1"/>
              <a:t>Cinesa</a:t>
            </a:r>
            <a:r>
              <a:rPr lang="es-ES" dirty="0"/>
              <a:t> de Aldaia. A este estado se puede acceder preguntándole al </a:t>
            </a:r>
            <a:r>
              <a:rPr lang="es-ES" dirty="0" err="1"/>
              <a:t>bot</a:t>
            </a:r>
            <a:r>
              <a:rPr lang="es-ES" dirty="0"/>
              <a:t> por la cartelera actual.   </a:t>
            </a:r>
          </a:p>
          <a:p>
            <a:pPr marL="0" indent="0">
              <a:buFontTx/>
              <a:buNone/>
            </a:pPr>
            <a:endParaRPr lang="es-ES" dirty="0"/>
          </a:p>
          <a:p>
            <a:pPr marL="171450" indent="-171450">
              <a:buFontTx/>
              <a:buChar char="-"/>
            </a:pPr>
            <a:r>
              <a:rPr lang="es-ES" dirty="0"/>
              <a:t>En el </a:t>
            </a:r>
            <a:r>
              <a:rPr lang="es-ES" dirty="0" err="1"/>
              <a:t>intent</a:t>
            </a:r>
            <a:r>
              <a:rPr lang="es-ES" dirty="0"/>
              <a:t> Bolos, de forma similar al de Cine, el usuario puede acceder si le escribe que quiere jugar a bolos, en lugar de pulsar el botón en el menú. Aquí hay dos botones: Reservar Pista e Información, este último para que la web a la que se redirija al usuario le informe de los horarios, precios, ubicación de la bolera, etc. Se ha añadido una imagen de decoración con el logo de Bowling Chamartín.  </a:t>
            </a:r>
          </a:p>
          <a:p>
            <a:pPr marL="171450" indent="-171450">
              <a:buFontTx/>
              <a:buChar char="-"/>
            </a:pPr>
            <a:endParaRPr lang="es-ES" dirty="0"/>
          </a:p>
          <a:p>
            <a:pPr marL="171450" indent="-171450">
              <a:buFontTx/>
              <a:buChar char="-"/>
            </a:pPr>
            <a:r>
              <a:rPr lang="es-ES" dirty="0"/>
              <a:t>Finalmente se han añadido un estado de error, el </a:t>
            </a:r>
            <a:r>
              <a:rPr lang="es-ES" dirty="0" err="1"/>
              <a:t>catchall</a:t>
            </a:r>
            <a:r>
              <a:rPr lang="es-ES" dirty="0"/>
              <a:t>, cuando el </a:t>
            </a:r>
            <a:r>
              <a:rPr lang="es-ES" dirty="0" err="1"/>
              <a:t>bot</a:t>
            </a:r>
            <a:r>
              <a:rPr lang="es-ES" dirty="0"/>
              <a:t> no entiende lo que dice el usuario; y un estado final, que se activa en el caso de que el usuario le agradezca al </a:t>
            </a:r>
            <a:r>
              <a:rPr lang="es-ES" dirty="0" err="1"/>
              <a:t>bot</a:t>
            </a:r>
            <a:r>
              <a:rPr lang="es-ES" dirty="0"/>
              <a:t> los servicios prestados.</a:t>
            </a:r>
          </a:p>
          <a:p>
            <a:pPr marL="171450" indent="-171450">
              <a:buFontTx/>
              <a:buChar char="-"/>
            </a:pPr>
            <a:endParaRPr lang="es-ES" dirty="0"/>
          </a:p>
          <a:p>
            <a:pPr marL="171450" indent="-171450">
              <a:buFontTx/>
              <a:buChar char="-"/>
            </a:pPr>
            <a:r>
              <a:rPr lang="es-ES" dirty="0"/>
              <a:t>Además de estos 7 </a:t>
            </a:r>
            <a:r>
              <a:rPr lang="es-ES" dirty="0" err="1"/>
              <a:t>intents</a:t>
            </a:r>
            <a:r>
              <a:rPr lang="es-ES" dirty="0"/>
              <a:t>, hay definidos otros 2 auxiliares (1 para reservar pista y otro para información de la bolera) para el caso en que el usuario le escriba las correspondientes peticiones que el </a:t>
            </a:r>
            <a:r>
              <a:rPr lang="es-ES" dirty="0" err="1"/>
              <a:t>bot</a:t>
            </a:r>
            <a:r>
              <a:rPr lang="es-ES" dirty="0"/>
              <a:t> no puede clasificar de forma individual desde el </a:t>
            </a:r>
            <a:r>
              <a:rPr lang="es-ES" dirty="0" err="1"/>
              <a:t>intent</a:t>
            </a:r>
            <a:r>
              <a:rPr lang="es-ES" dirty="0"/>
              <a:t> Bolos.</a:t>
            </a:r>
          </a:p>
        </p:txBody>
      </p:sp>
      <p:sp>
        <p:nvSpPr>
          <p:cNvPr id="4" name="Marcador de número de diapositiva 3"/>
          <p:cNvSpPr>
            <a:spLocks noGrp="1"/>
          </p:cNvSpPr>
          <p:nvPr>
            <p:ph type="sldNum" sz="quarter" idx="5"/>
          </p:nvPr>
        </p:nvSpPr>
        <p:spPr/>
        <p:txBody>
          <a:bodyPr/>
          <a:lstStyle/>
          <a:p>
            <a:fld id="{702529E7-6400-49BC-8AFC-23F08D80B008}" type="slidenum">
              <a:rPr lang="es-ES" smtClean="0"/>
              <a:t>5</a:t>
            </a:fld>
            <a:endParaRPr lang="es-ES"/>
          </a:p>
        </p:txBody>
      </p:sp>
    </p:spTree>
    <p:extLst>
      <p:ext uri="{BB962C8B-B14F-4D97-AF65-F5344CB8AC3E}">
        <p14:creationId xmlns:p14="http://schemas.microsoft.com/office/powerpoint/2010/main" val="1689182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es la parte de NLP, donde entrenamos nuestro </a:t>
            </a:r>
            <a:r>
              <a:rPr lang="es-ES" dirty="0" err="1"/>
              <a:t>bot</a:t>
            </a:r>
            <a:r>
              <a:rPr lang="es-ES" dirty="0"/>
              <a:t>. Para ello, debemos determinar qué estado responde nuestro </a:t>
            </a:r>
            <a:r>
              <a:rPr lang="es-ES" dirty="0" err="1"/>
              <a:t>bot</a:t>
            </a:r>
            <a:r>
              <a:rPr lang="es-ES" dirty="0"/>
              <a:t> en función de qué dice el usuario. Como podemos apreciar, disponemos de 6 apartados dentro de esta parte. Aunque principalmente nos hemos centrado en Diálogo, Probar modelo y Log:</a:t>
            </a:r>
          </a:p>
          <a:p>
            <a:endParaRPr lang="es-ES" dirty="0"/>
          </a:p>
          <a:p>
            <a:r>
              <a:rPr lang="es-ES" dirty="0"/>
              <a:t>En diálogo, asignamos las expresiones que dice el usuario con los estados que se deberán ejecutar. Aquí vemos algunos ejemplos de expresiones que se han empleado para ciertos estados. Estas expresiones son las mismas que se encuentran en la parte del Flujo de diálogo.</a:t>
            </a:r>
          </a:p>
          <a:p>
            <a:endParaRPr lang="es-ES" dirty="0"/>
          </a:p>
          <a:p>
            <a:endParaRPr lang="es-ES" dirty="0"/>
          </a:p>
          <a:p>
            <a:endParaRPr lang="es-ES" dirty="0"/>
          </a:p>
        </p:txBody>
      </p:sp>
      <p:sp>
        <p:nvSpPr>
          <p:cNvPr id="4" name="Marcador de número de diapositiva 3"/>
          <p:cNvSpPr>
            <a:spLocks noGrp="1"/>
          </p:cNvSpPr>
          <p:nvPr>
            <p:ph type="sldNum" sz="quarter" idx="5"/>
          </p:nvPr>
        </p:nvSpPr>
        <p:spPr/>
        <p:txBody>
          <a:bodyPr/>
          <a:lstStyle/>
          <a:p>
            <a:fld id="{702529E7-6400-49BC-8AFC-23F08D80B008}" type="slidenum">
              <a:rPr lang="es-ES" smtClean="0"/>
              <a:t>6</a:t>
            </a:fld>
            <a:endParaRPr lang="es-ES"/>
          </a:p>
        </p:txBody>
      </p:sp>
    </p:spTree>
    <p:extLst>
      <p:ext uri="{BB962C8B-B14F-4D97-AF65-F5344CB8AC3E}">
        <p14:creationId xmlns:p14="http://schemas.microsoft.com/office/powerpoint/2010/main" val="3198147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apartado de Probar modelo escribimos una frase y el sistema devolverá el estado en el que, con un cierto porcentaje de confianza, entrará el </a:t>
            </a:r>
            <a:r>
              <a:rPr lang="es-ES" dirty="0" err="1"/>
              <a:t>bot</a:t>
            </a:r>
            <a:r>
              <a:rPr lang="es-ES" dirty="0"/>
              <a:t>. </a:t>
            </a:r>
          </a:p>
          <a:p>
            <a:endParaRPr lang="es-ES" dirty="0"/>
          </a:p>
          <a:p>
            <a:r>
              <a:rPr lang="es-ES" dirty="0"/>
              <a:t>Como se puede, hemos probado la frase 'Pues desearía información sobre la bolera' y el sistema lo clasifica en el </a:t>
            </a:r>
            <a:r>
              <a:rPr lang="es-ES" dirty="0" err="1"/>
              <a:t>intent</a:t>
            </a:r>
            <a:r>
              <a:rPr lang="es-ES" dirty="0"/>
              <a:t> </a:t>
            </a:r>
            <a:r>
              <a:rPr lang="es-ES" dirty="0" err="1"/>
              <a:t>Info</a:t>
            </a:r>
            <a:r>
              <a:rPr lang="es-ES" dirty="0"/>
              <a:t> con un 55.322 \% de confianza, lo cuál es correcto. </a:t>
            </a:r>
          </a:p>
          <a:p>
            <a:endParaRPr lang="es-ES" dirty="0"/>
          </a:p>
          <a:p>
            <a:r>
              <a:rPr lang="es-ES" dirty="0"/>
              <a:t>Podemos añadir esta frase a las expresiones de ese estado pulsando en 'Añadir al modelo’. </a:t>
            </a:r>
          </a:p>
          <a:p>
            <a:endParaRPr lang="es-ES" dirty="0"/>
          </a:p>
          <a:p>
            <a:r>
              <a:rPr lang="es-ES" dirty="0"/>
              <a:t>Si pulsamos sobre 'Validar modelo', el sistema irá probando, de manera automática, frases para comprobar la calidad de las respuestas del </a:t>
            </a:r>
            <a:r>
              <a:rPr lang="es-ES" dirty="0" err="1"/>
              <a:t>bot</a:t>
            </a:r>
            <a:r>
              <a:rPr lang="es-ES" dirty="0"/>
              <a:t> (si el lenguaje es el correcto y si el </a:t>
            </a:r>
            <a:r>
              <a:rPr lang="es-ES" dirty="0" err="1"/>
              <a:t>intent</a:t>
            </a:r>
            <a:r>
              <a:rPr lang="es-ES" dirty="0"/>
              <a:t> al que se clasifica una determinada expresión no es el correcto). </a:t>
            </a:r>
          </a:p>
        </p:txBody>
      </p:sp>
      <p:sp>
        <p:nvSpPr>
          <p:cNvPr id="4" name="Marcador de número de diapositiva 3"/>
          <p:cNvSpPr>
            <a:spLocks noGrp="1"/>
          </p:cNvSpPr>
          <p:nvPr>
            <p:ph type="sldNum" sz="quarter" idx="5"/>
          </p:nvPr>
        </p:nvSpPr>
        <p:spPr/>
        <p:txBody>
          <a:bodyPr/>
          <a:lstStyle/>
          <a:p>
            <a:fld id="{702529E7-6400-49BC-8AFC-23F08D80B008}" type="slidenum">
              <a:rPr lang="es-ES" smtClean="0"/>
              <a:t>7</a:t>
            </a:fld>
            <a:endParaRPr lang="es-ES"/>
          </a:p>
        </p:txBody>
      </p:sp>
    </p:spTree>
    <p:extLst>
      <p:ext uri="{BB962C8B-B14F-4D97-AF65-F5344CB8AC3E}">
        <p14:creationId xmlns:p14="http://schemas.microsoft.com/office/powerpoint/2010/main" val="238689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podemos ver una prueba de esta validación.</a:t>
            </a:r>
          </a:p>
        </p:txBody>
      </p:sp>
      <p:sp>
        <p:nvSpPr>
          <p:cNvPr id="4" name="Marcador de número de diapositiva 3"/>
          <p:cNvSpPr>
            <a:spLocks noGrp="1"/>
          </p:cNvSpPr>
          <p:nvPr>
            <p:ph type="sldNum" sz="quarter" idx="5"/>
          </p:nvPr>
        </p:nvSpPr>
        <p:spPr/>
        <p:txBody>
          <a:bodyPr/>
          <a:lstStyle/>
          <a:p>
            <a:fld id="{702529E7-6400-49BC-8AFC-23F08D80B008}" type="slidenum">
              <a:rPr lang="es-ES" smtClean="0"/>
              <a:t>8</a:t>
            </a:fld>
            <a:endParaRPr lang="es-ES"/>
          </a:p>
        </p:txBody>
      </p:sp>
    </p:spTree>
    <p:extLst>
      <p:ext uri="{BB962C8B-B14F-4D97-AF65-F5344CB8AC3E}">
        <p14:creationId xmlns:p14="http://schemas.microsoft.com/office/powerpoint/2010/main" val="2331998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último apartado de la parte de NLP es el de Log, donde se muestran los resultados del último entrenamiento del modelo. </a:t>
            </a:r>
          </a:p>
          <a:p>
            <a:endParaRPr lang="es-ES" dirty="0"/>
          </a:p>
          <a:p>
            <a:r>
              <a:rPr lang="es-ES" dirty="0"/>
              <a:t>Podemos escoger el estado en el que se han clasificado las expresiones y el nivel de confianza de esta clasificación. </a:t>
            </a:r>
          </a:p>
          <a:p>
            <a:endParaRPr lang="es-ES" dirty="0"/>
          </a:p>
          <a:p>
            <a:r>
              <a:rPr lang="es-ES" dirty="0"/>
              <a:t>En este ejemplo, se pueden apreciar las expresiones que, para el estado </a:t>
            </a:r>
            <a:r>
              <a:rPr lang="es-ES" dirty="0" err="1"/>
              <a:t>catchall</a:t>
            </a:r>
            <a:r>
              <a:rPr lang="es-ES" dirty="0"/>
              <a:t>, han obtenido una confianza del 0\%, que han sido las de 'ver una peli' y 'ver una película', lo cuál es incorrecto pues se tendría que haber clasificado en el </a:t>
            </a:r>
            <a:r>
              <a:rPr lang="es-ES" dirty="0" err="1"/>
              <a:t>intent</a:t>
            </a:r>
            <a:r>
              <a:rPr lang="es-ES" dirty="0"/>
              <a:t> de Cine. </a:t>
            </a:r>
          </a:p>
          <a:p>
            <a:endParaRPr lang="es-ES" dirty="0"/>
          </a:p>
          <a:p>
            <a:r>
              <a:rPr lang="es-ES" dirty="0"/>
              <a:t>Esto se puede cambiar en el desplegable que hay debajo de 'Responder con'.</a:t>
            </a:r>
          </a:p>
        </p:txBody>
      </p:sp>
      <p:sp>
        <p:nvSpPr>
          <p:cNvPr id="4" name="Marcador de número de diapositiva 3"/>
          <p:cNvSpPr>
            <a:spLocks noGrp="1"/>
          </p:cNvSpPr>
          <p:nvPr>
            <p:ph type="sldNum" sz="quarter" idx="5"/>
          </p:nvPr>
        </p:nvSpPr>
        <p:spPr/>
        <p:txBody>
          <a:bodyPr/>
          <a:lstStyle/>
          <a:p>
            <a:fld id="{702529E7-6400-49BC-8AFC-23F08D80B008}" type="slidenum">
              <a:rPr lang="es-ES" smtClean="0"/>
              <a:t>9</a:t>
            </a:fld>
            <a:endParaRPr lang="es-ES"/>
          </a:p>
        </p:txBody>
      </p:sp>
    </p:spTree>
    <p:extLst>
      <p:ext uri="{BB962C8B-B14F-4D97-AF65-F5344CB8AC3E}">
        <p14:creationId xmlns:p14="http://schemas.microsoft.com/office/powerpoint/2010/main" val="1105802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CA429-1299-455B-8565-20A9BDA55F13}"/>
              </a:ext>
            </a:extLst>
          </p:cNvPr>
          <p:cNvSpPr>
            <a:spLocks noGrp="1"/>
          </p:cNvSpPr>
          <p:nvPr>
            <p:ph type="ctrTitle"/>
          </p:nvPr>
        </p:nvSpPr>
        <p:spPr>
          <a:xfrm>
            <a:off x="1700212" y="2235200"/>
            <a:ext cx="8791575" cy="2387600"/>
          </a:xfrm>
        </p:spPr>
        <p:txBody>
          <a:bodyPr>
            <a:normAutofit/>
          </a:bodyPr>
          <a:lstStyle/>
          <a:p>
            <a:r>
              <a:rPr lang="es-ES" dirty="0"/>
              <a:t>Bot conversacional para comprar entradas de cine o reservar pistas de bolos</a:t>
            </a:r>
          </a:p>
        </p:txBody>
      </p:sp>
    </p:spTree>
    <p:extLst>
      <p:ext uri="{BB962C8B-B14F-4D97-AF65-F5344CB8AC3E}">
        <p14:creationId xmlns:p14="http://schemas.microsoft.com/office/powerpoint/2010/main" val="3099603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3083F2-DA29-45FA-B393-DA92A1F53714}"/>
              </a:ext>
            </a:extLst>
          </p:cNvPr>
          <p:cNvSpPr>
            <a:spLocks noGrp="1"/>
          </p:cNvSpPr>
          <p:nvPr>
            <p:ph type="title"/>
          </p:nvPr>
        </p:nvSpPr>
        <p:spPr/>
        <p:txBody>
          <a:bodyPr/>
          <a:lstStyle/>
          <a:p>
            <a:r>
              <a:rPr lang="es-ES" dirty="0"/>
              <a:t>Desarrollo. Cloud </a:t>
            </a:r>
            <a:r>
              <a:rPr lang="es-ES" dirty="0" err="1"/>
              <a:t>code</a:t>
            </a:r>
            <a:endParaRPr lang="es-ES" dirty="0"/>
          </a:p>
        </p:txBody>
      </p:sp>
      <p:pic>
        <p:nvPicPr>
          <p:cNvPr id="5" name="Marcador de contenido 4" descr="Una captura de pantalla de una computadora&#10;&#10;Descripción generada automáticamente">
            <a:extLst>
              <a:ext uri="{FF2B5EF4-FFF2-40B4-BE49-F238E27FC236}">
                <a16:creationId xmlns:a16="http://schemas.microsoft.com/office/drawing/2014/main" id="{5CA81784-29A9-486B-8B6B-2991862D4678}"/>
              </a:ext>
            </a:extLst>
          </p:cNvPr>
          <p:cNvPicPr>
            <a:picLocks noGrp="1" noChangeAspect="1"/>
          </p:cNvPicPr>
          <p:nvPr>
            <p:ph idx="1"/>
          </p:nvPr>
        </p:nvPicPr>
        <p:blipFill>
          <a:blip r:embed="rId3"/>
          <a:stretch>
            <a:fillRect/>
          </a:stretch>
        </p:blipFill>
        <p:spPr>
          <a:xfrm>
            <a:off x="2084741" y="1873541"/>
            <a:ext cx="8022518" cy="4512667"/>
          </a:xfrm>
        </p:spPr>
      </p:pic>
    </p:spTree>
    <p:extLst>
      <p:ext uri="{BB962C8B-B14F-4D97-AF65-F5344CB8AC3E}">
        <p14:creationId xmlns:p14="http://schemas.microsoft.com/office/powerpoint/2010/main" val="426692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06E2E-903C-4270-8F2C-234410AFCFDA}"/>
              </a:ext>
            </a:extLst>
          </p:cNvPr>
          <p:cNvSpPr>
            <a:spLocks noGrp="1"/>
          </p:cNvSpPr>
          <p:nvPr>
            <p:ph type="title"/>
          </p:nvPr>
        </p:nvSpPr>
        <p:spPr/>
        <p:txBody>
          <a:bodyPr/>
          <a:lstStyle/>
          <a:p>
            <a:r>
              <a:rPr lang="es-ES" dirty="0"/>
              <a:t>Desarrollo. Cloud </a:t>
            </a:r>
            <a:r>
              <a:rPr lang="es-ES" dirty="0" err="1"/>
              <a:t>function</a:t>
            </a:r>
            <a:r>
              <a:rPr lang="es-ES" dirty="0"/>
              <a:t> como </a:t>
            </a:r>
            <a:r>
              <a:rPr lang="es-ES" dirty="0" err="1"/>
              <a:t>intent</a:t>
            </a:r>
            <a:endParaRPr lang="es-ES" dirty="0"/>
          </a:p>
        </p:txBody>
      </p:sp>
      <p:pic>
        <p:nvPicPr>
          <p:cNvPr id="5" name="Marcador de contenido 4" descr="Una captura de pantalla de una computadora&#10;&#10;Descripción generada automáticamente">
            <a:extLst>
              <a:ext uri="{FF2B5EF4-FFF2-40B4-BE49-F238E27FC236}">
                <a16:creationId xmlns:a16="http://schemas.microsoft.com/office/drawing/2014/main" id="{4A566747-147F-4A9D-922F-48033416A0A6}"/>
              </a:ext>
            </a:extLst>
          </p:cNvPr>
          <p:cNvPicPr>
            <a:picLocks noGrp="1" noChangeAspect="1"/>
          </p:cNvPicPr>
          <p:nvPr>
            <p:ph idx="1"/>
          </p:nvPr>
        </p:nvPicPr>
        <p:blipFill>
          <a:blip r:embed="rId3"/>
          <a:stretch>
            <a:fillRect/>
          </a:stretch>
        </p:blipFill>
        <p:spPr>
          <a:xfrm>
            <a:off x="1937192" y="1741191"/>
            <a:ext cx="8317616" cy="4678660"/>
          </a:xfrm>
        </p:spPr>
      </p:pic>
    </p:spTree>
    <p:extLst>
      <p:ext uri="{BB962C8B-B14F-4D97-AF65-F5344CB8AC3E}">
        <p14:creationId xmlns:p14="http://schemas.microsoft.com/office/powerpoint/2010/main" val="316598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7E558-85DD-496B-8D7F-6C26C6336A36}"/>
              </a:ext>
            </a:extLst>
          </p:cNvPr>
          <p:cNvSpPr>
            <a:spLocks noGrp="1"/>
          </p:cNvSpPr>
          <p:nvPr>
            <p:ph type="title"/>
          </p:nvPr>
        </p:nvSpPr>
        <p:spPr/>
        <p:txBody>
          <a:bodyPr/>
          <a:lstStyle/>
          <a:p>
            <a:r>
              <a:rPr lang="es-ES" dirty="0"/>
              <a:t>despliegue</a:t>
            </a:r>
          </a:p>
        </p:txBody>
      </p:sp>
      <p:pic>
        <p:nvPicPr>
          <p:cNvPr id="5" name="Marcador de contenido 4" descr="Captura de pantalla de un celular&#10;&#10;Descripción generada automáticamente">
            <a:extLst>
              <a:ext uri="{FF2B5EF4-FFF2-40B4-BE49-F238E27FC236}">
                <a16:creationId xmlns:a16="http://schemas.microsoft.com/office/drawing/2014/main" id="{6A9BF649-BC12-4679-9A0E-A73C02D470EC}"/>
              </a:ext>
            </a:extLst>
          </p:cNvPr>
          <p:cNvPicPr>
            <a:picLocks noGrp="1" noChangeAspect="1"/>
          </p:cNvPicPr>
          <p:nvPr>
            <p:ph idx="1"/>
          </p:nvPr>
        </p:nvPicPr>
        <p:blipFill>
          <a:blip r:embed="rId3"/>
          <a:stretch>
            <a:fillRect/>
          </a:stretch>
        </p:blipFill>
        <p:spPr>
          <a:xfrm>
            <a:off x="700087" y="1842836"/>
            <a:ext cx="4798999" cy="4396645"/>
          </a:xfrm>
        </p:spPr>
      </p:pic>
      <p:pic>
        <p:nvPicPr>
          <p:cNvPr id="7" name="Imagen 6" descr="Captura de pantalla de un celular&#10;&#10;Descripción generada automáticamente">
            <a:extLst>
              <a:ext uri="{FF2B5EF4-FFF2-40B4-BE49-F238E27FC236}">
                <a16:creationId xmlns:a16="http://schemas.microsoft.com/office/drawing/2014/main" id="{68763C67-A625-485D-BE90-36FE8A4FDE09}"/>
              </a:ext>
            </a:extLst>
          </p:cNvPr>
          <p:cNvPicPr>
            <a:picLocks noChangeAspect="1"/>
          </p:cNvPicPr>
          <p:nvPr/>
        </p:nvPicPr>
        <p:blipFill>
          <a:blip r:embed="rId4"/>
          <a:stretch>
            <a:fillRect/>
          </a:stretch>
        </p:blipFill>
        <p:spPr>
          <a:xfrm>
            <a:off x="5940412" y="1842836"/>
            <a:ext cx="5895975" cy="4396645"/>
          </a:xfrm>
          <a:prstGeom prst="rect">
            <a:avLst/>
          </a:prstGeom>
        </p:spPr>
      </p:pic>
    </p:spTree>
    <p:extLst>
      <p:ext uri="{BB962C8B-B14F-4D97-AF65-F5344CB8AC3E}">
        <p14:creationId xmlns:p14="http://schemas.microsoft.com/office/powerpoint/2010/main" val="341593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734E9-4452-4ED5-9AD8-CC7CE37AF5B4}"/>
              </a:ext>
            </a:extLst>
          </p:cNvPr>
          <p:cNvSpPr>
            <a:spLocks noGrp="1"/>
          </p:cNvSpPr>
          <p:nvPr>
            <p:ph type="title"/>
          </p:nvPr>
        </p:nvSpPr>
        <p:spPr/>
        <p:txBody>
          <a:bodyPr/>
          <a:lstStyle/>
          <a:p>
            <a:r>
              <a:rPr lang="es-ES" dirty="0"/>
              <a:t>Pruebas. cine</a:t>
            </a:r>
          </a:p>
        </p:txBody>
      </p:sp>
      <p:pic>
        <p:nvPicPr>
          <p:cNvPr id="5" name="Marcador de contenido 4" descr="Captura de pantalla de un celular&#10;&#10;Descripción generada automáticamente">
            <a:extLst>
              <a:ext uri="{FF2B5EF4-FFF2-40B4-BE49-F238E27FC236}">
                <a16:creationId xmlns:a16="http://schemas.microsoft.com/office/drawing/2014/main" id="{3BD871C0-2EB7-4311-A35A-C77217C7DA49}"/>
              </a:ext>
            </a:extLst>
          </p:cNvPr>
          <p:cNvPicPr>
            <a:picLocks noGrp="1" noChangeAspect="1"/>
          </p:cNvPicPr>
          <p:nvPr>
            <p:ph idx="1"/>
          </p:nvPr>
        </p:nvPicPr>
        <p:blipFill>
          <a:blip r:embed="rId3"/>
          <a:stretch>
            <a:fillRect/>
          </a:stretch>
        </p:blipFill>
        <p:spPr>
          <a:xfrm>
            <a:off x="782543" y="2097088"/>
            <a:ext cx="4108640" cy="3541712"/>
          </a:xfrm>
        </p:spPr>
      </p:pic>
      <p:pic>
        <p:nvPicPr>
          <p:cNvPr id="9" name="Imagen 8" descr="Captura de pantalla de un celular&#10;&#10;Descripción generada automáticamente">
            <a:extLst>
              <a:ext uri="{FF2B5EF4-FFF2-40B4-BE49-F238E27FC236}">
                <a16:creationId xmlns:a16="http://schemas.microsoft.com/office/drawing/2014/main" id="{03DF52E1-F06C-4EE7-994F-21F428ABDF9B}"/>
              </a:ext>
            </a:extLst>
          </p:cNvPr>
          <p:cNvPicPr>
            <a:picLocks noChangeAspect="1"/>
          </p:cNvPicPr>
          <p:nvPr/>
        </p:nvPicPr>
        <p:blipFill>
          <a:blip r:embed="rId4"/>
          <a:stretch>
            <a:fillRect/>
          </a:stretch>
        </p:blipFill>
        <p:spPr>
          <a:xfrm>
            <a:off x="6357937" y="3228166"/>
            <a:ext cx="3476717" cy="3351943"/>
          </a:xfrm>
          <a:prstGeom prst="rect">
            <a:avLst/>
          </a:prstGeom>
        </p:spPr>
      </p:pic>
      <p:cxnSp>
        <p:nvCxnSpPr>
          <p:cNvPr id="11" name="Conector recto de flecha 10">
            <a:extLst>
              <a:ext uri="{FF2B5EF4-FFF2-40B4-BE49-F238E27FC236}">
                <a16:creationId xmlns:a16="http://schemas.microsoft.com/office/drawing/2014/main" id="{75764AE6-5B4B-4311-B894-9C1F58ACC093}"/>
              </a:ext>
            </a:extLst>
          </p:cNvPr>
          <p:cNvCxnSpPr/>
          <p:nvPr/>
        </p:nvCxnSpPr>
        <p:spPr>
          <a:xfrm flipV="1">
            <a:off x="5129213" y="2400300"/>
            <a:ext cx="966787" cy="6429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C11DDC5C-8CBB-4433-B148-DA63FCE0F1D1}"/>
              </a:ext>
            </a:extLst>
          </p:cNvPr>
          <p:cNvCxnSpPr/>
          <p:nvPr/>
        </p:nvCxnSpPr>
        <p:spPr>
          <a:xfrm>
            <a:off x="5129213" y="4271963"/>
            <a:ext cx="1071562"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Imagen 14" descr="Captura de pantalla de un celular&#10;&#10;Descripción generada automáticamente">
            <a:extLst>
              <a:ext uri="{FF2B5EF4-FFF2-40B4-BE49-F238E27FC236}">
                <a16:creationId xmlns:a16="http://schemas.microsoft.com/office/drawing/2014/main" id="{1400A708-B36C-4D65-9D52-86DF6EFB5CD3}"/>
              </a:ext>
            </a:extLst>
          </p:cNvPr>
          <p:cNvPicPr>
            <a:picLocks noChangeAspect="1"/>
          </p:cNvPicPr>
          <p:nvPr/>
        </p:nvPicPr>
        <p:blipFill>
          <a:blip r:embed="rId5"/>
          <a:stretch>
            <a:fillRect/>
          </a:stretch>
        </p:blipFill>
        <p:spPr>
          <a:xfrm>
            <a:off x="6357937" y="192778"/>
            <a:ext cx="3476717" cy="2850460"/>
          </a:xfrm>
          <a:prstGeom prst="rect">
            <a:avLst/>
          </a:prstGeom>
        </p:spPr>
      </p:pic>
    </p:spTree>
    <p:extLst>
      <p:ext uri="{BB962C8B-B14F-4D97-AF65-F5344CB8AC3E}">
        <p14:creationId xmlns:p14="http://schemas.microsoft.com/office/powerpoint/2010/main" val="2681876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FCF9E7-F9C1-4EDB-9873-CE4D09ECFAFE}"/>
              </a:ext>
            </a:extLst>
          </p:cNvPr>
          <p:cNvSpPr>
            <a:spLocks noGrp="1"/>
          </p:cNvSpPr>
          <p:nvPr>
            <p:ph type="title"/>
          </p:nvPr>
        </p:nvSpPr>
        <p:spPr/>
        <p:txBody>
          <a:bodyPr/>
          <a:lstStyle/>
          <a:p>
            <a:r>
              <a:rPr lang="es-ES" dirty="0"/>
              <a:t>Pruebas. cine</a:t>
            </a:r>
          </a:p>
        </p:txBody>
      </p:sp>
      <p:pic>
        <p:nvPicPr>
          <p:cNvPr id="5" name="Marcador de contenido 4" descr="Captura de pantalla de un celular&#10;&#10;Descripción generada automáticamente">
            <a:extLst>
              <a:ext uri="{FF2B5EF4-FFF2-40B4-BE49-F238E27FC236}">
                <a16:creationId xmlns:a16="http://schemas.microsoft.com/office/drawing/2014/main" id="{FFB69AAE-8CA7-4805-9729-37EA0F3F32C9}"/>
              </a:ext>
            </a:extLst>
          </p:cNvPr>
          <p:cNvPicPr>
            <a:picLocks noGrp="1" noChangeAspect="1"/>
          </p:cNvPicPr>
          <p:nvPr>
            <p:ph idx="1"/>
          </p:nvPr>
        </p:nvPicPr>
        <p:blipFill>
          <a:blip r:embed="rId3"/>
          <a:stretch>
            <a:fillRect/>
          </a:stretch>
        </p:blipFill>
        <p:spPr>
          <a:xfrm>
            <a:off x="457200" y="3429000"/>
            <a:ext cx="5283200" cy="1262856"/>
          </a:xfrm>
        </p:spPr>
      </p:pic>
      <p:pic>
        <p:nvPicPr>
          <p:cNvPr id="7" name="Imagen 6" descr="Captura de pantalla de un celular&#10;&#10;Descripción generada automáticamente">
            <a:extLst>
              <a:ext uri="{FF2B5EF4-FFF2-40B4-BE49-F238E27FC236}">
                <a16:creationId xmlns:a16="http://schemas.microsoft.com/office/drawing/2014/main" id="{D2CF911A-3A40-4B47-8F39-2875D1163F84}"/>
              </a:ext>
            </a:extLst>
          </p:cNvPr>
          <p:cNvPicPr>
            <a:picLocks noChangeAspect="1"/>
          </p:cNvPicPr>
          <p:nvPr/>
        </p:nvPicPr>
        <p:blipFill>
          <a:blip r:embed="rId4"/>
          <a:stretch>
            <a:fillRect/>
          </a:stretch>
        </p:blipFill>
        <p:spPr>
          <a:xfrm>
            <a:off x="6094412" y="1945878"/>
            <a:ext cx="5519737" cy="4229099"/>
          </a:xfrm>
          <a:prstGeom prst="rect">
            <a:avLst/>
          </a:prstGeom>
        </p:spPr>
      </p:pic>
    </p:spTree>
    <p:extLst>
      <p:ext uri="{BB962C8B-B14F-4D97-AF65-F5344CB8AC3E}">
        <p14:creationId xmlns:p14="http://schemas.microsoft.com/office/powerpoint/2010/main" val="1061759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18CD56-1D3A-4FF7-B48D-BFF1A760DAD0}"/>
              </a:ext>
            </a:extLst>
          </p:cNvPr>
          <p:cNvSpPr>
            <a:spLocks noGrp="1"/>
          </p:cNvSpPr>
          <p:nvPr>
            <p:ph type="title"/>
          </p:nvPr>
        </p:nvSpPr>
        <p:spPr/>
        <p:txBody>
          <a:bodyPr/>
          <a:lstStyle/>
          <a:p>
            <a:r>
              <a:rPr lang="es-ES" dirty="0"/>
              <a:t>Pruebas. bolos</a:t>
            </a:r>
          </a:p>
        </p:txBody>
      </p:sp>
      <p:pic>
        <p:nvPicPr>
          <p:cNvPr id="5" name="Marcador de contenido 4" descr="Captura de pantalla de un celular&#10;&#10;Descripción generada automáticamente">
            <a:extLst>
              <a:ext uri="{FF2B5EF4-FFF2-40B4-BE49-F238E27FC236}">
                <a16:creationId xmlns:a16="http://schemas.microsoft.com/office/drawing/2014/main" id="{08F804FB-F3D3-4314-AD7D-CB24E7A2E317}"/>
              </a:ext>
            </a:extLst>
          </p:cNvPr>
          <p:cNvPicPr>
            <a:picLocks noGrp="1" noChangeAspect="1"/>
          </p:cNvPicPr>
          <p:nvPr>
            <p:ph idx="1"/>
          </p:nvPr>
        </p:nvPicPr>
        <p:blipFill>
          <a:blip r:embed="rId3"/>
          <a:stretch>
            <a:fillRect/>
          </a:stretch>
        </p:blipFill>
        <p:spPr>
          <a:xfrm>
            <a:off x="1141412" y="2092781"/>
            <a:ext cx="3101975" cy="3798431"/>
          </a:xfrm>
        </p:spPr>
      </p:pic>
      <p:pic>
        <p:nvPicPr>
          <p:cNvPr id="7" name="Imagen 6" descr="Captura de pantalla de un celular&#10;&#10;Descripción generada automáticamente">
            <a:extLst>
              <a:ext uri="{FF2B5EF4-FFF2-40B4-BE49-F238E27FC236}">
                <a16:creationId xmlns:a16="http://schemas.microsoft.com/office/drawing/2014/main" id="{36451CCB-3B81-4073-A060-E0D032F4D1B6}"/>
              </a:ext>
            </a:extLst>
          </p:cNvPr>
          <p:cNvPicPr>
            <a:picLocks noChangeAspect="1"/>
          </p:cNvPicPr>
          <p:nvPr/>
        </p:nvPicPr>
        <p:blipFill>
          <a:blip r:embed="rId4"/>
          <a:stretch>
            <a:fillRect/>
          </a:stretch>
        </p:blipFill>
        <p:spPr>
          <a:xfrm>
            <a:off x="5778057" y="2092781"/>
            <a:ext cx="4632768" cy="3798431"/>
          </a:xfrm>
          <a:prstGeom prst="rect">
            <a:avLst/>
          </a:prstGeom>
        </p:spPr>
      </p:pic>
    </p:spTree>
    <p:extLst>
      <p:ext uri="{BB962C8B-B14F-4D97-AF65-F5344CB8AC3E}">
        <p14:creationId xmlns:p14="http://schemas.microsoft.com/office/powerpoint/2010/main" val="3683733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222CB-7E53-496E-A1DB-44DD0EF24E47}"/>
              </a:ext>
            </a:extLst>
          </p:cNvPr>
          <p:cNvSpPr>
            <a:spLocks noGrp="1"/>
          </p:cNvSpPr>
          <p:nvPr>
            <p:ph type="title"/>
          </p:nvPr>
        </p:nvSpPr>
        <p:spPr/>
        <p:txBody>
          <a:bodyPr/>
          <a:lstStyle/>
          <a:p>
            <a:r>
              <a:rPr lang="es-ES" dirty="0"/>
              <a:t>Pruebas. bolos</a:t>
            </a:r>
          </a:p>
        </p:txBody>
      </p:sp>
      <p:pic>
        <p:nvPicPr>
          <p:cNvPr id="5" name="Marcador de contenido 4" descr="Captura de pantalla de un celular&#10;&#10;Descripción generada automáticamente">
            <a:extLst>
              <a:ext uri="{FF2B5EF4-FFF2-40B4-BE49-F238E27FC236}">
                <a16:creationId xmlns:a16="http://schemas.microsoft.com/office/drawing/2014/main" id="{F1972CFF-4DF1-45F7-8510-CBEB3A42DF55}"/>
              </a:ext>
            </a:extLst>
          </p:cNvPr>
          <p:cNvPicPr>
            <a:picLocks noGrp="1" noChangeAspect="1"/>
          </p:cNvPicPr>
          <p:nvPr>
            <p:ph idx="1"/>
          </p:nvPr>
        </p:nvPicPr>
        <p:blipFill>
          <a:blip r:embed="rId3"/>
          <a:stretch>
            <a:fillRect/>
          </a:stretch>
        </p:blipFill>
        <p:spPr>
          <a:xfrm>
            <a:off x="417512" y="2505869"/>
            <a:ext cx="5676900" cy="3086100"/>
          </a:xfrm>
        </p:spPr>
      </p:pic>
      <p:pic>
        <p:nvPicPr>
          <p:cNvPr id="9" name="Imagen 8" descr="Captura de pantalla de un celular&#10;&#10;Descripción generada automáticamente">
            <a:extLst>
              <a:ext uri="{FF2B5EF4-FFF2-40B4-BE49-F238E27FC236}">
                <a16:creationId xmlns:a16="http://schemas.microsoft.com/office/drawing/2014/main" id="{078618E7-BEF7-40D6-9103-1C1BD5C9A365}"/>
              </a:ext>
            </a:extLst>
          </p:cNvPr>
          <p:cNvPicPr>
            <a:picLocks noChangeAspect="1"/>
          </p:cNvPicPr>
          <p:nvPr/>
        </p:nvPicPr>
        <p:blipFill>
          <a:blip r:embed="rId4"/>
          <a:stretch>
            <a:fillRect/>
          </a:stretch>
        </p:blipFill>
        <p:spPr>
          <a:xfrm>
            <a:off x="7078475" y="1962944"/>
            <a:ext cx="4696013" cy="4171950"/>
          </a:xfrm>
          <a:prstGeom prst="rect">
            <a:avLst/>
          </a:prstGeom>
        </p:spPr>
      </p:pic>
    </p:spTree>
    <p:extLst>
      <p:ext uri="{BB962C8B-B14F-4D97-AF65-F5344CB8AC3E}">
        <p14:creationId xmlns:p14="http://schemas.microsoft.com/office/powerpoint/2010/main" val="2829865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B2397-CED4-40DB-9C21-FE804F1DAD8B}"/>
              </a:ext>
            </a:extLst>
          </p:cNvPr>
          <p:cNvSpPr>
            <a:spLocks noGrp="1"/>
          </p:cNvSpPr>
          <p:nvPr>
            <p:ph type="title"/>
          </p:nvPr>
        </p:nvSpPr>
        <p:spPr/>
        <p:txBody>
          <a:bodyPr/>
          <a:lstStyle/>
          <a:p>
            <a:r>
              <a:rPr lang="es-ES" dirty="0"/>
              <a:t>Pruebas. bolos</a:t>
            </a:r>
          </a:p>
        </p:txBody>
      </p:sp>
      <p:pic>
        <p:nvPicPr>
          <p:cNvPr id="5" name="Marcador de contenido 4" descr="Captura de pantalla de un celular&#10;&#10;Descripción generada automáticamente">
            <a:extLst>
              <a:ext uri="{FF2B5EF4-FFF2-40B4-BE49-F238E27FC236}">
                <a16:creationId xmlns:a16="http://schemas.microsoft.com/office/drawing/2014/main" id="{2AC1E814-6E1B-4326-B723-C4D290E11279}"/>
              </a:ext>
            </a:extLst>
          </p:cNvPr>
          <p:cNvPicPr>
            <a:picLocks noGrp="1" noChangeAspect="1"/>
          </p:cNvPicPr>
          <p:nvPr>
            <p:ph idx="1"/>
          </p:nvPr>
        </p:nvPicPr>
        <p:blipFill>
          <a:blip r:embed="rId3"/>
          <a:stretch>
            <a:fillRect/>
          </a:stretch>
        </p:blipFill>
        <p:spPr>
          <a:xfrm>
            <a:off x="512762" y="2572544"/>
            <a:ext cx="5581650" cy="3152775"/>
          </a:xfrm>
        </p:spPr>
      </p:pic>
      <p:pic>
        <p:nvPicPr>
          <p:cNvPr id="7" name="Imagen 6" descr="Imagen que contiene texto, mapa&#10;&#10;Descripción generada automáticamente">
            <a:extLst>
              <a:ext uri="{FF2B5EF4-FFF2-40B4-BE49-F238E27FC236}">
                <a16:creationId xmlns:a16="http://schemas.microsoft.com/office/drawing/2014/main" id="{34712B95-1C1F-47D4-BB6A-051CBC210ED8}"/>
              </a:ext>
            </a:extLst>
          </p:cNvPr>
          <p:cNvPicPr>
            <a:picLocks noChangeAspect="1"/>
          </p:cNvPicPr>
          <p:nvPr/>
        </p:nvPicPr>
        <p:blipFill>
          <a:blip r:embed="rId4"/>
          <a:stretch>
            <a:fillRect/>
          </a:stretch>
        </p:blipFill>
        <p:spPr>
          <a:xfrm>
            <a:off x="7213176" y="1357803"/>
            <a:ext cx="4024744" cy="4760912"/>
          </a:xfrm>
          <a:prstGeom prst="rect">
            <a:avLst/>
          </a:prstGeom>
        </p:spPr>
      </p:pic>
    </p:spTree>
    <p:extLst>
      <p:ext uri="{BB962C8B-B14F-4D97-AF65-F5344CB8AC3E}">
        <p14:creationId xmlns:p14="http://schemas.microsoft.com/office/powerpoint/2010/main" val="2077674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634B7B-FCE2-41D8-81EC-14AA95C82D43}"/>
              </a:ext>
            </a:extLst>
          </p:cNvPr>
          <p:cNvSpPr>
            <a:spLocks noGrp="1"/>
          </p:cNvSpPr>
          <p:nvPr>
            <p:ph type="title"/>
          </p:nvPr>
        </p:nvSpPr>
        <p:spPr>
          <a:xfrm>
            <a:off x="1143001" y="2689715"/>
            <a:ext cx="9905998" cy="1478570"/>
          </a:xfrm>
        </p:spPr>
        <p:txBody>
          <a:bodyPr/>
          <a:lstStyle/>
          <a:p>
            <a:pPr algn="ctr"/>
            <a:r>
              <a:rPr lang="es-ES" dirty="0"/>
              <a:t>fin</a:t>
            </a:r>
          </a:p>
        </p:txBody>
      </p:sp>
    </p:spTree>
    <p:extLst>
      <p:ext uri="{BB962C8B-B14F-4D97-AF65-F5344CB8AC3E}">
        <p14:creationId xmlns:p14="http://schemas.microsoft.com/office/powerpoint/2010/main" val="4206904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FE963-63D6-440E-AFF8-77D50BED2FA6}"/>
              </a:ext>
            </a:extLst>
          </p:cNvPr>
          <p:cNvSpPr>
            <a:spLocks noGrp="1"/>
          </p:cNvSpPr>
          <p:nvPr>
            <p:ph type="title"/>
          </p:nvPr>
        </p:nvSpPr>
        <p:spPr/>
        <p:txBody>
          <a:bodyPr/>
          <a:lstStyle/>
          <a:p>
            <a:r>
              <a:rPr lang="es-ES" dirty="0"/>
              <a:t>Introducción</a:t>
            </a:r>
          </a:p>
        </p:txBody>
      </p:sp>
      <p:pic>
        <p:nvPicPr>
          <p:cNvPr id="5" name="Marcador de contenido 4" descr="Imagen que contiene caja&#10;&#10;Descripción generada automáticamente">
            <a:extLst>
              <a:ext uri="{FF2B5EF4-FFF2-40B4-BE49-F238E27FC236}">
                <a16:creationId xmlns:a16="http://schemas.microsoft.com/office/drawing/2014/main" id="{7140CCAD-83BA-4C7A-9C66-65589E8446B4}"/>
              </a:ext>
            </a:extLst>
          </p:cNvPr>
          <p:cNvPicPr>
            <a:picLocks noGrp="1" noChangeAspect="1"/>
          </p:cNvPicPr>
          <p:nvPr>
            <p:ph idx="1"/>
          </p:nvPr>
        </p:nvPicPr>
        <p:blipFill>
          <a:blip r:embed="rId3"/>
          <a:stretch>
            <a:fillRect/>
          </a:stretch>
        </p:blipFill>
        <p:spPr>
          <a:xfrm>
            <a:off x="1944925" y="2659115"/>
            <a:ext cx="1806459" cy="2243185"/>
          </a:xfrm>
        </p:spPr>
      </p:pic>
      <p:sp>
        <p:nvSpPr>
          <p:cNvPr id="6" name="Flecha: a la derecha 5">
            <a:extLst>
              <a:ext uri="{FF2B5EF4-FFF2-40B4-BE49-F238E27FC236}">
                <a16:creationId xmlns:a16="http://schemas.microsoft.com/office/drawing/2014/main" id="{C28E7880-814C-45C7-AE13-F6D9097408E7}"/>
              </a:ext>
            </a:extLst>
          </p:cNvPr>
          <p:cNvSpPr/>
          <p:nvPr/>
        </p:nvSpPr>
        <p:spPr>
          <a:xfrm>
            <a:off x="5007468" y="3640346"/>
            <a:ext cx="2177063" cy="284672"/>
          </a:xfrm>
          <a:prstGeom prst="rightArrow">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descr="Imagen que contiene dibujo&#10;&#10;Descripción generada automáticamente">
            <a:extLst>
              <a:ext uri="{FF2B5EF4-FFF2-40B4-BE49-F238E27FC236}">
                <a16:creationId xmlns:a16="http://schemas.microsoft.com/office/drawing/2014/main" id="{A9BB88B0-A106-49CD-8F9C-CBB74A050E28}"/>
              </a:ext>
            </a:extLst>
          </p:cNvPr>
          <p:cNvPicPr>
            <a:picLocks noChangeAspect="1"/>
          </p:cNvPicPr>
          <p:nvPr/>
        </p:nvPicPr>
        <p:blipFill>
          <a:blip r:embed="rId4"/>
          <a:stretch>
            <a:fillRect/>
          </a:stretch>
        </p:blipFill>
        <p:spPr>
          <a:xfrm>
            <a:off x="8004926" y="2660151"/>
            <a:ext cx="2242149" cy="2242149"/>
          </a:xfrm>
          <a:prstGeom prst="rect">
            <a:avLst/>
          </a:prstGeom>
        </p:spPr>
      </p:pic>
    </p:spTree>
    <p:extLst>
      <p:ext uri="{BB962C8B-B14F-4D97-AF65-F5344CB8AC3E}">
        <p14:creationId xmlns:p14="http://schemas.microsoft.com/office/powerpoint/2010/main" val="54398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D1C687-F16C-4B38-AE1E-9DA43283F7BB}"/>
              </a:ext>
            </a:extLst>
          </p:cNvPr>
          <p:cNvSpPr>
            <a:spLocks noGrp="1"/>
          </p:cNvSpPr>
          <p:nvPr>
            <p:ph type="title"/>
          </p:nvPr>
        </p:nvSpPr>
        <p:spPr/>
        <p:txBody>
          <a:bodyPr/>
          <a:lstStyle/>
          <a:p>
            <a:r>
              <a:rPr lang="es-ES" dirty="0"/>
              <a:t>Diseño</a:t>
            </a:r>
          </a:p>
        </p:txBody>
      </p:sp>
      <p:pic>
        <p:nvPicPr>
          <p:cNvPr id="5" name="Marcador de contenido 4" descr="Imagen que contiene dibujo&#10;&#10;Descripción generada automáticamente">
            <a:extLst>
              <a:ext uri="{FF2B5EF4-FFF2-40B4-BE49-F238E27FC236}">
                <a16:creationId xmlns:a16="http://schemas.microsoft.com/office/drawing/2014/main" id="{F6CFA10E-7B63-41E8-B8DC-25E54796D39E}"/>
              </a:ext>
            </a:extLst>
          </p:cNvPr>
          <p:cNvPicPr>
            <a:picLocks noGrp="1" noChangeAspect="1"/>
          </p:cNvPicPr>
          <p:nvPr>
            <p:ph idx="1"/>
          </p:nvPr>
        </p:nvPicPr>
        <p:blipFill>
          <a:blip r:embed="rId3"/>
          <a:stretch>
            <a:fillRect/>
          </a:stretch>
        </p:blipFill>
        <p:spPr>
          <a:xfrm>
            <a:off x="1785257" y="2272901"/>
            <a:ext cx="8618309" cy="3912642"/>
          </a:xfrm>
        </p:spPr>
      </p:pic>
    </p:spTree>
    <p:extLst>
      <p:ext uri="{BB962C8B-B14F-4D97-AF65-F5344CB8AC3E}">
        <p14:creationId xmlns:p14="http://schemas.microsoft.com/office/powerpoint/2010/main" val="60163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A301E-68CD-4E94-B9C4-8CC70CF7F411}"/>
              </a:ext>
            </a:extLst>
          </p:cNvPr>
          <p:cNvSpPr>
            <a:spLocks noGrp="1"/>
          </p:cNvSpPr>
          <p:nvPr>
            <p:ph type="title"/>
          </p:nvPr>
        </p:nvSpPr>
        <p:spPr/>
        <p:txBody>
          <a:bodyPr/>
          <a:lstStyle/>
          <a:p>
            <a:r>
              <a:rPr lang="es-ES" dirty="0"/>
              <a:t>Desarrollo. </a:t>
            </a:r>
            <a:r>
              <a:rPr lang="es-ES" dirty="0" err="1"/>
              <a:t>Intents</a:t>
            </a:r>
            <a:r>
              <a:rPr lang="es-ES" dirty="0"/>
              <a:t> o estados</a:t>
            </a:r>
          </a:p>
        </p:txBody>
      </p:sp>
      <p:pic>
        <p:nvPicPr>
          <p:cNvPr id="9" name="Marcador de contenido 8" descr="Captura de pantalla de un celular&#10;&#10;Descripción generada automáticamente">
            <a:extLst>
              <a:ext uri="{FF2B5EF4-FFF2-40B4-BE49-F238E27FC236}">
                <a16:creationId xmlns:a16="http://schemas.microsoft.com/office/drawing/2014/main" id="{C656DE10-037B-4054-BD5C-096DE9DB184F}"/>
              </a:ext>
            </a:extLst>
          </p:cNvPr>
          <p:cNvPicPr>
            <a:picLocks noGrp="1" noChangeAspect="1"/>
          </p:cNvPicPr>
          <p:nvPr>
            <p:ph idx="1"/>
          </p:nvPr>
        </p:nvPicPr>
        <p:blipFill>
          <a:blip r:embed="rId3"/>
          <a:stretch>
            <a:fillRect/>
          </a:stretch>
        </p:blipFill>
        <p:spPr>
          <a:xfrm>
            <a:off x="1224884" y="1968500"/>
            <a:ext cx="9739056" cy="4270982"/>
          </a:xfrm>
        </p:spPr>
      </p:pic>
    </p:spTree>
    <p:extLst>
      <p:ext uri="{BB962C8B-B14F-4D97-AF65-F5344CB8AC3E}">
        <p14:creationId xmlns:p14="http://schemas.microsoft.com/office/powerpoint/2010/main" val="190861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A301E-68CD-4E94-B9C4-8CC70CF7F411}"/>
              </a:ext>
            </a:extLst>
          </p:cNvPr>
          <p:cNvSpPr>
            <a:spLocks noGrp="1"/>
          </p:cNvSpPr>
          <p:nvPr>
            <p:ph type="title"/>
          </p:nvPr>
        </p:nvSpPr>
        <p:spPr/>
        <p:txBody>
          <a:bodyPr/>
          <a:lstStyle/>
          <a:p>
            <a:r>
              <a:rPr lang="es-ES" dirty="0"/>
              <a:t>Desarrollo. Flujo de diálogo</a:t>
            </a:r>
          </a:p>
        </p:txBody>
      </p:sp>
      <p:pic>
        <p:nvPicPr>
          <p:cNvPr id="5" name="Marcador de contenido 4" descr="Imagen que contiene captura de pantalla&#10;&#10;Descripción generada automáticamente">
            <a:extLst>
              <a:ext uri="{FF2B5EF4-FFF2-40B4-BE49-F238E27FC236}">
                <a16:creationId xmlns:a16="http://schemas.microsoft.com/office/drawing/2014/main" id="{8B734C78-3639-4A2B-906E-FCC0A9E8C7E5}"/>
              </a:ext>
            </a:extLst>
          </p:cNvPr>
          <p:cNvPicPr>
            <a:picLocks noGrp="1" noChangeAspect="1"/>
          </p:cNvPicPr>
          <p:nvPr>
            <p:ph idx="1"/>
          </p:nvPr>
        </p:nvPicPr>
        <p:blipFill>
          <a:blip r:embed="rId3"/>
          <a:stretch>
            <a:fillRect/>
          </a:stretch>
        </p:blipFill>
        <p:spPr>
          <a:xfrm>
            <a:off x="1984786" y="2097088"/>
            <a:ext cx="8222428" cy="4142394"/>
          </a:xfrm>
        </p:spPr>
      </p:pic>
    </p:spTree>
    <p:extLst>
      <p:ext uri="{BB962C8B-B14F-4D97-AF65-F5344CB8AC3E}">
        <p14:creationId xmlns:p14="http://schemas.microsoft.com/office/powerpoint/2010/main" val="1517001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C1A1C-4594-49EA-ADD6-703C95A0149D}"/>
              </a:ext>
            </a:extLst>
          </p:cNvPr>
          <p:cNvSpPr>
            <a:spLocks noGrp="1"/>
          </p:cNvSpPr>
          <p:nvPr>
            <p:ph type="title"/>
          </p:nvPr>
        </p:nvSpPr>
        <p:spPr/>
        <p:txBody>
          <a:bodyPr/>
          <a:lstStyle/>
          <a:p>
            <a:r>
              <a:rPr lang="es-ES" dirty="0"/>
              <a:t>Desarrollo. </a:t>
            </a:r>
            <a:r>
              <a:rPr lang="es-ES" dirty="0" err="1"/>
              <a:t>Nlp</a:t>
            </a:r>
            <a:r>
              <a:rPr lang="es-ES" dirty="0"/>
              <a:t>. diálogo</a:t>
            </a:r>
          </a:p>
        </p:txBody>
      </p:sp>
      <p:pic>
        <p:nvPicPr>
          <p:cNvPr id="5" name="Marcador de contenido 4" descr="Una captura de pantalla de una computadora&#10;&#10;Descripción generada automáticamente">
            <a:extLst>
              <a:ext uri="{FF2B5EF4-FFF2-40B4-BE49-F238E27FC236}">
                <a16:creationId xmlns:a16="http://schemas.microsoft.com/office/drawing/2014/main" id="{77FFB063-F03D-489A-B84B-7388CECD34D9}"/>
              </a:ext>
            </a:extLst>
          </p:cNvPr>
          <p:cNvPicPr>
            <a:picLocks noGrp="1" noChangeAspect="1"/>
          </p:cNvPicPr>
          <p:nvPr>
            <p:ph idx="1"/>
          </p:nvPr>
        </p:nvPicPr>
        <p:blipFill>
          <a:blip r:embed="rId3"/>
          <a:stretch>
            <a:fillRect/>
          </a:stretch>
        </p:blipFill>
        <p:spPr>
          <a:xfrm>
            <a:off x="1476806" y="1900856"/>
            <a:ext cx="9235212" cy="4338626"/>
          </a:xfrm>
        </p:spPr>
      </p:pic>
    </p:spTree>
    <p:extLst>
      <p:ext uri="{BB962C8B-B14F-4D97-AF65-F5344CB8AC3E}">
        <p14:creationId xmlns:p14="http://schemas.microsoft.com/office/powerpoint/2010/main" val="381754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23EA97-17E3-4443-B563-98A313EFE775}"/>
              </a:ext>
            </a:extLst>
          </p:cNvPr>
          <p:cNvSpPr>
            <a:spLocks noGrp="1"/>
          </p:cNvSpPr>
          <p:nvPr>
            <p:ph type="title"/>
          </p:nvPr>
        </p:nvSpPr>
        <p:spPr/>
        <p:txBody>
          <a:bodyPr/>
          <a:lstStyle/>
          <a:p>
            <a:r>
              <a:rPr lang="es-ES" dirty="0"/>
              <a:t>Desarrollo. </a:t>
            </a:r>
            <a:r>
              <a:rPr lang="es-ES" dirty="0" err="1"/>
              <a:t>Nlp</a:t>
            </a:r>
            <a:r>
              <a:rPr lang="es-ES" dirty="0"/>
              <a:t>. Probar modelo</a:t>
            </a:r>
          </a:p>
        </p:txBody>
      </p:sp>
      <p:pic>
        <p:nvPicPr>
          <p:cNvPr id="5" name="Marcador de contenido 4" descr="Captura de pantalla de un celular&#10;&#10;Descripción generada automáticamente">
            <a:extLst>
              <a:ext uri="{FF2B5EF4-FFF2-40B4-BE49-F238E27FC236}">
                <a16:creationId xmlns:a16="http://schemas.microsoft.com/office/drawing/2014/main" id="{78A0450F-8E78-4679-8263-2D67DF85480D}"/>
              </a:ext>
            </a:extLst>
          </p:cNvPr>
          <p:cNvPicPr>
            <a:picLocks noGrp="1" noChangeAspect="1"/>
          </p:cNvPicPr>
          <p:nvPr>
            <p:ph idx="1"/>
          </p:nvPr>
        </p:nvPicPr>
        <p:blipFill>
          <a:blip r:embed="rId3"/>
          <a:stretch>
            <a:fillRect/>
          </a:stretch>
        </p:blipFill>
        <p:spPr>
          <a:xfrm>
            <a:off x="1251993" y="1956967"/>
            <a:ext cx="9684838" cy="4282515"/>
          </a:xfrm>
        </p:spPr>
      </p:pic>
    </p:spTree>
    <p:extLst>
      <p:ext uri="{BB962C8B-B14F-4D97-AF65-F5344CB8AC3E}">
        <p14:creationId xmlns:p14="http://schemas.microsoft.com/office/powerpoint/2010/main" val="151487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1B953-6EC9-469B-A3C3-E6940402F3D3}"/>
              </a:ext>
            </a:extLst>
          </p:cNvPr>
          <p:cNvSpPr>
            <a:spLocks noGrp="1"/>
          </p:cNvSpPr>
          <p:nvPr>
            <p:ph type="title"/>
          </p:nvPr>
        </p:nvSpPr>
        <p:spPr/>
        <p:txBody>
          <a:bodyPr/>
          <a:lstStyle/>
          <a:p>
            <a:r>
              <a:rPr lang="es-ES" dirty="0"/>
              <a:t>Desarrollo. </a:t>
            </a:r>
            <a:r>
              <a:rPr lang="es-ES" dirty="0" err="1"/>
              <a:t>Nlp</a:t>
            </a:r>
            <a:r>
              <a:rPr lang="es-ES" dirty="0"/>
              <a:t>. validar modelo</a:t>
            </a:r>
          </a:p>
        </p:txBody>
      </p:sp>
      <p:pic>
        <p:nvPicPr>
          <p:cNvPr id="5" name="Marcador de contenido 4" descr="Una captura de pantalla de una red social&#10;&#10;Descripción generada automáticamente">
            <a:extLst>
              <a:ext uri="{FF2B5EF4-FFF2-40B4-BE49-F238E27FC236}">
                <a16:creationId xmlns:a16="http://schemas.microsoft.com/office/drawing/2014/main" id="{24EA1F6B-F1E5-4D8E-BF27-F92DDB479162}"/>
              </a:ext>
            </a:extLst>
          </p:cNvPr>
          <p:cNvPicPr>
            <a:picLocks noGrp="1" noChangeAspect="1"/>
          </p:cNvPicPr>
          <p:nvPr>
            <p:ph idx="1"/>
          </p:nvPr>
        </p:nvPicPr>
        <p:blipFill>
          <a:blip r:embed="rId3"/>
          <a:stretch>
            <a:fillRect/>
          </a:stretch>
        </p:blipFill>
        <p:spPr>
          <a:xfrm>
            <a:off x="1299389" y="1714179"/>
            <a:ext cx="9590045" cy="4525303"/>
          </a:xfrm>
        </p:spPr>
      </p:pic>
    </p:spTree>
    <p:extLst>
      <p:ext uri="{BB962C8B-B14F-4D97-AF65-F5344CB8AC3E}">
        <p14:creationId xmlns:p14="http://schemas.microsoft.com/office/powerpoint/2010/main" val="280285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141EB-CE1D-471B-8584-8A2317B49DAF}"/>
              </a:ext>
            </a:extLst>
          </p:cNvPr>
          <p:cNvSpPr>
            <a:spLocks noGrp="1"/>
          </p:cNvSpPr>
          <p:nvPr>
            <p:ph type="title"/>
          </p:nvPr>
        </p:nvSpPr>
        <p:spPr/>
        <p:txBody>
          <a:bodyPr/>
          <a:lstStyle/>
          <a:p>
            <a:r>
              <a:rPr lang="es-ES" dirty="0"/>
              <a:t>Desarrollo. </a:t>
            </a:r>
            <a:r>
              <a:rPr lang="es-ES" dirty="0" err="1"/>
              <a:t>Nlp</a:t>
            </a:r>
            <a:r>
              <a:rPr lang="es-ES" dirty="0"/>
              <a:t>. log</a:t>
            </a:r>
          </a:p>
        </p:txBody>
      </p:sp>
      <p:pic>
        <p:nvPicPr>
          <p:cNvPr id="5" name="Marcador de contenido 4" descr="Captura de pantalla de un celular&#10;&#10;Descripción generada automáticamente">
            <a:extLst>
              <a:ext uri="{FF2B5EF4-FFF2-40B4-BE49-F238E27FC236}">
                <a16:creationId xmlns:a16="http://schemas.microsoft.com/office/drawing/2014/main" id="{0AE62A8F-8DFB-4341-A1DA-7370B62D3E6D}"/>
              </a:ext>
            </a:extLst>
          </p:cNvPr>
          <p:cNvPicPr>
            <a:picLocks noGrp="1" noChangeAspect="1"/>
          </p:cNvPicPr>
          <p:nvPr>
            <p:ph idx="1"/>
          </p:nvPr>
        </p:nvPicPr>
        <p:blipFill>
          <a:blip r:embed="rId3"/>
          <a:stretch>
            <a:fillRect/>
          </a:stretch>
        </p:blipFill>
        <p:spPr>
          <a:xfrm>
            <a:off x="1987461" y="1770955"/>
            <a:ext cx="8213901" cy="4620320"/>
          </a:xfrm>
        </p:spPr>
      </p:pic>
    </p:spTree>
    <p:extLst>
      <p:ext uri="{BB962C8B-B14F-4D97-AF65-F5344CB8AC3E}">
        <p14:creationId xmlns:p14="http://schemas.microsoft.com/office/powerpoint/2010/main" val="858597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{33B1B19A-C329-4ECB-AEC4-B9F11A8819CF}tf04033919</Template>
  <TotalTime>244</TotalTime>
  <Words>1934</Words>
  <Application>Microsoft Office PowerPoint</Application>
  <PresentationFormat>Panorámica</PresentationFormat>
  <Paragraphs>116</Paragraphs>
  <Slides>18</Slides>
  <Notes>18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Tw Cen MT</vt:lpstr>
      <vt:lpstr>Circuito</vt:lpstr>
      <vt:lpstr>Bot conversacional para comprar entradas de cine o reservar pistas de bolos</vt:lpstr>
      <vt:lpstr>Introducción</vt:lpstr>
      <vt:lpstr>Diseño</vt:lpstr>
      <vt:lpstr>Desarrollo. Intents o estados</vt:lpstr>
      <vt:lpstr>Desarrollo. Flujo de diálogo</vt:lpstr>
      <vt:lpstr>Desarrollo. Nlp. diálogo</vt:lpstr>
      <vt:lpstr>Desarrollo. Nlp. Probar modelo</vt:lpstr>
      <vt:lpstr>Desarrollo. Nlp. validar modelo</vt:lpstr>
      <vt:lpstr>Desarrollo. Nlp. log</vt:lpstr>
      <vt:lpstr>Desarrollo. Cloud code</vt:lpstr>
      <vt:lpstr>Desarrollo. Cloud function como intent</vt:lpstr>
      <vt:lpstr>despliegue</vt:lpstr>
      <vt:lpstr>Pruebas. cine</vt:lpstr>
      <vt:lpstr>Pruebas. cine</vt:lpstr>
      <vt:lpstr>Pruebas. bolos</vt:lpstr>
      <vt:lpstr>Pruebas. bolos</vt:lpstr>
      <vt:lpstr>Pruebas. bolos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 conversacional para comprar entradas de cine o reservar pistas de bolos</dc:title>
  <dc:creator>juan lópez ramírez</dc:creator>
  <cp:lastModifiedBy>juan lópez ramírez</cp:lastModifiedBy>
  <cp:revision>14</cp:revision>
  <dcterms:created xsi:type="dcterms:W3CDTF">2020-02-08T12:27:58Z</dcterms:created>
  <dcterms:modified xsi:type="dcterms:W3CDTF">2020-02-08T16:34:20Z</dcterms:modified>
</cp:coreProperties>
</file>