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59" r:id="rId6"/>
    <p:sldId id="290" r:id="rId7"/>
    <p:sldId id="273" r:id="rId8"/>
    <p:sldId id="282" r:id="rId9"/>
    <p:sldId id="281" r:id="rId10"/>
    <p:sldId id="287" r:id="rId11"/>
    <p:sldId id="283" r:id="rId12"/>
    <p:sldId id="284" r:id="rId13"/>
    <p:sldId id="285" r:id="rId14"/>
    <p:sldId id="286" r:id="rId15"/>
    <p:sldId id="288" r:id="rId16"/>
    <p:sldId id="289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DF5AA-23A7-411A-A92C-08D7A2B40978}" type="datetimeFigureOut">
              <a:rPr lang="es-ES" smtClean="0"/>
              <a:t>20/05/2020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68AF-E51B-4D93-B249-B8DDA112FC7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97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E68AF-E51B-4D93-B249-B8DDA112FC7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27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04EFF-AAB3-48B3-926C-071DF318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7E1B4-2E5F-4FA9-8991-468D24EE3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267448-818A-479C-A456-2255F1A3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8D86D-6380-4B24-A0D2-54F7A902B332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4519F-E6F1-4375-B5B5-0022FA9D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3CD38-9F40-4FE7-9686-FEB9D40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365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32B84-9BAA-47B7-B10F-5EBB0DC7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6E4B31-1BCB-4016-854F-830A40CA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545B6-4158-411B-B1C9-AE69CCBD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FC76-DEE7-495C-B2FB-60EF65FD4EA4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EF8E0F-84F2-499F-BB22-687EE2A9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4D66DB-5D3F-40AA-A259-9F0FF3B3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1BAE59-8D41-4E84-8C6A-8CCDA1717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765C50-A386-4FC5-B9FC-00DAB739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D3E8D-2ACA-420C-8BBF-18E90A8C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463-F159-42AC-AF63-3D2F4CA8B66E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2AE93-34C9-4B68-943E-C658804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FEB8C-074A-4883-A097-BAFE5073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382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CB30E-D359-4ECF-9A53-761D1C94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B8D2C-8E1D-4C9A-862D-F3636DECA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FDD47-9869-4E87-A275-FFAD054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B787-1FC6-42A7-A28A-D0DAD339F241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D7E858-1A58-4346-8274-ABE55D68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8A614B-3B4F-4965-8273-AD4E3BAD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3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D83A7-41BA-4C39-B042-1EF82BE1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518483-955F-4C77-A703-5F76AC1E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87DB1-F656-4735-B8C4-B1F9D887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799B-087B-4482-8C9E-6D0629B76EE3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51E73E-17AB-4A0B-BE2F-A03C7ADB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CBACB6-3DC7-4A9C-9140-4D49A716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7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7F7DC-90A8-492B-8418-0F274789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F2C549-B749-40BD-BE12-DFF02E769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AE5595-D757-4369-A0F4-DE7F121F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629C7-C30C-4EC0-9F00-39AFC756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4CD17-DB3A-4D89-AFFB-1B5D6E5D580F}" type="datetime1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9B7920-A8D1-48AB-964A-114FC8F3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7C76D3-1415-47C7-92BC-12A583FA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97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0B8D7-E666-4F97-915C-FC56D84A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7B320-DEE3-4259-8287-6A5BA48B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FF0B26-BBEB-41AC-A7BF-B0AD6CE7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0869A5-8887-4255-A21E-108B4FCF3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225A9-BF70-499D-A78E-6DB5E8D24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49D769A-5282-437D-A11B-D4554704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4EE64-358C-42D4-B658-9D79D5A27A57}" type="datetime1">
              <a:rPr lang="es-ES" smtClean="0"/>
              <a:t>20/05/2020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3BDF8-C58B-402C-B119-93BCBB00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BC5E1D-7766-41CB-B2A2-50C60EC87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2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86C21-9CEC-4D02-BBB8-EEB60AD7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D556E-1F2A-4C7C-8A5A-F8E0462C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FD0E-CBD8-418D-A3D2-9AEA707E213B}" type="datetime1">
              <a:rPr lang="es-ES" smtClean="0"/>
              <a:t>20/05/2020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FC901B-0946-430B-A22B-248385AF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89EAB5-CDCF-4C3E-BC3D-3D21330C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49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518C71-8901-4AD2-9261-57874C01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8472-0ECF-491B-8EDC-ED72B23C9A0C}" type="datetime1">
              <a:rPr lang="es-ES" smtClean="0"/>
              <a:t>20/05/2020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9E81EE-1C5B-485A-AE9A-B761B40B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F2804F-A6AB-4425-85AF-8BD666E3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8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30CC-6CF5-4BCD-BBEF-3F28B825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2470F-2930-428D-8DE1-D909EA86C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FB899B-ECC0-4823-9D2C-4C0BE0769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DC9291-EC1C-42A3-8D64-20982B0B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DE64-1895-4D2C-90E6-09FBAFC1FF9A}" type="datetime1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6ECC6-508F-4D24-AEFC-2FE3BF96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A777FB-CBE5-4DC7-A6F9-F6949A7D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5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BF643-610C-4255-894A-70D8C949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9679A8-51F2-45A8-B8C5-6C61F476E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F7C71B-B9AE-4FCA-926B-81782912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A536D6-AD09-4E83-B052-BBDE8353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E4139-7779-4863-A1DA-7C08159522A5}" type="datetime1">
              <a:rPr lang="es-ES" smtClean="0"/>
              <a:t>20/05/2020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8F5E7-A3CA-4B96-BC5B-03D1784D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A753B-3A46-4AC1-B83D-859591D2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9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2BB0C9-49E5-4C84-89B8-E43FD11C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C14494-00EE-42D5-B257-12DAB85B0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81CA33-7D09-4328-A051-72FEE75C6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EB140-D4ED-4B59-A259-46E837260287}" type="datetime1">
              <a:rPr lang="es-ES" smtClean="0"/>
              <a:t>20/05/2020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12C0C-5764-4BFC-A58A-D57C521D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74307-1882-481C-90EC-D8FF0D73C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D69B-B86D-40D0-A031-A36D3661BF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51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65A6-D5A8-44C2-8AAF-A0012F19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1" y="224644"/>
            <a:ext cx="8791575" cy="2899254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latin typeface="+mj-lt"/>
              </a:rPr>
              <a:t>Reconocimiento de Escritura</a:t>
            </a:r>
            <a:br>
              <a:rPr lang="es-ES" sz="3600" dirty="0"/>
            </a:br>
            <a:br>
              <a:rPr lang="es-ES" dirty="0"/>
            </a:br>
            <a:r>
              <a:rPr lang="es-ES" sz="4000" i="1" dirty="0">
                <a:latin typeface="+mj-lt"/>
              </a:rPr>
              <a:t>Text </a:t>
            </a:r>
            <a:r>
              <a:rPr lang="es-ES" sz="4000" i="1" dirty="0" err="1">
                <a:latin typeface="+mj-lt"/>
              </a:rPr>
              <a:t>Extraction</a:t>
            </a:r>
            <a:r>
              <a:rPr lang="es-ES" sz="4000" i="1" dirty="0">
                <a:latin typeface="+mj-lt"/>
              </a:rPr>
              <a:t> and </a:t>
            </a:r>
            <a:r>
              <a:rPr lang="es-ES" sz="4000" i="1" dirty="0" err="1">
                <a:latin typeface="+mj-lt"/>
              </a:rPr>
              <a:t>Restoration</a:t>
            </a:r>
            <a:r>
              <a:rPr lang="es-ES" sz="4000" i="1" dirty="0">
                <a:latin typeface="+mj-lt"/>
              </a:rPr>
              <a:t> </a:t>
            </a:r>
            <a:r>
              <a:rPr lang="es-ES" sz="4000" i="1" dirty="0" err="1">
                <a:latin typeface="+mj-lt"/>
              </a:rPr>
              <a:t>of</a:t>
            </a:r>
            <a:r>
              <a:rPr lang="es-ES" sz="4000" i="1" dirty="0">
                <a:latin typeface="+mj-lt"/>
              </a:rPr>
              <a:t> Old </a:t>
            </a:r>
            <a:r>
              <a:rPr lang="es-ES" sz="4000" i="1" dirty="0" err="1">
                <a:latin typeface="+mj-lt"/>
              </a:rPr>
              <a:t>Handwritten</a:t>
            </a:r>
            <a:r>
              <a:rPr lang="es-ES" sz="4000" i="1" dirty="0">
                <a:latin typeface="+mj-lt"/>
              </a:rPr>
              <a:t> </a:t>
            </a:r>
            <a:r>
              <a:rPr lang="es-ES" sz="4000" i="1" dirty="0" err="1">
                <a:latin typeface="+mj-lt"/>
              </a:rPr>
              <a:t>Documents</a:t>
            </a:r>
            <a:endParaRPr lang="es-ES" sz="4000" i="1" dirty="0">
              <a:latin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480F6-6921-41F1-B0B6-431F9E26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19" y="3570077"/>
            <a:ext cx="8791575" cy="446180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Juan Antonio López Ramírez</a:t>
            </a:r>
          </a:p>
        </p:txBody>
      </p:sp>
      <p:sp>
        <p:nvSpPr>
          <p:cNvPr id="56" name="Marcador de número de diapositiva 55">
            <a:extLst>
              <a:ext uri="{FF2B5EF4-FFF2-40B4-BE49-F238E27FC236}">
                <a16:creationId xmlns:a16="http://schemas.microsoft.com/office/drawing/2014/main" id="{9B227B7E-B3F7-4747-951E-FF3E3D6D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7998" y="6146174"/>
            <a:ext cx="771089" cy="365125"/>
          </a:xfrm>
        </p:spPr>
        <p:txBody>
          <a:bodyPr/>
          <a:lstStyle/>
          <a:p>
            <a:fld id="{4744D69B-B86D-40D0-A031-A36D3661BFBF}" type="slidenum">
              <a:rPr lang="es-ES" sz="1600" smtClean="0"/>
              <a:t>1</a:t>
            </a:fld>
            <a:endParaRPr lang="es-ES" sz="1600" dirty="0"/>
          </a:p>
        </p:txBody>
      </p:sp>
      <p:sp>
        <p:nvSpPr>
          <p:cNvPr id="120" name="Subtítulo 2">
            <a:extLst>
              <a:ext uri="{FF2B5EF4-FFF2-40B4-BE49-F238E27FC236}">
                <a16:creationId xmlns:a16="http://schemas.microsoft.com/office/drawing/2014/main" id="{97E44F66-6F3A-4234-98C9-6AC420B21CAF}"/>
              </a:ext>
            </a:extLst>
          </p:cNvPr>
          <p:cNvSpPr txBox="1">
            <a:spLocks/>
          </p:cNvSpPr>
          <p:nvPr/>
        </p:nvSpPr>
        <p:spPr>
          <a:xfrm>
            <a:off x="1876421" y="4243243"/>
            <a:ext cx="8791575" cy="44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Máster en Inteligencia Artificial, Reconocimiento de Formas e Imagen Digital</a:t>
            </a:r>
          </a:p>
        </p:txBody>
      </p:sp>
      <p:sp>
        <p:nvSpPr>
          <p:cNvPr id="121" name="Subtítulo 2">
            <a:extLst>
              <a:ext uri="{FF2B5EF4-FFF2-40B4-BE49-F238E27FC236}">
                <a16:creationId xmlns:a16="http://schemas.microsoft.com/office/drawing/2014/main" id="{ABCD27B7-5F3D-4D29-8C31-A09999601831}"/>
              </a:ext>
            </a:extLst>
          </p:cNvPr>
          <p:cNvSpPr txBox="1">
            <a:spLocks/>
          </p:cNvSpPr>
          <p:nvPr/>
        </p:nvSpPr>
        <p:spPr>
          <a:xfrm>
            <a:off x="1876421" y="6146174"/>
            <a:ext cx="8791575" cy="44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Curso 2019/2020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0615F2D-4A4D-4EDF-B4FB-84EA365AF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45" y="4689422"/>
            <a:ext cx="34385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3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Métodos propuestos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10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A52D368-F163-42B3-9C34-BF07E0019CD1}"/>
              </a:ext>
            </a:extLst>
          </p:cNvPr>
          <p:cNvSpPr txBox="1"/>
          <p:nvPr/>
        </p:nvSpPr>
        <p:spPr>
          <a:xfrm>
            <a:off x="5553223" y="962228"/>
            <a:ext cx="1085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Modelo 1</a:t>
            </a:r>
          </a:p>
        </p:txBody>
      </p:sp>
      <p:pic>
        <p:nvPicPr>
          <p:cNvPr id="5" name="Imagen 4" descr="Texto en fondo blanco&#10;&#10;Descripción generada automáticamente">
            <a:extLst>
              <a:ext uri="{FF2B5EF4-FFF2-40B4-BE49-F238E27FC236}">
                <a16:creationId xmlns:a16="http://schemas.microsoft.com/office/drawing/2014/main" id="{7FAF40FE-E777-4CD4-8FBD-BBCE78566C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0" y="1749222"/>
            <a:ext cx="8657223" cy="46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Métodos propuestos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11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0AE00D-41B2-4B9E-991A-8E0D48FD837E}"/>
              </a:ext>
            </a:extLst>
          </p:cNvPr>
          <p:cNvSpPr txBox="1"/>
          <p:nvPr/>
        </p:nvSpPr>
        <p:spPr>
          <a:xfrm>
            <a:off x="5553223" y="962228"/>
            <a:ext cx="1085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Modelo 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472ECD-FB98-4563-9E6F-B5F18D483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36"/>
            <a:ext cx="106680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3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Métodos propuestos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12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0AE00D-41B2-4B9E-991A-8E0D48FD837E}"/>
              </a:ext>
            </a:extLst>
          </p:cNvPr>
          <p:cNvSpPr txBox="1"/>
          <p:nvPr/>
        </p:nvSpPr>
        <p:spPr>
          <a:xfrm>
            <a:off x="5553223" y="962228"/>
            <a:ext cx="1085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Modelo 2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B750305-BDB9-4273-9839-A3B9D5F86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2245895"/>
            <a:ext cx="83724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5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Métodos propuestos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13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0AE00D-41B2-4B9E-991A-8E0D48FD837E}"/>
              </a:ext>
            </a:extLst>
          </p:cNvPr>
          <p:cNvSpPr txBox="1"/>
          <p:nvPr/>
        </p:nvSpPr>
        <p:spPr>
          <a:xfrm>
            <a:off x="5553223" y="962228"/>
            <a:ext cx="1085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Modelo 2</a:t>
            </a:r>
          </a:p>
        </p:txBody>
      </p:sp>
      <p:pic>
        <p:nvPicPr>
          <p:cNvPr id="5" name="Imagen 4" descr="Texto en fondo blanco&#10;&#10;Descripción generada automáticamente">
            <a:extLst>
              <a:ext uri="{FF2B5EF4-FFF2-40B4-BE49-F238E27FC236}">
                <a16:creationId xmlns:a16="http://schemas.microsoft.com/office/drawing/2014/main" id="{0757C289-B17C-4EB3-93C4-5CAEE7536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2197"/>
            <a:ext cx="12192000" cy="39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63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Resultados experimentales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14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7" name="Imagen 6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98BB927D-70A3-46F3-A5B5-F89B26C2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800225"/>
            <a:ext cx="8667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4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Resultados experimentales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15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DBBF3E-7736-442C-9932-50C60FCD9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204" y="1023353"/>
            <a:ext cx="7281592" cy="53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16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9AC13D4-B5E2-4314-BB32-E48D7E43B2A2}"/>
              </a:ext>
            </a:extLst>
          </p:cNvPr>
          <p:cNvSpPr txBox="1"/>
          <p:nvPr/>
        </p:nvSpPr>
        <p:spPr>
          <a:xfrm>
            <a:off x="1175838" y="2658099"/>
            <a:ext cx="616989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Restauración de documentos antiguos y extracción de texto.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Se emplean 2 métodos (el 1º influye al 2º).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Trabajos futuros </a:t>
            </a:r>
            <a:r>
              <a:rPr lang="es-ES" dirty="0">
                <a:sym typeface="Wingdings" panose="05000000000000000000" pitchFamily="2" charset="2"/>
              </a:rPr>
              <a:t> Utilización de otros documentos.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3385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Índice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2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182752-663F-4A66-ADE9-D056990577B7}"/>
              </a:ext>
            </a:extLst>
          </p:cNvPr>
          <p:cNvSpPr txBox="1"/>
          <p:nvPr/>
        </p:nvSpPr>
        <p:spPr>
          <a:xfrm>
            <a:off x="917206" y="1933670"/>
            <a:ext cx="3331938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Introducción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Trabajos relacionados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Preparación de los datos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Métodos propuestos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Resultados experimentales</a:t>
            </a:r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Conclusiones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F990E3E5-46C9-4210-A537-229CEB167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Introducción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3</a:t>
            </a:fld>
            <a:endParaRPr lang="es-ES"/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E6B07D3-CFAF-4242-943F-018E4425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10" name="Imagen 9" descr="Imagen que contiene alfombra, ladrillo&#10;&#10;Descripción generada automáticamente">
            <a:extLst>
              <a:ext uri="{FF2B5EF4-FFF2-40B4-BE49-F238E27FC236}">
                <a16:creationId xmlns:a16="http://schemas.microsoft.com/office/drawing/2014/main" id="{8CF1677A-92A1-4F73-A328-B3DCC856A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73" y="1289050"/>
            <a:ext cx="3581400" cy="5067300"/>
          </a:xfrm>
          <a:prstGeom prst="rect">
            <a:avLst/>
          </a:prstGeom>
        </p:spPr>
      </p:pic>
      <p:pic>
        <p:nvPicPr>
          <p:cNvPr id="14" name="Imagen 13" descr="Imagen que contiene alfombra&#10;&#10;Descripción generada automáticamente">
            <a:extLst>
              <a:ext uri="{FF2B5EF4-FFF2-40B4-BE49-F238E27FC236}">
                <a16:creationId xmlns:a16="http://schemas.microsoft.com/office/drawing/2014/main" id="{095A2742-ACC7-42E8-99AC-7E95E1C0D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29" y="1231900"/>
            <a:ext cx="3228975" cy="5124450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41BA441-E548-4F05-A0ED-3E662D00DE06}"/>
              </a:ext>
            </a:extLst>
          </p:cNvPr>
          <p:cNvCxnSpPr>
            <a:cxnSpLocks/>
          </p:cNvCxnSpPr>
          <p:nvPr/>
        </p:nvCxnSpPr>
        <p:spPr>
          <a:xfrm>
            <a:off x="4635126" y="3429000"/>
            <a:ext cx="2610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F0BC1E5-2176-46BE-880D-73BECC2714B8}"/>
              </a:ext>
            </a:extLst>
          </p:cNvPr>
          <p:cNvSpPr txBox="1"/>
          <p:nvPr/>
        </p:nvSpPr>
        <p:spPr>
          <a:xfrm>
            <a:off x="5449937" y="919718"/>
            <a:ext cx="9812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8901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Introducción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4</a:t>
            </a:fld>
            <a:endParaRPr lang="es-ES"/>
          </a:p>
        </p:txBody>
      </p:sp>
      <p:pic>
        <p:nvPicPr>
          <p:cNvPr id="11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E6B07D3-CFAF-4242-943F-018E44253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862CF8-DD3F-4F03-8AD1-0536CAD2116D}"/>
              </a:ext>
            </a:extLst>
          </p:cNvPr>
          <p:cNvSpPr txBox="1"/>
          <p:nvPr/>
        </p:nvSpPr>
        <p:spPr>
          <a:xfrm>
            <a:off x="4470266" y="1010355"/>
            <a:ext cx="325146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Obtención del conjunto de datos</a:t>
            </a:r>
          </a:p>
        </p:txBody>
      </p:sp>
      <p:pic>
        <p:nvPicPr>
          <p:cNvPr id="5" name="Imagen 4" descr="Imagen que contiene artículos&#10;&#10;Descripción generada automáticamente">
            <a:extLst>
              <a:ext uri="{FF2B5EF4-FFF2-40B4-BE49-F238E27FC236}">
                <a16:creationId xmlns:a16="http://schemas.microsoft.com/office/drawing/2014/main" id="{7E115A5D-F6EC-42F7-9CC9-303EE631B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642"/>
            <a:ext cx="12192000" cy="3550653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188E3F-6630-436A-92E4-2CA61E0300E7}"/>
              </a:ext>
            </a:extLst>
          </p:cNvPr>
          <p:cNvCxnSpPr/>
          <p:nvPr/>
        </p:nvCxnSpPr>
        <p:spPr>
          <a:xfrm>
            <a:off x="3090672" y="3797968"/>
            <a:ext cx="85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1F6DE18-557D-401E-97FC-4229470798AF}"/>
              </a:ext>
            </a:extLst>
          </p:cNvPr>
          <p:cNvCxnSpPr/>
          <p:nvPr/>
        </p:nvCxnSpPr>
        <p:spPr>
          <a:xfrm>
            <a:off x="5775960" y="3770696"/>
            <a:ext cx="850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6516A45-0FD3-408D-8183-1EC8969C365F}"/>
              </a:ext>
            </a:extLst>
          </p:cNvPr>
          <p:cNvCxnSpPr/>
          <p:nvPr/>
        </p:nvCxnSpPr>
        <p:spPr>
          <a:xfrm flipV="1">
            <a:off x="8705088" y="3136392"/>
            <a:ext cx="941832" cy="66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32D2868-7199-4C65-AEFF-67C39CB1848A}"/>
              </a:ext>
            </a:extLst>
          </p:cNvPr>
          <p:cNvCxnSpPr/>
          <p:nvPr/>
        </p:nvCxnSpPr>
        <p:spPr>
          <a:xfrm>
            <a:off x="8705088" y="3797968"/>
            <a:ext cx="941832" cy="81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Trabajos relacionados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5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92A4C4-E91E-4467-B227-47A152563BEE}"/>
              </a:ext>
            </a:extLst>
          </p:cNvPr>
          <p:cNvSpPr txBox="1"/>
          <p:nvPr/>
        </p:nvSpPr>
        <p:spPr>
          <a:xfrm>
            <a:off x="1175838" y="1074413"/>
            <a:ext cx="9840323" cy="7201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La restauración de manuscritos tiene un gran papel en la preservación de la cultura y el patrimonio.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Los investigadores han ensayado diversos enfoques y técnicas.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Métodos basados en una cuidadosa observación y experiencia del desarrollador de los algoritmos.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Etiquetado </a:t>
            </a:r>
            <a:r>
              <a:rPr lang="es-ES" dirty="0">
                <a:sym typeface="Wingdings" panose="05000000000000000000" pitchFamily="2" charset="2"/>
              </a:rPr>
              <a:t> Modelos de </a:t>
            </a:r>
            <a:r>
              <a:rPr lang="es-ES" dirty="0" err="1">
                <a:sym typeface="Wingdings" panose="05000000000000000000" pitchFamily="2" charset="2"/>
              </a:rPr>
              <a:t>Markov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Distribución de valores de píxeles </a:t>
            </a:r>
            <a:r>
              <a:rPr lang="es-ES" dirty="0">
                <a:sym typeface="Wingdings" panose="05000000000000000000" pitchFamily="2" charset="2"/>
              </a:rPr>
              <a:t> Mixtura de Gaussianas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Segmentación de la imagen  Agrupación de K-medias</a:t>
            </a:r>
          </a:p>
          <a:p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Aprendizaje profundo para modelizar el problema en un marco supervisado.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Sistema de 5 FCN sobre múltiples escalas de la imagen.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 err="1"/>
              <a:t>Auto-encoder</a:t>
            </a:r>
            <a:r>
              <a:rPr lang="es-ES" dirty="0"/>
              <a:t> convolucional.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Redes neuronales recurrentes (RNN).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  <a:p>
            <a:pPr marL="342900" indent="-3429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94316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Preparación de los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6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92A4C4-E91E-4467-B227-47A152563BEE}"/>
              </a:ext>
            </a:extLst>
          </p:cNvPr>
          <p:cNvSpPr txBox="1"/>
          <p:nvPr/>
        </p:nvSpPr>
        <p:spPr>
          <a:xfrm>
            <a:off x="1191880" y="966053"/>
            <a:ext cx="6656438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/>
              <a:t>2 métodos utilizando CNN (</a:t>
            </a:r>
            <a:r>
              <a:rPr lang="es-ES" sz="1600" dirty="0" err="1"/>
              <a:t>Auto-encoder</a:t>
            </a:r>
            <a:r>
              <a:rPr lang="es-ES" sz="16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/>
              <a:t>Modelo 1.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1º </a:t>
            </a:r>
            <a:r>
              <a:rPr lang="es-ES" sz="1600" dirty="0" err="1"/>
              <a:t>Binarización</a:t>
            </a:r>
            <a:r>
              <a:rPr lang="es-ES" sz="1600" dirty="0"/>
              <a:t> del texto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2º Estimar el fondo de la imagen (GMM)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3º Combinación de texto extraído y fondo.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/>
              <a:t>Modelo 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2 redes neuronales en paralelo (texto con color restaurado y fondo).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/>
              <a:t>Combinación de la salida de ambas.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dirty="0"/>
              <a:t>Se necesita un </a:t>
            </a:r>
            <a:r>
              <a:rPr lang="es-ES" sz="1600" i="1" dirty="0" err="1"/>
              <a:t>groundtruth</a:t>
            </a:r>
            <a:r>
              <a:rPr lang="es-ES" sz="1600" dirty="0"/>
              <a:t> (fichero de etiquetas)</a:t>
            </a:r>
            <a:endParaRPr lang="es-ES" sz="16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16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Imagen de texto binarizada  Modelo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16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Imagen del primer plano esperado  Modelo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16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1600" dirty="0">
                <a:sym typeface="Wingdings" panose="05000000000000000000" pitchFamily="2" charset="2"/>
              </a:rPr>
              <a:t>Imagen del fondo esperado  Modelo 2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8503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Preparación de los datos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7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7" name="Imagen 6" descr="Imagen que contiene periódico, texto&#10;&#10;Descripción generada automáticamente">
            <a:extLst>
              <a:ext uri="{FF2B5EF4-FFF2-40B4-BE49-F238E27FC236}">
                <a16:creationId xmlns:a16="http://schemas.microsoft.com/office/drawing/2014/main" id="{BBA37E72-3B30-4E40-9BE1-AD1E3B25B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5" y="1841275"/>
            <a:ext cx="3445140" cy="2355036"/>
          </a:xfrm>
          <a:prstGeom prst="rect">
            <a:avLst/>
          </a:prstGeom>
        </p:spPr>
      </p:pic>
      <p:pic>
        <p:nvPicPr>
          <p:cNvPr id="9" name="Imagen 8" descr="Imagen que contiene periódico, texto&#10;&#10;Descripción generada automáticamente">
            <a:extLst>
              <a:ext uri="{FF2B5EF4-FFF2-40B4-BE49-F238E27FC236}">
                <a16:creationId xmlns:a16="http://schemas.microsoft.com/office/drawing/2014/main" id="{3BFC16C1-40DF-4A23-9332-486F0557B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000" y="1699762"/>
            <a:ext cx="5340979" cy="2650708"/>
          </a:xfrm>
          <a:prstGeom prst="rect">
            <a:avLst/>
          </a:prstGeom>
        </p:spPr>
      </p:pic>
      <p:pic>
        <p:nvPicPr>
          <p:cNvPr id="11" name="Imagen 10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1C1083FD-8370-414D-860E-9CDC5C569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13" y="1841275"/>
            <a:ext cx="2047875" cy="34956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0739E92-B20C-4F8A-BB00-A85289831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9" y="4757377"/>
            <a:ext cx="3324225" cy="3429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FA989DE-4EF1-470F-A311-0D9A35F2EC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8" y="5189312"/>
            <a:ext cx="2333625" cy="295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1E5A355-A889-4418-9688-3B4942068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81" y="4795477"/>
            <a:ext cx="1819275" cy="304800"/>
          </a:xfrm>
          <a:prstGeom prst="rect">
            <a:avLst/>
          </a:prstGeom>
        </p:spPr>
      </p:pic>
      <p:pic>
        <p:nvPicPr>
          <p:cNvPr id="6" name="Imagen 5" descr="Imagen que contiene reloj&#10;&#10;Descripción generada automáticamente">
            <a:extLst>
              <a:ext uri="{FF2B5EF4-FFF2-40B4-BE49-F238E27FC236}">
                <a16:creationId xmlns:a16="http://schemas.microsoft.com/office/drawing/2014/main" id="{B08585CE-847A-46A6-A76C-27FC6A4AF5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62" y="5336949"/>
            <a:ext cx="1628775" cy="6000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2088402-2EC2-4BBA-8AF6-54B835E5CFFF}"/>
              </a:ext>
            </a:extLst>
          </p:cNvPr>
          <p:cNvSpPr txBox="1"/>
          <p:nvPr/>
        </p:nvSpPr>
        <p:spPr>
          <a:xfrm>
            <a:off x="431015" y="1037691"/>
            <a:ext cx="273138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Imagen de texto binarizada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D033C6-CC4F-4697-B1EF-332BC4EB5414}"/>
              </a:ext>
            </a:extLst>
          </p:cNvPr>
          <p:cNvSpPr txBox="1"/>
          <p:nvPr/>
        </p:nvSpPr>
        <p:spPr>
          <a:xfrm>
            <a:off x="4310683" y="1037691"/>
            <a:ext cx="341926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Imagen del primer plano esperado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DAE4C04-B751-4C37-9A3B-B887E0E3799C}"/>
              </a:ext>
            </a:extLst>
          </p:cNvPr>
          <p:cNvSpPr txBox="1"/>
          <p:nvPr/>
        </p:nvSpPr>
        <p:spPr>
          <a:xfrm>
            <a:off x="8598236" y="1037691"/>
            <a:ext cx="275556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Imagen del fondo esperado</a:t>
            </a:r>
          </a:p>
        </p:txBody>
      </p:sp>
    </p:spTree>
    <p:extLst>
      <p:ext uri="{BB962C8B-B14F-4D97-AF65-F5344CB8AC3E}">
        <p14:creationId xmlns:p14="http://schemas.microsoft.com/office/powerpoint/2010/main" val="185425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Métodos propuestos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8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0AE00D-41B2-4B9E-991A-8E0D48FD837E}"/>
              </a:ext>
            </a:extLst>
          </p:cNvPr>
          <p:cNvSpPr txBox="1"/>
          <p:nvPr/>
        </p:nvSpPr>
        <p:spPr>
          <a:xfrm>
            <a:off x="5553223" y="962228"/>
            <a:ext cx="1085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Modelo 1</a:t>
            </a:r>
          </a:p>
        </p:txBody>
      </p:sp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C6EF821D-AC59-4D4B-9040-ABC976A43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1742872"/>
            <a:ext cx="93630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D744-4F81-445E-A45C-0869061B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495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3600" dirty="0">
                <a:solidFill>
                  <a:schemeClr val="bg1">
                    <a:lumMod val="95000"/>
                  </a:schemeClr>
                </a:solidFill>
              </a:rPr>
              <a:t>Métodos propuestos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D19C1AD-86D5-4078-AD68-45B18A92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4D69B-B86D-40D0-A031-A36D3661BFBF}" type="slidenum">
              <a:rPr lang="es-ES" smtClean="0"/>
              <a:t>9</a:t>
            </a:fld>
            <a:endParaRPr lang="es-ES"/>
          </a:p>
        </p:txBody>
      </p:sp>
      <p:pic>
        <p:nvPicPr>
          <p:cNvPr id="15" name="Imagen 1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13DBE6-1F0A-48A2-8EC8-7BE5A0A6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471" y="72787"/>
            <a:ext cx="1556657" cy="599378"/>
          </a:xfrm>
          <a:prstGeom prst="rect">
            <a:avLst/>
          </a:prstGeom>
        </p:spPr>
      </p:pic>
      <p:pic>
        <p:nvPicPr>
          <p:cNvPr id="9" name="Imagen 8" descr="Imagen que contiene dibujo&#10;&#10;Descripción generada automáticamente">
            <a:extLst>
              <a:ext uri="{FF2B5EF4-FFF2-40B4-BE49-F238E27FC236}">
                <a16:creationId xmlns:a16="http://schemas.microsoft.com/office/drawing/2014/main" id="{C6774C7F-E0EE-4390-BEC3-58BA34808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59" y="2253664"/>
            <a:ext cx="4133850" cy="3152775"/>
          </a:xfrm>
          <a:prstGeom prst="rect">
            <a:avLst/>
          </a:prstGeom>
        </p:spPr>
      </p:pic>
      <p:pic>
        <p:nvPicPr>
          <p:cNvPr id="11" name="Imagen 10" descr="Imagen que contiene reloj, dibujo&#10;&#10;Descripción generada automáticamente">
            <a:extLst>
              <a:ext uri="{FF2B5EF4-FFF2-40B4-BE49-F238E27FC236}">
                <a16:creationId xmlns:a16="http://schemas.microsoft.com/office/drawing/2014/main" id="{A66A0196-A880-47BC-978D-312999456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280" y="2253664"/>
            <a:ext cx="4038600" cy="781050"/>
          </a:xfrm>
          <a:prstGeom prst="rect">
            <a:avLst/>
          </a:prstGeom>
        </p:spPr>
      </p:pic>
      <p:pic>
        <p:nvPicPr>
          <p:cNvPr id="13" name="Imagen 12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F27D6372-01B7-45E4-BF9D-46DDE1B0D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393" y="3429000"/>
            <a:ext cx="5286375" cy="8667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A52D368-F163-42B3-9C34-BF07E0019CD1}"/>
              </a:ext>
            </a:extLst>
          </p:cNvPr>
          <p:cNvSpPr txBox="1"/>
          <p:nvPr/>
        </p:nvSpPr>
        <p:spPr>
          <a:xfrm>
            <a:off x="5553223" y="962228"/>
            <a:ext cx="10855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Modelo 1</a:t>
            </a:r>
          </a:p>
        </p:txBody>
      </p:sp>
    </p:spTree>
    <p:extLst>
      <p:ext uri="{BB962C8B-B14F-4D97-AF65-F5344CB8AC3E}">
        <p14:creationId xmlns:p14="http://schemas.microsoft.com/office/powerpoint/2010/main" val="3259647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3185</TotalTime>
  <Words>328</Words>
  <Application>Microsoft Office PowerPoint</Application>
  <PresentationFormat>Panorámica</PresentationFormat>
  <Paragraphs>109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Reconocimiento de Escritura  Text Extraction and Restoration of Old Handwritten Documents</vt:lpstr>
      <vt:lpstr>Índice</vt:lpstr>
      <vt:lpstr>Introducción</vt:lpstr>
      <vt:lpstr>Introducción</vt:lpstr>
      <vt:lpstr>Trabajos relacionados</vt:lpstr>
      <vt:lpstr>Preparación de los datos</vt:lpstr>
      <vt:lpstr>Preparación de los datos</vt:lpstr>
      <vt:lpstr>Métodos propuestos</vt:lpstr>
      <vt:lpstr>Métodos propuestos</vt:lpstr>
      <vt:lpstr>Métodos propuestos</vt:lpstr>
      <vt:lpstr>Métodos propuestos</vt:lpstr>
      <vt:lpstr>Métodos propuestos</vt:lpstr>
      <vt:lpstr>Métodos propuestos</vt:lpstr>
      <vt:lpstr>Resultados experimentales</vt:lpstr>
      <vt:lpstr>Resultados experimentales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Arqueología INFORMÁTICA: Diseño e implementación de la máquina enigma en scratch</dc:title>
  <dc:creator>juan lópez ramírez</dc:creator>
  <cp:lastModifiedBy>juan lópez ramírez</cp:lastModifiedBy>
  <cp:revision>155</cp:revision>
  <dcterms:created xsi:type="dcterms:W3CDTF">2019-07-03T08:31:49Z</dcterms:created>
  <dcterms:modified xsi:type="dcterms:W3CDTF">2020-05-20T10:42:24Z</dcterms:modified>
</cp:coreProperties>
</file>