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71" r:id="rId8"/>
    <p:sldId id="265" r:id="rId9"/>
    <p:sldId id="266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DF5AA-23A7-411A-A92C-08D7A2B40978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E68AF-E51B-4D93-B249-B8DDA112FC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497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E68AF-E51B-4D93-B249-B8DDA112FC7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7276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E68AF-E51B-4D93-B249-B8DDA112FC7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453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04EFF-AAB3-48B3-926C-071DF318D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37E1B4-2E5F-4FA9-8991-468D24EE3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267448-818A-479C-A456-2255F1A3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D86D-6380-4B24-A0D2-54F7A902B332}" type="datetime1">
              <a:rPr lang="es-ES" smtClean="0"/>
              <a:t>17/10/2019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24519F-E6F1-4375-B5B5-0022FA9D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63CD38-9F40-4FE7-9686-FEB9D40C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65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32B84-9BAA-47B7-B10F-5EBB0DC7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6E4B31-1BCB-4016-854F-830A40CA6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9545B6-4158-411B-B1C9-AE69CCBD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FC76-DEE7-495C-B2FB-60EF65FD4EA4}" type="datetime1">
              <a:rPr lang="es-ES" smtClean="0"/>
              <a:t>17/10/2019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EF8E0F-84F2-499F-BB22-687EE2A9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4D66DB-5D3F-40AA-A259-9F0FF3B3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1BAE59-8D41-4E84-8C6A-8CCDA1717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765C50-A386-4FC5-B9FC-00DAB7392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6D3E8D-2ACA-420C-8BBF-18E90A8C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463-F159-42AC-AF63-3D2F4CA8B66E}" type="datetime1">
              <a:rPr lang="es-ES" smtClean="0"/>
              <a:t>17/10/2019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62AE93-34C9-4B68-943E-C6588042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0FEB8C-074A-4883-A097-BAFE5073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38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CB30E-D359-4ECF-9A53-761D1C94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3B8D2C-8E1D-4C9A-862D-F3636DEC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4FDD47-9869-4E87-A275-FFAD0549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B787-1FC6-42A7-A28A-D0DAD339F241}" type="datetime1">
              <a:rPr lang="es-ES" smtClean="0"/>
              <a:t>17/10/2019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D7E858-1A58-4346-8274-ABE55D68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8A614B-3B4F-4965-8273-AD4E3BAD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33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D83A7-41BA-4C39-B042-1EF82BE1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518483-955F-4C77-A703-5F76AC1EE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E87DB1-F656-4735-B8C4-B1F9D887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799B-087B-4482-8C9E-6D0629B76EE3}" type="datetime1">
              <a:rPr lang="es-ES" smtClean="0"/>
              <a:t>17/10/2019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51E73E-17AB-4A0B-BE2F-A03C7ADB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CBACB6-3DC7-4A9C-9140-4D49A716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7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7F7DC-90A8-492B-8418-0F274789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F2C549-B749-40BD-BE12-DFF02E769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AE5595-D757-4369-A0F4-DE7F121FD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2629C7-C30C-4EC0-9F00-39AFC756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CD17-DB3A-4D89-AFFB-1B5D6E5D580F}" type="datetime1">
              <a:rPr lang="es-ES" smtClean="0"/>
              <a:t>17/10/2019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9B7920-A8D1-48AB-964A-114FC8F3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7C76D3-1415-47C7-92BC-12A583FA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7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0B8D7-E666-4F97-915C-FC56D84A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F7B320-DEE3-4259-8287-6A5BA48B4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FF0B26-BBEB-41AC-A7BF-B0AD6CE71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0869A5-8887-4255-A21E-108B4FCF3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C225A9-BF70-499D-A78E-6DB5E8D24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49D769A-5282-437D-A11B-D4554704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EE64-358C-42D4-B658-9D79D5A27A57}" type="datetime1">
              <a:rPr lang="es-ES" smtClean="0"/>
              <a:t>17/10/2019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33BDF8-C58B-402C-B119-93BCBB00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BC5E1D-7766-41CB-B2A2-50C60EC8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27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86C21-9CEC-4D02-BBB8-EEB60AD7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7D556E-1F2A-4C7C-8A5A-F8E0462C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FD0E-CBD8-418D-A3D2-9AEA707E213B}" type="datetime1">
              <a:rPr lang="es-ES" smtClean="0"/>
              <a:t>17/10/2019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FC901B-0946-430B-A22B-248385AF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89EAB5-CDCF-4C3E-BC3D-3D21330C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49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3518C71-8901-4AD2-9261-57874C01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8472-0ECF-491B-8EDC-ED72B23C9A0C}" type="datetime1">
              <a:rPr lang="es-ES" smtClean="0"/>
              <a:t>17/10/2019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9E81EE-1C5B-485A-AE9A-B761B40B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F2804F-A6AB-4425-85AF-8BD666E3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8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530CC-6CF5-4BCD-BBEF-3F28B825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92470F-2930-428D-8DE1-D909EA86C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FB899B-ECC0-4823-9D2C-4C0BE0769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DC9291-EC1C-42A3-8D64-20982B0B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DE64-1895-4D2C-90E6-09FBAFC1FF9A}" type="datetime1">
              <a:rPr lang="es-ES" smtClean="0"/>
              <a:t>17/10/2019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C6ECC6-508F-4D24-AEFC-2FE3BF96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A777FB-CBE5-4DC7-A6F9-F6949A7D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358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BF643-610C-4255-894A-70D8C949E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9679A8-51F2-45A8-B8C5-6C61F476E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F7C71B-B9AE-4FCA-926B-81782912A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A536D6-AD09-4E83-B052-BBDE8353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4139-7779-4863-A1DA-7C08159522A5}" type="datetime1">
              <a:rPr lang="es-ES" smtClean="0"/>
              <a:t>17/10/2019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48F5E7-A3CA-4B96-BC5B-03D1784D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3A753B-3A46-4AC1-B83D-859591D2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29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2BB0C9-49E5-4C84-89B8-E43FD11C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C14494-00EE-42D5-B257-12DAB85B0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81CA33-7D09-4328-A051-72FEE75C6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EB140-D4ED-4B59-A259-46E837260287}" type="datetime1">
              <a:rPr lang="es-ES" smtClean="0"/>
              <a:t>17/10/2019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712C0C-5764-4BFC-A58A-D57C521D8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874307-1882-481C-90EC-D8FF0D73C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51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E65A6-D5A8-44C2-8AAF-A0012F19E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1" y="224644"/>
            <a:ext cx="8791575" cy="289925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s-ES" sz="3600" dirty="0">
                <a:latin typeface="+mj-lt"/>
              </a:rPr>
              <a:t>Técnicas de Inteligencia Artificial</a:t>
            </a:r>
            <a:br>
              <a:rPr lang="es-ES" sz="3600" dirty="0"/>
            </a:br>
            <a:br>
              <a:rPr lang="es-ES" dirty="0"/>
            </a:br>
            <a:r>
              <a:rPr lang="es-ES" sz="4000" dirty="0">
                <a:latin typeface="+mj-lt"/>
              </a:rPr>
              <a:t>Resolución del problema de las cartas mediante técnicas metaheurísticas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1480F6-6921-41F1-B0B6-431F9E26C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1" y="3581792"/>
            <a:ext cx="8791575" cy="446179"/>
          </a:xfrm>
        </p:spPr>
        <p:txBody>
          <a:bodyPr/>
          <a:lstStyle/>
          <a:p>
            <a:pPr algn="ctr"/>
            <a:r>
              <a:rPr lang="es-ES" dirty="0"/>
              <a:t>Juan Antonio López Ramírez</a:t>
            </a:r>
          </a:p>
        </p:txBody>
      </p:sp>
      <p:sp>
        <p:nvSpPr>
          <p:cNvPr id="56" name="Marcador de número de diapositiva 55">
            <a:extLst>
              <a:ext uri="{FF2B5EF4-FFF2-40B4-BE49-F238E27FC236}">
                <a16:creationId xmlns:a16="http://schemas.microsoft.com/office/drawing/2014/main" id="{9B227B7E-B3F7-4747-951E-FF3E3D6D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8" y="6146174"/>
            <a:ext cx="771089" cy="365125"/>
          </a:xfrm>
        </p:spPr>
        <p:txBody>
          <a:bodyPr/>
          <a:lstStyle/>
          <a:p>
            <a:fld id="{4744D69B-B86D-40D0-A031-A36D3661BFBF}" type="slidenum">
              <a:rPr lang="es-ES" sz="1600" smtClean="0"/>
              <a:t>1</a:t>
            </a:fld>
            <a:endParaRPr lang="es-ES" sz="1600" dirty="0"/>
          </a:p>
        </p:txBody>
      </p:sp>
      <p:sp>
        <p:nvSpPr>
          <p:cNvPr id="120" name="Subtítulo 2">
            <a:extLst>
              <a:ext uri="{FF2B5EF4-FFF2-40B4-BE49-F238E27FC236}">
                <a16:creationId xmlns:a16="http://schemas.microsoft.com/office/drawing/2014/main" id="{97E44F66-6F3A-4234-98C9-6AC420B21CAF}"/>
              </a:ext>
            </a:extLst>
          </p:cNvPr>
          <p:cNvSpPr txBox="1">
            <a:spLocks/>
          </p:cNvSpPr>
          <p:nvPr/>
        </p:nvSpPr>
        <p:spPr>
          <a:xfrm>
            <a:off x="1876421" y="4243243"/>
            <a:ext cx="8791575" cy="44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Máster en Inteligencia Artificial, Reconocimiento de Formas e Imagen Digital</a:t>
            </a:r>
          </a:p>
        </p:txBody>
      </p:sp>
      <p:sp>
        <p:nvSpPr>
          <p:cNvPr id="121" name="Subtítulo 2">
            <a:extLst>
              <a:ext uri="{FF2B5EF4-FFF2-40B4-BE49-F238E27FC236}">
                <a16:creationId xmlns:a16="http://schemas.microsoft.com/office/drawing/2014/main" id="{ABCD27B7-5F3D-4D29-8C31-A09999601831}"/>
              </a:ext>
            </a:extLst>
          </p:cNvPr>
          <p:cNvSpPr txBox="1">
            <a:spLocks/>
          </p:cNvSpPr>
          <p:nvPr/>
        </p:nvSpPr>
        <p:spPr>
          <a:xfrm>
            <a:off x="1876421" y="6146174"/>
            <a:ext cx="8791575" cy="44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Curso 2019/2020</a:t>
            </a:r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0615F2D-4A4D-4EDF-B4FB-84EA365AF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45" y="4689422"/>
            <a:ext cx="34385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1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>
                <a:solidFill>
                  <a:schemeClr val="bg1">
                    <a:lumMod val="95000"/>
                  </a:schemeClr>
                </a:solidFill>
              </a:rPr>
              <a:t>Índice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2</a:t>
            </a:fld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8182752-663F-4A66-ADE9-D056990577B7}"/>
              </a:ext>
            </a:extLst>
          </p:cNvPr>
          <p:cNvSpPr txBox="1"/>
          <p:nvPr/>
        </p:nvSpPr>
        <p:spPr>
          <a:xfrm>
            <a:off x="853039" y="1672392"/>
            <a:ext cx="5990101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000" dirty="0"/>
              <a:t>Descripción del problema</a:t>
            </a:r>
          </a:p>
          <a:p>
            <a:pPr marL="342900" indent="-342900">
              <a:buFont typeface="+mj-lt"/>
              <a:buAutoNum type="arabicPeriod"/>
            </a:pPr>
            <a:endParaRPr lang="es-ES" sz="2000" dirty="0"/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Descripción del método aplicado</a:t>
            </a:r>
          </a:p>
          <a:p>
            <a:pPr marL="342900" indent="-342900">
              <a:buFont typeface="+mj-lt"/>
              <a:buAutoNum type="arabicPeriod"/>
            </a:pPr>
            <a:endParaRPr lang="es-ES" sz="2000" dirty="0"/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Diseño e implementación del algoritmo genético</a:t>
            </a:r>
          </a:p>
          <a:p>
            <a:pPr marL="342900" indent="-342900">
              <a:buFont typeface="+mj-lt"/>
              <a:buAutoNum type="arabicPeriod"/>
            </a:pPr>
            <a:endParaRPr lang="es-ES" sz="2000" dirty="0"/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Evaluación y discusión del algoritmo genético</a:t>
            </a:r>
          </a:p>
          <a:p>
            <a:pPr marL="342900" indent="-342900">
              <a:buFont typeface="+mj-lt"/>
              <a:buAutoNum type="arabicPeriod"/>
            </a:pPr>
            <a:endParaRPr lang="es-ES" sz="2000" dirty="0"/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Diseño e implementación del enfriamiento simulado</a:t>
            </a:r>
          </a:p>
          <a:p>
            <a:pPr marL="342900" indent="-342900">
              <a:buFont typeface="+mj-lt"/>
              <a:buAutoNum type="arabicPeriod"/>
            </a:pPr>
            <a:endParaRPr lang="es-ES" sz="2000" dirty="0"/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Evaluación y discusión del enfriamiento simulado</a:t>
            </a:r>
          </a:p>
          <a:p>
            <a:pPr marL="342900" indent="-342900">
              <a:buFont typeface="+mj-lt"/>
              <a:buAutoNum type="arabicPeriod"/>
            </a:pPr>
            <a:endParaRPr lang="es-ES" sz="2000" dirty="0"/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Comparativa de ambas técnicas y conclusiones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990E3E5-46C9-4210-A537-229CEB167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2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>
                <a:solidFill>
                  <a:schemeClr val="bg1">
                    <a:lumMod val="95000"/>
                  </a:schemeClr>
                </a:solidFill>
              </a:rPr>
              <a:t>Descripción del problema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3</a:t>
            </a:fld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A3C7446-CC58-43A0-B184-37EE5CB9E349}"/>
              </a:ext>
            </a:extLst>
          </p:cNvPr>
          <p:cNvSpPr txBox="1"/>
          <p:nvPr/>
        </p:nvSpPr>
        <p:spPr>
          <a:xfrm>
            <a:off x="3254741" y="1442544"/>
            <a:ext cx="56825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Conjunto de 10 cartas, numeradas del 1 al 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Dividir las cartas en dos pilas.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sumatorio de la primera pila ha de aproximarse a 36.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producto de la segunda pila ha de aproximarse a 360.</a:t>
            </a:r>
          </a:p>
        </p:txBody>
      </p:sp>
      <p:pic>
        <p:nvPicPr>
          <p:cNvPr id="9" name="Imagen 8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12C820CE-A491-4F40-84F0-86591F15E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25" y="4299390"/>
            <a:ext cx="7844350" cy="1116066"/>
          </a:xfrm>
          <a:prstGeom prst="rect">
            <a:avLst/>
          </a:prstGeom>
        </p:spPr>
      </p:pic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E6B07D3-CFAF-4242-943F-018E44253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4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>
                <a:solidFill>
                  <a:schemeClr val="bg1">
                    <a:lumMod val="95000"/>
                  </a:schemeClr>
                </a:solidFill>
              </a:rPr>
              <a:t>Descripción del método aplicado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4</a:t>
            </a:fld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3152A2C-FB34-42F5-A104-29B779EB147A}"/>
              </a:ext>
            </a:extLst>
          </p:cNvPr>
          <p:cNvSpPr txBox="1"/>
          <p:nvPr/>
        </p:nvSpPr>
        <p:spPr>
          <a:xfrm>
            <a:off x="1988365" y="1513240"/>
            <a:ext cx="197496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Algoritmo genético</a:t>
            </a:r>
          </a:p>
        </p:txBody>
      </p:sp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513DBE6-1F0A-48A2-8EC8-7BE5A0A69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163ECFA-6B9A-485D-9A23-C818E55B6983}"/>
              </a:ext>
            </a:extLst>
          </p:cNvPr>
          <p:cNvSpPr txBox="1"/>
          <p:nvPr/>
        </p:nvSpPr>
        <p:spPr>
          <a:xfrm>
            <a:off x="8228673" y="1513240"/>
            <a:ext cx="230935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Enfriamiento simulado</a:t>
            </a:r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5760EF5-5F0A-49E4-8201-5180D7DCD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29" y="3176982"/>
            <a:ext cx="4711636" cy="2841865"/>
          </a:xfrm>
          <a:prstGeom prst="rect">
            <a:avLst/>
          </a:prstGeom>
        </p:spPr>
      </p:pic>
      <p:pic>
        <p:nvPicPr>
          <p:cNvPr id="8" name="Imagen 7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D7E13DD0-8BEE-409C-90A3-E705919F6C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509" y="3178447"/>
            <a:ext cx="5015677" cy="28404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C2DB16F-12F2-4730-BA75-B84E91E88D25}"/>
              </a:ext>
            </a:extLst>
          </p:cNvPr>
          <p:cNvSpPr txBox="1"/>
          <p:nvPr/>
        </p:nvSpPr>
        <p:spPr>
          <a:xfrm>
            <a:off x="692727" y="2268167"/>
            <a:ext cx="5268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Metaheurística poblacional o evolutiva.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Método bioinspirado basado en los procesos de evolución natural.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31243FA-411E-400E-A0D8-3355EBEA8B42}"/>
              </a:ext>
            </a:extLst>
          </p:cNvPr>
          <p:cNvSpPr txBox="1"/>
          <p:nvPr/>
        </p:nvSpPr>
        <p:spPr>
          <a:xfrm>
            <a:off x="6622884" y="2268167"/>
            <a:ext cx="5274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Metaheurística de mejora iterativa.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Encontrar una buena solución en un espacio de búsqueda grande.</a:t>
            </a:r>
          </a:p>
        </p:txBody>
      </p:sp>
      <p:pic>
        <p:nvPicPr>
          <p:cNvPr id="11" name="Imagen 10" descr="Imagen que contiene reloj&#10;&#10;Descripción generada automáticamente">
            <a:extLst>
              <a:ext uri="{FF2B5EF4-FFF2-40B4-BE49-F238E27FC236}">
                <a16:creationId xmlns:a16="http://schemas.microsoft.com/office/drawing/2014/main" id="{57276D62-A7E6-4D38-9BF4-40F8E21D7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115" y="918407"/>
            <a:ext cx="2207772" cy="1042559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3A337BD-3322-4A88-A63A-0DE380F319EB}"/>
              </a:ext>
            </a:extLst>
          </p:cNvPr>
          <p:cNvCxnSpPr/>
          <p:nvPr/>
        </p:nvCxnSpPr>
        <p:spPr>
          <a:xfrm flipV="1">
            <a:off x="4076700" y="1362075"/>
            <a:ext cx="1428750" cy="23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3E2C97A-15DE-41D6-B4F7-F613F731F511}"/>
              </a:ext>
            </a:extLst>
          </p:cNvPr>
          <p:cNvCxnSpPr/>
          <p:nvPr/>
        </p:nvCxnSpPr>
        <p:spPr>
          <a:xfrm flipH="1" flipV="1">
            <a:off x="6534150" y="1295400"/>
            <a:ext cx="1533525" cy="40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16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>
                <a:solidFill>
                  <a:schemeClr val="bg1">
                    <a:lumMod val="95000"/>
                  </a:schemeClr>
                </a:solidFill>
              </a:rPr>
              <a:t>Diseño e implementación del algoritmo genético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5</a:t>
            </a:fld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81D2415-8228-4CC7-BF3B-038197AA00EF}"/>
              </a:ext>
            </a:extLst>
          </p:cNvPr>
          <p:cNvSpPr txBox="1"/>
          <p:nvPr/>
        </p:nvSpPr>
        <p:spPr>
          <a:xfrm>
            <a:off x="539279" y="1279512"/>
            <a:ext cx="263373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Codificación de individuos</a:t>
            </a:r>
          </a:p>
        </p:txBody>
      </p:sp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F98DA2F-8C3E-43A3-BD34-DA42A437D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174D8D4-6D67-4AB4-8F2C-89FC163A08D4}"/>
              </a:ext>
            </a:extLst>
          </p:cNvPr>
          <p:cNvSpPr txBox="1"/>
          <p:nvPr/>
        </p:nvSpPr>
        <p:spPr>
          <a:xfrm>
            <a:off x="410077" y="1860235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Uso de tuplas con listas.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Ejemplo: ([1,3,5,7,9],[2,4,6,8,10])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8D156A3-8AED-4A8A-97F3-053BA3479BF7}"/>
              </a:ext>
            </a:extLst>
          </p:cNvPr>
          <p:cNvSpPr txBox="1"/>
          <p:nvPr/>
        </p:nvSpPr>
        <p:spPr>
          <a:xfrm>
            <a:off x="4101875" y="1279512"/>
            <a:ext cx="227684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Función de evaluación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F2284A1-62B1-4FA0-AEB1-54B52C251753}"/>
              </a:ext>
            </a:extLst>
          </p:cNvPr>
          <p:cNvSpPr txBox="1"/>
          <p:nvPr/>
        </p:nvSpPr>
        <p:spPr>
          <a:xfrm>
            <a:off x="4247075" y="1933121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f(</a:t>
            </a:r>
            <a:r>
              <a:rPr lang="es-ES" sz="1200" dirty="0" err="1"/>
              <a:t>x,y</a:t>
            </a:r>
            <a:r>
              <a:rPr lang="es-ES" sz="1200" dirty="0"/>
              <a:t>) = |36-x| + |360-y|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043767B-F20D-49F3-BF78-F1167E348779}"/>
              </a:ext>
            </a:extLst>
          </p:cNvPr>
          <p:cNvSpPr txBox="1"/>
          <p:nvPr/>
        </p:nvSpPr>
        <p:spPr>
          <a:xfrm>
            <a:off x="7902102" y="1279512"/>
            <a:ext cx="334104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Generación de la población inicial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8F2EBC7-CB78-4E76-93F2-52464BB53622}"/>
              </a:ext>
            </a:extLst>
          </p:cNvPr>
          <p:cNvSpPr txBox="1"/>
          <p:nvPr/>
        </p:nvSpPr>
        <p:spPr>
          <a:xfrm>
            <a:off x="7943555" y="1860235"/>
            <a:ext cx="3258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Parámetro </a:t>
            </a:r>
            <a:r>
              <a:rPr lang="es-ES" sz="1200" i="1" dirty="0" err="1"/>
              <a:t>pobIni</a:t>
            </a:r>
            <a:r>
              <a:rPr lang="es-ES" sz="1200" i="1" dirty="0"/>
              <a:t> </a:t>
            </a:r>
            <a:r>
              <a:rPr lang="es-ES" sz="1200" dirty="0"/>
              <a:t>de entrada.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Método arbitrario de creación de individuos.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2C59B30-A880-41E1-9F16-447D7648E6C4}"/>
              </a:ext>
            </a:extLst>
          </p:cNvPr>
          <p:cNvSpPr txBox="1"/>
          <p:nvPr/>
        </p:nvSpPr>
        <p:spPr>
          <a:xfrm>
            <a:off x="743344" y="2986237"/>
            <a:ext cx="106631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Selección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1466FDD-149C-49FA-B1A3-D71B8E27FCDB}"/>
              </a:ext>
            </a:extLst>
          </p:cNvPr>
          <p:cNvSpPr txBox="1"/>
          <p:nvPr/>
        </p:nvSpPr>
        <p:spPr>
          <a:xfrm>
            <a:off x="3948549" y="2986237"/>
            <a:ext cx="72327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Cruce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8C9900B-4F8B-49A7-A764-47A00269B20D}"/>
              </a:ext>
            </a:extLst>
          </p:cNvPr>
          <p:cNvSpPr txBox="1"/>
          <p:nvPr/>
        </p:nvSpPr>
        <p:spPr>
          <a:xfrm>
            <a:off x="6700330" y="2986237"/>
            <a:ext cx="108273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Mutación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DF879C0-D658-4B46-B938-539C6CA96450}"/>
              </a:ext>
            </a:extLst>
          </p:cNvPr>
          <p:cNvSpPr txBox="1"/>
          <p:nvPr/>
        </p:nvSpPr>
        <p:spPr>
          <a:xfrm>
            <a:off x="9892678" y="2980875"/>
            <a:ext cx="121430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Reemplazo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12A07F-A89F-4066-84BD-849FA7F50A87}"/>
              </a:ext>
            </a:extLst>
          </p:cNvPr>
          <p:cNvSpPr txBox="1"/>
          <p:nvPr/>
        </p:nvSpPr>
        <p:spPr>
          <a:xfrm>
            <a:off x="0" y="3705102"/>
            <a:ext cx="25530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Elitista.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Parámetro </a:t>
            </a:r>
            <a:r>
              <a:rPr lang="es-ES" sz="1200" i="1" dirty="0" err="1"/>
              <a:t>probCruce</a:t>
            </a:r>
            <a:r>
              <a:rPr lang="es-ES" sz="1200" dirty="0"/>
              <a:t> de entrada.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Ejemplo: población = 100</a:t>
            </a:r>
          </a:p>
          <a:p>
            <a:r>
              <a:rPr lang="es-ES" sz="1200" i="1" dirty="0"/>
              <a:t>                         </a:t>
            </a:r>
            <a:r>
              <a:rPr lang="es-ES" sz="1200" i="1" dirty="0" err="1"/>
              <a:t>probCruce</a:t>
            </a:r>
            <a:r>
              <a:rPr lang="es-ES" sz="1200" dirty="0"/>
              <a:t> = 0.8</a:t>
            </a:r>
          </a:p>
          <a:p>
            <a:r>
              <a:rPr lang="es-ES" sz="1200" dirty="0"/>
              <a:t>                         selección = 80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5FB52A7-DCC2-4BD1-8DF2-76DFE2F28BCA}"/>
              </a:ext>
            </a:extLst>
          </p:cNvPr>
          <p:cNvSpPr txBox="1"/>
          <p:nvPr/>
        </p:nvSpPr>
        <p:spPr>
          <a:xfrm>
            <a:off x="2553007" y="3705102"/>
            <a:ext cx="3514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Adaptación de cruce de permutación.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1ª componente del padre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2ª componente de la madre.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Ejemplo: padre = ([1,6,8],[2,3,4,5,7,9,10])</a:t>
            </a:r>
          </a:p>
          <a:p>
            <a:pPr lvl="1"/>
            <a:r>
              <a:rPr lang="es-ES" sz="1200" dirty="0"/>
              <a:t>            madre = ([2,3,4,6,8,9,10],[1,5,7])</a:t>
            </a:r>
          </a:p>
          <a:p>
            <a:pPr lvl="1"/>
            <a:r>
              <a:rPr lang="es-ES" sz="1200" dirty="0"/>
              <a:t>            hijo = ([1,6,8],[1,5,7])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Completar con método arbitrario y proporcional.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Ejemplo: hijo = ([1,6,8,10],[2,3,4,5,7,9])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1B1DCE1-F00E-439F-8392-39136E381FC7}"/>
              </a:ext>
            </a:extLst>
          </p:cNvPr>
          <p:cNvSpPr txBox="1"/>
          <p:nvPr/>
        </p:nvSpPr>
        <p:spPr>
          <a:xfrm>
            <a:off x="5604870" y="3705102"/>
            <a:ext cx="327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Intercambio Recíproco.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Parámetro </a:t>
            </a:r>
            <a:r>
              <a:rPr lang="es-ES" sz="1200" i="1" dirty="0" err="1"/>
              <a:t>probMutacion</a:t>
            </a:r>
            <a:r>
              <a:rPr lang="es-ES" sz="1200" dirty="0"/>
              <a:t> de entrada.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Ejemplo: individuo = ([1,6,8,10],[2,3,4,5,7,9])</a:t>
            </a:r>
          </a:p>
          <a:p>
            <a:r>
              <a:rPr lang="es-ES" sz="1200" dirty="0"/>
              <a:t>                         mutación = ([1,6,3,10],[2,8,4,5,7,9])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2428FBF-46A4-47EB-A8A4-9EDB3ED93662}"/>
              </a:ext>
            </a:extLst>
          </p:cNvPr>
          <p:cNvSpPr txBox="1"/>
          <p:nvPr/>
        </p:nvSpPr>
        <p:spPr>
          <a:xfrm>
            <a:off x="8840019" y="3705102"/>
            <a:ext cx="3319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Estado Estacionario.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err="1"/>
              <a:t>Nº</a:t>
            </a:r>
            <a:r>
              <a:rPr lang="es-ES" sz="1200" dirty="0"/>
              <a:t> de descartados = </a:t>
            </a:r>
            <a:r>
              <a:rPr lang="es-ES" sz="1200" dirty="0" err="1"/>
              <a:t>Nº</a:t>
            </a:r>
            <a:r>
              <a:rPr lang="es-ES" sz="1200" dirty="0"/>
              <a:t> de nuevos individuos.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E324B20-2500-491C-A447-0636F4E5BCCE}"/>
              </a:ext>
            </a:extLst>
          </p:cNvPr>
          <p:cNvSpPr txBox="1"/>
          <p:nvPr/>
        </p:nvSpPr>
        <p:spPr>
          <a:xfrm>
            <a:off x="885942" y="6169580"/>
            <a:ext cx="125848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Parámetros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634CC7D-FBD8-47DC-9C1D-829D77F87824}"/>
              </a:ext>
            </a:extLst>
          </p:cNvPr>
          <p:cNvCxnSpPr>
            <a:cxnSpLocks/>
          </p:cNvCxnSpPr>
          <p:nvPr/>
        </p:nvCxnSpPr>
        <p:spPr>
          <a:xfrm>
            <a:off x="2419350" y="6354246"/>
            <a:ext cx="1314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10EC22F-C553-4F5C-A55D-8D2DD245AD50}"/>
              </a:ext>
            </a:extLst>
          </p:cNvPr>
          <p:cNvSpPr txBox="1"/>
          <p:nvPr/>
        </p:nvSpPr>
        <p:spPr>
          <a:xfrm>
            <a:off x="4042391" y="6169580"/>
            <a:ext cx="591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/>
              <a:t>maxIter</a:t>
            </a:r>
            <a:r>
              <a:rPr lang="es-ES" i="1" dirty="0"/>
              <a:t>          </a:t>
            </a:r>
            <a:r>
              <a:rPr lang="es-ES" i="1" dirty="0" err="1"/>
              <a:t>pobIni</a:t>
            </a:r>
            <a:r>
              <a:rPr lang="es-ES" i="1" dirty="0"/>
              <a:t>          </a:t>
            </a:r>
            <a:r>
              <a:rPr lang="es-ES" i="1" dirty="0" err="1"/>
              <a:t>probCruce</a:t>
            </a:r>
            <a:r>
              <a:rPr lang="es-ES" i="1" dirty="0"/>
              <a:t>          </a:t>
            </a:r>
            <a:r>
              <a:rPr lang="es-ES" i="1" dirty="0" err="1"/>
              <a:t>probMutacion</a:t>
            </a:r>
            <a:r>
              <a:rPr lang="es-ES" i="1" dirty="0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6779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/>
              <a:t>Evaluación y discusión del algoritmo genético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6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412F1C8-BED7-4AD5-B8AE-B20CF1C1362E}"/>
              </a:ext>
            </a:extLst>
          </p:cNvPr>
          <p:cNvSpPr txBox="1"/>
          <p:nvPr/>
        </p:nvSpPr>
        <p:spPr>
          <a:xfrm>
            <a:off x="1905602" y="1393566"/>
            <a:ext cx="232403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Criterios de evaluación</a:t>
            </a:r>
          </a:p>
        </p:txBody>
      </p:sp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8D9D4C8-16B8-43B1-BBD0-AD94505C8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7F2738D-29E0-4EAA-875D-68B17A2597D7}"/>
              </a:ext>
            </a:extLst>
          </p:cNvPr>
          <p:cNvSpPr txBox="1"/>
          <p:nvPr/>
        </p:nvSpPr>
        <p:spPr>
          <a:xfrm>
            <a:off x="172788" y="2009775"/>
            <a:ext cx="5789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Minimizar f(</a:t>
            </a:r>
            <a:r>
              <a:rPr lang="es-ES" sz="1200" dirty="0" err="1"/>
              <a:t>x,y</a:t>
            </a:r>
            <a:r>
              <a:rPr lang="es-ES" sz="1200" dirty="0"/>
              <a:t>) en un tiempo de cómputo razonable.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Tiempo de cómputo depende de los parámetros de entrada (especialmente </a:t>
            </a:r>
            <a:r>
              <a:rPr lang="es-ES" sz="1200" dirty="0" err="1"/>
              <a:t>maxIter</a:t>
            </a:r>
            <a:r>
              <a:rPr lang="es-ES" sz="12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Usuario interacciona con la fase evolutiva del algoritmo.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5E55C93-020B-43D5-8C3C-6247834FA8C7}"/>
              </a:ext>
            </a:extLst>
          </p:cNvPr>
          <p:cNvSpPr txBox="1"/>
          <p:nvPr/>
        </p:nvSpPr>
        <p:spPr>
          <a:xfrm>
            <a:off x="7019855" y="1393566"/>
            <a:ext cx="367485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Tamaño del problema y convergencia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6C2842D-01D6-4AF9-9991-484E3D75A283}"/>
              </a:ext>
            </a:extLst>
          </p:cNvPr>
          <p:cNvSpPr txBox="1"/>
          <p:nvPr/>
        </p:nvSpPr>
        <p:spPr>
          <a:xfrm>
            <a:off x="6619675" y="2009775"/>
            <a:ext cx="508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Con n = </a:t>
            </a:r>
            <a:r>
              <a:rPr lang="es-ES" sz="1200" dirty="0" err="1"/>
              <a:t>nº</a:t>
            </a:r>
            <a:r>
              <a:rPr lang="es-ES" sz="1200" dirty="0"/>
              <a:t> de cartas                      Talla = 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 Algoritmo converge al encontrar una solución óptima.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1356288-FF40-445D-9893-E76E671DD25F}"/>
              </a:ext>
            </a:extLst>
          </p:cNvPr>
          <p:cNvCxnSpPr/>
          <p:nvPr/>
        </p:nvCxnSpPr>
        <p:spPr>
          <a:xfrm>
            <a:off x="8305800" y="215265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7D19EEC-D110-4DAA-AAF4-F93773D0812B}"/>
              </a:ext>
            </a:extLst>
          </p:cNvPr>
          <p:cNvSpPr txBox="1"/>
          <p:nvPr/>
        </p:nvSpPr>
        <p:spPr>
          <a:xfrm>
            <a:off x="4087000" y="3543440"/>
            <a:ext cx="37508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Resultados de ejecución del algoritmo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00AE5A4-91E5-4B9D-BA27-8AA224E3A9D1}"/>
              </a:ext>
            </a:extLst>
          </p:cNvPr>
          <p:cNvSpPr txBox="1"/>
          <p:nvPr/>
        </p:nvSpPr>
        <p:spPr>
          <a:xfrm>
            <a:off x="525213" y="4621314"/>
            <a:ext cx="47416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De forma seguida, la mejor solución se encuentra al principio.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A mayor valor de </a:t>
            </a:r>
            <a:r>
              <a:rPr lang="es-ES" sz="1200" i="1" dirty="0" err="1"/>
              <a:t>pobIni</a:t>
            </a:r>
            <a:r>
              <a:rPr lang="es-ES" sz="1200" dirty="0"/>
              <a:t>, mejor función de evaluación de la solución.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i="1" dirty="0" err="1"/>
              <a:t>maxIter</a:t>
            </a:r>
            <a:r>
              <a:rPr lang="es-ES" sz="1200" dirty="0"/>
              <a:t>=100, </a:t>
            </a:r>
            <a:r>
              <a:rPr lang="es-ES" sz="1200" i="1" dirty="0" err="1"/>
              <a:t>probCruce</a:t>
            </a:r>
            <a:r>
              <a:rPr lang="es-ES" sz="1200" dirty="0"/>
              <a:t>=0.9, </a:t>
            </a:r>
            <a:r>
              <a:rPr lang="es-ES" sz="1200" i="1" dirty="0" err="1"/>
              <a:t>probMutacion</a:t>
            </a:r>
            <a:r>
              <a:rPr lang="es-ES" sz="1200" dirty="0"/>
              <a:t>=0.5.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i="1" dirty="0" err="1"/>
              <a:t>pobIni</a:t>
            </a:r>
            <a:r>
              <a:rPr lang="es-ES" sz="1200" i="1" dirty="0"/>
              <a:t> </a:t>
            </a:r>
            <a:r>
              <a:rPr lang="es-ES" sz="1200" dirty="0"/>
              <a:t>= {150,160,170,180,190,200,210,220,230,240,250}.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Soluciones óptimas: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sz="1200" i="1" dirty="0" err="1"/>
              <a:t>pobIni</a:t>
            </a:r>
            <a:r>
              <a:rPr lang="es-ES" sz="1200" dirty="0"/>
              <a:t> = 170                   Duración = 0.068 segundos.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sz="1200" i="1" dirty="0" err="1"/>
              <a:t>pobIni</a:t>
            </a:r>
            <a:r>
              <a:rPr lang="es-ES" sz="1200" dirty="0"/>
              <a:t> = 250                   Duración = 0.11 segundos.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DB4F196-E0F5-441E-B26D-F32D782D58DE}"/>
              </a:ext>
            </a:extLst>
          </p:cNvPr>
          <p:cNvCxnSpPr/>
          <p:nvPr/>
        </p:nvCxnSpPr>
        <p:spPr>
          <a:xfrm>
            <a:off x="2162175" y="5676900"/>
            <a:ext cx="561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A8F9DE8-9F9A-4668-A0CC-D4931010A5B9}"/>
              </a:ext>
            </a:extLst>
          </p:cNvPr>
          <p:cNvCxnSpPr/>
          <p:nvPr/>
        </p:nvCxnSpPr>
        <p:spPr>
          <a:xfrm>
            <a:off x="2162175" y="5867400"/>
            <a:ext cx="561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160C5A0-C465-45A4-8CB3-52A5CF82A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96" y="4274700"/>
            <a:ext cx="3566108" cy="207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0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FA1AF5-4999-4F87-A725-B0DEF977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7</a:t>
            </a:fld>
            <a:endParaRPr lang="es-E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D22508E-ECA4-471C-BAC3-2FE1AFF9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/>
              <a:t>Diseño e implementación del enfriamiento simulado</a:t>
            </a:r>
          </a:p>
        </p:txBody>
      </p:sp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C9CE54A-6E63-4D67-A0C6-87E253DC8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011539D-105E-4504-A94A-539EF7B6EF2D}"/>
              </a:ext>
            </a:extLst>
          </p:cNvPr>
          <p:cNvSpPr txBox="1"/>
          <p:nvPr/>
        </p:nvSpPr>
        <p:spPr>
          <a:xfrm>
            <a:off x="2608664" y="6169580"/>
            <a:ext cx="125848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Parámetros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BE197AE-D5FC-45F9-BD57-91EF9715D34B}"/>
              </a:ext>
            </a:extLst>
          </p:cNvPr>
          <p:cNvCxnSpPr>
            <a:cxnSpLocks/>
          </p:cNvCxnSpPr>
          <p:nvPr/>
        </p:nvCxnSpPr>
        <p:spPr>
          <a:xfrm>
            <a:off x="4324350" y="6374367"/>
            <a:ext cx="1314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AE339E-1733-4777-820D-F938CB407EA8}"/>
              </a:ext>
            </a:extLst>
          </p:cNvPr>
          <p:cNvSpPr txBox="1"/>
          <p:nvPr/>
        </p:nvSpPr>
        <p:spPr>
          <a:xfrm>
            <a:off x="6096000" y="6169580"/>
            <a:ext cx="591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t_inicial         k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D126EC-BC2C-48C7-942A-A2DCBD288668}"/>
              </a:ext>
            </a:extLst>
          </p:cNvPr>
          <p:cNvSpPr txBox="1"/>
          <p:nvPr/>
        </p:nvSpPr>
        <p:spPr>
          <a:xfrm>
            <a:off x="352425" y="2441603"/>
            <a:ext cx="65988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Definición de la función f = f(</a:t>
            </a:r>
            <a:r>
              <a:rPr lang="es-ES" dirty="0" err="1"/>
              <a:t>x,y</a:t>
            </a:r>
            <a:r>
              <a:rPr lang="es-ES" dirty="0"/>
              <a:t>) vista anteriormente.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Generación de una solución inicial (aleatoria).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Generación de sucesores. Selección de uno de ellos (arbitrario).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 f mejora                Aceptamos sucesor.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 f no mejora              Aceptamos sucesor con cierta probabilidad.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Probabilidad = e</a:t>
            </a:r>
            <a:r>
              <a:rPr lang="es-ES" baseline="30000" dirty="0"/>
              <a:t>(f(actual)-f(sucesor))/T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 = T/(1+kT)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A51563B6-83E7-4266-A86D-CE3FE951B384}"/>
              </a:ext>
            </a:extLst>
          </p:cNvPr>
          <p:cNvSpPr/>
          <p:nvPr/>
        </p:nvSpPr>
        <p:spPr>
          <a:xfrm>
            <a:off x="1762125" y="3404988"/>
            <a:ext cx="704850" cy="105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4F1034E8-B5E6-4A80-B5A7-258C4BFD09DD}"/>
              </a:ext>
            </a:extLst>
          </p:cNvPr>
          <p:cNvSpPr/>
          <p:nvPr/>
        </p:nvSpPr>
        <p:spPr>
          <a:xfrm>
            <a:off x="2114550" y="3669976"/>
            <a:ext cx="561975" cy="105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A2B15FD-079F-49DB-801C-0242E5019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899" y="2109478"/>
            <a:ext cx="33909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3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/>
              <a:t>Evaluación y discusión del enfriamiento simulado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8</a:t>
            </a:fld>
            <a:endParaRPr lang="es-ES"/>
          </a:p>
        </p:txBody>
      </p:sp>
      <p:pic>
        <p:nvPicPr>
          <p:cNvPr id="10" name="Imagen 9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53D5E97-C632-4AD6-AACF-F7CFC76ED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0737DDD-B9E2-4CCF-A5C8-B410B48AD6C7}"/>
              </a:ext>
            </a:extLst>
          </p:cNvPr>
          <p:cNvSpPr txBox="1"/>
          <p:nvPr/>
        </p:nvSpPr>
        <p:spPr>
          <a:xfrm>
            <a:off x="1905602" y="1393566"/>
            <a:ext cx="232403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Criterios de evaluación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168F8A-00BD-43BD-BC4B-FFC9C72EAF9B}"/>
              </a:ext>
            </a:extLst>
          </p:cNvPr>
          <p:cNvSpPr txBox="1"/>
          <p:nvPr/>
        </p:nvSpPr>
        <p:spPr>
          <a:xfrm>
            <a:off x="829827" y="2088346"/>
            <a:ext cx="4545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Minimizar f(</a:t>
            </a:r>
            <a:r>
              <a:rPr lang="es-ES" sz="1200" dirty="0" err="1"/>
              <a:t>x,y</a:t>
            </a:r>
            <a:r>
              <a:rPr lang="es-ES" sz="1200" dirty="0"/>
              <a:t>) en un tiempo de cómputo razonable.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Tiempo de cómputo depende del método de generar sucesores.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Generamos 2*n, con n = tamaño de la 1ª componente de la tupla.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2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0536C94-5196-4682-8D26-E2DDBBF73BC5}"/>
              </a:ext>
            </a:extLst>
          </p:cNvPr>
          <p:cNvSpPr txBox="1"/>
          <p:nvPr/>
        </p:nvSpPr>
        <p:spPr>
          <a:xfrm>
            <a:off x="7019855" y="1393566"/>
            <a:ext cx="367485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Tamaño del problema y convergencia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FEBFDD7-8498-4463-BD89-EF9277F13EFB}"/>
              </a:ext>
            </a:extLst>
          </p:cNvPr>
          <p:cNvSpPr txBox="1"/>
          <p:nvPr/>
        </p:nvSpPr>
        <p:spPr>
          <a:xfrm>
            <a:off x="6619675" y="2009775"/>
            <a:ext cx="5086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Con n = </a:t>
            </a:r>
            <a:r>
              <a:rPr lang="es-ES" sz="1200" dirty="0" err="1"/>
              <a:t>nº</a:t>
            </a:r>
            <a:r>
              <a:rPr lang="es-ES" sz="1200" dirty="0"/>
              <a:t> de cartas                      Talla = 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 Algoritmo converge si: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sz="1200" dirty="0"/>
              <a:t>Se encuentra una solución óptima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sz="1200" dirty="0"/>
              <a:t>Se alcanza un número máximo de iteraciones (5000).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BFC77A6-E69C-43DE-B976-AA22188FE80C}"/>
              </a:ext>
            </a:extLst>
          </p:cNvPr>
          <p:cNvCxnSpPr/>
          <p:nvPr/>
        </p:nvCxnSpPr>
        <p:spPr>
          <a:xfrm>
            <a:off x="8305800" y="215265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FB2AD32-F570-4721-95D0-79BA475C3BB9}"/>
              </a:ext>
            </a:extLst>
          </p:cNvPr>
          <p:cNvSpPr txBox="1"/>
          <p:nvPr/>
        </p:nvSpPr>
        <p:spPr>
          <a:xfrm>
            <a:off x="4087000" y="3543440"/>
            <a:ext cx="37508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Resultados de ejecución del algoritmo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E63DBD-00B1-492E-9CDC-DBDFFE2DF909}"/>
              </a:ext>
            </a:extLst>
          </p:cNvPr>
          <p:cNvSpPr txBox="1"/>
          <p:nvPr/>
        </p:nvSpPr>
        <p:spPr>
          <a:xfrm>
            <a:off x="525213" y="4621314"/>
            <a:ext cx="5525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A mayor valor de temperatura inicial, mejor función de evaluación de la solución.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i="1" dirty="0"/>
              <a:t>t_inicial </a:t>
            </a:r>
            <a:r>
              <a:rPr lang="es-ES" sz="1200" dirty="0"/>
              <a:t>= {1,10,100,1000,10000}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i="1" dirty="0"/>
              <a:t>k </a:t>
            </a:r>
            <a:r>
              <a:rPr lang="es-ES" sz="1200" dirty="0"/>
              <a:t>= {0.001, 0.01, 0.1, 1, 10}.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Solución óptima con t_inicial = 10000, k = 1, encontrada en 0.029 segundos.</a:t>
            </a:r>
          </a:p>
        </p:txBody>
      </p:sp>
      <p:pic>
        <p:nvPicPr>
          <p:cNvPr id="5" name="Imagen 4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47DC6957-C220-4C37-86D8-7350E2B4E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200" y="4273200"/>
            <a:ext cx="3563472" cy="2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3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>
                <a:solidFill>
                  <a:schemeClr val="bg1">
                    <a:lumMod val="95000"/>
                  </a:schemeClr>
                </a:solidFill>
              </a:rPr>
              <a:t>Comparativa de ambas técnicas y conclusiones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9</a:t>
            </a:fld>
            <a:endParaRPr lang="es-ES"/>
          </a:p>
        </p:txBody>
      </p:sp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061F308-FD55-4059-86DC-F0651D455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A22BDDD-78F2-49E0-989A-7948ABF1D16B}"/>
              </a:ext>
            </a:extLst>
          </p:cNvPr>
          <p:cNvSpPr txBox="1"/>
          <p:nvPr/>
        </p:nvSpPr>
        <p:spPr>
          <a:xfrm>
            <a:off x="925126" y="2673488"/>
            <a:ext cx="10341747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Implementación sencilla de los algoritmos, difícil ajuste de parámetros.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Algoritmos genéticos obtienen mejores resultados (menores valores de </a:t>
            </a:r>
            <a:r>
              <a:rPr lang="es-ES" i="1" dirty="0"/>
              <a:t>fitness</a:t>
            </a:r>
            <a:r>
              <a:rPr lang="es-E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Tiempos de cómputo razonables para obtener soluciones factibles.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Aplicación de técnicas metaheurísticas evolutivas e iterativas.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8887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</TotalTime>
  <Words>740</Words>
  <Application>Microsoft Office PowerPoint</Application>
  <PresentationFormat>Panorámica</PresentationFormat>
  <Paragraphs>127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Técnicas de Inteligencia Artificial  Resolución del problema de las cartas mediante técnicas metaheurísticas</vt:lpstr>
      <vt:lpstr>Índice</vt:lpstr>
      <vt:lpstr>Descripción del problema</vt:lpstr>
      <vt:lpstr>Descripción del método aplicado</vt:lpstr>
      <vt:lpstr>Diseño e implementación del algoritmo genético</vt:lpstr>
      <vt:lpstr>Evaluación y discusión del algoritmo genético</vt:lpstr>
      <vt:lpstr>Diseño e implementación del enfriamiento simulado</vt:lpstr>
      <vt:lpstr>Evaluación y discusión del enfriamiento simulado</vt:lpstr>
      <vt:lpstr>Comparativa de ambas técnicas y 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Arqueología INFORMÁTICA: Diseño e implementación de la máquina enigma en scratch</dc:title>
  <dc:creator>juan lópez ramírez</dc:creator>
  <cp:lastModifiedBy>juan lópez ramírez</cp:lastModifiedBy>
  <cp:revision>95</cp:revision>
  <dcterms:created xsi:type="dcterms:W3CDTF">2019-07-03T08:31:49Z</dcterms:created>
  <dcterms:modified xsi:type="dcterms:W3CDTF">2019-10-17T10:59:59Z</dcterms:modified>
</cp:coreProperties>
</file>