
<file path=[Content_Types].xml><?xml version="1.0" encoding="utf-8"?>
<Types xmlns="http://schemas.openxmlformats.org/package/2006/content-types">
  <Default Extension="gif" ContentType="image/gif"/>
  <Default Extension="jpeg" ContentType="image/jpeg"/>
  <Default Extension="png" ContentType="image/png"/>
  <Default Extension="tiff" ContentType="image/tiff"/>
  <Default Extension="rels" ContentType="application/vnd.openxmlformats-package.relationships+xml"/>
  <Default Extension="xml" ContentType="application/xml"/>
  <Override PartName="/ppt/theme/theme1.xml" ContentType="application/vnd.openxmlformats-officedocument.them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presentation.xml" ContentType="application/vnd.openxmlformats-officedocument.presentationml.presentation.main+xml"/>
  <Override PartName="/ppt/slides/slide1.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Sm"/>
  </p:sldMasterIdLst>
  <p:sldIdLst>
    <p:sldId id="2561" r:id="rId1"/>
  </p:sldIdLst>
  <p:sldSz cx="7556500" cy="10693400" type="custom"/>
  <p:notesSz cx="6858000" cy="9144000"/>
</p:presentation>
</file>

<file path=ppt/_rels/presentation.xml.rels><?xml version="1.0" encoding="UTF-8" standalone="yes"?>
<Relationships xmlns="http://schemas.openxmlformats.org/package/2006/relationships">
<Relationship Id="rIdTh" Type="http://schemas.openxmlformats.org/officeDocument/2006/relationships/theme" Target="theme/theme1.xml"/>
<Relationship Id="rIdSm" Type="http://schemas.openxmlformats.org/officeDocument/2006/relationships/slideMaster" Target="slideMasters/slideMaster1.xml"/>
<Relationship Id="rId1" Type="http://schemas.openxmlformats.org/officeDocument/2006/relationships/slide" Target="slides/slide1.xml"/>
</Relationships>

</file>

<file path=ppt/slideLayouts/_rels/slideLayout1.xml.rels><?xml version="1.0" encoding="UTF-8" standalone="yes"?>
<Relationships xmlns="http://schemas.openxmlformats.org/package/2006/relationships">
<Relationship Id="rIdSm"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
<Relationship Id="rIdTh" Type="http://schemas.openxmlformats.org/officeDocument/2006/relationships/theme" Target="../theme/theme1.xml"/>
<Relationship Id="rIdSl"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Sl"/>
  </p:sldLayoutIdLst>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img_0_0_3.jpeg" Type="http://schemas.openxmlformats.org/officeDocument/2006/relationships/image" Target="../media/img_0_0_3.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2070490" name="Text">
    </p:cNvPr>
          <p:cNvSpPr>
            <a:spLocks noGrp="1"/>
          </p:cNvSpPr>
          <p:nvPr/>
        </p:nvSpPr>
        <p:spPr>
          <a:xfrm rot="0">
            <a:off x="254000" y="584200"/>
            <a:ext cx="7048500" cy="254000"/>
          </a:xfrm>
          <a:prstGeom prst="rect">
            <a:avLst/>
          </a:prstGeom>
        </p:spPr>
        <p:txBody>
          <a:bodyPr wrap="square" lIns="0" tIns="0" rIns="0" bIns="0" rtlCol="0" anchor="t"/>
          <a:lstStyle/>
          <a:p>
            <a:pPr algn="ctr">
              <a:lnSpc>
                <a:spcPct val="100%"/>
              </a:lnSpc>
              <a:defRPr sz="800">
                <a:solidFill>
                  <a:srgbClr val="000000"/>
                </a:solidFill>
                <a:latin typeface="Arial"/>
                <a:ea typeface="Arial"/>
                <a:cs typeface="Arial"/>
              </a:defRPr>
            </a:pPr>
            <a:r>
              <a:rPr sz="800">
                <a:latin typeface="Arial"/>
                <a:ea typeface="Arial"/>
                <a:cs typeface="Arial"/>
              </a:rPr>
              <a:t>АНКЕТА – ЗАЯВА КЛІЄНТА</a:t>
            </a:r>
            <a:br/>
            <a:r>
              <a:rPr sz="800">
                <a:latin typeface="Arial"/>
                <a:ea typeface="Arial"/>
                <a:cs typeface="Arial"/>
              </a:rPr>
              <a:t>на надання споживчого кредиту</a:t>
            </a:r>
          </a:p>
        </p:txBody>
      </p:sp>
      <p:sp>
        <p:nvSpPr>
          <p:cNvPr id="539653838" name="Text">
    </p:cNvPr>
          <p:cNvSpPr>
            <a:spLocks noGrp="1"/>
          </p:cNvSpPr>
          <p:nvPr/>
        </p:nvSpPr>
        <p:spPr>
          <a:xfrm rot="0">
            <a:off x="254000" y="863600"/>
            <a:ext cx="7048500" cy="1206500"/>
          </a:xfrm>
          <a:prstGeom prst="rect">
            <a:avLst/>
          </a:prstGeom>
        </p:spPr>
        <p:txBody>
          <a:bodyPr wrap="square" lIns="0" tIns="0" rIns="0" bIns="0" rtlCol="0" anchor="t"/>
          <a:lstStyle/>
          <a:p>
            <a:pPr algn="l">
              <a:lnSpc>
                <a:spcPct val="100%"/>
              </a:lnSpc>
              <a:defRPr sz="800">
                <a:solidFill>
                  <a:srgbClr val="000000"/>
                </a:solidFill>
                <a:latin typeface="Arial"/>
                <a:ea typeface="Arial"/>
                <a:cs typeface="Arial"/>
              </a:defRPr>
            </a:pPr>
            <a:r>
              <a:rPr sz="800">
                <a:latin typeface="Arial"/>
                <a:ea typeface="Arial"/>
                <a:cs typeface="Arial"/>
              </a:rPr>
              <a:t>Я, </a:t>
            </a:r>
            <a:r>
              <a:rPr sz="800" b="1">
                <a:latin typeface="Arial"/>
                <a:ea typeface="Arial"/>
                <a:cs typeface="Arial"/>
              </a:rPr>
              <a:t>Прізвище Ім'я По батькові</a:t>
            </a:r>
            <a:r>
              <a:rPr sz="800">
                <a:latin typeface="Arial"/>
                <a:ea typeface="Arial"/>
                <a:cs typeface="Arial"/>
              </a:rPr>
              <a:t> прошу АТ «Банк» надати мені споживчий кредит на таких умовах:</a:t>
            </a:r>
            <a:br/>
            <a:r>
              <a:rPr sz="800">
                <a:latin typeface="Arial"/>
                <a:ea typeface="Arial"/>
                <a:cs typeface="Arial"/>
              </a:rPr>
              <a:t>Строк користування кредитом </a:t>
            </a:r>
            <a:r>
              <a:rPr sz="800" b="1">
                <a:latin typeface="Arial"/>
                <a:ea typeface="Arial"/>
                <a:cs typeface="Arial"/>
              </a:rPr>
              <a:t>24</a:t>
            </a:r>
            <a:r>
              <a:rPr sz="800">
                <a:latin typeface="Arial"/>
                <a:ea typeface="Arial"/>
                <a:cs typeface="Arial"/>
              </a:rPr>
              <a:t> міс. Сума кредиту </a:t>
            </a:r>
            <a:r>
              <a:rPr sz="800" b="1">
                <a:latin typeface="Arial"/>
                <a:ea typeface="Arial"/>
                <a:cs typeface="Arial"/>
              </a:rPr>
              <a:t>85 000,00 грн. (вісімдесят п’ять тисяч гривень 00 копійок).</a:t>
            </a:r>
            <a:r>
              <a:rPr sz="800">
                <a:latin typeface="Arial"/>
                <a:ea typeface="Arial"/>
                <a:cs typeface="Arial"/>
              </a:rPr>
              <a:t> Перший внесок </a:t>
            </a:r>
            <a:r>
              <a:rPr sz="800" b="1">
                <a:latin typeface="Arial"/>
                <a:ea typeface="Arial"/>
                <a:cs typeface="Arial"/>
              </a:rPr>
              <a:t>15 000,00 грн. (п’ятнадцять тисяч гривень 00 копійок).</a:t>
            </a:r>
            <a:r>
              <a:rPr sz="800">
                <a:latin typeface="Arial"/>
                <a:ea typeface="Arial"/>
                <a:cs typeface="Arial"/>
              </a:rPr>
              <a:t> Валюта кредиту </a:t>
            </a:r>
            <a:r>
              <a:rPr sz="800" b="1">
                <a:latin typeface="Arial"/>
                <a:ea typeface="Arial"/>
                <a:cs typeface="Arial"/>
              </a:rPr>
              <a:t>гривня.</a:t>
            </a:r>
            <a:br/>
            <a:r>
              <a:rPr sz="800">
                <a:latin typeface="Arial"/>
                <a:ea typeface="Arial"/>
                <a:cs typeface="Arial"/>
              </a:rPr>
              <a:t>Також, прошу АТ «Банк» надати мені додатковий кредит - Кредитну картку з наступними умовами (на умовах Кредитного договору):</a:t>
            </a:r>
            <a:br/>
            <a:r>
              <a:rPr sz="800">
                <a:latin typeface="Arial"/>
                <a:ea typeface="Arial"/>
                <a:cs typeface="Arial"/>
              </a:rPr>
              <a:t>Максимальна сума ліміту додаткового кредиту </a:t>
            </a:r>
            <a:r>
              <a:rPr sz="800" b="1">
                <a:latin typeface="Arial"/>
                <a:ea typeface="Arial"/>
                <a:cs typeface="Arial"/>
              </a:rPr>
              <a:t>50 000,00</a:t>
            </a:r>
            <a:r>
              <a:rPr sz="800">
                <a:latin typeface="Arial"/>
                <a:ea typeface="Arial"/>
                <a:cs typeface="Arial"/>
              </a:rPr>
              <a:t> гривень.</a:t>
            </a:r>
            <a:br/>
            <a:r>
              <a:rPr sz="800">
                <a:latin typeface="Arial"/>
                <a:ea typeface="Arial"/>
                <a:cs typeface="Arial"/>
              </a:rPr>
              <a:t>Максимальна процентна ставка за додатковим кредитом </a:t>
            </a:r>
            <a:r>
              <a:rPr sz="800" b="1">
                <a:latin typeface="Arial"/>
                <a:ea typeface="Arial"/>
                <a:cs typeface="Arial"/>
              </a:rPr>
              <a:t>40%</a:t>
            </a:r>
            <a:r>
              <a:rPr sz="800">
                <a:latin typeface="Arial"/>
                <a:ea typeface="Arial"/>
                <a:cs typeface="Arial"/>
              </a:rPr>
              <a:t> річних від фактично використаної суми додаткового кредиту.</a:t>
            </a:r>
            <a:br/>
            <a:r>
              <a:rPr sz="800">
                <a:latin typeface="Arial"/>
                <a:ea typeface="Arial"/>
                <a:cs typeface="Arial"/>
              </a:rPr>
              <a:t>Строк дії ліміту кредитування </a:t>
            </a:r>
            <a:r>
              <a:rPr sz="800" b="1">
                <a:latin typeface="Arial"/>
                <a:ea typeface="Arial"/>
                <a:cs typeface="Arial"/>
              </a:rPr>
              <a:t>24</a:t>
            </a:r>
            <a:r>
              <a:rPr sz="800">
                <a:latin typeface="Arial"/>
                <a:ea typeface="Arial"/>
                <a:cs typeface="Arial"/>
              </a:rPr>
              <a:t> місяці (з можливістю подовження на новий строк за рішенням Банку).</a:t>
            </a:r>
            <a:br/>
            <a:r>
              <a:rPr sz="800" i="1">
                <a:latin typeface="Arial"/>
                <a:ea typeface="Arial"/>
                <a:cs typeface="Arial"/>
              </a:rPr>
              <a:t>Цим підписом я відмовляюсь від можливості отримання додаткового кредиту</a:t>
            </a:r>
            <a:r>
              <a:rPr sz="800">
                <a:latin typeface="Arial"/>
                <a:ea typeface="Arial"/>
                <a:cs typeface="Arial"/>
              </a:rPr>
              <a:t> _____________ (Підпис, </a:t>
            </a:r>
            <a:r>
              <a:rPr sz="800" b="1">
                <a:latin typeface="Arial"/>
                <a:ea typeface="Arial"/>
                <a:cs typeface="Arial"/>
              </a:rPr>
              <a:t>Прізвище Ім'я По батькові</a:t>
            </a:r>
            <a:r>
              <a:rPr sz="800">
                <a:latin typeface="Arial"/>
                <a:ea typeface="Arial"/>
                <a:cs typeface="Arial"/>
              </a:rPr>
              <a:t>)</a:t>
            </a:r>
          </a:p>
        </p:txBody>
      </p:sp>
      <p:sp>
        <p:nvSpPr>
          <p:cNvPr id="1239671065" name="Text">
    </p:cNvPr>
          <p:cNvSpPr>
            <a:spLocks noGrp="1"/>
          </p:cNvSpPr>
          <p:nvPr/>
        </p:nvSpPr>
        <p:spPr>
          <a:xfrm rot="0">
            <a:off x="254000" y="2070100"/>
            <a:ext cx="7048500" cy="177800"/>
          </a:xfrm>
          <a:prstGeom prst="rect">
            <a:avLst/>
          </a:prstGeom>
          <a:solidFill>
            <a:srgbClr val="92D050"/>
          </a:solidFill>
        </p:spPr>
        <p:txBody>
          <a:bodyPr wrap="square" lIns="0" tIns="0" rIns="0" bIns="0" rtlCol="0" anchor="t"/>
          <a:lstStyle/>
          <a:p>
            <a:pPr algn="ctr">
              <a:lnSpc>
                <a:spcPct val="100%"/>
              </a:lnSpc>
              <a:defRPr sz="800">
                <a:solidFill>
                  <a:srgbClr val="000000"/>
                </a:solidFill>
                <a:latin typeface="Arial"/>
                <a:ea typeface="Arial"/>
                <a:cs typeface="Arial"/>
              </a:defRPr>
            </a:pPr>
            <a:r>
              <a:rPr sz="800">
                <a:latin typeface="Arial"/>
                <a:ea typeface="Arial"/>
                <a:cs typeface="Arial"/>
              </a:rPr>
              <a:t>Особисті відомості про клієнта</a:t>
            </a:r>
          </a:p>
        </p:txBody>
      </p:sp>
      <p:pic>
        <p:nvPicPr>
          <p:cNvPr id="1671204994" name="Picture">
    </p:cNvPr>
          <p:cNvPicPr>
            <a:picLocks noChangeAspect="1"/>
          </p:cNvPicPr>
          <p:nvPr/>
        </p:nvPicPr>
        <p:blipFill>
          <a:blip r:embed="img_0_0_3.jpeg"/>
          <a:srcRect/>
          <a:stretch>
            <a:fillRect l="0" t="0" r="0" b="0"/>
          </a:stretch>
        </p:blipFill>
        <p:spPr>
          <a:xfrm>
            <a:off x="393700" y="254000"/>
            <a:ext cx="508000" cy="508000"/>
          </a:xfrm>
          <a:prstGeom prst="rect">
            <a:avLst/>
          </a:prstGeom>
        </p:spPr>
      </p:pic>
      <p:sp>
        <p:nvSpPr>
          <p:cNvPr id="1410221311" name="Text">
    </p:cNvPr>
          <p:cNvSpPr>
            <a:spLocks noGrp="1"/>
          </p:cNvSpPr>
          <p:nvPr/>
        </p:nvSpPr>
        <p:spPr>
          <a:xfrm rot="0">
            <a:off x="266700" y="2247900"/>
            <a:ext cx="7175500" cy="1562100"/>
          </a:xfrm>
          <a:prstGeom prst="rect">
            <a:avLst/>
          </a:prstGeom>
        </p:spPr>
        <p:txBody>
          <a:bodyPr wrap="square" lIns="0" tIns="0" rIns="0" bIns="0" rtlCol="0" anchor="t"/>
          <a:lstStyle/>
          <a:p>
            <a:pPr algn="l">
              <a:lnSpc>
                <a:spcPct val="100%"/>
              </a:lnSpc>
              <a:defRPr sz="800">
                <a:solidFill>
                  <a:srgbClr val="000000"/>
                </a:solidFill>
                <a:latin typeface="Arial"/>
                <a:ea typeface="Arial"/>
                <a:cs typeface="Arial"/>
              </a:defRPr>
            </a:pPr>
            <a:r>
              <a:rPr sz="800">
                <a:latin typeface="Arial"/>
                <a:ea typeface="Arial"/>
                <a:cs typeface="Arial"/>
              </a:rPr>
              <a:t>Прізвище (латинськими буквами): </a:t>
            </a:r>
            <a:r>
              <a:rPr sz="800" b="1">
                <a:latin typeface="Arial"/>
                <a:ea typeface="Arial"/>
                <a:cs typeface="Arial"/>
              </a:rPr>
              <a:t>Prizvyshche</a:t>
            </a:r>
            <a:r>
              <a:rPr sz="800">
                <a:latin typeface="Arial"/>
                <a:ea typeface="Arial"/>
                <a:cs typeface="Arial"/>
              </a:rPr>
              <a:t> Ім'я (латинськими буквами): </a:t>
            </a:r>
            <a:r>
              <a:rPr sz="800" b="1">
                <a:latin typeface="Arial"/>
                <a:ea typeface="Arial"/>
                <a:cs typeface="Arial"/>
              </a:rPr>
              <a:t>Imia</a:t>
            </a:r>
            <a:br/>
            <a:r>
              <a:rPr sz="800">
                <a:latin typeface="Arial"/>
                <a:ea typeface="Arial"/>
                <a:cs typeface="Arial"/>
              </a:rPr>
              <a:t>Прізвище, ім’я, по-батькові (російською мовою): </a:t>
            </a:r>
            <a:r>
              <a:rPr sz="800" b="1">
                <a:latin typeface="Arial"/>
                <a:ea typeface="Arial"/>
                <a:cs typeface="Arial"/>
              </a:rPr>
              <a:t>${in_person_fio_ru}</a:t>
            </a:r>
            <a:br/>
            <a:r>
              <a:rPr sz="800">
                <a:latin typeface="Arial"/>
                <a:ea typeface="Arial"/>
                <a:cs typeface="Arial"/>
              </a:rPr>
              <a:t>Прізвище, ім’я, по-батькові (українською мовою): ${in_person_fio}</a:t>
            </a:r>
            <a:br/>
            <a:r>
              <a:rPr sz="800">
                <a:latin typeface="Arial"/>
                <a:ea typeface="Arial"/>
                <a:cs typeface="Arial"/>
              </a:rPr>
              <a:t>Чи змінював клієнт прізвище Ні Дата народження:  Місце народження: ${in_person.birth_place}</a:t>
            </a:r>
            <a:br/>
            <a:r>
              <a:rPr sz="800">
                <a:latin typeface="Arial"/>
                <a:ea typeface="Arial"/>
                <a:cs typeface="Arial"/>
              </a:rPr>
              <a:t>ІПН ${in_person.tin} Дата видачі ІПН  Дата реєстрації ІПН  Ким виданий ІПН ${in_person.issuer_of_tin} Громадянство Українське Стать: #dictionary("gender", ${in_person.dictionary_gender})</a:t>
            </a:r>
            <a:br/>
            <a:r>
              <a:rPr sz="800">
                <a:latin typeface="Arial"/>
                <a:ea typeface="Arial"/>
                <a:cs typeface="Arial"/>
              </a:rPr>
              <a:t>Паспорт: Серія, номер: ${in_person.identity_document_number} Дата видачі:  Виданий: ${in_person.issuer_of_identity_document}</a:t>
            </a:r>
            <a:br/>
            <a:r>
              <a:rPr sz="800">
                <a:latin typeface="Arial"/>
                <a:ea typeface="Arial"/>
                <a:cs typeface="Arial"/>
              </a:rPr>
              <a:t>Адреса за реєстрацією (постійна):   обл.,</a:t>
            </a:r>
            <a:br/>
            <a:r>
              <a:rPr sz="800">
                <a:latin typeface="Arial"/>
                <a:ea typeface="Arial"/>
                <a:cs typeface="Arial"/>
              </a:rPr>
              <a:t>  район,</a:t>
            </a:r>
            <a:br/>
            <a:r>
              <a:rPr sz="800">
                <a:latin typeface="Arial"/>
                <a:ea typeface="Arial"/>
                <a:cs typeface="Arial"/>
              </a:rPr>
              <a:t> м. Адреса фактичного місця проживання:   обл.,</a:t>
            </a:r>
            <a:br/>
            <a:r>
              <a:rPr sz="800">
                <a:latin typeface="Arial"/>
                <a:ea typeface="Arial"/>
                <a:cs typeface="Arial"/>
              </a:rPr>
              <a:t>  район,</a:t>
            </a:r>
            <a:br/>
            <a:r>
              <a:rPr sz="800">
                <a:latin typeface="Arial"/>
                <a:ea typeface="Arial"/>
                <a:cs typeface="Arial"/>
              </a:rPr>
              <a:t> м. Ситуація з житлом #dictionary("habitationSituation", ${in_person.dictionary_habitation_situation}) З якого часу  року. Сімейний стан: #dictionary("maritalStatus", ${in_person.dictionary_marital_status}) Кількість осіб на утриманні: ${in_person.number_of_children}</a:t>
            </a:r>
            <a:br/>
          </a:p>
        </p:txBody>
      </p:sp>
      <p:sp>
        <p:nvSpPr>
          <p:cNvPr id="1469068551" name="Text">
    </p:cNvPr>
          <p:cNvSpPr>
            <a:spLocks noGrp="1"/>
          </p:cNvSpPr>
          <p:nvPr/>
        </p:nvSpPr>
        <p:spPr>
          <a:xfrm rot="0">
            <a:off x="254000" y="3810000"/>
            <a:ext cx="7048500" cy="177800"/>
          </a:xfrm>
          <a:prstGeom prst="rect">
            <a:avLst/>
          </a:prstGeom>
          <a:solidFill>
            <a:srgbClr val="92D050"/>
          </a:solidFill>
        </p:spPr>
        <p:txBody>
          <a:bodyPr wrap="square" lIns="0" tIns="0" rIns="0" bIns="0" rtlCol="0" anchor="t"/>
          <a:lstStyle/>
          <a:p>
            <a:pPr algn="ctr">
              <a:lnSpc>
                <a:spcPct val="100%"/>
              </a:lnSpc>
              <a:defRPr sz="800">
                <a:solidFill>
                  <a:srgbClr val="000000"/>
                </a:solidFill>
                <a:latin typeface="Arial"/>
                <a:ea typeface="Arial"/>
                <a:cs typeface="Arial"/>
              </a:defRPr>
            </a:pPr>
            <a:r>
              <a:rPr sz="800">
                <a:latin typeface="Arial"/>
                <a:ea typeface="Arial"/>
                <a:cs typeface="Arial"/>
              </a:rPr>
              <a:t>Особисті відомості про дружину/чоловіка клієнта</a:t>
            </a:r>
          </a:p>
        </p:txBody>
      </p:sp>
      <p:sp>
        <p:nvSpPr>
          <p:cNvPr id="1538281982" name="Text">
    </p:cNvPr>
          <p:cNvSpPr>
            <a:spLocks noGrp="1"/>
          </p:cNvSpPr>
          <p:nvPr/>
        </p:nvSpPr>
        <p:spPr>
          <a:xfrm rot="0">
            <a:off x="254000" y="3987800"/>
            <a:ext cx="7048500" cy="914400"/>
          </a:xfrm>
          <a:prstGeom prst="rect">
            <a:avLst/>
          </a:prstGeom>
        </p:spPr>
        <p:txBody>
          <a:bodyPr wrap="square" lIns="0" tIns="0" rIns="0" bIns="0" rtlCol="0" anchor="t"/>
          <a:lstStyle/>
          <a:p>
            <a:pPr algn="l">
              <a:lnSpc>
                <a:spcPct val="100%"/>
              </a:lnSpc>
              <a:defRPr sz="800">
                <a:solidFill>
                  <a:srgbClr val="000000"/>
                </a:solidFill>
                <a:latin typeface="Arial"/>
                <a:ea typeface="Arial"/>
                <a:cs typeface="Arial"/>
              </a:defRPr>
            </a:pPr>
            <a:r>
              <a:rPr sz="800">
                <a:latin typeface="Arial"/>
                <a:ea typeface="Arial"/>
                <a:cs typeface="Arial"/>
              </a:rPr>
              <a:t>Прізвище </a:t>
            </a:r>
            <a:r>
              <a:rPr sz="800" b="1">
                <a:latin typeface="Arial"/>
                <a:ea typeface="Arial"/>
                <a:cs typeface="Arial"/>
              </a:rPr>
              <a:t>${in_person_partner.last_name}</a:t>
            </a:r>
            <a:r>
              <a:rPr sz="800">
                <a:latin typeface="Arial"/>
                <a:ea typeface="Arial"/>
                <a:cs typeface="Arial"/>
              </a:rPr>
              <a:t> Ім'я та по-батькові </a:t>
            </a:r>
            <a:r>
              <a:rPr sz="800" b="1">
                <a:latin typeface="Arial"/>
                <a:ea typeface="Arial"/>
                <a:cs typeface="Arial"/>
              </a:rPr>
              <a:t>${in_person_partner.first_name} ${in_person_partner.patronymic_name}</a:t>
            </a:r>
            <a:br/>
            <a:r>
              <a:rPr sz="800">
                <a:latin typeface="Arial"/>
                <a:ea typeface="Arial"/>
                <a:cs typeface="Arial"/>
              </a:rPr>
              <a:t>Дата народження  Стать </a:t>
            </a:r>
            <a:r>
              <a:rPr sz="800" b="1">
                <a:latin typeface="Arial"/>
                <a:ea typeface="Arial"/>
                <a:cs typeface="Arial"/>
              </a:rPr>
              <a:t>#dictionary("gender", ${in_person_partner.dictionary_gender})</a:t>
            </a:r>
            <a:r>
              <a:rPr sz="800">
                <a:latin typeface="Arial"/>
                <a:ea typeface="Arial"/>
                <a:cs typeface="Arial"/>
              </a:rPr>
              <a:t> ІПН: </a:t>
            </a:r>
            <a:r>
              <a:rPr sz="800" b="1">
                <a:latin typeface="Arial"/>
                <a:ea typeface="Arial"/>
                <a:cs typeface="Arial"/>
              </a:rPr>
              <a:t>${in_person_partner.tin}</a:t>
            </a:r>
            <a:br/>
            <a:r>
              <a:rPr sz="800">
                <a:latin typeface="Arial"/>
                <a:ea typeface="Arial"/>
                <a:cs typeface="Arial"/>
              </a:rPr>
              <a:t>Громадянство Українське Дата реєстрації ІПН:  Дата видачі ІПН:  Ким виданий ІПН: </a:t>
            </a:r>
            <a:r>
              <a:rPr sz="800" b="1">
                <a:latin typeface="Arial"/>
                <a:ea typeface="Arial"/>
                <a:cs typeface="Arial"/>
              </a:rPr>
              <a:t>${in_person_partner.issuer_of_tin}</a:t>
            </a:r>
            <a:br/>
            <a:r>
              <a:rPr sz="800">
                <a:latin typeface="Arial"/>
                <a:ea typeface="Arial"/>
                <a:cs typeface="Arial"/>
              </a:rPr>
              <a:t>Тип документу Паспорт громадянина України Серія, номер </a:t>
            </a:r>
            <a:r>
              <a:rPr sz="800" b="1">
                <a:latin typeface="Arial"/>
                <a:ea typeface="Arial"/>
                <a:cs typeface="Arial"/>
              </a:rPr>
              <a:t>${in_person_partner.identity_document_number}</a:t>
            </a:r>
            <a:r>
              <a:rPr sz="800">
                <a:latin typeface="Arial"/>
                <a:ea typeface="Arial"/>
                <a:cs typeface="Arial"/>
              </a:rPr>
              <a:t> Дата видачі:  Виданий: </a:t>
            </a:r>
            <a:r>
              <a:rPr sz="800" b="1">
                <a:latin typeface="Arial"/>
                <a:ea typeface="Arial"/>
                <a:cs typeface="Arial"/>
              </a:rPr>
              <a:t>${in_person_partner.issuer_of_identity_document}</a:t>
            </a:r>
            <a:br/>
            <a:r>
              <a:rPr sz="800">
                <a:latin typeface="Arial"/>
                <a:ea typeface="Arial"/>
                <a:cs typeface="Arial"/>
              </a:rPr>
              <a:t>Рівень освіти </a:t>
            </a:r>
            <a:r>
              <a:rPr sz="800" b="1">
                <a:latin typeface="Arial"/>
                <a:ea typeface="Arial"/>
                <a:cs typeface="Arial"/>
              </a:rPr>
              <a:t>#dictionary("levelOfEducation", ${in_person_partner.dict_level_of_education})</a:t>
            </a:r>
          </a:p>
        </p:txBody>
      </p:sp>
      <p:sp>
        <p:nvSpPr>
          <p:cNvPr id="1555026570" name="Text">
    </p:cNvPr>
          <p:cNvSpPr>
            <a:spLocks noGrp="1"/>
          </p:cNvSpPr>
          <p:nvPr/>
        </p:nvSpPr>
        <p:spPr>
          <a:xfrm rot="0">
            <a:off x="266700" y="4902200"/>
            <a:ext cx="7048500" cy="177800"/>
          </a:xfrm>
          <a:prstGeom prst="rect">
            <a:avLst/>
          </a:prstGeom>
          <a:solidFill>
            <a:srgbClr val="92D050"/>
          </a:solidFill>
        </p:spPr>
        <p:txBody>
          <a:bodyPr wrap="square" lIns="0" tIns="0" rIns="0" bIns="0" rtlCol="0" anchor="t"/>
          <a:lstStyle/>
          <a:p>
            <a:pPr algn="ctr">
              <a:lnSpc>
                <a:spcPct val="100%"/>
              </a:lnSpc>
              <a:defRPr sz="800">
                <a:solidFill>
                  <a:srgbClr val="000000"/>
                </a:solidFill>
                <a:latin typeface="Arial"/>
                <a:ea typeface="Arial"/>
                <a:cs typeface="Arial"/>
              </a:defRPr>
            </a:pPr>
            <a:r>
              <a:rPr sz="800">
                <a:latin typeface="Arial"/>
                <a:ea typeface="Arial"/>
                <a:cs typeface="Arial"/>
              </a:rPr>
              <a:t>Інформація про автомобіль</a:t>
            </a:r>
          </a:p>
        </p:txBody>
      </p:sp>
      <p:sp>
        <p:nvSpPr>
          <p:cNvPr id="2048941148" name="Frame"/>
          <p:cNvSpPr>
            <a:spLocks noGrp="1"/>
          </p:cNvSpPr>
          <p:nvPr/>
        </p:nvSpPr>
        <p:spPr>
          <a:xfrm>
            <a:off x="266700" y="5080000"/>
            <a:ext cx="7023100" cy="850900"/>
          </a:xfrm>
          <a:prstGeom prst="rect">
            <a:avLst/>
          </a:prstGeom>
          <a:solidFill>
            <a:srgbClr val="FFFFFF"/>
          </a:solidFill>
          <a:ln w="12700">
            <a:solidFill>
              <a:srgbClr val="000000"/>
            </a:solidFill>
            <a:prstDash val="solid"/>
          </a:ln>
        </p:spPr>
        <p:txBody>
          <a:bodyPr rtlCol="0" anchor="ctr"/>
          <a:lstStyle/>
          <a:p>
            <a:pPr algn="ctr"/>
          </a:p>
        </p:txBody>
      </p:sp>
      <p:sp>
        <p:nvSpPr>
          <p:cNvPr id="751724050" name="Frame"/>
          <p:cNvSpPr>
            <a:spLocks noGrp="1"/>
          </p:cNvSpPr>
          <p:nvPr/>
        </p:nvSpPr>
        <p:spPr>
          <a:xfrm>
            <a:off x="266700" y="5080000"/>
            <a:ext cx="1320800" cy="381000"/>
          </a:xfrm>
          <a:prstGeom prst="rect">
            <a:avLst/>
          </a:prstGeom>
          <a:solidFill>
            <a:srgbClr val="F0F8FF"/>
          </a:solidFill>
          <a:ln w="6350">
            <a:solidFill>
              <a:srgbClr val="000000"/>
            </a:solidFill>
            <a:prstDash val="solid"/>
          </a:ln>
        </p:spPr>
        <p:txBody>
          <a:bodyPr rtlCol="0" anchor="ctr"/>
          <a:lstStyle/>
          <a:p>
            <a:pPr algn="ctr"/>
          </a:p>
        </p:txBody>
      </p:sp>
      <p:sp>
        <p:nvSpPr>
          <p:cNvPr id="1974005204" name="Text">
    </p:cNvPr>
          <p:cNvSpPr>
            <a:spLocks noGrp="1"/>
          </p:cNvSpPr>
          <p:nvPr/>
        </p:nvSpPr>
        <p:spPr>
          <a:xfrm rot="0">
            <a:off x="266700" y="5080000"/>
            <a:ext cx="1320800" cy="381000"/>
          </a:xfrm>
          <a:prstGeom prst="rect">
            <a:avLst/>
          </a:prstGeom>
        </p:spPr>
        <p:txBody>
          <a:bodyPr wrap="square" lIns="0" tIns="0" rIns="0" bIns="0" rtlCol="0" anchor="ctr"/>
          <a:lstStyle/>
          <a:p>
            <a:pPr algn="ctr">
              <a:lnSpc>
                <a:spcPct val="100%"/>
              </a:lnSpc>
              <a:defRPr sz="800">
                <a:solidFill>
                  <a:srgbClr val="000000"/>
                </a:solidFill>
                <a:latin typeface="Arial"/>
                <a:ea typeface="Arial"/>
                <a:cs typeface="Arial"/>
              </a:defRPr>
            </a:pPr>
            <a:r>
              <a:rPr sz="800">
                <a:latin typeface="Arial"/>
                <a:ea typeface="Arial"/>
                <a:cs typeface="Arial"/>
              </a:rPr>
              <a:t>№</a:t>
            </a:r>
          </a:p>
        </p:txBody>
      </p:sp>
      <p:sp>
        <p:nvSpPr>
          <p:cNvPr id="1462848105" name="Frame"/>
          <p:cNvSpPr>
            <a:spLocks noGrp="1"/>
          </p:cNvSpPr>
          <p:nvPr/>
        </p:nvSpPr>
        <p:spPr>
          <a:xfrm>
            <a:off x="1587500" y="5080000"/>
            <a:ext cx="1143000" cy="381000"/>
          </a:xfrm>
          <a:prstGeom prst="rect">
            <a:avLst/>
          </a:prstGeom>
          <a:solidFill>
            <a:srgbClr val="F0F8FF"/>
          </a:solidFill>
          <a:ln w="6350">
            <a:solidFill>
              <a:srgbClr val="000000"/>
            </a:solidFill>
            <a:prstDash val="solid"/>
          </a:ln>
        </p:spPr>
        <p:txBody>
          <a:bodyPr rtlCol="0" anchor="ctr"/>
          <a:lstStyle/>
          <a:p>
            <a:pPr algn="ctr"/>
          </a:p>
        </p:txBody>
      </p:sp>
      <p:sp>
        <p:nvSpPr>
          <p:cNvPr id="797654639" name="Text">
    </p:cNvPr>
          <p:cNvSpPr>
            <a:spLocks noGrp="1"/>
          </p:cNvSpPr>
          <p:nvPr/>
        </p:nvSpPr>
        <p:spPr>
          <a:xfrm rot="0">
            <a:off x="1587500" y="5080000"/>
            <a:ext cx="1143000" cy="381000"/>
          </a:xfrm>
          <a:prstGeom prst="rect">
            <a:avLst/>
          </a:prstGeom>
        </p:spPr>
        <p:txBody>
          <a:bodyPr wrap="square" lIns="0" tIns="0" rIns="0" bIns="0" rtlCol="0" anchor="ctr"/>
          <a:lstStyle/>
          <a:p>
            <a:pPr algn="ctr">
              <a:lnSpc>
                <a:spcPct val="100%"/>
              </a:lnSpc>
              <a:defRPr sz="800">
                <a:solidFill>
                  <a:srgbClr val="000000"/>
                </a:solidFill>
                <a:latin typeface="Arial"/>
                <a:ea typeface="Arial"/>
                <a:cs typeface="Arial"/>
              </a:defRPr>
            </a:pPr>
            <a:r>
              <a:rPr sz="800">
                <a:latin typeface="Arial"/>
                <a:ea typeface="Arial"/>
                <a:cs typeface="Arial"/>
              </a:rPr>
              <a:t>Тип транспортного засобу</a:t>
            </a:r>
          </a:p>
        </p:txBody>
      </p:sp>
      <p:sp>
        <p:nvSpPr>
          <p:cNvPr id="1890202490" name="Frame"/>
          <p:cNvSpPr>
            <a:spLocks noGrp="1"/>
          </p:cNvSpPr>
          <p:nvPr/>
        </p:nvSpPr>
        <p:spPr>
          <a:xfrm>
            <a:off x="2730500" y="5080000"/>
            <a:ext cx="1143000" cy="381000"/>
          </a:xfrm>
          <a:prstGeom prst="rect">
            <a:avLst/>
          </a:prstGeom>
          <a:solidFill>
            <a:srgbClr val="F0F8FF"/>
          </a:solidFill>
          <a:ln w="6350">
            <a:solidFill>
              <a:srgbClr val="000000"/>
            </a:solidFill>
            <a:prstDash val="solid"/>
          </a:ln>
        </p:spPr>
        <p:txBody>
          <a:bodyPr rtlCol="0" anchor="ctr"/>
          <a:lstStyle/>
          <a:p>
            <a:pPr algn="ctr"/>
          </a:p>
        </p:txBody>
      </p:sp>
      <p:sp>
        <p:nvSpPr>
          <p:cNvPr id="1121887990" name="Text">
    </p:cNvPr>
          <p:cNvSpPr>
            <a:spLocks noGrp="1"/>
          </p:cNvSpPr>
          <p:nvPr/>
        </p:nvSpPr>
        <p:spPr>
          <a:xfrm rot="0">
            <a:off x="2730500" y="5080000"/>
            <a:ext cx="1143000" cy="381000"/>
          </a:xfrm>
          <a:prstGeom prst="rect">
            <a:avLst/>
          </a:prstGeom>
        </p:spPr>
        <p:txBody>
          <a:bodyPr wrap="square" lIns="0" tIns="0" rIns="0" bIns="0" rtlCol="0" anchor="ctr"/>
          <a:lstStyle/>
          <a:p>
            <a:pPr algn="ctr">
              <a:lnSpc>
                <a:spcPct val="100%"/>
              </a:lnSpc>
              <a:defRPr sz="800">
                <a:solidFill>
                  <a:srgbClr val="000000"/>
                </a:solidFill>
                <a:latin typeface="Arial"/>
                <a:ea typeface="Arial"/>
                <a:cs typeface="Arial"/>
              </a:defRPr>
            </a:pPr>
            <a:r>
              <a:rPr sz="800">
                <a:latin typeface="Arial"/>
                <a:ea typeface="Arial"/>
                <a:cs typeface="Arial"/>
              </a:rPr>
              <a:t>Марка автомобіля</a:t>
            </a:r>
          </a:p>
        </p:txBody>
      </p:sp>
      <p:sp>
        <p:nvSpPr>
          <p:cNvPr id="526503622" name="Frame"/>
          <p:cNvSpPr>
            <a:spLocks noGrp="1"/>
          </p:cNvSpPr>
          <p:nvPr/>
        </p:nvSpPr>
        <p:spPr>
          <a:xfrm>
            <a:off x="3873500" y="5080000"/>
            <a:ext cx="1638300" cy="381000"/>
          </a:xfrm>
          <a:prstGeom prst="rect">
            <a:avLst/>
          </a:prstGeom>
          <a:solidFill>
            <a:srgbClr val="F0F8FF"/>
          </a:solidFill>
          <a:ln w="6350">
            <a:solidFill>
              <a:srgbClr val="000000"/>
            </a:solidFill>
            <a:prstDash val="solid"/>
          </a:ln>
        </p:spPr>
        <p:txBody>
          <a:bodyPr rtlCol="0" anchor="ctr"/>
          <a:lstStyle/>
          <a:p>
            <a:pPr algn="ctr"/>
          </a:p>
        </p:txBody>
      </p:sp>
      <p:sp>
        <p:nvSpPr>
          <p:cNvPr id="1768940291" name="Text">
    </p:cNvPr>
          <p:cNvSpPr>
            <a:spLocks noGrp="1"/>
          </p:cNvSpPr>
          <p:nvPr/>
        </p:nvSpPr>
        <p:spPr>
          <a:xfrm rot="0">
            <a:off x="3873500" y="5080000"/>
            <a:ext cx="1638300" cy="381000"/>
          </a:xfrm>
          <a:prstGeom prst="rect">
            <a:avLst/>
          </a:prstGeom>
        </p:spPr>
        <p:txBody>
          <a:bodyPr wrap="square" lIns="0" tIns="0" rIns="0" bIns="0" rtlCol="0" anchor="ctr"/>
          <a:lstStyle/>
          <a:p>
            <a:pPr algn="ctr">
              <a:lnSpc>
                <a:spcPct val="100%"/>
              </a:lnSpc>
              <a:defRPr sz="800">
                <a:solidFill>
                  <a:srgbClr val="000000"/>
                </a:solidFill>
                <a:latin typeface="Arial"/>
                <a:ea typeface="Arial"/>
                <a:cs typeface="Arial"/>
              </a:defRPr>
            </a:pPr>
            <a:r>
              <a:rPr sz="800">
                <a:latin typeface="Arial"/>
                <a:ea typeface="Arial"/>
                <a:cs typeface="Arial"/>
              </a:rPr>
              <a:t>Модель автомобіля</a:t>
            </a:r>
          </a:p>
        </p:txBody>
      </p:sp>
      <p:sp>
        <p:nvSpPr>
          <p:cNvPr id="1224682679" name="Frame"/>
          <p:cNvSpPr>
            <a:spLocks noGrp="1"/>
          </p:cNvSpPr>
          <p:nvPr/>
        </p:nvSpPr>
        <p:spPr>
          <a:xfrm>
            <a:off x="5511800" y="5080000"/>
            <a:ext cx="1778000" cy="381000"/>
          </a:xfrm>
          <a:prstGeom prst="rect">
            <a:avLst/>
          </a:prstGeom>
          <a:solidFill>
            <a:srgbClr val="F0F8FF"/>
          </a:solidFill>
          <a:ln w="6350">
            <a:solidFill>
              <a:srgbClr val="000000"/>
            </a:solidFill>
            <a:prstDash val="solid"/>
          </a:ln>
        </p:spPr>
        <p:txBody>
          <a:bodyPr rtlCol="0" anchor="ctr"/>
          <a:lstStyle/>
          <a:p>
            <a:pPr algn="ctr"/>
          </a:p>
        </p:txBody>
      </p:sp>
      <p:sp>
        <p:nvSpPr>
          <p:cNvPr id="2141313608" name="Text">
    </p:cNvPr>
          <p:cNvSpPr>
            <a:spLocks noGrp="1"/>
          </p:cNvSpPr>
          <p:nvPr/>
        </p:nvSpPr>
        <p:spPr>
          <a:xfrm rot="0">
            <a:off x="5511800" y="5080000"/>
            <a:ext cx="1778000" cy="381000"/>
          </a:xfrm>
          <a:prstGeom prst="rect">
            <a:avLst/>
          </a:prstGeom>
        </p:spPr>
        <p:txBody>
          <a:bodyPr wrap="square" lIns="0" tIns="0" rIns="0" bIns="0" rtlCol="0" anchor="ctr"/>
          <a:lstStyle/>
          <a:p>
            <a:pPr algn="ctr">
              <a:lnSpc>
                <a:spcPct val="100%"/>
              </a:lnSpc>
              <a:defRPr sz="800">
                <a:solidFill>
                  <a:srgbClr val="000000"/>
                </a:solidFill>
                <a:latin typeface="Arial"/>
                <a:ea typeface="Arial"/>
                <a:cs typeface="Arial"/>
              </a:defRPr>
            </a:pPr>
            <a:r>
              <a:rPr sz="800">
                <a:latin typeface="Arial"/>
                <a:ea typeface="Arial"/>
                <a:cs typeface="Arial"/>
              </a:rPr>
              <a:t>Ціна автомобіля</a:t>
            </a:r>
          </a:p>
        </p:txBody>
      </p:sp>
      <p:sp>
        <p:nvSpPr>
          <p:cNvPr id="1848061060" name="Frame"/>
          <p:cNvSpPr>
            <a:spLocks noGrp="1"/>
          </p:cNvSpPr>
          <p:nvPr/>
        </p:nvSpPr>
        <p:spPr>
          <a:xfrm>
            <a:off x="266700" y="5461000"/>
            <a:ext cx="1320800" cy="469900"/>
          </a:xfrm>
          <a:prstGeom prst="rect">
            <a:avLst/>
          </a:prstGeom>
          <a:solidFill>
            <a:srgbClr val="FFFFFF"/>
          </a:solidFill>
          <a:ln w="6350">
            <a:solidFill>
              <a:srgbClr val="000000"/>
            </a:solidFill>
            <a:prstDash val="solid"/>
          </a:ln>
        </p:spPr>
        <p:txBody>
          <a:bodyPr rtlCol="0" anchor="ctr"/>
          <a:lstStyle/>
          <a:p>
            <a:pPr algn="ctr"/>
          </a:p>
        </p:txBody>
      </p:sp>
      <p:sp>
        <p:nvSpPr>
          <p:cNvPr id="2026286520" name="Text">
    </p:cNvPr>
          <p:cNvSpPr>
            <a:spLocks noGrp="1"/>
          </p:cNvSpPr>
          <p:nvPr/>
        </p:nvSpPr>
        <p:spPr>
          <a:xfrm rot="0">
            <a:off x="393700" y="5461000"/>
            <a:ext cx="1193800" cy="381000"/>
          </a:xfrm>
          <a:prstGeom prst="rect">
            <a:avLst/>
          </a:prstGeom>
        </p:spPr>
        <p:txBody>
          <a:bodyPr wrap="square" lIns="0" tIns="0" rIns="0" bIns="0" rtlCol="0" anchor="ctr"/>
          <a:lstStyle/>
          <a:p>
            <a:pPr algn="l">
              <a:lnSpc>
                <a:spcPct val="100%"/>
              </a:lnSpc>
              <a:defRPr sz="800">
                <a:solidFill>
                  <a:srgbClr val="000000"/>
                </a:solidFill>
                <a:latin typeface="Arial"/>
                <a:ea typeface="Arial"/>
                <a:cs typeface="Arial"/>
              </a:defRPr>
            </a:pPr>
            <a:r>
              <a:rPr sz="800">
                <a:latin typeface="Arial"/>
                <a:ea typeface="Arial"/>
                <a:cs typeface="Arial"/>
              </a:rPr>
              <a:t>1</a:t>
            </a:r>
          </a:p>
        </p:txBody>
      </p:sp>
      <p:sp>
        <p:nvSpPr>
          <p:cNvPr id="1240317059" name="Frame"/>
          <p:cNvSpPr>
            <a:spLocks noGrp="1"/>
          </p:cNvSpPr>
          <p:nvPr/>
        </p:nvSpPr>
        <p:spPr>
          <a:xfrm>
            <a:off x="1587500" y="5461000"/>
            <a:ext cx="1143000" cy="469900"/>
          </a:xfrm>
          <a:prstGeom prst="rect">
            <a:avLst/>
          </a:prstGeom>
          <a:solidFill>
            <a:srgbClr val="FFFFFF"/>
          </a:solidFill>
          <a:ln w="6350">
            <a:solidFill>
              <a:srgbClr val="000000"/>
            </a:solidFill>
            <a:prstDash val="solid"/>
          </a:ln>
        </p:spPr>
        <p:txBody>
          <a:bodyPr rtlCol="0" anchor="ctr"/>
          <a:lstStyle/>
          <a:p>
            <a:pPr algn="ctr"/>
          </a:p>
        </p:txBody>
      </p:sp>
      <p:sp>
        <p:nvSpPr>
          <p:cNvPr id="946822252" name="Text">
    </p:cNvPr>
          <p:cNvSpPr>
            <a:spLocks noGrp="1"/>
          </p:cNvSpPr>
          <p:nvPr/>
        </p:nvSpPr>
        <p:spPr>
          <a:xfrm rot="0">
            <a:off x="1587500" y="5461000"/>
            <a:ext cx="1143000" cy="381000"/>
          </a:xfrm>
          <a:prstGeom prst="rect">
            <a:avLst/>
          </a:prstGeom>
        </p:spPr>
        <p:txBody>
          <a:bodyPr wrap="square" lIns="0" tIns="0" rIns="0" bIns="0" rtlCol="0" anchor="ctr"/>
          <a:lstStyle/>
          <a:p>
            <a:pPr algn="l">
              <a:lnSpc>
                <a:spcPct val="100%"/>
              </a:lnSpc>
              <a:defRPr sz="800">
                <a:solidFill>
                  <a:srgbClr val="000000"/>
                </a:solidFill>
                <a:latin typeface="Arial"/>
                <a:ea typeface="Arial"/>
                <a:cs typeface="Arial"/>
              </a:defRPr>
            </a:pPr>
            <a:r>
              <a:rPr sz="800">
                <a:latin typeface="Arial"/>
                <a:ea typeface="Arial"/>
                <a:cs typeface="Arial"/>
              </a:rPr>
              <a:t>Новий автомобіль</a:t>
            </a:r>
          </a:p>
        </p:txBody>
      </p:sp>
      <p:sp>
        <p:nvSpPr>
          <p:cNvPr id="1870333161" name="Frame"/>
          <p:cNvSpPr>
            <a:spLocks noGrp="1"/>
          </p:cNvSpPr>
          <p:nvPr/>
        </p:nvSpPr>
        <p:spPr>
          <a:xfrm>
            <a:off x="2730500" y="5461000"/>
            <a:ext cx="1143000" cy="469900"/>
          </a:xfrm>
          <a:prstGeom prst="rect">
            <a:avLst/>
          </a:prstGeom>
          <a:solidFill>
            <a:srgbClr val="FFFFFF"/>
          </a:solidFill>
          <a:ln w="6350">
            <a:solidFill>
              <a:srgbClr val="000000"/>
            </a:solidFill>
            <a:prstDash val="solid"/>
          </a:ln>
        </p:spPr>
        <p:txBody>
          <a:bodyPr rtlCol="0" anchor="ctr"/>
          <a:lstStyle/>
          <a:p>
            <a:pPr algn="ctr"/>
          </a:p>
        </p:txBody>
      </p:sp>
      <p:sp>
        <p:nvSpPr>
          <p:cNvPr id="572383187" name="Text">
    </p:cNvPr>
          <p:cNvSpPr>
            <a:spLocks noGrp="1"/>
          </p:cNvSpPr>
          <p:nvPr/>
        </p:nvSpPr>
        <p:spPr>
          <a:xfrm rot="0">
            <a:off x="2730500" y="5461000"/>
            <a:ext cx="1143000" cy="381000"/>
          </a:xfrm>
          <a:prstGeom prst="rect">
            <a:avLst/>
          </a:prstGeom>
        </p:spPr>
        <p:txBody>
          <a:bodyPr wrap="square" lIns="0" tIns="0" rIns="0" bIns="0" rtlCol="0" anchor="ctr"/>
          <a:lstStyle/>
          <a:p>
            <a:pPr algn="l">
              <a:lnSpc>
                <a:spcPct val="100%"/>
              </a:lnSpc>
              <a:defRPr sz="800">
                <a:solidFill>
                  <a:srgbClr val="000000"/>
                </a:solidFill>
                <a:latin typeface="Arial"/>
                <a:ea typeface="Arial"/>
                <a:cs typeface="Arial"/>
              </a:defRPr>
            </a:pPr>
            <a:r>
              <a:rPr sz="800">
                <a:latin typeface="Arial"/>
                <a:ea typeface="Arial"/>
                <a:cs typeface="Arial"/>
              </a:rPr>
              <a:t>#dictionary("carBrand", ${in_goods.get(0).dictionary_carBrand})</a:t>
            </a:r>
          </a:p>
        </p:txBody>
      </p:sp>
      <p:sp>
        <p:nvSpPr>
          <p:cNvPr id="103839415" name="Frame"/>
          <p:cNvSpPr>
            <a:spLocks noGrp="1"/>
          </p:cNvSpPr>
          <p:nvPr/>
        </p:nvSpPr>
        <p:spPr>
          <a:xfrm>
            <a:off x="3873500" y="5461000"/>
            <a:ext cx="1638300" cy="469900"/>
          </a:xfrm>
          <a:prstGeom prst="rect">
            <a:avLst/>
          </a:prstGeom>
          <a:solidFill>
            <a:srgbClr val="FFFFFF"/>
          </a:solidFill>
          <a:ln w="6350">
            <a:solidFill>
              <a:srgbClr val="000000"/>
            </a:solidFill>
            <a:prstDash val="solid"/>
          </a:ln>
        </p:spPr>
        <p:txBody>
          <a:bodyPr rtlCol="0" anchor="ctr"/>
          <a:lstStyle/>
          <a:p>
            <a:pPr algn="ctr"/>
          </a:p>
        </p:txBody>
      </p:sp>
      <p:sp>
        <p:nvSpPr>
          <p:cNvPr id="1149158945" name="Text">
    </p:cNvPr>
          <p:cNvSpPr>
            <a:spLocks noGrp="1"/>
          </p:cNvSpPr>
          <p:nvPr/>
        </p:nvSpPr>
        <p:spPr>
          <a:xfrm rot="0">
            <a:off x="3873500" y="5461000"/>
            <a:ext cx="1638300" cy="381000"/>
          </a:xfrm>
          <a:prstGeom prst="rect">
            <a:avLst/>
          </a:prstGeom>
        </p:spPr>
        <p:txBody>
          <a:bodyPr wrap="square" lIns="0" tIns="0" rIns="0" bIns="0" rtlCol="0" anchor="ctr"/>
          <a:lstStyle/>
          <a:p>
            <a:pPr algn="l">
              <a:lnSpc>
                <a:spcPct val="100%"/>
              </a:lnSpc>
              <a:defRPr sz="800">
                <a:solidFill>
                  <a:srgbClr val="000000"/>
                </a:solidFill>
                <a:latin typeface="Arial"/>
                <a:ea typeface="Arial"/>
                <a:cs typeface="Arial"/>
              </a:defRPr>
            </a:pPr>
            <a:r>
              <a:rPr sz="800">
                <a:latin typeface="Arial"/>
                <a:ea typeface="Arial"/>
                <a:cs typeface="Arial"/>
              </a:rPr>
              <a:t>#dictionary("carModel", ${in_goods.get(0).dictionary_carModel})</a:t>
            </a:r>
          </a:p>
        </p:txBody>
      </p:sp>
      <p:sp>
        <p:nvSpPr>
          <p:cNvPr id="1930808843" name="Frame"/>
          <p:cNvSpPr>
            <a:spLocks noGrp="1"/>
          </p:cNvSpPr>
          <p:nvPr/>
        </p:nvSpPr>
        <p:spPr>
          <a:xfrm>
            <a:off x="5511800" y="5461000"/>
            <a:ext cx="1778000" cy="469900"/>
          </a:xfrm>
          <a:prstGeom prst="rect">
            <a:avLst/>
          </a:prstGeom>
          <a:solidFill>
            <a:srgbClr val="FFFFFF"/>
          </a:solidFill>
          <a:ln w="6350">
            <a:solidFill>
              <a:srgbClr val="000000"/>
            </a:solidFill>
            <a:prstDash val="solid"/>
          </a:ln>
        </p:spPr>
        <p:txBody>
          <a:bodyPr rtlCol="0" anchor="ctr"/>
          <a:lstStyle/>
          <a:p>
            <a:pPr algn="ctr"/>
          </a:p>
        </p:txBody>
      </p:sp>
      <p:sp>
        <p:nvSpPr>
          <p:cNvPr id="1060795645" name="Text">
    </p:cNvPr>
          <p:cNvSpPr>
            <a:spLocks noGrp="1"/>
          </p:cNvSpPr>
          <p:nvPr/>
        </p:nvSpPr>
        <p:spPr>
          <a:xfrm rot="0">
            <a:off x="5511800" y="5461000"/>
            <a:ext cx="1778000" cy="381000"/>
          </a:xfrm>
          <a:prstGeom prst="rect">
            <a:avLst/>
          </a:prstGeom>
        </p:spPr>
        <p:txBody>
          <a:bodyPr wrap="square" lIns="0" tIns="0" rIns="0" bIns="0" rtlCol="0" anchor="ctr"/>
          <a:lstStyle/>
          <a:p>
            <a:pPr algn="l">
              <a:lnSpc>
                <a:spcPct val="100%"/>
              </a:lnSpc>
              <a:defRPr sz="800">
                <a:solidFill>
                  <a:srgbClr val="000000"/>
                </a:solidFill>
                <a:latin typeface="Arial"/>
                <a:ea typeface="Arial"/>
                <a:cs typeface="Arial"/>
              </a:defRPr>
            </a:pPr>
            <a:r>
              <a:rPr sz="800">
                <a:latin typeface="Arial"/>
                <a:ea typeface="Arial"/>
                <a:cs typeface="Arial"/>
              </a:rPr>
              <a:t>#money(${in_goods.get(0).price})</a:t>
            </a:r>
          </a:p>
        </p:txBody>
      </p:sp>
      <p:sp>
        <p:nvSpPr>
          <p:cNvPr id="976894051" name="Text">
    </p:cNvPr>
          <p:cNvSpPr>
            <a:spLocks noGrp="1"/>
          </p:cNvSpPr>
          <p:nvPr/>
        </p:nvSpPr>
        <p:spPr>
          <a:xfrm rot="0">
            <a:off x="254000" y="5943600"/>
            <a:ext cx="7048500" cy="177800"/>
          </a:xfrm>
          <a:prstGeom prst="rect">
            <a:avLst/>
          </a:prstGeom>
          <a:solidFill>
            <a:srgbClr val="92D050"/>
          </a:solidFill>
        </p:spPr>
        <p:txBody>
          <a:bodyPr wrap="square" lIns="0" tIns="0" rIns="0" bIns="0" rtlCol="0" anchor="t"/>
          <a:lstStyle/>
          <a:p>
            <a:pPr algn="ctr">
              <a:lnSpc>
                <a:spcPct val="100%"/>
              </a:lnSpc>
              <a:defRPr sz="800">
                <a:solidFill>
                  <a:srgbClr val="000000"/>
                </a:solidFill>
                <a:latin typeface="Arial"/>
                <a:ea typeface="Arial"/>
                <a:cs typeface="Arial"/>
              </a:defRPr>
            </a:pPr>
            <a:r>
              <a:rPr sz="800">
                <a:latin typeface="Arial"/>
                <a:ea typeface="Arial"/>
                <a:cs typeface="Arial"/>
              </a:rPr>
              <a:t>Інформація про страховку</a:t>
            </a:r>
          </a:p>
        </p:txBody>
      </p:sp>
      <p:sp>
        <p:nvSpPr>
          <p:cNvPr id="138915531" name="Text">
    </p:cNvPr>
          <p:cNvSpPr>
            <a:spLocks noGrp="1"/>
          </p:cNvSpPr>
          <p:nvPr/>
        </p:nvSpPr>
        <p:spPr>
          <a:xfrm rot="0">
            <a:off x="254000" y="6591300"/>
            <a:ext cx="7048500" cy="177800"/>
          </a:xfrm>
          <a:prstGeom prst="rect">
            <a:avLst/>
          </a:prstGeom>
          <a:solidFill>
            <a:srgbClr val="92D050"/>
          </a:solidFill>
        </p:spPr>
        <p:txBody>
          <a:bodyPr wrap="square" lIns="0" tIns="0" rIns="0" bIns="0" rtlCol="0" anchor="t"/>
          <a:lstStyle/>
          <a:p>
            <a:pPr algn="ctr">
              <a:lnSpc>
                <a:spcPct val="100%"/>
              </a:lnSpc>
              <a:defRPr sz="800">
                <a:solidFill>
                  <a:srgbClr val="000000"/>
                </a:solidFill>
                <a:latin typeface="Arial"/>
                <a:ea typeface="Arial"/>
                <a:cs typeface="Arial"/>
              </a:defRPr>
            </a:pPr>
            <a:r>
              <a:rPr sz="800">
                <a:latin typeface="Arial"/>
                <a:ea typeface="Arial"/>
                <a:cs typeface="Arial"/>
              </a:rPr>
              <a:t>Інформація про трудову діяльність клієнта</a:t>
            </a:r>
          </a:p>
        </p:txBody>
      </p:sp>
      <p:sp>
        <p:nvSpPr>
          <p:cNvPr id="1434405982" name="Text">
    </p:cNvPr>
          <p:cNvSpPr>
            <a:spLocks noGrp="1"/>
          </p:cNvSpPr>
          <p:nvPr/>
        </p:nvSpPr>
        <p:spPr>
          <a:xfrm rot="0">
            <a:off x="254000" y="9753600"/>
            <a:ext cx="7061200" cy="685800"/>
          </a:xfrm>
          <a:prstGeom prst="rect">
            <a:avLst/>
          </a:prstGeom>
        </p:spPr>
        <p:txBody>
          <a:bodyPr wrap="square" lIns="0" tIns="0" rIns="0" bIns="0" rtlCol="0" anchor="t"/>
          <a:lstStyle/>
          <a:p>
            <a:pPr algn="l">
              <a:lnSpc>
                <a:spcPct val="100%"/>
              </a:lnSpc>
              <a:defRPr sz="800">
                <a:solidFill>
                  <a:srgbClr val="000000"/>
                </a:solidFill>
                <a:latin typeface="Arial"/>
                <a:ea typeface="Arial"/>
                <a:cs typeface="Arial"/>
              </a:defRPr>
            </a:pPr>
            <a:r>
              <a:rPr sz="800">
                <a:latin typeface="Arial"/>
                <a:ea typeface="Arial"/>
                <a:cs typeface="Arial"/>
              </a:rPr>
              <a:t>Своїм підписом клієнт підтверджує свою згоду на доступ Банку до його кредитної історії, збір, зберіганні, використання та розповсюдження через Бюро кредитних історій інформації про нього (в тому числі інформації, що міститься у державних реєстрах та інших базах даних публічного використання) у порядку, визначеному Законом України «Про організацію формування та обігу кредитних історій». Також своїм підписом клієнт підтверджує, що він проінформований Банком про те, що інформація про назву та адресу Бюро кредитних історій до яких АТ «Банк» буде передавати інформацію для формування кредитних історій.</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BF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