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8" r:id="rId3"/>
    <p:sldId id="257" r:id="rId4"/>
    <p:sldId id="261" r:id="rId5"/>
    <p:sldId id="259" r:id="rId6"/>
    <p:sldId id="266" r:id="rId7"/>
    <p:sldId id="260" r:id="rId8"/>
    <p:sldId id="267" r:id="rId9"/>
    <p:sldId id="262" r:id="rId10"/>
    <p:sldId id="268" r:id="rId11"/>
    <p:sldId id="270" r:id="rId12"/>
    <p:sldId id="271" r:id="rId13"/>
    <p:sldId id="264" r:id="rId14"/>
    <p:sldId id="263" r:id="rId15"/>
  </p:sldIdLst>
  <p:sldSz cx="12192000" cy="6858000"/>
  <p:notesSz cx="6858000" cy="9144000"/>
  <p:embeddedFontLs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lUZCc6lXdaedQAfxdDPR2zSADO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ierry Dure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30" autoAdjust="0"/>
  </p:normalViewPr>
  <p:slideViewPr>
    <p:cSldViewPr snapToGrid="0">
      <p:cViewPr varScale="1">
        <p:scale>
          <a:sx n="64" d="100"/>
          <a:sy n="64" d="100"/>
        </p:scale>
        <p:origin x="234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3.fntdata"/><Relationship Id="rId60" Type="http://customschemas.google.com/relationships/presentationmetadata" Target="meta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BE"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10</a:t>
            </a:fld>
            <a:endParaRPr/>
          </a:p>
        </p:txBody>
      </p:sp>
    </p:spTree>
    <p:extLst>
      <p:ext uri="{BB962C8B-B14F-4D97-AF65-F5344CB8AC3E}">
        <p14:creationId xmlns:p14="http://schemas.microsoft.com/office/powerpoint/2010/main" val="83111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11</a:t>
            </a:fld>
            <a:endParaRPr/>
          </a:p>
        </p:txBody>
      </p:sp>
    </p:spTree>
    <p:extLst>
      <p:ext uri="{BB962C8B-B14F-4D97-AF65-F5344CB8AC3E}">
        <p14:creationId xmlns:p14="http://schemas.microsoft.com/office/powerpoint/2010/main" val="568879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12</a:t>
            </a:fld>
            <a:endParaRPr/>
          </a:p>
        </p:txBody>
      </p:sp>
    </p:spTree>
    <p:extLst>
      <p:ext uri="{BB962C8B-B14F-4D97-AF65-F5344CB8AC3E}">
        <p14:creationId xmlns:p14="http://schemas.microsoft.com/office/powerpoint/2010/main" val="2577056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13</a:t>
            </a:fld>
            <a:endParaRPr/>
          </a:p>
        </p:txBody>
      </p:sp>
    </p:spTree>
    <p:extLst>
      <p:ext uri="{BB962C8B-B14F-4D97-AF65-F5344CB8AC3E}">
        <p14:creationId xmlns:p14="http://schemas.microsoft.com/office/powerpoint/2010/main" val="62208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14</a:t>
            </a:fld>
            <a:endParaRPr/>
          </a:p>
        </p:txBody>
      </p:sp>
    </p:spTree>
    <p:extLst>
      <p:ext uri="{BB962C8B-B14F-4D97-AF65-F5344CB8AC3E}">
        <p14:creationId xmlns:p14="http://schemas.microsoft.com/office/powerpoint/2010/main" val="249787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2</a:t>
            </a:fld>
            <a:endParaRPr/>
          </a:p>
        </p:txBody>
      </p:sp>
    </p:spTree>
    <p:extLst>
      <p:ext uri="{BB962C8B-B14F-4D97-AF65-F5344CB8AC3E}">
        <p14:creationId xmlns:p14="http://schemas.microsoft.com/office/powerpoint/2010/main" val="1915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dirty="0"/>
              <a:t>Sur cette slide, vous avez la partie importante de ce que je savais avant de me lancer dans le ML.</a:t>
            </a:r>
            <a:br>
              <a:rPr lang="fr-BE" dirty="0"/>
            </a:br>
            <a:r>
              <a:rPr lang="fr-BE" dirty="0"/>
              <a:t>L’analyse consiste à regarder le </a:t>
            </a:r>
            <a:r>
              <a:rPr lang="fr-BE" dirty="0" err="1"/>
              <a:t>dataset</a:t>
            </a:r>
            <a:r>
              <a:rPr lang="fr-BE" dirty="0"/>
              <a:t>, décider si oui ou non le ML est une solution viable, choisir les variables à mettre en évidence, le modèle le plus judicieux, etc.</a:t>
            </a:r>
            <a:br>
              <a:rPr lang="fr-BE" dirty="0"/>
            </a:br>
            <a:r>
              <a:rPr lang="fr-BE" dirty="0"/>
              <a:t>La préparation consiste à modifier le </a:t>
            </a:r>
            <a:r>
              <a:rPr lang="fr-BE" dirty="0" err="1"/>
              <a:t>dataset</a:t>
            </a:r>
            <a:r>
              <a:rPr lang="fr-BE" dirty="0"/>
              <a:t> pour satisfaire les conditions idéale pour créer un modèle qui correspond aux attentes que l’on s’est fixé dans l’analyse : mettre en avant les variables, retirer les données inutilisables, etc.</a:t>
            </a:r>
            <a:br>
              <a:rPr lang="fr-BE" dirty="0"/>
            </a:br>
            <a:r>
              <a:rPr lang="fr-BE" dirty="0"/>
              <a:t>Entrainement consiste à utiliser une partie des données pour entraîner le modèle à l’aide du fameux algorithme de machine </a:t>
            </a:r>
            <a:r>
              <a:rPr lang="fr-BE" dirty="0" err="1"/>
              <a:t>learning</a:t>
            </a:r>
            <a:r>
              <a:rPr lang="fr-BE" dirty="0"/>
              <a:t>.</a:t>
            </a:r>
            <a:br>
              <a:rPr lang="fr-BE" dirty="0"/>
            </a:br>
            <a:r>
              <a:rPr lang="fr-BE" dirty="0"/>
              <a:t>L’évaluation consiste à utiliser le reste des données et de tester notre modèle avec pour vérifier sa précision. C’est à cette étape que l’on décide si le modèle est correct ou s’il faut retravailler l’analyse ou la préparation des données.</a:t>
            </a: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4</a:t>
            </a:fld>
            <a:endParaRPr/>
          </a:p>
        </p:txBody>
      </p:sp>
    </p:spTree>
    <p:extLst>
      <p:ext uri="{BB962C8B-B14F-4D97-AF65-F5344CB8AC3E}">
        <p14:creationId xmlns:p14="http://schemas.microsoft.com/office/powerpoint/2010/main" val="427903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cas dans lequel je me trouvais est celui d’un nuage de point. Sur chaque point, on a une certaine quantité de données datées. L’objectif est de réaliser une prédiction, dans un futur plus ou moins proche, de la mesure des différents points. Une façon naïve de faire, </a:t>
            </a:r>
            <a:r>
              <a:rPr lang="fr-FR" dirty="0" err="1"/>
              <a:t>etr</a:t>
            </a:r>
            <a:r>
              <a:rPr lang="fr-FR" dirty="0"/>
              <a:t> ce fut ma consigne de départ, est de faire une régression linéaire sur les données les plus récentes, et de considérer que les prochaines données seront sur cette droite.</a:t>
            </a:r>
            <a:br>
              <a:rPr lang="fr-FR" dirty="0"/>
            </a:br>
            <a:r>
              <a:rPr lang="fr-FR" dirty="0"/>
              <a:t>Seulement, pour certain modèle où les mesures des différents points sont corrélées entre elle, on se rend vite compte que cette modélisation est un peu bancale, parce qu’il y a beaucoup de paramètre à prendre en compte.</a:t>
            </a:r>
            <a:br>
              <a:rPr lang="fr-FR" dirty="0"/>
            </a:br>
            <a:r>
              <a:rPr lang="fr-FR" dirty="0"/>
              <a:t>Exemples : pression de l’air, température, migration</a:t>
            </a: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5</a:t>
            </a:fld>
            <a:endParaRPr/>
          </a:p>
        </p:txBody>
      </p:sp>
    </p:spTree>
    <p:extLst>
      <p:ext uri="{BB962C8B-B14F-4D97-AF65-F5344CB8AC3E}">
        <p14:creationId xmlns:p14="http://schemas.microsoft.com/office/powerpoint/2010/main" val="313272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cas dans lequel je me trouvais est celui d’un nuage de point. Sur chaque point, on a une certaine quantité de données datées. L’objectif est de réaliser une prédiction, dans un futur plus ou moins proche, de la mesure des différents points. Une façon naïve de faire, </a:t>
            </a:r>
            <a:r>
              <a:rPr lang="fr-FR" dirty="0" err="1"/>
              <a:t>etr</a:t>
            </a:r>
            <a:r>
              <a:rPr lang="fr-FR" dirty="0"/>
              <a:t> ce fut ma consigne de départ, est de faire une régression linéaire sur les données les plus récentes, et de considérer que les prochaines données seront sur cette droite.</a:t>
            </a:r>
            <a:br>
              <a:rPr lang="fr-FR" dirty="0"/>
            </a:br>
            <a:r>
              <a:rPr lang="fr-FR" dirty="0"/>
              <a:t>Seulement, pour certain modèle où les mesures des différents points sont corrélées entre elle, on se rend vite compte que cette modélisation est un peu bancale, parce qu’il y a beaucoup de paramètre à prendre en compte.</a:t>
            </a:r>
            <a:br>
              <a:rPr lang="fr-FR" dirty="0"/>
            </a:br>
            <a:r>
              <a:rPr lang="fr-FR" dirty="0"/>
              <a:t>Exemples : pression de l’air, température, migration</a:t>
            </a: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6</a:t>
            </a:fld>
            <a:endParaRPr/>
          </a:p>
        </p:txBody>
      </p:sp>
    </p:spTree>
    <p:extLst>
      <p:ext uri="{BB962C8B-B14F-4D97-AF65-F5344CB8AC3E}">
        <p14:creationId xmlns:p14="http://schemas.microsoft.com/office/powerpoint/2010/main" val="5832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7</a:t>
            </a:fld>
            <a:endParaRPr/>
          </a:p>
        </p:txBody>
      </p:sp>
    </p:spTree>
    <p:extLst>
      <p:ext uri="{BB962C8B-B14F-4D97-AF65-F5344CB8AC3E}">
        <p14:creationId xmlns:p14="http://schemas.microsoft.com/office/powerpoint/2010/main" val="490627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8</a:t>
            </a:fld>
            <a:endParaRPr/>
          </a:p>
        </p:txBody>
      </p:sp>
    </p:spTree>
    <p:extLst>
      <p:ext uri="{BB962C8B-B14F-4D97-AF65-F5344CB8AC3E}">
        <p14:creationId xmlns:p14="http://schemas.microsoft.com/office/powerpoint/2010/main" val="422219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dirty="0"/>
              <a:t>La préparation des données est la partie la plus conséquente du travail. Elle consiste à modifier le </a:t>
            </a:r>
            <a:r>
              <a:rPr lang="fr-BE" dirty="0" err="1"/>
              <a:t>dataset</a:t>
            </a:r>
            <a:r>
              <a:rPr lang="fr-BE" dirty="0"/>
              <a:t> pour mettre en avant les variables à considérer par l’algorithme. Il faut également nettoyer le </a:t>
            </a:r>
            <a:r>
              <a:rPr lang="fr-BE" dirty="0" err="1"/>
              <a:t>dataset</a:t>
            </a:r>
            <a:r>
              <a:rPr lang="fr-BE" dirty="0"/>
              <a:t> pour retirer les données inutilisables. Par exemple, si l’on considère l’évolution sur trois données consécutives, il faut se débarrasser des points pour lesquels il y a moins de trois données.</a:t>
            </a:r>
            <a:br>
              <a:rPr lang="fr-BE" dirty="0"/>
            </a:br>
            <a:r>
              <a:rPr lang="fr-BE" dirty="0"/>
              <a:t>Deux langages prédominent dans ce domaine : R et Python. R est langage utilisé en statistique, et offre beaucoup d’outils d’analyse, mais sa syntaxe est particulière et son utilisation moins générale que Python. Python, lui, offre plus d’outils de déploiement et de production. Sa syntaxe est également plus simple.</a:t>
            </a:r>
            <a:br>
              <a:rPr lang="fr-BE" dirty="0"/>
            </a:br>
            <a:r>
              <a:rPr lang="fr-BE" dirty="0"/>
              <a:t>J’ai personnellement utilisé R parce que des deux c’est le langage avec lequel je suis le plus familier et que j’avais une certaine contrainte de temps, mais je conseillerai Python à tout développeur qui n’a pas une excellente raison d’utiliser R.</a:t>
            </a:r>
            <a:endParaRPr dirty="0"/>
          </a:p>
        </p:txBody>
      </p:sp>
      <p:sp>
        <p:nvSpPr>
          <p:cNvPr id="40" name="Google Shape;4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9</a:t>
            </a:fld>
            <a:endParaRPr/>
          </a:p>
        </p:txBody>
      </p:sp>
    </p:spTree>
    <p:extLst>
      <p:ext uri="{BB962C8B-B14F-4D97-AF65-F5344CB8AC3E}">
        <p14:creationId xmlns:p14="http://schemas.microsoft.com/office/powerpoint/2010/main" val="1932040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intro et fin">
  <p:cSld name="Diapositive intro et fin">
    <p:spTree>
      <p:nvGrpSpPr>
        <p:cNvPr id="1" name="Shape 15"/>
        <p:cNvGrpSpPr/>
        <p:nvPr/>
      </p:nvGrpSpPr>
      <p:grpSpPr>
        <a:xfrm>
          <a:off x="0" y="0"/>
          <a:ext cx="0" cy="0"/>
          <a:chOff x="0" y="0"/>
          <a:chExt cx="0" cy="0"/>
        </a:xfrm>
      </p:grpSpPr>
      <p:sp>
        <p:nvSpPr>
          <p:cNvPr id="16" name="Google Shape;16;p55"/>
          <p:cNvSpPr txBox="1"/>
          <p:nvPr/>
        </p:nvSpPr>
        <p:spPr>
          <a:xfrm>
            <a:off x="749300" y="6352142"/>
            <a:ext cx="24511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200" b="0" i="0" u="none" strike="noStrike" cap="none">
                <a:solidFill>
                  <a:srgbClr val="7F7F7F"/>
                </a:solidFill>
                <a:latin typeface="Calibri"/>
                <a:ea typeface="Calibri"/>
                <a:cs typeface="Calibri"/>
                <a:sym typeface="Calibri"/>
              </a:rPr>
              <a:t>juin 2018</a:t>
            </a:r>
            <a:endParaRPr/>
          </a:p>
        </p:txBody>
      </p:sp>
      <p:sp>
        <p:nvSpPr>
          <p:cNvPr id="17" name="Google Shape;17;p55"/>
          <p:cNvSpPr txBox="1"/>
          <p:nvPr/>
        </p:nvSpPr>
        <p:spPr>
          <a:xfrm>
            <a:off x="9480550" y="6352142"/>
            <a:ext cx="24511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fr-BE" sz="1800">
                <a:solidFill>
                  <a:srgbClr val="373737"/>
                </a:solidFill>
                <a:latin typeface="Calibri"/>
                <a:ea typeface="Calibri"/>
                <a:cs typeface="Calibri"/>
                <a:sym typeface="Calibri"/>
              </a:rPr>
              <a:t>‹N°›</a:t>
            </a:fld>
            <a:endParaRPr sz="1800">
              <a:solidFill>
                <a:srgbClr val="373737"/>
              </a:solidFill>
              <a:latin typeface="Calibri"/>
              <a:ea typeface="Calibri"/>
              <a:cs typeface="Calibri"/>
              <a:sym typeface="Calibri"/>
            </a:endParaRPr>
          </a:p>
        </p:txBody>
      </p:sp>
      <p:sp>
        <p:nvSpPr>
          <p:cNvPr id="18" name="Google Shape;18;p55"/>
          <p:cNvSpPr/>
          <p:nvPr/>
        </p:nvSpPr>
        <p:spPr>
          <a:xfrm>
            <a:off x="4850027" y="5931243"/>
            <a:ext cx="2440459" cy="87115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 name="Google Shape;19;p55"/>
          <p:cNvPicPr preferRelativeResize="0"/>
          <p:nvPr/>
        </p:nvPicPr>
        <p:blipFill rotWithShape="1">
          <a:blip r:embed="rId2">
            <a:alphaModFix/>
          </a:blip>
          <a:srcRect/>
          <a:stretch/>
        </p:blipFill>
        <p:spPr>
          <a:xfrm>
            <a:off x="5089070" y="5992584"/>
            <a:ext cx="2013857" cy="699992"/>
          </a:xfrm>
          <a:prstGeom prst="rect">
            <a:avLst/>
          </a:prstGeom>
          <a:noFill/>
          <a:ln>
            <a:noFill/>
          </a:ln>
        </p:spPr>
      </p:pic>
      <p:sp>
        <p:nvSpPr>
          <p:cNvPr id="20" name="Google Shape;20;p55"/>
          <p:cNvSpPr txBox="1"/>
          <p:nvPr/>
        </p:nvSpPr>
        <p:spPr>
          <a:xfrm rot="728382">
            <a:off x="6887547" y="630945"/>
            <a:ext cx="50481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6000" b="1">
                <a:solidFill>
                  <a:schemeClr val="lt2"/>
                </a:solidFill>
                <a:latin typeface="Federo"/>
                <a:ea typeface="Federo"/>
                <a:cs typeface="Federo"/>
                <a:sym typeface="Federo"/>
              </a:rPr>
              <a:t>CONFIDENTIEL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apositive de titre">
  <p:cSld name="1_Diapositive de titre">
    <p:spTree>
      <p:nvGrpSpPr>
        <p:cNvPr id="1" name="Shape 21"/>
        <p:cNvGrpSpPr/>
        <p:nvPr/>
      </p:nvGrpSpPr>
      <p:grpSpPr>
        <a:xfrm>
          <a:off x="0" y="0"/>
          <a:ext cx="0" cy="0"/>
          <a:chOff x="0" y="0"/>
          <a:chExt cx="0" cy="0"/>
        </a:xfrm>
      </p:grpSpPr>
      <p:sp>
        <p:nvSpPr>
          <p:cNvPr id="22" name="Google Shape;22;p56"/>
          <p:cNvSpPr>
            <a:spLocks noGrp="1"/>
          </p:cNvSpPr>
          <p:nvPr>
            <p:ph type="pic" idx="2"/>
          </p:nvPr>
        </p:nvSpPr>
        <p:spPr>
          <a:xfrm>
            <a:off x="4226379" y="5992585"/>
            <a:ext cx="3739241" cy="72888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 name="Google Shape;23;p56"/>
          <p:cNvPicPr preferRelativeResize="0"/>
          <p:nvPr/>
        </p:nvPicPr>
        <p:blipFill rotWithShape="1">
          <a:blip r:embed="rId2">
            <a:alphaModFix/>
          </a:blip>
          <a:srcRect/>
          <a:stretch/>
        </p:blipFill>
        <p:spPr>
          <a:xfrm>
            <a:off x="5089070" y="5992584"/>
            <a:ext cx="2013857" cy="699992"/>
          </a:xfrm>
          <a:prstGeom prst="rect">
            <a:avLst/>
          </a:prstGeom>
          <a:noFill/>
          <a:ln>
            <a:noFill/>
          </a:ln>
        </p:spPr>
      </p:pic>
      <p:sp>
        <p:nvSpPr>
          <p:cNvPr id="24" name="Google Shape;24;p56"/>
          <p:cNvSpPr txBox="1"/>
          <p:nvPr/>
        </p:nvSpPr>
        <p:spPr>
          <a:xfrm>
            <a:off x="749300" y="6352142"/>
            <a:ext cx="2451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a:solidFill>
                  <a:srgbClr val="373737"/>
                </a:solidFill>
                <a:latin typeface="Calibri"/>
                <a:ea typeface="Calibri"/>
                <a:cs typeface="Calibri"/>
                <a:sym typeface="Calibri"/>
              </a:rPr>
              <a:t>Mars 18</a:t>
            </a:r>
            <a:endParaRPr/>
          </a:p>
        </p:txBody>
      </p:sp>
      <p:sp>
        <p:nvSpPr>
          <p:cNvPr id="25" name="Google Shape;25;p56"/>
          <p:cNvSpPr txBox="1"/>
          <p:nvPr/>
        </p:nvSpPr>
        <p:spPr>
          <a:xfrm>
            <a:off x="9480550" y="6352142"/>
            <a:ext cx="24511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fr-BE" sz="1800">
                <a:solidFill>
                  <a:srgbClr val="373737"/>
                </a:solidFill>
                <a:latin typeface="Calibri"/>
                <a:ea typeface="Calibri"/>
                <a:cs typeface="Calibri"/>
                <a:sym typeface="Calibri"/>
              </a:rPr>
              <a:t>‹N°›</a:t>
            </a:fld>
            <a:endParaRPr sz="1800">
              <a:solidFill>
                <a:srgbClr val="373737"/>
              </a:solidFill>
              <a:latin typeface="Calibri"/>
              <a:ea typeface="Calibri"/>
              <a:cs typeface="Calibri"/>
              <a:sym typeface="Calibri"/>
            </a:endParaRPr>
          </a:p>
        </p:txBody>
      </p:sp>
      <p:sp>
        <p:nvSpPr>
          <p:cNvPr id="26" name="Google Shape;26;p56"/>
          <p:cNvSpPr txBox="1"/>
          <p:nvPr/>
        </p:nvSpPr>
        <p:spPr>
          <a:xfrm rot="728382">
            <a:off x="6887547" y="630945"/>
            <a:ext cx="50481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6000" b="1">
                <a:solidFill>
                  <a:schemeClr val="lt2"/>
                </a:solidFill>
                <a:latin typeface="Federo"/>
                <a:ea typeface="Federo"/>
                <a:cs typeface="Federo"/>
                <a:sym typeface="Federo"/>
              </a:rPr>
              <a:t>CONFIDENTIEL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33"/>
        <p:cNvGrpSpPr/>
        <p:nvPr/>
      </p:nvGrpSpPr>
      <p:grpSpPr>
        <a:xfrm>
          <a:off x="0" y="0"/>
          <a:ext cx="0" cy="0"/>
          <a:chOff x="0" y="0"/>
          <a:chExt cx="0" cy="0"/>
        </a:xfrm>
      </p:grpSpPr>
      <p:sp>
        <p:nvSpPr>
          <p:cNvPr id="34" name="Google Shape;34;p58"/>
          <p:cNvSpPr txBox="1"/>
          <p:nvPr/>
        </p:nvSpPr>
        <p:spPr>
          <a:xfrm>
            <a:off x="749300" y="6352142"/>
            <a:ext cx="24511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200">
                <a:solidFill>
                  <a:srgbClr val="7F7F7F"/>
                </a:solidFill>
                <a:latin typeface="Calibri"/>
                <a:ea typeface="Calibri"/>
                <a:cs typeface="Calibri"/>
                <a:sym typeface="Calibri"/>
              </a:rPr>
              <a:t>May 2018</a:t>
            </a:r>
            <a:endParaRPr/>
          </a:p>
        </p:txBody>
      </p:sp>
      <p:sp>
        <p:nvSpPr>
          <p:cNvPr id="35" name="Google Shape;35;p58"/>
          <p:cNvSpPr txBox="1"/>
          <p:nvPr/>
        </p:nvSpPr>
        <p:spPr>
          <a:xfrm>
            <a:off x="9480550" y="6352142"/>
            <a:ext cx="24511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fr-BE" sz="1800">
                <a:solidFill>
                  <a:srgbClr val="373737"/>
                </a:solidFill>
                <a:latin typeface="Calibri"/>
                <a:ea typeface="Calibri"/>
                <a:cs typeface="Calibri"/>
                <a:sym typeface="Calibri"/>
              </a:rPr>
              <a:t>‹N°›</a:t>
            </a:fld>
            <a:endParaRPr sz="1800">
              <a:solidFill>
                <a:srgbClr val="373737"/>
              </a:solidFill>
              <a:latin typeface="Calibri"/>
              <a:ea typeface="Calibri"/>
              <a:cs typeface="Calibri"/>
              <a:sym typeface="Calibri"/>
            </a:endParaRPr>
          </a:p>
        </p:txBody>
      </p:sp>
      <p:sp>
        <p:nvSpPr>
          <p:cNvPr id="36" name="Google Shape;36;p58"/>
          <p:cNvSpPr txBox="1"/>
          <p:nvPr/>
        </p:nvSpPr>
        <p:spPr>
          <a:xfrm rot="728382">
            <a:off x="6887547" y="630945"/>
            <a:ext cx="50481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6000" b="1">
                <a:solidFill>
                  <a:schemeClr val="lt2"/>
                </a:solidFill>
                <a:latin typeface="Federo"/>
                <a:ea typeface="Federo"/>
                <a:cs typeface="Federo"/>
                <a:sym typeface="Federo"/>
              </a:rPr>
              <a:t>CONFIDENTIEL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373737"/>
                </a:solidFill>
                <a:latin typeface="Calibri"/>
                <a:ea typeface="Calibri"/>
                <a:cs typeface="Calibri"/>
                <a:sym typeface="Calibri"/>
              </a:defRPr>
            </a:lvl1pPr>
            <a:lvl2pPr marL="0" marR="0" lvl="1" indent="0" algn="r" rtl="0">
              <a:spcBef>
                <a:spcPts val="0"/>
              </a:spcBef>
              <a:buNone/>
              <a:defRPr sz="1200" b="0" i="0" u="none" strike="noStrike" cap="none">
                <a:solidFill>
                  <a:srgbClr val="373737"/>
                </a:solidFill>
                <a:latin typeface="Calibri"/>
                <a:ea typeface="Calibri"/>
                <a:cs typeface="Calibri"/>
                <a:sym typeface="Calibri"/>
              </a:defRPr>
            </a:lvl2pPr>
            <a:lvl3pPr marL="0" marR="0" lvl="2" indent="0" algn="r" rtl="0">
              <a:spcBef>
                <a:spcPts val="0"/>
              </a:spcBef>
              <a:buNone/>
              <a:defRPr sz="1200" b="0" i="0" u="none" strike="noStrike" cap="none">
                <a:solidFill>
                  <a:srgbClr val="373737"/>
                </a:solidFill>
                <a:latin typeface="Calibri"/>
                <a:ea typeface="Calibri"/>
                <a:cs typeface="Calibri"/>
                <a:sym typeface="Calibri"/>
              </a:defRPr>
            </a:lvl3pPr>
            <a:lvl4pPr marL="0" marR="0" lvl="3" indent="0" algn="r" rtl="0">
              <a:spcBef>
                <a:spcPts val="0"/>
              </a:spcBef>
              <a:buNone/>
              <a:defRPr sz="1200" b="0" i="0" u="none" strike="noStrike" cap="none">
                <a:solidFill>
                  <a:srgbClr val="373737"/>
                </a:solidFill>
                <a:latin typeface="Calibri"/>
                <a:ea typeface="Calibri"/>
                <a:cs typeface="Calibri"/>
                <a:sym typeface="Calibri"/>
              </a:defRPr>
            </a:lvl4pPr>
            <a:lvl5pPr marL="0" marR="0" lvl="4" indent="0" algn="r" rtl="0">
              <a:spcBef>
                <a:spcPts val="0"/>
              </a:spcBef>
              <a:buNone/>
              <a:defRPr sz="1200" b="0" i="0" u="none" strike="noStrike" cap="none">
                <a:solidFill>
                  <a:srgbClr val="373737"/>
                </a:solidFill>
                <a:latin typeface="Calibri"/>
                <a:ea typeface="Calibri"/>
                <a:cs typeface="Calibri"/>
                <a:sym typeface="Calibri"/>
              </a:defRPr>
            </a:lvl5pPr>
            <a:lvl6pPr marL="0" marR="0" lvl="5" indent="0" algn="r" rtl="0">
              <a:spcBef>
                <a:spcPts val="0"/>
              </a:spcBef>
              <a:buNone/>
              <a:defRPr sz="1200" b="0" i="0" u="none" strike="noStrike" cap="none">
                <a:solidFill>
                  <a:srgbClr val="373737"/>
                </a:solidFill>
                <a:latin typeface="Calibri"/>
                <a:ea typeface="Calibri"/>
                <a:cs typeface="Calibri"/>
                <a:sym typeface="Calibri"/>
              </a:defRPr>
            </a:lvl6pPr>
            <a:lvl7pPr marL="0" marR="0" lvl="6" indent="0" algn="r" rtl="0">
              <a:spcBef>
                <a:spcPts val="0"/>
              </a:spcBef>
              <a:buNone/>
              <a:defRPr sz="1200" b="0" i="0" u="none" strike="noStrike" cap="none">
                <a:solidFill>
                  <a:srgbClr val="373737"/>
                </a:solidFill>
                <a:latin typeface="Calibri"/>
                <a:ea typeface="Calibri"/>
                <a:cs typeface="Calibri"/>
                <a:sym typeface="Calibri"/>
              </a:defRPr>
            </a:lvl7pPr>
            <a:lvl8pPr marL="0" marR="0" lvl="7" indent="0" algn="r" rtl="0">
              <a:spcBef>
                <a:spcPts val="0"/>
              </a:spcBef>
              <a:buNone/>
              <a:defRPr sz="1200" b="0" i="0" u="none" strike="noStrike" cap="none">
                <a:solidFill>
                  <a:srgbClr val="373737"/>
                </a:solidFill>
                <a:latin typeface="Calibri"/>
                <a:ea typeface="Calibri"/>
                <a:cs typeface="Calibri"/>
                <a:sym typeface="Calibri"/>
              </a:defRPr>
            </a:lvl8pPr>
            <a:lvl9pPr marL="0" marR="0" lvl="8" indent="0" algn="r" rtl="0">
              <a:spcBef>
                <a:spcPts val="0"/>
              </a:spcBef>
              <a:buNone/>
              <a:defRPr sz="1200" b="0" i="0" u="none" strike="noStrike" cap="none">
                <a:solidFill>
                  <a:srgbClr val="37373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BE"/>
              <a:t>‹N°›</a:t>
            </a:fld>
            <a:endParaRPr/>
          </a:p>
        </p:txBody>
      </p:sp>
      <p:sp>
        <p:nvSpPr>
          <p:cNvPr id="14" name="Google Shape;14;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2182659" y="2833473"/>
            <a:ext cx="7826682" cy="954107"/>
          </a:xfrm>
          <a:prstGeom prst="rect">
            <a:avLst/>
          </a:prstGeom>
          <a:noFill/>
        </p:spPr>
        <p:txBody>
          <a:bodyPr wrap="square" rtlCol="0">
            <a:spAutoFit/>
          </a:bodyPr>
          <a:lstStyle/>
          <a:p>
            <a:pPr algn="ctr"/>
            <a:r>
              <a:rPr lang="fr-FR" sz="2800" b="1" dirty="0"/>
              <a:t>Ce jour où le machine </a:t>
            </a:r>
            <a:r>
              <a:rPr lang="fr-FR" sz="2800" b="1" dirty="0" err="1"/>
              <a:t>learning</a:t>
            </a:r>
            <a:r>
              <a:rPr lang="fr-FR" sz="2800" b="1" dirty="0"/>
              <a:t> a sauvé mon graphe</a:t>
            </a:r>
          </a:p>
        </p:txBody>
      </p:sp>
      <p:pic>
        <p:nvPicPr>
          <p:cNvPr id="3" name="Image 2">
            <a:extLst>
              <a:ext uri="{FF2B5EF4-FFF2-40B4-BE49-F238E27FC236}">
                <a16:creationId xmlns:a16="http://schemas.microsoft.com/office/drawing/2014/main" id="{53A8FF65-D1E0-49A4-9A6D-C0D9758FF58B}"/>
              </a:ext>
            </a:extLst>
          </p:cNvPr>
          <p:cNvPicPr>
            <a:picLocks noChangeAspect="1"/>
          </p:cNvPicPr>
          <p:nvPr/>
        </p:nvPicPr>
        <p:blipFill>
          <a:blip r:embed="rId4"/>
          <a:stretch>
            <a:fillRect/>
          </a:stretch>
        </p:blipFill>
        <p:spPr>
          <a:xfrm>
            <a:off x="0" y="1356"/>
            <a:ext cx="12192000" cy="6855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1348050" y="288120"/>
            <a:ext cx="4480714" cy="523220"/>
          </a:xfrm>
          <a:prstGeom prst="rect">
            <a:avLst/>
          </a:prstGeom>
          <a:noFill/>
        </p:spPr>
        <p:txBody>
          <a:bodyPr wrap="none" rtlCol="0">
            <a:spAutoFit/>
          </a:bodyPr>
          <a:lstStyle/>
          <a:p>
            <a:r>
              <a:rPr lang="fr-BE" sz="2800" b="1" dirty="0"/>
              <a:t>Préparation des données</a:t>
            </a:r>
          </a:p>
        </p:txBody>
      </p:sp>
      <p:sp>
        <p:nvSpPr>
          <p:cNvPr id="3" name="ZoneTexte 2">
            <a:extLst>
              <a:ext uri="{FF2B5EF4-FFF2-40B4-BE49-F238E27FC236}">
                <a16:creationId xmlns:a16="http://schemas.microsoft.com/office/drawing/2014/main" id="{CD560C07-5FCE-4E42-AFC3-36A6D7DF6E1C}"/>
              </a:ext>
            </a:extLst>
          </p:cNvPr>
          <p:cNvSpPr txBox="1"/>
          <p:nvPr/>
        </p:nvSpPr>
        <p:spPr>
          <a:xfrm>
            <a:off x="2569311" y="1571830"/>
            <a:ext cx="4740400" cy="738664"/>
          </a:xfrm>
          <a:prstGeom prst="rect">
            <a:avLst/>
          </a:prstGeom>
          <a:noFill/>
        </p:spPr>
        <p:txBody>
          <a:bodyPr wrap="none" rtlCol="0">
            <a:spAutoFit/>
          </a:bodyPr>
          <a:lstStyle/>
          <a:p>
            <a:r>
              <a:rPr lang="fr-BE" dirty="0"/>
              <a:t>Mettre en avant les variables importantes : </a:t>
            </a:r>
          </a:p>
          <a:p>
            <a:pPr marL="285750" indent="-285750">
              <a:buFont typeface="Arial" panose="020B0604020202020204" pitchFamily="34" charset="0"/>
              <a:buChar char="•"/>
            </a:pPr>
            <a:r>
              <a:rPr lang="fr-BE" dirty="0"/>
              <a:t>Les mesures précédentes</a:t>
            </a:r>
          </a:p>
          <a:p>
            <a:pPr marL="285750" indent="-285750">
              <a:buFont typeface="Arial" panose="020B0604020202020204" pitchFamily="34" charset="0"/>
              <a:buChar char="•"/>
            </a:pPr>
            <a:r>
              <a:rPr lang="fr-BE" dirty="0"/>
              <a:t>Les mesures précédentes des points les plus proches</a:t>
            </a:r>
          </a:p>
        </p:txBody>
      </p:sp>
      <p:sp>
        <p:nvSpPr>
          <p:cNvPr id="5" name="ZoneTexte 4">
            <a:extLst>
              <a:ext uri="{FF2B5EF4-FFF2-40B4-BE49-F238E27FC236}">
                <a16:creationId xmlns:a16="http://schemas.microsoft.com/office/drawing/2014/main" id="{819B7A93-8D50-4283-8EDA-B6A153977FDC}"/>
              </a:ext>
            </a:extLst>
          </p:cNvPr>
          <p:cNvSpPr txBox="1"/>
          <p:nvPr/>
        </p:nvSpPr>
        <p:spPr>
          <a:xfrm>
            <a:off x="2569311" y="3429000"/>
            <a:ext cx="6849952" cy="307777"/>
          </a:xfrm>
          <a:prstGeom prst="rect">
            <a:avLst/>
          </a:prstGeom>
          <a:noFill/>
        </p:spPr>
        <p:txBody>
          <a:bodyPr wrap="none" rtlCol="0">
            <a:spAutoFit/>
          </a:bodyPr>
          <a:lstStyle/>
          <a:p>
            <a:r>
              <a:rPr lang="fr-BE" dirty="0"/>
              <a:t>Le choix des variables importantes est fait lors de l’analyse et dépend de la situation.</a:t>
            </a:r>
          </a:p>
        </p:txBody>
      </p:sp>
    </p:spTree>
    <p:extLst>
      <p:ext uri="{BB962C8B-B14F-4D97-AF65-F5344CB8AC3E}">
        <p14:creationId xmlns:p14="http://schemas.microsoft.com/office/powerpoint/2010/main" val="41869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1348050" y="288120"/>
            <a:ext cx="4480714" cy="523220"/>
          </a:xfrm>
          <a:prstGeom prst="rect">
            <a:avLst/>
          </a:prstGeom>
          <a:noFill/>
        </p:spPr>
        <p:txBody>
          <a:bodyPr wrap="none" rtlCol="0">
            <a:spAutoFit/>
          </a:bodyPr>
          <a:lstStyle/>
          <a:p>
            <a:r>
              <a:rPr lang="fr-BE" sz="2800" b="1" dirty="0"/>
              <a:t>Préparation des données</a:t>
            </a:r>
          </a:p>
        </p:txBody>
      </p:sp>
      <p:sp>
        <p:nvSpPr>
          <p:cNvPr id="3" name="Rectangle 2">
            <a:extLst>
              <a:ext uri="{FF2B5EF4-FFF2-40B4-BE49-F238E27FC236}">
                <a16:creationId xmlns:a16="http://schemas.microsoft.com/office/drawing/2014/main" id="{7E5558EF-0047-42BE-9312-044E0BED6659}"/>
              </a:ext>
            </a:extLst>
          </p:cNvPr>
          <p:cNvSpPr/>
          <p:nvPr/>
        </p:nvSpPr>
        <p:spPr>
          <a:xfrm>
            <a:off x="1908546" y="2475345"/>
            <a:ext cx="1910690" cy="2817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Point</a:t>
            </a:r>
            <a:br>
              <a:rPr lang="fr-BE" dirty="0"/>
            </a:br>
            <a:r>
              <a:rPr lang="fr-BE" dirty="0"/>
              <a:t>Mesure</a:t>
            </a:r>
          </a:p>
          <a:p>
            <a:pPr algn="ctr"/>
            <a:r>
              <a:rPr lang="fr-BE" dirty="0"/>
              <a:t>date</a:t>
            </a:r>
            <a:br>
              <a:rPr lang="fr-BE" dirty="0"/>
            </a:br>
            <a:r>
              <a:rPr lang="fr-BE" dirty="0"/>
              <a:t>x</a:t>
            </a:r>
            <a:br>
              <a:rPr lang="fr-BE" dirty="0"/>
            </a:br>
            <a:r>
              <a:rPr lang="fr-BE" dirty="0"/>
              <a:t>y</a:t>
            </a:r>
          </a:p>
        </p:txBody>
      </p:sp>
      <p:sp>
        <p:nvSpPr>
          <p:cNvPr id="4" name="Flèche : droite 3">
            <a:extLst>
              <a:ext uri="{FF2B5EF4-FFF2-40B4-BE49-F238E27FC236}">
                <a16:creationId xmlns:a16="http://schemas.microsoft.com/office/drawing/2014/main" id="{34119E6D-2D88-41C5-B60B-95CA04AD2AA0}"/>
              </a:ext>
            </a:extLst>
          </p:cNvPr>
          <p:cNvSpPr/>
          <p:nvPr/>
        </p:nvSpPr>
        <p:spPr>
          <a:xfrm>
            <a:off x="5140655" y="3626785"/>
            <a:ext cx="1376218" cy="449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a:extLst>
              <a:ext uri="{FF2B5EF4-FFF2-40B4-BE49-F238E27FC236}">
                <a16:creationId xmlns:a16="http://schemas.microsoft.com/office/drawing/2014/main" id="{328730AF-67EA-4CD6-AAE9-2A3D8C6F15A4}"/>
              </a:ext>
            </a:extLst>
          </p:cNvPr>
          <p:cNvSpPr/>
          <p:nvPr/>
        </p:nvSpPr>
        <p:spPr>
          <a:xfrm>
            <a:off x="7838292" y="2475345"/>
            <a:ext cx="1910690" cy="2817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Point</a:t>
            </a:r>
            <a:br>
              <a:rPr lang="fr-BE" dirty="0"/>
            </a:br>
            <a:r>
              <a:rPr lang="fr-BE" dirty="0"/>
              <a:t>Mesure</a:t>
            </a:r>
            <a:br>
              <a:rPr lang="fr-BE" dirty="0"/>
            </a:br>
            <a:r>
              <a:rPr lang="fr-BE" dirty="0"/>
              <a:t>MesurePrec1</a:t>
            </a:r>
            <a:br>
              <a:rPr lang="fr-BE" dirty="0"/>
            </a:br>
            <a:r>
              <a:rPr lang="fr-BE" dirty="0"/>
              <a:t>MesurePrec2</a:t>
            </a:r>
            <a:br>
              <a:rPr lang="fr-BE" dirty="0"/>
            </a:br>
            <a:r>
              <a:rPr lang="fr-BE" dirty="0"/>
              <a:t>MesureVoisin1</a:t>
            </a:r>
            <a:br>
              <a:rPr lang="fr-BE" dirty="0"/>
            </a:br>
            <a:r>
              <a:rPr lang="fr-BE" dirty="0"/>
              <a:t>MesureVoisin1Prec1</a:t>
            </a:r>
            <a:br>
              <a:rPr lang="fr-BE" dirty="0"/>
            </a:br>
            <a:r>
              <a:rPr lang="fr-BE" dirty="0"/>
              <a:t>MesureVoisin1Prec2</a:t>
            </a:r>
          </a:p>
        </p:txBody>
      </p:sp>
    </p:spTree>
    <p:extLst>
      <p:ext uri="{BB962C8B-B14F-4D97-AF65-F5344CB8AC3E}">
        <p14:creationId xmlns:p14="http://schemas.microsoft.com/office/powerpoint/2010/main" val="195562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1348050" y="288120"/>
            <a:ext cx="4480714" cy="523220"/>
          </a:xfrm>
          <a:prstGeom prst="rect">
            <a:avLst/>
          </a:prstGeom>
          <a:noFill/>
        </p:spPr>
        <p:txBody>
          <a:bodyPr wrap="none" rtlCol="0">
            <a:spAutoFit/>
          </a:bodyPr>
          <a:lstStyle/>
          <a:p>
            <a:r>
              <a:rPr lang="fr-BE" sz="2800" b="1" dirty="0"/>
              <a:t>Préparation des données</a:t>
            </a:r>
          </a:p>
        </p:txBody>
      </p:sp>
      <p:sp>
        <p:nvSpPr>
          <p:cNvPr id="5" name="ZoneTexte 4">
            <a:extLst>
              <a:ext uri="{FF2B5EF4-FFF2-40B4-BE49-F238E27FC236}">
                <a16:creationId xmlns:a16="http://schemas.microsoft.com/office/drawing/2014/main" id="{2E6C4D8C-67BF-4ABE-9D6B-9B309B0E5C8E}"/>
              </a:ext>
            </a:extLst>
          </p:cNvPr>
          <p:cNvSpPr txBox="1"/>
          <p:nvPr/>
        </p:nvSpPr>
        <p:spPr>
          <a:xfrm>
            <a:off x="1690255" y="1500909"/>
            <a:ext cx="6361037" cy="738664"/>
          </a:xfrm>
          <a:prstGeom prst="rect">
            <a:avLst/>
          </a:prstGeom>
          <a:noFill/>
        </p:spPr>
        <p:txBody>
          <a:bodyPr wrap="none" rtlCol="0">
            <a:spAutoFit/>
          </a:bodyPr>
          <a:lstStyle/>
          <a:p>
            <a:pPr marL="285750" indent="-285750">
              <a:buFont typeface="Arial" panose="020B0604020202020204" pitchFamily="34" charset="0"/>
              <a:buChar char="•"/>
            </a:pPr>
            <a:r>
              <a:rPr lang="fr-BE" dirty="0"/>
              <a:t>Retirer les mesures inutilisables</a:t>
            </a:r>
          </a:p>
          <a:p>
            <a:pPr marL="285750" indent="-285750">
              <a:buFont typeface="Arial" panose="020B0604020202020204" pitchFamily="34" charset="0"/>
              <a:buChar char="•"/>
            </a:pPr>
            <a:r>
              <a:rPr lang="fr-BE" dirty="0"/>
              <a:t>Interpoler des mesures fictives pour avoir des données synchronisées</a:t>
            </a:r>
          </a:p>
          <a:p>
            <a:pPr marL="285750" indent="-285750">
              <a:buFont typeface="Arial" panose="020B0604020202020204" pitchFamily="34" charset="0"/>
              <a:buChar char="•"/>
            </a:pPr>
            <a:r>
              <a:rPr lang="fr-BE" dirty="0"/>
              <a:t>Manipuler le tableau des mesures pour lui donner les variables souhaitées</a:t>
            </a:r>
          </a:p>
        </p:txBody>
      </p:sp>
      <p:pic>
        <p:nvPicPr>
          <p:cNvPr id="6" name="Image 5">
            <a:extLst>
              <a:ext uri="{FF2B5EF4-FFF2-40B4-BE49-F238E27FC236}">
                <a16:creationId xmlns:a16="http://schemas.microsoft.com/office/drawing/2014/main" id="{31545453-AD35-44C9-84A9-753972DF764A}"/>
              </a:ext>
            </a:extLst>
          </p:cNvPr>
          <p:cNvPicPr>
            <a:picLocks noChangeAspect="1"/>
          </p:cNvPicPr>
          <p:nvPr/>
        </p:nvPicPr>
        <p:blipFill>
          <a:blip r:embed="rId4"/>
          <a:stretch>
            <a:fillRect/>
          </a:stretch>
        </p:blipFill>
        <p:spPr>
          <a:xfrm>
            <a:off x="2914382" y="3828615"/>
            <a:ext cx="6363236" cy="2360853"/>
          </a:xfrm>
          <a:prstGeom prst="rect">
            <a:avLst/>
          </a:prstGeom>
        </p:spPr>
      </p:pic>
    </p:spTree>
    <p:extLst>
      <p:ext uri="{BB962C8B-B14F-4D97-AF65-F5344CB8AC3E}">
        <p14:creationId xmlns:p14="http://schemas.microsoft.com/office/powerpoint/2010/main" val="337737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8" name="ZoneTexte 7">
            <a:extLst>
              <a:ext uri="{FF2B5EF4-FFF2-40B4-BE49-F238E27FC236}">
                <a16:creationId xmlns:a16="http://schemas.microsoft.com/office/drawing/2014/main" id="{725C08D2-A0A8-4432-9E02-98D06E7519AF}"/>
              </a:ext>
            </a:extLst>
          </p:cNvPr>
          <p:cNvSpPr txBox="1"/>
          <p:nvPr/>
        </p:nvSpPr>
        <p:spPr>
          <a:xfrm>
            <a:off x="2575832" y="2718833"/>
            <a:ext cx="6817892" cy="738664"/>
          </a:xfrm>
          <a:prstGeom prst="rect">
            <a:avLst/>
          </a:prstGeom>
          <a:noFill/>
        </p:spPr>
        <p:txBody>
          <a:bodyPr wrap="none" rtlCol="0">
            <a:spAutoFit/>
          </a:bodyPr>
          <a:lstStyle/>
          <a:p>
            <a:r>
              <a:rPr lang="fr-BE" dirty="0"/>
              <a:t>Régression linéaire multiple </a:t>
            </a:r>
            <a:r>
              <a:rPr lang="fr-BE" i="1" dirty="0"/>
              <a:t>: </a:t>
            </a:r>
            <a:r>
              <a:rPr lang="pt-BR" i="1" dirty="0"/>
              <a:t>Y</a:t>
            </a:r>
            <a:r>
              <a:rPr lang="pt-BR" i="1" baseline="-25000" dirty="0"/>
              <a:t>i</a:t>
            </a:r>
            <a:r>
              <a:rPr lang="pt-BR" i="1" dirty="0"/>
              <a:t> = a</a:t>
            </a:r>
            <a:r>
              <a:rPr lang="pt-BR" i="1" baseline="-25000" dirty="0"/>
              <a:t>0</a:t>
            </a:r>
            <a:r>
              <a:rPr lang="pt-BR" i="1" dirty="0"/>
              <a:t> + a</a:t>
            </a:r>
            <a:r>
              <a:rPr lang="pt-BR" i="1" baseline="-25000" dirty="0"/>
              <a:t>1</a:t>
            </a:r>
            <a:r>
              <a:rPr lang="pt-BR" i="1" dirty="0"/>
              <a:t> X</a:t>
            </a:r>
            <a:r>
              <a:rPr lang="pt-BR" i="1" baseline="-25000" dirty="0"/>
              <a:t>i1</a:t>
            </a:r>
            <a:r>
              <a:rPr lang="pt-BR" i="1" dirty="0"/>
              <a:t> + a2 X</a:t>
            </a:r>
            <a:r>
              <a:rPr lang="pt-BR" i="1" baseline="-25000" dirty="0"/>
              <a:t>i2</a:t>
            </a:r>
            <a:r>
              <a:rPr lang="pt-BR" i="1" dirty="0"/>
              <a:t> + … + a</a:t>
            </a:r>
            <a:r>
              <a:rPr lang="pt-BR" i="1" baseline="-25000" dirty="0"/>
              <a:t>p</a:t>
            </a:r>
            <a:r>
              <a:rPr lang="pt-BR" i="1" dirty="0"/>
              <a:t> X</a:t>
            </a:r>
            <a:r>
              <a:rPr lang="pt-BR" i="1" baseline="-25000" dirty="0"/>
              <a:t>ip</a:t>
            </a:r>
            <a:r>
              <a:rPr lang="pt-BR" i="1" dirty="0"/>
              <a:t> +ϵ</a:t>
            </a:r>
            <a:r>
              <a:rPr lang="pt-BR" i="1" baseline="-25000" dirty="0"/>
              <a:t>i</a:t>
            </a:r>
            <a:r>
              <a:rPr lang="pt-BR" i="1" dirty="0"/>
              <a:t>,         i = 1,...,n</a:t>
            </a:r>
          </a:p>
          <a:p>
            <a:r>
              <a:rPr lang="pt-BR" i="1" dirty="0"/>
              <a:t>a</a:t>
            </a:r>
            <a:r>
              <a:rPr lang="pt-BR" dirty="0"/>
              <a:t> = poids cherché par l’algorithme</a:t>
            </a:r>
          </a:p>
          <a:p>
            <a:r>
              <a:rPr lang="pt-BR" i="1" dirty="0"/>
              <a:t>X</a:t>
            </a:r>
            <a:r>
              <a:rPr lang="pt-BR" dirty="0"/>
              <a:t> = variable choisie par le développeur</a:t>
            </a:r>
            <a:endParaRPr lang="pt-BR" i="1" dirty="0"/>
          </a:p>
        </p:txBody>
      </p:sp>
      <p:sp>
        <p:nvSpPr>
          <p:cNvPr id="11" name="ZoneTexte 10">
            <a:extLst>
              <a:ext uri="{FF2B5EF4-FFF2-40B4-BE49-F238E27FC236}">
                <a16:creationId xmlns:a16="http://schemas.microsoft.com/office/drawing/2014/main" id="{69AACC28-56A4-41FB-9212-6F7B0877A278}"/>
              </a:ext>
            </a:extLst>
          </p:cNvPr>
          <p:cNvSpPr txBox="1"/>
          <p:nvPr/>
        </p:nvSpPr>
        <p:spPr>
          <a:xfrm>
            <a:off x="1348050" y="288120"/>
            <a:ext cx="3079689" cy="523220"/>
          </a:xfrm>
          <a:prstGeom prst="rect">
            <a:avLst/>
          </a:prstGeom>
          <a:noFill/>
        </p:spPr>
        <p:txBody>
          <a:bodyPr wrap="none" rtlCol="0">
            <a:spAutoFit/>
          </a:bodyPr>
          <a:lstStyle/>
          <a:p>
            <a:r>
              <a:rPr lang="fr-BE" sz="2800" b="1" dirty="0"/>
              <a:t>Choix du modèle</a:t>
            </a:r>
          </a:p>
        </p:txBody>
      </p:sp>
    </p:spTree>
    <p:extLst>
      <p:ext uri="{BB962C8B-B14F-4D97-AF65-F5344CB8AC3E}">
        <p14:creationId xmlns:p14="http://schemas.microsoft.com/office/powerpoint/2010/main" val="295670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3906939" y="2957491"/>
            <a:ext cx="4378122" cy="523220"/>
          </a:xfrm>
          <a:prstGeom prst="rect">
            <a:avLst/>
          </a:prstGeom>
          <a:noFill/>
        </p:spPr>
        <p:txBody>
          <a:bodyPr wrap="none" rtlCol="0">
            <a:spAutoFit/>
          </a:bodyPr>
          <a:lstStyle/>
          <a:p>
            <a:r>
              <a:rPr lang="fr-BE" sz="2800" b="1" dirty="0"/>
              <a:t>Entraînement du modèle</a:t>
            </a:r>
          </a:p>
        </p:txBody>
      </p:sp>
    </p:spTree>
    <p:extLst>
      <p:ext uri="{BB962C8B-B14F-4D97-AF65-F5344CB8AC3E}">
        <p14:creationId xmlns:p14="http://schemas.microsoft.com/office/powerpoint/2010/main" val="381613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1403928" y="424708"/>
            <a:ext cx="3579826" cy="523220"/>
          </a:xfrm>
          <a:prstGeom prst="rect">
            <a:avLst/>
          </a:prstGeom>
          <a:noFill/>
        </p:spPr>
        <p:txBody>
          <a:bodyPr wrap="none" rtlCol="0">
            <a:spAutoFit/>
          </a:bodyPr>
          <a:lstStyle/>
          <a:p>
            <a:r>
              <a:rPr lang="fr-BE" sz="2800" b="1" dirty="0"/>
              <a:t>Clément Parmentier</a:t>
            </a:r>
          </a:p>
        </p:txBody>
      </p:sp>
      <p:pic>
        <p:nvPicPr>
          <p:cNvPr id="1026" name="Picture 2">
            <a:extLst>
              <a:ext uri="{FF2B5EF4-FFF2-40B4-BE49-F238E27FC236}">
                <a16:creationId xmlns:a16="http://schemas.microsoft.com/office/drawing/2014/main" id="{4B03DA34-D782-4D2D-949F-7B9414F23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8873" y="235404"/>
            <a:ext cx="2289175" cy="343376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4B2AD8A3-C7A5-4C7B-9E84-ABA782E44DC9}"/>
              </a:ext>
            </a:extLst>
          </p:cNvPr>
          <p:cNvSpPr txBox="1"/>
          <p:nvPr/>
        </p:nvSpPr>
        <p:spPr>
          <a:xfrm>
            <a:off x="1403928" y="2559314"/>
            <a:ext cx="6027612" cy="307777"/>
          </a:xfrm>
          <a:prstGeom prst="rect">
            <a:avLst/>
          </a:prstGeom>
          <a:noFill/>
        </p:spPr>
        <p:txBody>
          <a:bodyPr wrap="none" rtlCol="0">
            <a:spAutoFit/>
          </a:bodyPr>
          <a:lstStyle/>
          <a:p>
            <a:r>
              <a:rPr lang="fr-BE" dirty="0"/>
              <a:t>Diplôme d’informatique et système, spécialisation industrielle, HEPL, 2020</a:t>
            </a:r>
          </a:p>
        </p:txBody>
      </p:sp>
      <p:sp>
        <p:nvSpPr>
          <p:cNvPr id="4" name="ZoneTexte 3">
            <a:extLst>
              <a:ext uri="{FF2B5EF4-FFF2-40B4-BE49-F238E27FC236}">
                <a16:creationId xmlns:a16="http://schemas.microsoft.com/office/drawing/2014/main" id="{64A77470-821B-4C54-9525-CE4A0A6CC351}"/>
              </a:ext>
            </a:extLst>
          </p:cNvPr>
          <p:cNvSpPr txBox="1"/>
          <p:nvPr/>
        </p:nvSpPr>
        <p:spPr>
          <a:xfrm>
            <a:off x="7018197" y="5297465"/>
            <a:ext cx="4839851" cy="738664"/>
          </a:xfrm>
          <a:prstGeom prst="rect">
            <a:avLst/>
          </a:prstGeom>
          <a:noFill/>
        </p:spPr>
        <p:txBody>
          <a:bodyPr wrap="none" rtlCol="0">
            <a:spAutoFit/>
          </a:bodyPr>
          <a:lstStyle/>
          <a:p>
            <a:pPr algn="r"/>
            <a:r>
              <a:rPr lang="fr-BE" dirty="0"/>
              <a:t>https://www.linkedin.com/in/clément-parmentier-4b18a287/</a:t>
            </a:r>
            <a:br>
              <a:rPr lang="fr-BE" dirty="0"/>
            </a:br>
            <a:br>
              <a:rPr lang="fr-BE" dirty="0"/>
            </a:br>
            <a:r>
              <a:rPr lang="fr-BE" dirty="0"/>
              <a:t>https://github.com/ErZZoiN/PowerBranch</a:t>
            </a:r>
          </a:p>
        </p:txBody>
      </p:sp>
    </p:spTree>
    <p:extLst>
      <p:ext uri="{BB962C8B-B14F-4D97-AF65-F5344CB8AC3E}">
        <p14:creationId xmlns:p14="http://schemas.microsoft.com/office/powerpoint/2010/main" val="134559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2"/>
        <p:cNvGrpSpPr/>
        <p:nvPr/>
      </p:nvGrpSpPr>
      <p:grpSpPr>
        <a:xfrm>
          <a:off x="0" y="0"/>
          <a:ext cx="0" cy="0"/>
          <a:chOff x="0" y="0"/>
          <a:chExt cx="0" cy="0"/>
        </a:xfrm>
      </p:grpSpPr>
      <p:sp>
        <p:nvSpPr>
          <p:cNvPr id="53" name="Google Shape;53;p2"/>
          <p:cNvSpPr txBox="1">
            <a:spLocks noGrp="1"/>
          </p:cNvSpPr>
          <p:nvPr>
            <p:ph type="ctrTitle" idx="4294967295"/>
          </p:nvPr>
        </p:nvSpPr>
        <p:spPr>
          <a:xfrm>
            <a:off x="5240512" y="2708287"/>
            <a:ext cx="6446852" cy="11173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73737"/>
              </a:buClr>
              <a:buSzPts val="13800"/>
              <a:buFont typeface="Calibri"/>
              <a:buNone/>
            </a:pPr>
            <a:br>
              <a:rPr lang="fr-BE" sz="13800" b="1" i="0" u="none" strike="noStrike" cap="none" dirty="0">
                <a:solidFill>
                  <a:srgbClr val="373737"/>
                </a:solidFill>
                <a:latin typeface="Calibri"/>
                <a:ea typeface="Calibri"/>
                <a:cs typeface="Calibri"/>
                <a:sym typeface="Calibri"/>
              </a:rPr>
            </a:br>
            <a:endParaRPr dirty="0"/>
          </a:p>
        </p:txBody>
      </p:sp>
      <p:pic>
        <p:nvPicPr>
          <p:cNvPr id="54" name="Google Shape;54;p2" descr="Résultat de recherche d'images pour &quot;photo nature&quot;"/>
          <p:cNvPicPr preferRelativeResize="0"/>
          <p:nvPr/>
        </p:nvPicPr>
        <p:blipFill rotWithShape="1">
          <a:blip r:embed="rId3">
            <a:alphaModFix/>
          </a:blip>
          <a:srcRect l="14774" r="52077"/>
          <a:stretch/>
        </p:blipFill>
        <p:spPr>
          <a:xfrm>
            <a:off x="0" y="0"/>
            <a:ext cx="3413117" cy="6858000"/>
          </a:xfrm>
          <a:prstGeom prst="rect">
            <a:avLst/>
          </a:prstGeom>
          <a:noFill/>
          <a:ln>
            <a:noFill/>
          </a:ln>
        </p:spPr>
      </p:pic>
      <p:sp>
        <p:nvSpPr>
          <p:cNvPr id="55" name="Google Shape;55;p2"/>
          <p:cNvSpPr/>
          <p:nvPr/>
        </p:nvSpPr>
        <p:spPr>
          <a:xfrm>
            <a:off x="2392601" y="0"/>
            <a:ext cx="2188875" cy="6858000"/>
          </a:xfrm>
          <a:custGeom>
            <a:avLst/>
            <a:gdLst/>
            <a:ahLst/>
            <a:cxnLst/>
            <a:rect l="l" t="t" r="r" b="b"/>
            <a:pathLst>
              <a:path w="2188875" h="7011980" extrusionOk="0">
                <a:moveTo>
                  <a:pt x="1582433" y="0"/>
                </a:moveTo>
                <a:lnTo>
                  <a:pt x="2188875" y="0"/>
                </a:lnTo>
                <a:lnTo>
                  <a:pt x="2188875" y="7011980"/>
                </a:lnTo>
                <a:lnTo>
                  <a:pt x="0" y="7011980"/>
                </a:lnTo>
                <a:lnTo>
                  <a:pt x="1582433"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2"/>
          <p:cNvSpPr/>
          <p:nvPr/>
        </p:nvSpPr>
        <p:spPr>
          <a:xfrm>
            <a:off x="1899868" y="1"/>
            <a:ext cx="2624754" cy="6858000"/>
          </a:xfrm>
          <a:custGeom>
            <a:avLst/>
            <a:gdLst/>
            <a:ahLst/>
            <a:cxnLst/>
            <a:rect l="l" t="t" r="r" b="b"/>
            <a:pathLst>
              <a:path w="2624754" h="6921961" extrusionOk="0">
                <a:moveTo>
                  <a:pt x="1506628" y="0"/>
                </a:moveTo>
                <a:lnTo>
                  <a:pt x="2624754" y="0"/>
                </a:lnTo>
                <a:lnTo>
                  <a:pt x="1146553" y="6921961"/>
                </a:lnTo>
                <a:lnTo>
                  <a:pt x="0" y="6921961"/>
                </a:lnTo>
                <a:lnTo>
                  <a:pt x="1506628" y="0"/>
                </a:lnTo>
                <a:close/>
              </a:path>
            </a:pathLst>
          </a:custGeom>
          <a:solidFill>
            <a:srgbClr val="D6AB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ZoneTexte 3">
            <a:extLst>
              <a:ext uri="{FF2B5EF4-FFF2-40B4-BE49-F238E27FC236}">
                <a16:creationId xmlns:a16="http://schemas.microsoft.com/office/drawing/2014/main" id="{9E8AA7D3-5D02-4295-B3A5-E2F98177CE5D}"/>
              </a:ext>
            </a:extLst>
          </p:cNvPr>
          <p:cNvSpPr txBox="1"/>
          <p:nvPr/>
        </p:nvSpPr>
        <p:spPr>
          <a:xfrm>
            <a:off x="5888182" y="1076036"/>
            <a:ext cx="2491388" cy="400110"/>
          </a:xfrm>
          <a:prstGeom prst="rect">
            <a:avLst/>
          </a:prstGeom>
          <a:noFill/>
        </p:spPr>
        <p:txBody>
          <a:bodyPr wrap="none" rtlCol="0">
            <a:spAutoFit/>
          </a:bodyPr>
          <a:lstStyle/>
          <a:p>
            <a:r>
              <a:rPr lang="fr-BE" sz="2000" b="1" dirty="0"/>
              <a:t>Table des matières</a:t>
            </a:r>
          </a:p>
        </p:txBody>
      </p:sp>
      <p:sp>
        <p:nvSpPr>
          <p:cNvPr id="5" name="ZoneTexte 4">
            <a:extLst>
              <a:ext uri="{FF2B5EF4-FFF2-40B4-BE49-F238E27FC236}">
                <a16:creationId xmlns:a16="http://schemas.microsoft.com/office/drawing/2014/main" id="{5B9479B4-D31E-4F6D-B153-F6CAEAFA784C}"/>
              </a:ext>
            </a:extLst>
          </p:cNvPr>
          <p:cNvSpPr txBox="1"/>
          <p:nvPr/>
        </p:nvSpPr>
        <p:spPr>
          <a:xfrm>
            <a:off x="5195455" y="2156691"/>
            <a:ext cx="3826689" cy="2462213"/>
          </a:xfrm>
          <a:prstGeom prst="rect">
            <a:avLst/>
          </a:prstGeom>
          <a:noFill/>
        </p:spPr>
        <p:txBody>
          <a:bodyPr wrap="none" rtlCol="0">
            <a:spAutoFit/>
          </a:bodyPr>
          <a:lstStyle/>
          <a:p>
            <a:pPr marL="285750" indent="-285750">
              <a:buFont typeface="Arial" panose="020B0604020202020204" pitchFamily="34" charset="0"/>
              <a:buChar char="•"/>
            </a:pPr>
            <a:r>
              <a:rPr lang="fr-BE" dirty="0"/>
              <a:t>Qu’est-ce que le machine </a:t>
            </a:r>
            <a:r>
              <a:rPr lang="fr-BE" dirty="0" err="1"/>
              <a:t>learning</a:t>
            </a:r>
            <a:r>
              <a:rPr lang="fr-BE" dirty="0"/>
              <a:t> ?</a:t>
            </a:r>
          </a:p>
          <a:p>
            <a:endParaRPr lang="fr-BE" dirty="0"/>
          </a:p>
          <a:p>
            <a:pPr marL="285750" indent="-285750">
              <a:buFont typeface="Arial" panose="020B0604020202020204" pitchFamily="34" charset="0"/>
              <a:buChar char="•"/>
            </a:pPr>
            <a:r>
              <a:rPr lang="fr-BE" dirty="0"/>
              <a:t>Dans quelle situation l’utiliser ?</a:t>
            </a:r>
          </a:p>
          <a:p>
            <a:endParaRPr lang="fr-BE" dirty="0"/>
          </a:p>
          <a:p>
            <a:pPr marL="285750" indent="-285750">
              <a:buFont typeface="Arial" panose="020B0604020202020204" pitchFamily="34" charset="0"/>
              <a:buChar char="•"/>
            </a:pPr>
            <a:r>
              <a:rPr lang="fr-BE" dirty="0"/>
              <a:t>Cas concret</a:t>
            </a:r>
          </a:p>
          <a:p>
            <a:endParaRPr lang="fr-BE" dirty="0"/>
          </a:p>
          <a:p>
            <a:pPr marL="285750" lvl="1" indent="-285750">
              <a:buFont typeface="Arial" panose="020B0604020202020204" pitchFamily="34" charset="0"/>
              <a:buChar char="•"/>
            </a:pPr>
            <a:r>
              <a:rPr lang="fr-BE" dirty="0"/>
              <a:t>Préparation des données</a:t>
            </a:r>
          </a:p>
          <a:p>
            <a:pPr lvl="1"/>
            <a:endParaRPr lang="fr-BE" dirty="0"/>
          </a:p>
          <a:p>
            <a:pPr marL="285750" lvl="1" indent="-285750">
              <a:buFont typeface="Arial" panose="020B0604020202020204" pitchFamily="34" charset="0"/>
              <a:buChar char="•"/>
            </a:pPr>
            <a:r>
              <a:rPr lang="fr-BE" dirty="0"/>
              <a:t>Création du modèle</a:t>
            </a:r>
          </a:p>
          <a:p>
            <a:pPr lvl="1"/>
            <a:endParaRPr lang="fr-BE" dirty="0"/>
          </a:p>
          <a:p>
            <a:pPr marL="285750" lvl="1" indent="-285750">
              <a:buFont typeface="Arial" panose="020B0604020202020204" pitchFamily="34" charset="0"/>
              <a:buChar char="•"/>
            </a:pPr>
            <a:r>
              <a:rPr lang="fr-BE" dirty="0"/>
              <a:t>Utilisation du modèle dans une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pic>
        <p:nvPicPr>
          <p:cNvPr id="6" name="Image 5" descr="Clément Bosc - Data Enthusiast - Tutoriel Machine Learning sur un cas  pratique : les survivants du Titanic">
            <a:extLst>
              <a:ext uri="{FF2B5EF4-FFF2-40B4-BE49-F238E27FC236}">
                <a16:creationId xmlns:a16="http://schemas.microsoft.com/office/drawing/2014/main" id="{4165941C-A76D-45E7-8667-4D12D5E9AA2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5640" y="2611755"/>
            <a:ext cx="5760720" cy="1634490"/>
          </a:xfrm>
          <a:prstGeom prst="rect">
            <a:avLst/>
          </a:prstGeom>
          <a:noFill/>
          <a:ln>
            <a:noFill/>
          </a:ln>
        </p:spPr>
      </p:pic>
      <p:sp>
        <p:nvSpPr>
          <p:cNvPr id="7" name="ZoneTexte 6">
            <a:extLst>
              <a:ext uri="{FF2B5EF4-FFF2-40B4-BE49-F238E27FC236}">
                <a16:creationId xmlns:a16="http://schemas.microsoft.com/office/drawing/2014/main" id="{54A327AF-9BED-4964-82CF-598F130BFD72}"/>
              </a:ext>
            </a:extLst>
          </p:cNvPr>
          <p:cNvSpPr txBox="1"/>
          <p:nvPr/>
        </p:nvSpPr>
        <p:spPr>
          <a:xfrm>
            <a:off x="1348050" y="288120"/>
            <a:ext cx="7241085" cy="523220"/>
          </a:xfrm>
          <a:prstGeom prst="rect">
            <a:avLst/>
          </a:prstGeom>
          <a:noFill/>
        </p:spPr>
        <p:txBody>
          <a:bodyPr wrap="none" rtlCol="0">
            <a:spAutoFit/>
          </a:bodyPr>
          <a:lstStyle/>
          <a:p>
            <a:r>
              <a:rPr lang="fr-BE" sz="2800" b="1" dirty="0"/>
              <a:t>Mes connaissances en Machine Learning</a:t>
            </a:r>
          </a:p>
        </p:txBody>
      </p:sp>
      <p:sp>
        <p:nvSpPr>
          <p:cNvPr id="8" name="ZoneTexte 7">
            <a:extLst>
              <a:ext uri="{FF2B5EF4-FFF2-40B4-BE49-F238E27FC236}">
                <a16:creationId xmlns:a16="http://schemas.microsoft.com/office/drawing/2014/main" id="{57D5DE25-3488-40D6-B370-6179DDAD4D17}"/>
              </a:ext>
            </a:extLst>
          </p:cNvPr>
          <p:cNvSpPr txBox="1"/>
          <p:nvPr/>
        </p:nvSpPr>
        <p:spPr>
          <a:xfrm>
            <a:off x="1787237" y="5246255"/>
            <a:ext cx="8711039" cy="307777"/>
          </a:xfrm>
          <a:prstGeom prst="rect">
            <a:avLst/>
          </a:prstGeom>
          <a:noFill/>
        </p:spPr>
        <p:txBody>
          <a:bodyPr wrap="none" rtlCol="0">
            <a:spAutoFit/>
          </a:bodyPr>
          <a:lstStyle/>
          <a:p>
            <a:r>
              <a:rPr lang="fr-BE" dirty="0"/>
              <a:t>Sert à modéliser des systèmes complexes, qui sont difficiles ou impossible à modéliser par un développeur.</a:t>
            </a:r>
          </a:p>
        </p:txBody>
      </p:sp>
    </p:spTree>
    <p:extLst>
      <p:ext uri="{BB962C8B-B14F-4D97-AF65-F5344CB8AC3E}">
        <p14:creationId xmlns:p14="http://schemas.microsoft.com/office/powerpoint/2010/main" val="380634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6" name="ZoneTexte 5">
            <a:extLst>
              <a:ext uri="{FF2B5EF4-FFF2-40B4-BE49-F238E27FC236}">
                <a16:creationId xmlns:a16="http://schemas.microsoft.com/office/drawing/2014/main" id="{9251B024-AEFD-455E-802A-52D6A1D60D2E}"/>
              </a:ext>
            </a:extLst>
          </p:cNvPr>
          <p:cNvSpPr txBox="1"/>
          <p:nvPr/>
        </p:nvSpPr>
        <p:spPr>
          <a:xfrm>
            <a:off x="1348050" y="288120"/>
            <a:ext cx="2244525" cy="523220"/>
          </a:xfrm>
          <a:prstGeom prst="rect">
            <a:avLst/>
          </a:prstGeom>
          <a:noFill/>
        </p:spPr>
        <p:txBody>
          <a:bodyPr wrap="none" rtlCol="0">
            <a:spAutoFit/>
          </a:bodyPr>
          <a:lstStyle/>
          <a:p>
            <a:r>
              <a:rPr lang="fr-BE" sz="2800" b="1" dirty="0"/>
              <a:t>Cas concret</a:t>
            </a:r>
          </a:p>
        </p:txBody>
      </p:sp>
      <p:pic>
        <p:nvPicPr>
          <p:cNvPr id="3" name="Image 2">
            <a:extLst>
              <a:ext uri="{FF2B5EF4-FFF2-40B4-BE49-F238E27FC236}">
                <a16:creationId xmlns:a16="http://schemas.microsoft.com/office/drawing/2014/main" id="{A556FCD2-66A5-408E-8036-C2F71356E356}"/>
              </a:ext>
            </a:extLst>
          </p:cNvPr>
          <p:cNvPicPr>
            <a:picLocks noChangeAspect="1"/>
          </p:cNvPicPr>
          <p:nvPr/>
        </p:nvPicPr>
        <p:blipFill>
          <a:blip r:embed="rId4"/>
          <a:stretch>
            <a:fillRect/>
          </a:stretch>
        </p:blipFill>
        <p:spPr>
          <a:xfrm>
            <a:off x="1881620" y="937111"/>
            <a:ext cx="3090141" cy="2424572"/>
          </a:xfrm>
          <a:prstGeom prst="rect">
            <a:avLst/>
          </a:prstGeom>
        </p:spPr>
      </p:pic>
      <p:pic>
        <p:nvPicPr>
          <p:cNvPr id="4" name="Image 3">
            <a:extLst>
              <a:ext uri="{FF2B5EF4-FFF2-40B4-BE49-F238E27FC236}">
                <a16:creationId xmlns:a16="http://schemas.microsoft.com/office/drawing/2014/main" id="{FFCA8F92-E347-4C75-AD15-43C675055E47}"/>
              </a:ext>
            </a:extLst>
          </p:cNvPr>
          <p:cNvPicPr>
            <a:picLocks noChangeAspect="1"/>
          </p:cNvPicPr>
          <p:nvPr/>
        </p:nvPicPr>
        <p:blipFill>
          <a:blip r:embed="rId5"/>
          <a:stretch>
            <a:fillRect/>
          </a:stretch>
        </p:blipFill>
        <p:spPr>
          <a:xfrm>
            <a:off x="6096000" y="1579886"/>
            <a:ext cx="4981181" cy="1849114"/>
          </a:xfrm>
          <a:prstGeom prst="rect">
            <a:avLst/>
          </a:prstGeom>
        </p:spPr>
      </p:pic>
      <p:pic>
        <p:nvPicPr>
          <p:cNvPr id="9" name="Image 8">
            <a:extLst>
              <a:ext uri="{FF2B5EF4-FFF2-40B4-BE49-F238E27FC236}">
                <a16:creationId xmlns:a16="http://schemas.microsoft.com/office/drawing/2014/main" id="{2A36C3AC-8F9E-49A6-BC5B-9021142CE523}"/>
              </a:ext>
            </a:extLst>
          </p:cNvPr>
          <p:cNvPicPr>
            <a:picLocks noChangeAspect="1"/>
          </p:cNvPicPr>
          <p:nvPr/>
        </p:nvPicPr>
        <p:blipFill>
          <a:blip r:embed="rId6"/>
          <a:stretch>
            <a:fillRect/>
          </a:stretch>
        </p:blipFill>
        <p:spPr>
          <a:xfrm>
            <a:off x="4567383" y="3911316"/>
            <a:ext cx="3139254" cy="2215589"/>
          </a:xfrm>
          <a:prstGeom prst="rect">
            <a:avLst/>
          </a:prstGeom>
        </p:spPr>
      </p:pic>
    </p:spTree>
    <p:extLst>
      <p:ext uri="{BB962C8B-B14F-4D97-AF65-F5344CB8AC3E}">
        <p14:creationId xmlns:p14="http://schemas.microsoft.com/office/powerpoint/2010/main" val="180566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6" name="ZoneTexte 5">
            <a:extLst>
              <a:ext uri="{FF2B5EF4-FFF2-40B4-BE49-F238E27FC236}">
                <a16:creationId xmlns:a16="http://schemas.microsoft.com/office/drawing/2014/main" id="{9251B024-AEFD-455E-802A-52D6A1D60D2E}"/>
              </a:ext>
            </a:extLst>
          </p:cNvPr>
          <p:cNvSpPr txBox="1"/>
          <p:nvPr/>
        </p:nvSpPr>
        <p:spPr>
          <a:xfrm>
            <a:off x="1348050" y="288120"/>
            <a:ext cx="2244525" cy="523220"/>
          </a:xfrm>
          <a:prstGeom prst="rect">
            <a:avLst/>
          </a:prstGeom>
          <a:noFill/>
        </p:spPr>
        <p:txBody>
          <a:bodyPr wrap="none" rtlCol="0">
            <a:spAutoFit/>
          </a:bodyPr>
          <a:lstStyle/>
          <a:p>
            <a:r>
              <a:rPr lang="fr-BE" sz="2800" b="1" dirty="0"/>
              <a:t>Cas concret</a:t>
            </a:r>
          </a:p>
        </p:txBody>
      </p:sp>
      <p:pic>
        <p:nvPicPr>
          <p:cNvPr id="3" name="Image 2">
            <a:extLst>
              <a:ext uri="{FF2B5EF4-FFF2-40B4-BE49-F238E27FC236}">
                <a16:creationId xmlns:a16="http://schemas.microsoft.com/office/drawing/2014/main" id="{A556FCD2-66A5-408E-8036-C2F71356E356}"/>
              </a:ext>
            </a:extLst>
          </p:cNvPr>
          <p:cNvPicPr>
            <a:picLocks noChangeAspect="1"/>
          </p:cNvPicPr>
          <p:nvPr/>
        </p:nvPicPr>
        <p:blipFill>
          <a:blip r:embed="rId4"/>
          <a:stretch>
            <a:fillRect/>
          </a:stretch>
        </p:blipFill>
        <p:spPr>
          <a:xfrm>
            <a:off x="1881620" y="937111"/>
            <a:ext cx="3090141" cy="2424572"/>
          </a:xfrm>
          <a:prstGeom prst="rect">
            <a:avLst/>
          </a:prstGeom>
        </p:spPr>
      </p:pic>
      <p:pic>
        <p:nvPicPr>
          <p:cNvPr id="4" name="Image 3">
            <a:extLst>
              <a:ext uri="{FF2B5EF4-FFF2-40B4-BE49-F238E27FC236}">
                <a16:creationId xmlns:a16="http://schemas.microsoft.com/office/drawing/2014/main" id="{FFCA8F92-E347-4C75-AD15-43C675055E47}"/>
              </a:ext>
            </a:extLst>
          </p:cNvPr>
          <p:cNvPicPr>
            <a:picLocks noChangeAspect="1"/>
          </p:cNvPicPr>
          <p:nvPr/>
        </p:nvPicPr>
        <p:blipFill>
          <a:blip r:embed="rId5"/>
          <a:stretch>
            <a:fillRect/>
          </a:stretch>
        </p:blipFill>
        <p:spPr>
          <a:xfrm>
            <a:off x="6096000" y="1579886"/>
            <a:ext cx="4981181" cy="1849114"/>
          </a:xfrm>
          <a:prstGeom prst="rect">
            <a:avLst/>
          </a:prstGeom>
        </p:spPr>
      </p:pic>
      <p:cxnSp>
        <p:nvCxnSpPr>
          <p:cNvPr id="9" name="Connecteur droit 8">
            <a:extLst>
              <a:ext uri="{FF2B5EF4-FFF2-40B4-BE49-F238E27FC236}">
                <a16:creationId xmlns:a16="http://schemas.microsoft.com/office/drawing/2014/main" id="{B6B99DE7-F3A5-4237-970D-A0076BB47CAB}"/>
              </a:ext>
            </a:extLst>
          </p:cNvPr>
          <p:cNvCxnSpPr>
            <a:cxnSpLocks/>
          </p:cNvCxnSpPr>
          <p:nvPr/>
        </p:nvCxnSpPr>
        <p:spPr>
          <a:xfrm>
            <a:off x="8428181" y="2869917"/>
            <a:ext cx="3015673" cy="145473"/>
          </a:xfrm>
          <a:prstGeom prst="line">
            <a:avLst/>
          </a:prstGeom>
        </p:spPr>
        <p:style>
          <a:lnRef idx="2">
            <a:schemeClr val="dk1"/>
          </a:lnRef>
          <a:fillRef idx="0">
            <a:schemeClr val="dk1"/>
          </a:fillRef>
          <a:effectRef idx="1">
            <a:schemeClr val="dk1"/>
          </a:effectRef>
          <a:fontRef idx="minor">
            <a:schemeClr val="tx1"/>
          </a:fontRef>
        </p:style>
      </p:cxnSp>
      <p:sp>
        <p:nvSpPr>
          <p:cNvPr id="2" name="Organigramme : Connecteur 1">
            <a:extLst>
              <a:ext uri="{FF2B5EF4-FFF2-40B4-BE49-F238E27FC236}">
                <a16:creationId xmlns:a16="http://schemas.microsoft.com/office/drawing/2014/main" id="{A4D70D91-E7CE-44D1-81ED-1F3D0AD06078}"/>
              </a:ext>
            </a:extLst>
          </p:cNvPr>
          <p:cNvSpPr/>
          <p:nvPr/>
        </p:nvSpPr>
        <p:spPr>
          <a:xfrm>
            <a:off x="11235117" y="2984785"/>
            <a:ext cx="50800" cy="612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7" name="Image 6">
            <a:extLst>
              <a:ext uri="{FF2B5EF4-FFF2-40B4-BE49-F238E27FC236}">
                <a16:creationId xmlns:a16="http://schemas.microsoft.com/office/drawing/2014/main" id="{3D12B7FE-9DCB-47A6-81F6-FFA995CFF045}"/>
              </a:ext>
            </a:extLst>
          </p:cNvPr>
          <p:cNvPicPr>
            <a:picLocks noChangeAspect="1"/>
          </p:cNvPicPr>
          <p:nvPr/>
        </p:nvPicPr>
        <p:blipFill>
          <a:blip r:embed="rId6"/>
          <a:stretch>
            <a:fillRect/>
          </a:stretch>
        </p:blipFill>
        <p:spPr>
          <a:xfrm>
            <a:off x="4682837" y="3888225"/>
            <a:ext cx="3139254" cy="2215589"/>
          </a:xfrm>
          <a:prstGeom prst="rect">
            <a:avLst/>
          </a:prstGeom>
        </p:spPr>
      </p:pic>
    </p:spTree>
    <p:extLst>
      <p:ext uri="{BB962C8B-B14F-4D97-AF65-F5344CB8AC3E}">
        <p14:creationId xmlns:p14="http://schemas.microsoft.com/office/powerpoint/2010/main" val="187827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6" name="ZoneTexte 5">
            <a:extLst>
              <a:ext uri="{FF2B5EF4-FFF2-40B4-BE49-F238E27FC236}">
                <a16:creationId xmlns:a16="http://schemas.microsoft.com/office/drawing/2014/main" id="{22BEC330-2D29-4E48-B734-21D2FF003ADF}"/>
              </a:ext>
            </a:extLst>
          </p:cNvPr>
          <p:cNvSpPr txBox="1"/>
          <p:nvPr/>
        </p:nvSpPr>
        <p:spPr>
          <a:xfrm>
            <a:off x="1348050" y="288120"/>
            <a:ext cx="2244525" cy="523220"/>
          </a:xfrm>
          <a:prstGeom prst="rect">
            <a:avLst/>
          </a:prstGeom>
          <a:noFill/>
        </p:spPr>
        <p:txBody>
          <a:bodyPr wrap="none" rtlCol="0">
            <a:spAutoFit/>
          </a:bodyPr>
          <a:lstStyle/>
          <a:p>
            <a:r>
              <a:rPr lang="fr-BE" sz="2800" b="1" dirty="0"/>
              <a:t>Cas concret</a:t>
            </a:r>
          </a:p>
        </p:txBody>
      </p:sp>
      <p:sp>
        <p:nvSpPr>
          <p:cNvPr id="3" name="ZoneTexte 2">
            <a:extLst>
              <a:ext uri="{FF2B5EF4-FFF2-40B4-BE49-F238E27FC236}">
                <a16:creationId xmlns:a16="http://schemas.microsoft.com/office/drawing/2014/main" id="{246930E3-A8CB-4BCB-82C8-AB324B63B658}"/>
              </a:ext>
            </a:extLst>
          </p:cNvPr>
          <p:cNvSpPr txBox="1"/>
          <p:nvPr/>
        </p:nvSpPr>
        <p:spPr>
          <a:xfrm>
            <a:off x="1741055" y="1246909"/>
            <a:ext cx="3337773" cy="954107"/>
          </a:xfrm>
          <a:prstGeom prst="rect">
            <a:avLst/>
          </a:prstGeom>
          <a:noFill/>
        </p:spPr>
        <p:txBody>
          <a:bodyPr wrap="none" rtlCol="0">
            <a:spAutoFit/>
          </a:bodyPr>
          <a:lstStyle/>
          <a:p>
            <a:r>
              <a:rPr lang="fr-BE" dirty="0"/>
              <a:t>Pourquoi utiliser du Machine Learning ?</a:t>
            </a:r>
          </a:p>
          <a:p>
            <a:pPr marL="285750" indent="-285750">
              <a:buFont typeface="Arial" panose="020B0604020202020204" pitchFamily="34" charset="0"/>
              <a:buChar char="•"/>
            </a:pPr>
            <a:r>
              <a:rPr lang="fr-BE" dirty="0"/>
              <a:t>Grand échantillon de donnée</a:t>
            </a:r>
          </a:p>
          <a:p>
            <a:pPr marL="285750" indent="-285750">
              <a:buFont typeface="Arial" panose="020B0604020202020204" pitchFamily="34" charset="0"/>
              <a:buChar char="•"/>
            </a:pPr>
            <a:r>
              <a:rPr lang="fr-BE" dirty="0"/>
              <a:t>Grand nombre de variable</a:t>
            </a:r>
          </a:p>
          <a:p>
            <a:pPr marL="285750" indent="-285750">
              <a:buFont typeface="Arial" panose="020B0604020202020204" pitchFamily="34" charset="0"/>
              <a:buChar char="•"/>
            </a:pPr>
            <a:r>
              <a:rPr lang="fr-BE" dirty="0"/>
              <a:t>Non existence d’une règle simple</a:t>
            </a:r>
          </a:p>
        </p:txBody>
      </p:sp>
    </p:spTree>
    <p:extLst>
      <p:ext uri="{BB962C8B-B14F-4D97-AF65-F5344CB8AC3E}">
        <p14:creationId xmlns:p14="http://schemas.microsoft.com/office/powerpoint/2010/main" val="246521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11" name="ZoneTexte 10">
            <a:extLst>
              <a:ext uri="{FF2B5EF4-FFF2-40B4-BE49-F238E27FC236}">
                <a16:creationId xmlns:a16="http://schemas.microsoft.com/office/drawing/2014/main" id="{69AACC28-56A4-41FB-9212-6F7B0877A278}"/>
              </a:ext>
            </a:extLst>
          </p:cNvPr>
          <p:cNvSpPr txBox="1"/>
          <p:nvPr/>
        </p:nvSpPr>
        <p:spPr>
          <a:xfrm>
            <a:off x="5244645" y="3167390"/>
            <a:ext cx="1702710" cy="523220"/>
          </a:xfrm>
          <a:prstGeom prst="rect">
            <a:avLst/>
          </a:prstGeom>
          <a:noFill/>
        </p:spPr>
        <p:txBody>
          <a:bodyPr wrap="none" rtlCol="0">
            <a:spAutoFit/>
          </a:bodyPr>
          <a:lstStyle/>
          <a:p>
            <a:r>
              <a:rPr lang="fr-BE" sz="2800" b="1" dirty="0" err="1"/>
              <a:t>AzureML</a:t>
            </a:r>
            <a:endParaRPr lang="fr-BE" sz="2800" b="1" dirty="0"/>
          </a:p>
        </p:txBody>
      </p:sp>
    </p:spTree>
    <p:extLst>
      <p:ext uri="{BB962C8B-B14F-4D97-AF65-F5344CB8AC3E}">
        <p14:creationId xmlns:p14="http://schemas.microsoft.com/office/powerpoint/2010/main" val="53012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41"/>
        <p:cNvGrpSpPr/>
        <p:nvPr/>
      </p:nvGrpSpPr>
      <p:grpSpPr>
        <a:xfrm>
          <a:off x="0" y="0"/>
          <a:ext cx="0" cy="0"/>
          <a:chOff x="0" y="0"/>
          <a:chExt cx="0" cy="0"/>
        </a:xfrm>
      </p:grpSpPr>
      <p:sp>
        <p:nvSpPr>
          <p:cNvPr id="44" name="Google Shape;44;p1"/>
          <p:cNvSpPr/>
          <p:nvPr/>
        </p:nvSpPr>
        <p:spPr>
          <a:xfrm>
            <a:off x="3673929" y="23785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fr-BE"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 name="Google Shape;45;p1"/>
          <p:cNvSpPr/>
          <p:nvPr/>
        </p:nvSpPr>
        <p:spPr>
          <a:xfrm>
            <a:off x="3673929" y="4207329"/>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7" name="Google Shape;47;p1"/>
          <p:cNvPicPr preferRelativeResize="0"/>
          <p:nvPr/>
        </p:nvPicPr>
        <p:blipFill rotWithShape="1">
          <a:blip r:embed="rId3">
            <a:alphaModFix/>
          </a:blip>
          <a:srcRect l="57803" b="25371"/>
          <a:stretch/>
        </p:blipFill>
        <p:spPr>
          <a:xfrm>
            <a:off x="0" y="0"/>
            <a:ext cx="1098913" cy="5118100"/>
          </a:xfrm>
          <a:prstGeom prst="rect">
            <a:avLst/>
          </a:prstGeom>
          <a:noFill/>
          <a:ln>
            <a:noFill/>
          </a:ln>
        </p:spPr>
      </p:pic>
      <p:sp>
        <p:nvSpPr>
          <p:cNvPr id="2" name="ZoneTexte 1">
            <a:extLst>
              <a:ext uri="{FF2B5EF4-FFF2-40B4-BE49-F238E27FC236}">
                <a16:creationId xmlns:a16="http://schemas.microsoft.com/office/drawing/2014/main" id="{9FD8DCD1-7B27-421F-9734-268817490A0A}"/>
              </a:ext>
            </a:extLst>
          </p:cNvPr>
          <p:cNvSpPr txBox="1"/>
          <p:nvPr/>
        </p:nvSpPr>
        <p:spPr>
          <a:xfrm>
            <a:off x="1348050" y="288120"/>
            <a:ext cx="4480714" cy="523220"/>
          </a:xfrm>
          <a:prstGeom prst="rect">
            <a:avLst/>
          </a:prstGeom>
          <a:noFill/>
        </p:spPr>
        <p:txBody>
          <a:bodyPr wrap="none" rtlCol="0">
            <a:spAutoFit/>
          </a:bodyPr>
          <a:lstStyle/>
          <a:p>
            <a:r>
              <a:rPr lang="fr-BE" sz="2800" b="1" dirty="0"/>
              <a:t>Préparation des données</a:t>
            </a:r>
          </a:p>
        </p:txBody>
      </p:sp>
      <p:sp>
        <p:nvSpPr>
          <p:cNvPr id="3" name="ZoneTexte 2">
            <a:extLst>
              <a:ext uri="{FF2B5EF4-FFF2-40B4-BE49-F238E27FC236}">
                <a16:creationId xmlns:a16="http://schemas.microsoft.com/office/drawing/2014/main" id="{CD560C07-5FCE-4E42-AFC3-36A6D7DF6E1C}"/>
              </a:ext>
            </a:extLst>
          </p:cNvPr>
          <p:cNvSpPr txBox="1"/>
          <p:nvPr/>
        </p:nvSpPr>
        <p:spPr>
          <a:xfrm>
            <a:off x="2569311" y="1571830"/>
            <a:ext cx="3744936" cy="738664"/>
          </a:xfrm>
          <a:prstGeom prst="rect">
            <a:avLst/>
          </a:prstGeom>
          <a:noFill/>
        </p:spPr>
        <p:txBody>
          <a:bodyPr wrap="none" rtlCol="0">
            <a:spAutoFit/>
          </a:bodyPr>
          <a:lstStyle/>
          <a:p>
            <a:pPr marL="285750" indent="-285750">
              <a:buFont typeface="Arial" panose="020B0604020202020204" pitchFamily="34" charset="0"/>
              <a:buChar char="•"/>
            </a:pPr>
            <a:r>
              <a:rPr lang="fr-BE" dirty="0"/>
              <a:t>Représente 80 à 90% du travail</a:t>
            </a:r>
          </a:p>
          <a:p>
            <a:pPr marL="285750" indent="-285750">
              <a:buFont typeface="Arial" panose="020B0604020202020204" pitchFamily="34" charset="0"/>
              <a:buChar char="•"/>
            </a:pPr>
            <a:r>
              <a:rPr lang="fr-BE" dirty="0"/>
              <a:t>Retirer les données inutilisables</a:t>
            </a:r>
          </a:p>
          <a:p>
            <a:pPr marL="285750" indent="-285750">
              <a:buFont typeface="Arial" panose="020B0604020202020204" pitchFamily="34" charset="0"/>
              <a:buChar char="•"/>
            </a:pPr>
            <a:r>
              <a:rPr lang="fr-BE" dirty="0"/>
              <a:t>Mettre en avant les variables importantes</a:t>
            </a:r>
          </a:p>
        </p:txBody>
      </p:sp>
      <p:pic>
        <p:nvPicPr>
          <p:cNvPr id="1026" name="Picture 2">
            <a:extLst>
              <a:ext uri="{FF2B5EF4-FFF2-40B4-BE49-F238E27FC236}">
                <a16:creationId xmlns:a16="http://schemas.microsoft.com/office/drawing/2014/main" id="{4392671B-7AA0-405E-BEF4-2E3B3DE07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899" y="3958705"/>
            <a:ext cx="3039497" cy="2318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python/cpython: The Python programming language">
            <a:extLst>
              <a:ext uri="{FF2B5EF4-FFF2-40B4-BE49-F238E27FC236}">
                <a16:creationId xmlns:a16="http://schemas.microsoft.com/office/drawing/2014/main" id="{F7E78C2A-4516-43E8-9C34-832CC82BB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587" y="3958705"/>
            <a:ext cx="2372342" cy="237234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F5D4DCF-33DC-4543-9812-4A8736C4E525}"/>
              </a:ext>
            </a:extLst>
          </p:cNvPr>
          <p:cNvSpPr txBox="1"/>
          <p:nvPr/>
        </p:nvSpPr>
        <p:spPr>
          <a:xfrm>
            <a:off x="5546600" y="4455954"/>
            <a:ext cx="914236" cy="1569660"/>
          </a:xfrm>
          <a:prstGeom prst="rect">
            <a:avLst/>
          </a:prstGeom>
          <a:noFill/>
        </p:spPr>
        <p:txBody>
          <a:bodyPr wrap="square" rtlCol="0">
            <a:spAutoFit/>
          </a:bodyPr>
          <a:lstStyle/>
          <a:p>
            <a:r>
              <a:rPr lang="fr-BE" sz="9600" b="1" dirty="0"/>
              <a:t>?</a:t>
            </a:r>
          </a:p>
        </p:txBody>
      </p:sp>
    </p:spTree>
    <p:extLst>
      <p:ext uri="{BB962C8B-B14F-4D97-AF65-F5344CB8AC3E}">
        <p14:creationId xmlns:p14="http://schemas.microsoft.com/office/powerpoint/2010/main" val="4092806143"/>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7462</TotalTime>
  <Words>920</Words>
  <Application>Microsoft Office PowerPoint</Application>
  <PresentationFormat>Grand écran</PresentationFormat>
  <Paragraphs>80</Paragraphs>
  <Slides>14</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Calibri</vt:lpstr>
      <vt:lpstr>Federo</vt:lpstr>
      <vt:lpstr>Arial</vt:lpstr>
      <vt:lpstr>Thème Office</vt:lpstr>
      <vt:lpstr>Présentation PowerPoint</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Bouhon</dc:creator>
  <cp:lastModifiedBy>Clément Parmentier</cp:lastModifiedBy>
  <cp:revision>24</cp:revision>
  <dcterms:created xsi:type="dcterms:W3CDTF">2018-03-12T12:50:00Z</dcterms:created>
  <dcterms:modified xsi:type="dcterms:W3CDTF">2021-02-08T13:52:09Z</dcterms:modified>
</cp:coreProperties>
</file>