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6" r:id="rId8"/>
    <p:sldId id="260" r:id="rId9"/>
    <p:sldId id="261" r:id="rId10"/>
    <p:sldId id="262" r:id="rId11"/>
    <p:sldId id="263" r:id="rId12"/>
    <p:sldId id="264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5A72-DF27-4ED5-97B2-E62738C3D242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9EE2A3E-1F40-449A-8D3B-F167C55DB15B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00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5A72-DF27-4ED5-97B2-E62738C3D242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A3E-1F40-449A-8D3B-F167C55DB15B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5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5A72-DF27-4ED5-97B2-E62738C3D242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A3E-1F40-449A-8D3B-F167C55DB15B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8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5A72-DF27-4ED5-97B2-E62738C3D242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A3E-1F40-449A-8D3B-F167C55DB15B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3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5A72-DF27-4ED5-97B2-E62738C3D242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A3E-1F40-449A-8D3B-F167C55DB15B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89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5A72-DF27-4ED5-97B2-E62738C3D242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A3E-1F40-449A-8D3B-F167C55DB15B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1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5A72-DF27-4ED5-97B2-E62738C3D242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A3E-1F40-449A-8D3B-F167C55DB15B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5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5A72-DF27-4ED5-97B2-E62738C3D242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A3E-1F40-449A-8D3B-F167C55DB15B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69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5A72-DF27-4ED5-97B2-E62738C3D242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A3E-1F40-449A-8D3B-F167C55DB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52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5A72-DF27-4ED5-97B2-E62738C3D242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A3E-1F40-449A-8D3B-F167C55DB15B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63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6065A72-DF27-4ED5-97B2-E62738C3D242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A3E-1F40-449A-8D3B-F167C55DB15B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65A72-DF27-4ED5-97B2-E62738C3D242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EE2A3E-1F40-449A-8D3B-F167C55DB15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72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4480" y="1518602"/>
            <a:ext cx="9144000" cy="416083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uk-UA" b="1" dirty="0" smtClean="0">
                <a:effectLst>
                  <a:outerShdw dist="38100" dir="2700000" algn="bl">
                    <a:schemeClr val="accent5"/>
                  </a:outerShdw>
                </a:effectLst>
              </a:rPr>
              <a:t> </a:t>
            </a:r>
            <a:br>
              <a:rPr lang="uk-UA" b="1" dirty="0" smtClean="0">
                <a:effectLst>
                  <a:outerShdw dist="38100" dir="2700000" algn="bl">
                    <a:schemeClr val="accent5"/>
                  </a:outerShdw>
                </a:effectLst>
              </a:rPr>
            </a:br>
            <a:r>
              <a:rPr lang="uk-UA" b="1" dirty="0">
                <a:effectLst>
                  <a:outerShdw dist="38100" dir="2700000" algn="bl">
                    <a:schemeClr val="accent5"/>
                  </a:outerShdw>
                </a:effectLst>
              </a:rPr>
              <a:t/>
            </a:r>
            <a:br>
              <a:rPr lang="uk-UA" b="1" dirty="0">
                <a:effectLst>
                  <a:outerShdw dist="38100" dir="2700000" algn="bl">
                    <a:schemeClr val="accent5"/>
                  </a:outerShdw>
                </a:effectLst>
              </a:rPr>
            </a:br>
            <a:r>
              <a:rPr lang="uk-UA" b="1" dirty="0" smtClean="0">
                <a:effectLst>
                  <a:outerShdw dist="38100" dir="2700000" algn="bl">
                    <a:schemeClr val="accent5"/>
                  </a:outerShdw>
                </a:effectLst>
              </a:rPr>
              <a:t/>
            </a:r>
            <a:br>
              <a:rPr lang="uk-UA" b="1" dirty="0" smtClean="0">
                <a:effectLst>
                  <a:outerShdw dist="38100" dir="2700000" algn="bl">
                    <a:schemeClr val="accent5"/>
                  </a:outerShdw>
                </a:effectLst>
              </a:rPr>
            </a:br>
            <a:r>
              <a:rPr lang="uk-UA" sz="9600" b="1" dirty="0" smtClean="0">
                <a:solidFill>
                  <a:srgbClr val="002060"/>
                </a:solidFill>
                <a:effectLst>
                  <a:outerShdw dist="38100" dir="2700000" algn="bl">
                    <a:schemeClr val="accent5"/>
                  </a:outerShdw>
                </a:effectLst>
              </a:rPr>
              <a:t>ЛІРА </a:t>
            </a:r>
            <a:br>
              <a:rPr lang="uk-UA" sz="9600" b="1" dirty="0" smtClean="0">
                <a:solidFill>
                  <a:srgbClr val="002060"/>
                </a:solidFill>
                <a:effectLst>
                  <a:outerShdw dist="38100" dir="2700000" algn="bl">
                    <a:schemeClr val="accent5"/>
                  </a:outerShdw>
                </a:effectLst>
              </a:rPr>
            </a:br>
            <a:r>
              <a:rPr lang="uk-UA" sz="9600" b="1" dirty="0" smtClean="0">
                <a:solidFill>
                  <a:srgbClr val="002060"/>
                </a:solidFill>
                <a:effectLst>
                  <a:outerShdw dist="38100" dir="2700000" algn="bl">
                    <a:schemeClr val="accent5"/>
                  </a:outerShdw>
                </a:effectLst>
              </a:rPr>
              <a:t>ПРАЙМ </a:t>
            </a:r>
            <a:br>
              <a:rPr lang="uk-UA" sz="9600" b="1" dirty="0" smtClean="0">
                <a:solidFill>
                  <a:srgbClr val="002060"/>
                </a:solidFill>
                <a:effectLst>
                  <a:outerShdw dist="38100" dir="2700000" algn="bl">
                    <a:schemeClr val="accent5"/>
                  </a:outerShdw>
                </a:effectLst>
              </a:rPr>
            </a:br>
            <a:r>
              <a:rPr lang="ru-RU" sz="9600" b="1" dirty="0" smtClean="0">
                <a:solidFill>
                  <a:srgbClr val="002060"/>
                </a:solidFill>
                <a:effectLst>
                  <a:outerShdw dist="38100" dir="2700000" algn="bl">
                    <a:schemeClr val="accent5"/>
                  </a:outerShdw>
                </a:effectLst>
              </a:rPr>
              <a:t>ГРУП</a:t>
            </a:r>
            <a:r>
              <a:rPr lang="uk-UA" sz="9600" b="1" dirty="0" smtClean="0">
                <a:solidFill>
                  <a:srgbClr val="002060"/>
                </a:solidFill>
                <a:effectLst>
                  <a:outerShdw dist="38100" dir="2700000" algn="bl">
                    <a:schemeClr val="accent5"/>
                  </a:outerShdw>
                </a:effectLst>
              </a:rPr>
              <a:t>  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 descr="C:\Users\O200D~1.BAZ\AppData\Local\Temp\FineReader12.00\media\image1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65" y="1250617"/>
            <a:ext cx="1664710" cy="20639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604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0000" y="432000"/>
            <a:ext cx="1110624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2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 ЮРИДИЧНИЙ СУПРОВІД ГОСПОДАРСЬКОЇ ДІЯЛЬНОСТІ</a:t>
            </a:r>
            <a:endParaRPr lang="ru-RU" sz="2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/>
              <a:t> </a:t>
            </a:r>
            <a:endParaRPr lang="ru-RU" sz="1600" dirty="0"/>
          </a:p>
          <a:p>
            <a:pPr marL="342900" lvl="0" indent="-342900">
              <a:buFont typeface="+mj-lt"/>
              <a:buAutoNum type="arabicPeriod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Розроблення проектів угод, контрактів, договорів, в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т.ч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зовнішньоекономічних.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Юридична експертиза  договору або іншого правового документу на відповідність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законодавству.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Розроблення документів  підприємства (положення, інструкції,  правила та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інш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.).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Реєстрація, ліквідація, внесення змін до статутних документів підприємства.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Представництво інтересів Клієнта в судах, інших органах. Розроблення процесуальних документів.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Представництво інтересів Клієнта під час проведення перевірок.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Участь в проведенні переговорів з контрагентами, партнерами тощо.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Ведення кадрового діловодства (</a:t>
            </a:r>
            <a:r>
              <a:rPr lang="uk-U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аутсорсинг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4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5119" y="432000"/>
            <a:ext cx="11419205" cy="575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uk-UA" b="1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  <a:r>
              <a:rPr lang="uk-UA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ОТРИМАННЯ ДОЗВІЛЬНИХ ДОКУМЕНТІВ</a:t>
            </a:r>
            <a:endParaRPr lang="ru-R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7000"/>
              </a:lnSpc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87000"/>
              </a:lnSpc>
              <a:buFont typeface="+mj-lt"/>
              <a:buAutoNum type="arabicPeriod"/>
            </a:pP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Ліцензія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на будівництво об’єктів, що за класом наслідків (відповідальності) належать до об’єктів з середніми та значними наслідками.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87000"/>
              </a:lnSpc>
              <a:buFont typeface="+mj-lt"/>
              <a:buAutoNum type="arabicPeriod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87000"/>
              </a:lnSpc>
              <a:buFont typeface="+mj-lt"/>
              <a:buAutoNum type="arabicPeriod"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Повідомлення про початок виконання підготовчих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робіт.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87000"/>
              </a:lnSpc>
              <a:buFont typeface="+mj-lt"/>
              <a:buAutoNum type="arabicPeriod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87000"/>
              </a:lnSpc>
              <a:buFont typeface="+mj-lt"/>
              <a:buAutoNum type="arabicPeriod"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Повідомлення про початок виконання будівельних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робіт.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87000"/>
              </a:lnSpc>
              <a:buFont typeface="+mj-lt"/>
              <a:buAutoNum type="arabicPeriod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87000"/>
              </a:lnSpc>
              <a:buFont typeface="+mj-lt"/>
              <a:buAutoNum type="arabicPeriod"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Дозвіл на виконання будівельних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робіт.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87000"/>
              </a:lnSpc>
              <a:buFont typeface="+mj-lt"/>
              <a:buAutoNum type="arabicPeriod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87000"/>
              </a:lnSpc>
              <a:buFont typeface="+mj-lt"/>
              <a:buAutoNum type="arabicPeriod"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Будівельний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паспорт.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87000"/>
              </a:lnSpc>
              <a:buFont typeface="+mj-lt"/>
              <a:buAutoNum type="arabicPeriod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87000"/>
              </a:lnSpc>
              <a:buFont typeface="+mj-lt"/>
              <a:buAutoNum type="arabicPeriod"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Ліцензія на протипожежну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діяльність.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87000"/>
              </a:lnSpc>
              <a:buFont typeface="+mj-lt"/>
              <a:buAutoNum type="arabicPeriod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87000"/>
              </a:lnSpc>
              <a:buFont typeface="+mj-lt"/>
              <a:buAutoNum type="arabicPeriod"/>
            </a:pP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Дозвіл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на виконання робіт підвищеної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небезпеки.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87000"/>
              </a:lnSpc>
              <a:buFont typeface="+mj-lt"/>
              <a:buAutoNum type="arabicPeriod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87000"/>
              </a:lnSpc>
              <a:buFont typeface="+mj-lt"/>
              <a:buAutoNum type="arabicPeriod"/>
            </a:pP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Дозвіл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на експлуатацію машин, механізмів, устаткування підвищеної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небезпеки.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87000"/>
              </a:lnSpc>
              <a:buFont typeface="+mj-lt"/>
              <a:buAutoNum type="arabicPeriod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87000"/>
              </a:lnSpc>
              <a:buFont typeface="+mj-lt"/>
              <a:buAutoNum type="arabicPeriod"/>
            </a:pP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Дозвіл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на застосування машин, механізмів, устаткування підвищеної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небезпеки.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87000"/>
              </a:lnSpc>
              <a:buFont typeface="+mj-lt"/>
              <a:buAutoNum type="arabicPeriod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87000"/>
              </a:lnSpc>
              <a:buFont typeface="+mj-lt"/>
              <a:buAutoNum type="arabicPeriod"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Декларація відповідності матеріально-технічної бази вимогам законодавства з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охорони праці.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87000"/>
              </a:lnSpc>
              <a:buFont typeface="+mj-lt"/>
              <a:buAutoNum type="arabicPeriod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87000"/>
              </a:lnSpc>
              <a:buFont typeface="+mj-lt"/>
              <a:buAutoNum type="arabicPeriod"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Свідоцтво про атестацію вимірювальної лабораторії. 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87000"/>
              </a:lnSpc>
              <a:buFont typeface="+mj-lt"/>
              <a:buAutoNum type="arabicPeriod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87000"/>
              </a:lnSpc>
              <a:buFont typeface="+mj-lt"/>
              <a:buAutoNum type="arabicPeriod"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Супровід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експертизи.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1709057"/>
            <a:ext cx="3501531" cy="2007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575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20" y="1143200"/>
            <a:ext cx="3312160" cy="19048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20000" y="432000"/>
            <a:ext cx="10982325" cy="5051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solidFill>
                  <a:srgbClr val="002060"/>
                </a:solidFill>
                <a:effectLst>
                  <a:outerShdw dist="38100" dir="2700000" algn="bl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ПОСЛУГИ НАПРЯМКУ </a:t>
            </a:r>
            <a:r>
              <a:rPr lang="uk-UA" sz="2400" b="1" dirty="0" smtClean="0">
                <a:solidFill>
                  <a:srgbClr val="002060"/>
                </a:solidFill>
                <a:effectLst>
                  <a:outerShdw dist="38100" dir="2700000" algn="bl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ОСВІТИ</a:t>
            </a:r>
          </a:p>
          <a:p>
            <a:endParaRPr lang="ru-RU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4.1. </a:t>
            </a:r>
            <a:r>
              <a:rPr lang="uk-UA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УСНИЙ ПЕРЕКЛАД, ВКЛЮЧАЮЧИ  ПОСЛІДОВНИЙ </a:t>
            </a:r>
            <a:endParaRPr lang="uk-UA" b="1" u="sng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uk-UA" b="1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ПЕРЕКЛАД</a:t>
            </a:r>
            <a:endParaRPr lang="ru-R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uk-UA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  <a:r>
              <a:rPr lang="uk-UA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ПРОВЕДЕННЯ ІНДИВІДУАЛЬНОГО ТА </a:t>
            </a:r>
            <a:r>
              <a:rPr lang="uk-UA" b="1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ГРУПОВОГО</a:t>
            </a:r>
          </a:p>
          <a:p>
            <a:r>
              <a:rPr lang="uk-UA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uk-UA" b="1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КОРПОРАТИВНОГО НАВЧАННЯ АНГЛІЙСЬКОЇ МОВИ</a:t>
            </a:r>
            <a:endParaRPr lang="ru-R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uk-U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uk-UA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1400" i="1" dirty="0">
                <a:latin typeface="Arial" panose="020B0604020202020204" pitchFamily="34" charset="0"/>
                <a:cs typeface="Arial" panose="020B0604020202020204" pitchFamily="34" charset="0"/>
              </a:rPr>
              <a:t>Курси корпоративного навчання можуть зацікавити керівників бізнесу, які бачать потребу в поліпшенні знань ділової лексики та граматики англійської мови серед своїх співробітників. Ми надаємо навчання як загальної тематики, так і спеціалізованої, яка найбільш підходить напрямку Вашого бізнесу (навички сучасного ділового спілкування та ведення переписки). Навчання співробітників англійській мові дозволить зробити Вашу компанію ще більш конкурентоспроможною). Навчання проводиться на території замовника або в нашому офісі.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457200" y="469442"/>
            <a:ext cx="4771050" cy="743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90600" algn="just">
              <a:lnSpc>
                <a:spcPct val="107000"/>
              </a:lnSpc>
              <a:spcAft>
                <a:spcPts val="800"/>
              </a:spcAft>
            </a:pPr>
            <a:r>
              <a:rPr lang="uk-UA" b="1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4.3. ПРОВЕДЕННЯ СЕМІНАРІВ </a:t>
            </a:r>
            <a:r>
              <a:rPr lang="uk-UA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90600" algn="just">
              <a:lnSpc>
                <a:spcPct val="107000"/>
              </a:lnSpc>
              <a:spcAft>
                <a:spcPts val="800"/>
              </a:spcAft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25" y="1041640"/>
            <a:ext cx="3942080" cy="26165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438150" y="3873285"/>
            <a:ext cx="11032490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b="1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uk-UA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  <a:r>
              <a:rPr lang="uk-UA" b="1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ПОСЛУГИ ДЛЯ ІНОЗЕМЦІВ: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Супровід іноземних громадян, представництво </a:t>
            </a:r>
            <a:r>
              <a:rPr lang="uk-UA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uk-U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підписанні угод, за їх участі та </a:t>
            </a:r>
            <a:r>
              <a:rPr lang="uk-UA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інше;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170" algn="just">
              <a:lnSpc>
                <a:spcPct val="107000"/>
              </a:lnSpc>
              <a:spcAft>
                <a:spcPts val="0"/>
              </a:spcAft>
            </a:pPr>
            <a:r>
              <a:rPr lang="uk-U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lvl="0" indent="-361950" algn="just"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Формування </a:t>
            </a:r>
            <a:r>
              <a:rPr lang="uk-U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 здійснення індивідуальних і групових туристичних програм для іноземців з супроводженням англомовним фахівцем з метою ознайомлення з культурою та природою країни.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7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05840" y="728261"/>
            <a:ext cx="910742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Aft>
                <a:spcPts val="0"/>
              </a:spcAft>
            </a:pPr>
            <a:r>
              <a:rPr lang="uk-UA" sz="2800" b="1" dirty="0" smtClean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2060"/>
                </a:solidFill>
                <a:effectLst>
                  <a:outerShdw dist="38100" dir="2700000" algn="bl">
                    <a:schemeClr val="accent5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НАШІ </a:t>
            </a:r>
            <a:r>
              <a:rPr lang="uk-UA" sz="2800" b="1" dirty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2060"/>
                </a:solidFill>
                <a:effectLst>
                  <a:outerShdw dist="38100" dir="2700000" algn="bl">
                    <a:schemeClr val="accent5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РЕКВІЗИТИ</a:t>
            </a:r>
          </a:p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 </a:t>
            </a:r>
            <a:endParaRPr lang="uk-UA" dirty="0">
              <a:solidFill>
                <a:srgbClr val="000000"/>
              </a:solidFill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solidFill>
                  <a:srgbClr val="00206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ТОВ „ЛІРА ПРАЙМ ГРУП”</a:t>
            </a:r>
            <a:endParaRPr lang="uk-UA" dirty="0">
              <a:solidFill>
                <a:srgbClr val="002060"/>
              </a:solidFill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03057, м. Київ, вул. Антона Цедіка, 10-А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код ЄДРПОУ 42932790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п/р </a:t>
            </a:r>
            <a:r>
              <a:rPr lang="en-US" dirty="0"/>
              <a:t>UA</a:t>
            </a:r>
            <a:r>
              <a:rPr lang="ru-RU" dirty="0"/>
              <a:t>283007110000026008052674704</a:t>
            </a:r>
            <a:r>
              <a:rPr lang="uk-UA" dirty="0" smtClean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в АТ КБ «ПРИВАТБАНК»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МФО 300711</a:t>
            </a:r>
          </a:p>
          <a:p>
            <a:pPr marL="179705" indent="-179705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ІПН 429327926596</a:t>
            </a:r>
            <a:endParaRPr lang="uk-UA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9705" indent="-179705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Директор </a:t>
            </a:r>
            <a:r>
              <a:rPr lang="uk-UA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Новак Ірина Михайлівна</a:t>
            </a:r>
            <a:endParaRPr lang="uk-UA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uk-UA" b="1" dirty="0" smtClean="0">
                <a:solidFill>
                  <a:srgbClr val="00206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ВАЛЮТНІ РАХУНКИ: </a:t>
            </a:r>
            <a:endParaRPr lang="uk-UA" dirty="0" smtClean="0">
              <a:solidFill>
                <a:srgbClr val="002060"/>
              </a:solidFill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EUR</a:t>
            </a:r>
            <a:r>
              <a:rPr lang="uk-UA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/>
              <a:t>UA</a:t>
            </a:r>
            <a:r>
              <a:rPr lang="ru-RU" dirty="0"/>
              <a:t>8730071100000</a:t>
            </a:r>
            <a:r>
              <a:rPr lang="uk-UA" dirty="0"/>
              <a:t>26002052672779 </a:t>
            </a:r>
            <a:r>
              <a:rPr lang="uk-UA" dirty="0" smtClean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в </a:t>
            </a:r>
            <a:r>
              <a:rPr lang="uk-UA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АТ КБ «ПРИВАТБАНК»</a:t>
            </a:r>
          </a:p>
          <a:p>
            <a:r>
              <a:rPr lang="uk-UA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USD</a:t>
            </a:r>
            <a:r>
              <a:rPr lang="uk-UA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/>
              <a:t>UA</a:t>
            </a:r>
            <a:r>
              <a:rPr lang="ru-RU" dirty="0"/>
              <a:t>0430071100000</a:t>
            </a:r>
            <a:r>
              <a:rPr lang="uk-UA" dirty="0"/>
              <a:t>26006052674234</a:t>
            </a:r>
            <a:r>
              <a:rPr lang="uk-UA" dirty="0" smtClean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в АТ КБ «ПРИВАТБАНК»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sz="6700" b="1" dirty="0" err="1" smtClean="0"/>
              <a:t>дякуємо</a:t>
            </a:r>
            <a:r>
              <a:rPr lang="ru-RU" sz="6700" b="1" dirty="0" smtClean="0"/>
              <a:t> за </a:t>
            </a:r>
            <a:r>
              <a:rPr lang="ru-RU" sz="6700" b="1" dirty="0" err="1" smtClean="0"/>
              <a:t>увагу</a:t>
            </a:r>
            <a:r>
              <a:rPr lang="ru-RU" sz="6700" b="1" dirty="0" smtClean="0"/>
              <a:t>!</a:t>
            </a:r>
            <a:endParaRPr lang="ru-RU" sz="6700" b="1" dirty="0"/>
          </a:p>
        </p:txBody>
      </p:sp>
    </p:spTree>
    <p:extLst>
      <p:ext uri="{BB962C8B-B14F-4D97-AF65-F5344CB8AC3E}">
        <p14:creationId xmlns:p14="http://schemas.microsoft.com/office/powerpoint/2010/main" val="39903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94327" y="138544"/>
            <a:ext cx="11240655" cy="623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002060"/>
                </a:solidFill>
                <a:effectLst>
                  <a:outerShdw dist="38100" dir="2700000" algn="bl">
                    <a:schemeClr val="accent5"/>
                  </a:outerShdw>
                </a:effectLst>
              </a:rPr>
              <a:t>НАДАЄ ПОСЛУГИ</a:t>
            </a:r>
            <a:endParaRPr lang="ru-RU" sz="1100" dirty="0">
              <a:solidFill>
                <a:srgbClr val="002060"/>
              </a:solidFill>
            </a:endParaRPr>
          </a:p>
          <a:p>
            <a:r>
              <a:rPr lang="uk-UA" dirty="0"/>
              <a:t>  </a:t>
            </a:r>
            <a:endParaRPr lang="ru-RU" sz="1400" dirty="0"/>
          </a:p>
          <a:p>
            <a:pPr lvl="0">
              <a:tabLst>
                <a:tab pos="8077200" algn="l"/>
              </a:tabLst>
            </a:pPr>
            <a:r>
              <a:rPr lang="ru-RU" dirty="0" smtClean="0"/>
              <a:t>1. </a:t>
            </a:r>
            <a:r>
              <a:rPr lang="uk-UA" dirty="0" smtClean="0"/>
              <a:t>ОРГАНІЗАЦІЯ </a:t>
            </a:r>
            <a:r>
              <a:rPr lang="uk-UA" dirty="0"/>
              <a:t>БУДІВНИЦТВА </a:t>
            </a:r>
            <a:r>
              <a:rPr lang="uk-UA" dirty="0" smtClean="0"/>
              <a:t>БУДІВЕЛЬ</a:t>
            </a:r>
            <a:endParaRPr lang="ru-RU" dirty="0" smtClean="0"/>
          </a:p>
          <a:p>
            <a:pPr lvl="1">
              <a:tabLst>
                <a:tab pos="8077200" algn="l"/>
              </a:tabLst>
            </a:pPr>
            <a:r>
              <a:rPr lang="uk-UA" dirty="0" smtClean="0"/>
              <a:t>1.1. РОЗРОБЛЕННЯ ПРОЕКТНО - </a:t>
            </a:r>
            <a:r>
              <a:rPr lang="ru-RU" dirty="0" smtClean="0"/>
              <a:t>КОШТОРИСНО</a:t>
            </a:r>
            <a:r>
              <a:rPr lang="uk-UA" dirty="0" smtClean="0"/>
              <a:t>Ї ДОКУМЕНТАЦІЇ……….….……....3</a:t>
            </a:r>
            <a:endParaRPr lang="ru-RU" dirty="0" smtClean="0"/>
          </a:p>
          <a:p>
            <a:pPr lvl="1">
              <a:tabLst>
                <a:tab pos="8077200" algn="l"/>
              </a:tabLst>
            </a:pPr>
            <a:r>
              <a:rPr lang="uk-UA" dirty="0" smtClean="0"/>
              <a:t>1.2. ПОЗИТИВНЕ </a:t>
            </a:r>
            <a:r>
              <a:rPr lang="uk-UA" dirty="0"/>
              <a:t>ПРОХОДЖЕННЯ </a:t>
            </a:r>
            <a:r>
              <a:rPr lang="uk-UA" dirty="0" smtClean="0"/>
              <a:t>ЕКСПЕРТИЗИ…….………………………..…...…...</a:t>
            </a:r>
            <a:r>
              <a:rPr lang="uk-UA" dirty="0"/>
              <a:t>4</a:t>
            </a:r>
            <a:endParaRPr lang="ru-RU" dirty="0"/>
          </a:p>
          <a:p>
            <a:pPr lvl="1">
              <a:tabLst>
                <a:tab pos="8077200" algn="l"/>
              </a:tabLst>
            </a:pPr>
            <a:r>
              <a:rPr lang="uk-UA" dirty="0" smtClean="0"/>
              <a:t>1.3. ОТРИМАННЯ </a:t>
            </a:r>
            <a:r>
              <a:rPr lang="uk-UA" dirty="0"/>
              <a:t>ВИХІДНИХ ДАННИХ ДЛЯ </a:t>
            </a:r>
            <a:r>
              <a:rPr lang="uk-UA" dirty="0" smtClean="0"/>
              <a:t>ПРОЕКТУВАННЯ……..…….……..…......4</a:t>
            </a:r>
            <a:endParaRPr lang="ru-RU" dirty="0"/>
          </a:p>
          <a:p>
            <a:pPr lvl="1">
              <a:tabLst>
                <a:tab pos="8077200" algn="l"/>
              </a:tabLst>
            </a:pPr>
            <a:r>
              <a:rPr lang="uk-UA" dirty="0" smtClean="0"/>
              <a:t>1.4. АВТОРСЬКИЙ НАГЛЯД..…………………………………………………………….........4</a:t>
            </a:r>
            <a:endParaRPr lang="ru-RU" dirty="0"/>
          </a:p>
          <a:p>
            <a:pPr lvl="0">
              <a:tabLst>
                <a:tab pos="8077200" algn="l"/>
              </a:tabLst>
            </a:pPr>
            <a:r>
              <a:rPr lang="uk-UA" dirty="0" smtClean="0"/>
              <a:t>2. БУДІВНИЦТВО </a:t>
            </a:r>
            <a:r>
              <a:rPr lang="uk-UA" dirty="0"/>
              <a:t>ЖИТЛОВИХ І НЕЖИТЛОВИХ </a:t>
            </a:r>
            <a:r>
              <a:rPr lang="uk-UA" dirty="0" smtClean="0"/>
              <a:t>БУДІВЕЛЬ…………………..…..……….….5</a:t>
            </a:r>
            <a:endParaRPr lang="ru-RU" dirty="0"/>
          </a:p>
          <a:p>
            <a:pPr lvl="0">
              <a:tabLst>
                <a:tab pos="8077200" algn="l"/>
              </a:tabLst>
            </a:pPr>
            <a:r>
              <a:rPr lang="uk-UA" dirty="0" smtClean="0"/>
              <a:t>3. ДІЯЛЬНІСТЬ </a:t>
            </a:r>
            <a:r>
              <a:rPr lang="uk-UA" dirty="0"/>
              <a:t>У СФЕРІ </a:t>
            </a:r>
            <a:r>
              <a:rPr lang="uk-UA" dirty="0" smtClean="0"/>
              <a:t>ПРАВА</a:t>
            </a:r>
            <a:endParaRPr lang="ru-RU" dirty="0"/>
          </a:p>
          <a:p>
            <a:pPr lvl="1">
              <a:tabLst>
                <a:tab pos="8077200" algn="l"/>
              </a:tabLst>
            </a:pPr>
            <a:r>
              <a:rPr lang="uk-UA" dirty="0" smtClean="0"/>
              <a:t>3.1. ДАБІ…………………………………………………………………………………………...</a:t>
            </a:r>
            <a:r>
              <a:rPr lang="uk-UA" dirty="0"/>
              <a:t>6</a:t>
            </a:r>
            <a:endParaRPr lang="ru-RU" dirty="0"/>
          </a:p>
          <a:p>
            <a:pPr lvl="1">
              <a:tabLst>
                <a:tab pos="8077200" algn="l"/>
              </a:tabLst>
            </a:pPr>
            <a:r>
              <a:rPr lang="uk-UA" dirty="0" smtClean="0"/>
              <a:t>3.2. ДЕРЖПРАЦІ……………………………………………………………………….…….…..8</a:t>
            </a:r>
            <a:endParaRPr lang="ru-RU" dirty="0"/>
          </a:p>
          <a:p>
            <a:pPr lvl="1">
              <a:tabLst>
                <a:tab pos="8077200" algn="l"/>
              </a:tabLst>
            </a:pPr>
            <a:r>
              <a:rPr lang="uk-UA" dirty="0" smtClean="0"/>
              <a:t>3.3. ЮРИДИЧНИЙ </a:t>
            </a:r>
            <a:r>
              <a:rPr lang="uk-UA" dirty="0"/>
              <a:t>СУПРОВІД ГОСПОДАРСЬКОЇ ДІЯЛЬНОСТІ</a:t>
            </a:r>
            <a:r>
              <a:rPr lang="uk-UA" dirty="0" smtClean="0"/>
              <a:t>………………….…….10</a:t>
            </a:r>
            <a:endParaRPr lang="ru-RU" dirty="0"/>
          </a:p>
          <a:p>
            <a:pPr lvl="1">
              <a:tabLst>
                <a:tab pos="8077200" algn="l"/>
              </a:tabLst>
            </a:pPr>
            <a:r>
              <a:rPr lang="uk-UA" dirty="0" smtClean="0"/>
              <a:t>3.4. ОТРИМАННЯ </a:t>
            </a:r>
            <a:r>
              <a:rPr lang="uk-UA" dirty="0"/>
              <a:t>ДОЗВІЛЬНИХ ДОКУМЕНТІВ</a:t>
            </a:r>
            <a:r>
              <a:rPr lang="uk-UA" dirty="0" smtClean="0"/>
              <a:t>…………………………….….………....11</a:t>
            </a:r>
            <a:endParaRPr lang="ru-RU" dirty="0"/>
          </a:p>
          <a:p>
            <a:pPr lvl="0">
              <a:tabLst>
                <a:tab pos="8077200" algn="l"/>
              </a:tabLst>
            </a:pPr>
            <a:r>
              <a:rPr lang="uk-UA" dirty="0" smtClean="0"/>
              <a:t>4. ІНШІ </a:t>
            </a:r>
            <a:r>
              <a:rPr lang="uk-UA" dirty="0"/>
              <a:t>ВИДИ ОСВІТИ </a:t>
            </a:r>
            <a:endParaRPr lang="ru-RU" dirty="0"/>
          </a:p>
          <a:p>
            <a:pPr lvl="1">
              <a:tabLst>
                <a:tab pos="8077200" algn="l"/>
              </a:tabLst>
            </a:pPr>
            <a:r>
              <a:rPr lang="uk-UA" dirty="0" smtClean="0"/>
              <a:t>4.1. УСНИЙ ПЕРЕКЛАД…………………………………..……………………….………..…12</a:t>
            </a:r>
            <a:endParaRPr lang="ru-RU" dirty="0"/>
          </a:p>
          <a:p>
            <a:pPr lvl="1">
              <a:tabLst>
                <a:tab pos="8077200" algn="l"/>
              </a:tabLst>
            </a:pPr>
            <a:r>
              <a:rPr lang="uk-UA" dirty="0" smtClean="0"/>
              <a:t>4.2. ПРОВЕДЕННЯ </a:t>
            </a:r>
            <a:r>
              <a:rPr lang="uk-UA" dirty="0"/>
              <a:t>ІНДИВІДУАЛЬНОГО ТА </a:t>
            </a:r>
            <a:r>
              <a:rPr lang="uk-UA" dirty="0" smtClean="0"/>
              <a:t>ГРУПОВОГО</a:t>
            </a:r>
            <a:r>
              <a:rPr lang="en-US" dirty="0" smtClean="0"/>
              <a:t> </a:t>
            </a:r>
            <a:r>
              <a:rPr lang="uk-UA" dirty="0" smtClean="0"/>
              <a:t>КОРПОРАТИВНОГО </a:t>
            </a:r>
          </a:p>
          <a:p>
            <a:pPr lvl="1">
              <a:tabLst>
                <a:tab pos="8077200" algn="l"/>
              </a:tabLst>
            </a:pPr>
            <a:r>
              <a:rPr lang="uk-UA" dirty="0"/>
              <a:t> </a:t>
            </a:r>
            <a:r>
              <a:rPr lang="uk-UA" dirty="0" smtClean="0"/>
              <a:t>     НАВЧАННЯ </a:t>
            </a:r>
            <a:r>
              <a:rPr lang="uk-UA" dirty="0"/>
              <a:t>АНГЛІЙСЬКОЇ МОВИ</a:t>
            </a:r>
            <a:r>
              <a:rPr lang="uk-UA" dirty="0" smtClean="0"/>
              <a:t>………….…………………………..………………..12</a:t>
            </a:r>
            <a:endParaRPr lang="ru-RU" dirty="0"/>
          </a:p>
          <a:p>
            <a:pPr lvl="1">
              <a:tabLst>
                <a:tab pos="8077200" algn="l"/>
              </a:tabLst>
            </a:pPr>
            <a:r>
              <a:rPr lang="uk-UA" dirty="0" smtClean="0"/>
              <a:t>4.3. ПРОВЕДЕННЯ </a:t>
            </a:r>
            <a:r>
              <a:rPr lang="uk-UA" dirty="0"/>
              <a:t>СЕМІНАРІВ</a:t>
            </a:r>
            <a:r>
              <a:rPr lang="uk-UA" dirty="0" smtClean="0"/>
              <a:t>…………………………...………….……..……….….......13</a:t>
            </a:r>
            <a:endParaRPr lang="ru-RU" dirty="0"/>
          </a:p>
          <a:p>
            <a:pPr lvl="1">
              <a:tabLst>
                <a:tab pos="8077200" algn="l"/>
              </a:tabLst>
            </a:pPr>
            <a:r>
              <a:rPr lang="uk-UA" dirty="0" smtClean="0"/>
              <a:t>4.4. ПОСЛУГИ </a:t>
            </a:r>
            <a:r>
              <a:rPr lang="uk-UA" dirty="0"/>
              <a:t>ДЛЯ ІНОЗЕМЦІВ</a:t>
            </a:r>
            <a:r>
              <a:rPr lang="uk-UA" dirty="0" smtClean="0"/>
              <a:t>…………………………………..………………………….13</a:t>
            </a:r>
          </a:p>
          <a:p>
            <a:pPr lvl="1" indent="-457200">
              <a:tabLst>
                <a:tab pos="8077200" algn="l"/>
              </a:tabLst>
            </a:pPr>
            <a:r>
              <a:rPr lang="uk-UA" dirty="0" smtClean="0"/>
              <a:t>5. НАШІ РЕКВІЗИТИ………………...…………………………………..……………………..…….14</a:t>
            </a:r>
            <a:endParaRPr lang="uk-UA" dirty="0"/>
          </a:p>
          <a:p>
            <a:pPr lvl="1">
              <a:tabLst>
                <a:tab pos="8077200" algn="l"/>
              </a:tabLst>
            </a:pPr>
            <a:endParaRPr lang="ru-RU" dirty="0"/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7750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9999" y="540000"/>
            <a:ext cx="10538843" cy="5905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k-UA" sz="2800" b="1" dirty="0" smtClean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2060"/>
                </a:solidFill>
                <a:effectLst>
                  <a:outerShdw dist="38100" dir="2700000" algn="bl">
                    <a:schemeClr val="accent5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ОРГАНІЗАЦІЯ БУДІВНИЦТВА БУДІВЕЛЬ</a:t>
            </a:r>
          </a:p>
          <a:p>
            <a:pPr>
              <a:lnSpc>
                <a:spcPct val="150000"/>
              </a:lnSpc>
            </a:pPr>
            <a:r>
              <a:rPr lang="uk-UA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r>
              <a:rPr lang="uk-UA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РОЗРОБЛЕННЯ ПРОЕКТНО - КОШТОРИСНОЇ ДОКУМЕНТАЦІЇ.</a:t>
            </a:r>
            <a:endParaRPr lang="ru-R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Генплан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Архітектурні рішення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Конструкції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залізобетонні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Конструкції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металеві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Технологічний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розділ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Опалення і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вентиляція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Вода и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каналізація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Електротехнічні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рішення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Системи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пожежної безпеки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Проект організації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будівництва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Розробка 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кошторису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10" y="2186152"/>
            <a:ext cx="3777724" cy="22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2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:\Users\O200D~1.BAZ\AppData\Local\Temp\FineReader12.00\media\image2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590" y="778828"/>
            <a:ext cx="3472180" cy="4507865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1016000" y="533179"/>
            <a:ext cx="6096000" cy="47654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1.2 </a:t>
            </a:r>
            <a:r>
              <a:rPr lang="uk-UA" b="1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ПОЗИТИВНЕ ПРОХОДЖЕННЯ ЕКСПЕРТИЗИ ПРОЕКТНОЇ ДОКУМЕНТАЦІЇ</a:t>
            </a:r>
            <a:r>
              <a:rPr lang="uk-UA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uk-UA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як власної, так і проектної </a:t>
            </a:r>
            <a:r>
              <a:rPr lang="uk-UA" i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документації </a:t>
            </a:r>
            <a:r>
              <a:rPr lang="uk-UA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Клієнта</a:t>
            </a:r>
            <a:r>
              <a:rPr lang="uk-UA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uk-UA" b="1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1.3 </a:t>
            </a:r>
            <a:r>
              <a:rPr lang="uk-UA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ОТРИМАННЯ </a:t>
            </a:r>
            <a:r>
              <a:rPr lang="uk-UA" b="1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ВИХІДНИХ </a:t>
            </a:r>
            <a:r>
              <a:rPr lang="uk-UA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ДАНИХ </a:t>
            </a:r>
            <a:r>
              <a:rPr lang="uk-UA" b="1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ДЛЯ </a:t>
            </a:r>
            <a:r>
              <a:rPr lang="uk-UA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ПРОЕКТУВАННЯ</a:t>
            </a:r>
            <a:r>
              <a:rPr lang="uk-UA" b="1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uk-UA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690620" algn="l"/>
              </a:tabLst>
            </a:pPr>
            <a:r>
              <a:rPr lang="uk-UA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містобудівні умови та обмеження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690620" algn="l"/>
              </a:tabLst>
            </a:pPr>
            <a:r>
              <a:rPr lang="uk-UA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технічні умови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3690620" algn="l"/>
              </a:tabLst>
            </a:pPr>
            <a:r>
              <a:rPr lang="uk-UA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завдання на проектування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uk-UA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uk-UA" b="1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1.4    </a:t>
            </a:r>
            <a:r>
              <a:rPr lang="uk-UA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АВТОРСЬКИЙ </a:t>
            </a:r>
            <a:r>
              <a:rPr lang="uk-UA" b="1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НАГЛЯД</a:t>
            </a:r>
            <a:r>
              <a:rPr lang="ru-RU" b="1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6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O200D~1.BAZ\AppData\Local\Temp\FineReader12.00\media\image5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560" y="701040"/>
            <a:ext cx="3413760" cy="45211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619125" y="205065"/>
            <a:ext cx="7229475" cy="6324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k-UA" sz="2800" b="1" dirty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2060"/>
                </a:solidFill>
                <a:effectLst>
                  <a:outerShdw dist="38100" dir="2700000" algn="bl">
                    <a:schemeClr val="accent5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БУДІВНИЦТВО ЖИТЛОВИХ І НЕЖИТЛОВИХ </a:t>
            </a:r>
            <a:r>
              <a:rPr lang="uk-UA" sz="2800" b="1" dirty="0" smtClean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2060"/>
                </a:solidFill>
                <a:effectLst>
                  <a:outerShdw dist="38100" dir="2700000" algn="bl">
                    <a:schemeClr val="accent5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БУДІВЕЛЬ</a:t>
            </a:r>
            <a:endParaRPr lang="ru-RU" sz="1600" dirty="0" smtClean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uk-UA" sz="15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СС1</a:t>
            </a:r>
            <a:r>
              <a:rPr lang="uk-UA" sz="15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Улаштування основ, фундаментів, бетонні роботи.                      </a:t>
            </a:r>
            <a:endParaRPr lang="ru-RU" sz="15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uk-UA" sz="15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СС1</a:t>
            </a:r>
            <a:r>
              <a:rPr lang="uk-UA" sz="1500" b="1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uk-UA" sz="1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Виготовлення та монтаж металоконструкцій.                                </a:t>
            </a:r>
            <a:endParaRPr lang="ru-RU" sz="1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uk-UA" sz="1500" b="1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СС1.</a:t>
            </a:r>
            <a:r>
              <a:rPr lang="uk-UA" sz="1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Електромонтажні </a:t>
            </a: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роботи.                                                                  </a:t>
            </a:r>
            <a:endParaRPr lang="ru-RU" sz="1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uk-UA" sz="1500" b="1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СС1.</a:t>
            </a:r>
            <a:r>
              <a:rPr lang="uk-UA" sz="1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Зведення кам’яних та армокам’яних конструкцій.                         </a:t>
            </a:r>
            <a:endParaRPr lang="ru-RU" sz="1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uk-UA" sz="1500" b="1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СС1.</a:t>
            </a:r>
            <a:r>
              <a:rPr lang="uk-UA" sz="15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sz="1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Монтаж інженерних систем (сантехніка, вентиляція, кондиціювання) </a:t>
            </a:r>
            <a:endParaRPr lang="ru-RU" sz="1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uk-UA" sz="1500" b="1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СС1, СС2, СС3.</a:t>
            </a:r>
            <a:r>
              <a:rPr lang="uk-UA" sz="15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sz="1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Тинькування, шпаклювання, нанесення </a:t>
            </a: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декоративних </a:t>
            </a:r>
            <a:r>
              <a:rPr lang="uk-UA" sz="1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покриттів, </a:t>
            </a: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фарбування.</a:t>
            </a:r>
            <a:r>
              <a:rPr lang="uk-UA" sz="1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Влаштування </a:t>
            </a:r>
            <a:r>
              <a:rPr lang="uk-UA" sz="1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стяжки.                                                     </a:t>
            </a:r>
            <a:endParaRPr lang="ru-RU" sz="1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uk-UA" sz="1500" b="1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СС1, СС2, СС3.</a:t>
            </a:r>
            <a:r>
              <a:rPr lang="uk-UA" sz="15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sz="1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Монтаж конструкцій з гіпсокартону</a:t>
            </a: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sz="1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uk-UA" sz="1500" b="1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СС1, СС2, СС3.</a:t>
            </a:r>
            <a:r>
              <a:rPr lang="uk-UA" sz="15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sz="1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Монтаж стелі типу </a:t>
            </a:r>
            <a:r>
              <a:rPr lang="uk-UA" sz="15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армстронг</a:t>
            </a:r>
            <a:r>
              <a:rPr lang="uk-UA" sz="1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натяжних стель.                                                             </a:t>
            </a:r>
            <a:endParaRPr lang="ru-RU" sz="1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uk-UA" sz="1500" b="1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СС1, СС2 СС3</a:t>
            </a:r>
            <a:r>
              <a:rPr lang="uk-UA" sz="15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uk-UA" sz="1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Лицювання поверхні плиткою, натуральним камінням та ін</a:t>
            </a: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(</a:t>
            </a:r>
            <a:r>
              <a:rPr lang="uk-UA" sz="1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стіни, підлога) </a:t>
            </a:r>
            <a:endParaRPr lang="ru-RU" sz="1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uk-UA" sz="1500" b="1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СС1, СС2 СС3.</a:t>
            </a:r>
            <a:r>
              <a:rPr lang="uk-UA" sz="15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sz="1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Влаштування покрівлі (</a:t>
            </a: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покрівля, </a:t>
            </a:r>
            <a:r>
              <a:rPr lang="uk-UA" sz="1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що наплавляється, жорстка покрівля, </a:t>
            </a: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мембранна </a:t>
            </a:r>
            <a:r>
              <a:rPr lang="uk-UA" sz="1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покрівля)     </a:t>
            </a:r>
            <a:endParaRPr lang="ru-RU" sz="1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uk-UA" sz="1500" b="1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СС1, СС2 СС3</a:t>
            </a:r>
            <a:r>
              <a:rPr lang="uk-UA" sz="15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sz="1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Монтаж конструкцій заповнення прорізів (вікна, двері, вітражі)  </a:t>
            </a:r>
            <a:endParaRPr lang="ru-RU" sz="1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uk-UA" sz="1500" b="1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СС1, СС2 СС3.</a:t>
            </a:r>
            <a:r>
              <a:rPr lang="uk-UA" sz="15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sz="1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Утеплення фасадів                                                         </a:t>
            </a:r>
            <a:endParaRPr lang="ru-RU" sz="1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9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13324" y="255353"/>
            <a:ext cx="10635751" cy="668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k-UA" sz="2800" b="1" dirty="0" smtClean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2060"/>
                </a:solidFill>
                <a:effectLst>
                  <a:outerShdw dist="38100" dir="2700000" algn="bl">
                    <a:schemeClr val="accent5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ДІЯЛЬНІСТЬ У СФЕРІ ПРАВА</a:t>
            </a:r>
          </a:p>
          <a:p>
            <a:r>
              <a:rPr lang="uk-UA" b="1" u="sng" dirty="0">
                <a:solidFill>
                  <a:srgbClr val="002060"/>
                </a:solidFill>
              </a:rPr>
              <a:t>3.1. ДАБІ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uk-UA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 Представництво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Клієнта при проведенні перевірок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ДАБІ.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 Оскарження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рішень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ДАБІ.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3. Отримання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дозвільної документації для будівництва: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Повідомлення про початок виконання підготовчих робіт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Повідомлення про початок виконання будівельних робіт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Дозвіл на виконання будівельних робіт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Будівельний паспорт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4. Введення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в експлуатацію самовільно збудованих і реконструйованих об’єктів. 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Оформлення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права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власності.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5. Аудит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будівельної документації з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висновком.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6. Виконання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функцій Замовника у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будівництві.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7. Виконання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функцій технічного нагляду у будівництві (сертифікованими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спеціалістами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компанії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uk-UA" sz="2800" b="1" dirty="0" smtClean="0">
              <a:ln w="6731" cap="flat" cmpd="sng" algn="ctr">
                <a:solidFill>
                  <a:srgbClr val="FFFFFF"/>
                </a:solidFill>
                <a:prstDash val="solid"/>
                <a:round/>
              </a:ln>
              <a:solidFill>
                <a:srgbClr val="262626"/>
              </a:solidFill>
              <a:effectLst>
                <a:outerShdw dist="38100" dir="2700000" algn="bl">
                  <a:schemeClr val="accent5"/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80" y="1335497"/>
            <a:ext cx="3461590" cy="198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6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0" y="1097280"/>
            <a:ext cx="4145280" cy="2834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609600" y="229429"/>
            <a:ext cx="6411686" cy="6002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  <a:tabLst>
                <a:tab pos="270510" algn="l"/>
                <a:tab pos="4500880" algn="l"/>
                <a:tab pos="4591050" algn="l"/>
              </a:tabLst>
            </a:pPr>
            <a:r>
              <a:rPr lang="uk-UA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8</a:t>
            </a: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Розроблення виконавчої документації для здачі робіт/об’єкта      </a:t>
            </a:r>
          </a:p>
          <a:p>
            <a:pPr lvl="0">
              <a:lnSpc>
                <a:spcPct val="107000"/>
              </a:lnSpc>
              <a:spcAft>
                <a:spcPts val="0"/>
              </a:spcAft>
              <a:tabLst>
                <a:tab pos="270510" algn="l"/>
                <a:tab pos="4500880" algn="l"/>
                <a:tab pos="4591050" algn="l"/>
              </a:tabLst>
            </a:pP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Замовнику Клієнта.</a:t>
            </a:r>
            <a:endParaRPr lang="ru-RU" sz="15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tabLst>
                <a:tab pos="270510" algn="l"/>
                <a:tab pos="4500880" algn="l"/>
                <a:tab pos="4591050" algn="l"/>
              </a:tabLst>
            </a:pP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5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  <a:tabLst>
                <a:tab pos="180340" algn="l"/>
                <a:tab pos="4591050" algn="l"/>
              </a:tabLst>
            </a:pP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9. Надання послуг з контролю об’ємів та якості робіт, дотримання   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  <a:tabLst>
                <a:tab pos="180340" algn="l"/>
                <a:tab pos="4591050" algn="l"/>
              </a:tabLst>
            </a:pP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технологій та ведення і оформлення виконавчої документації на    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  <a:tabLst>
                <a:tab pos="180340" algn="l"/>
                <a:tab pos="4591050" algn="l"/>
              </a:tabLst>
            </a:pP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будівельному майданчику.</a:t>
            </a:r>
            <a:endParaRPr lang="ru-RU" sz="15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5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10. Вхідний контроль проектної документації, її аналіз.</a:t>
            </a:r>
            <a:endParaRPr lang="ru-RU" sz="15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5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  <a:tabLst>
                <a:tab pos="180340" algn="l"/>
                <a:tab pos="450215" algn="l"/>
              </a:tabLst>
            </a:pP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11. Підготовка пакету документів для пред’явлення </a:t>
            </a:r>
            <a:r>
              <a:rPr lang="uk-UA" sz="1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</a:t>
            </a: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ДАБІ.</a:t>
            </a:r>
            <a:endParaRPr lang="ru-RU" sz="15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5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63525" indent="-263525">
              <a:lnSpc>
                <a:spcPct val="107000"/>
              </a:lnSpc>
              <a:spcAft>
                <a:spcPts val="0"/>
              </a:spcAft>
            </a:pPr>
            <a:r>
              <a:rPr lang="ru-RU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12. </a:t>
            </a: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Отримання ліцензій на </a:t>
            </a:r>
            <a:r>
              <a:rPr lang="uk-UA" sz="15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будівництво об’єктів, що за класом наслідків (відповідальності) належать до об’єктів з середніми та значними наслідками.</a:t>
            </a:r>
            <a:endParaRPr lang="ru-RU" sz="15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algn="just">
              <a:lnSpc>
                <a:spcPct val="107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5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9388" indent="-179388" algn="just">
              <a:lnSpc>
                <a:spcPct val="107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13. Проведення навчання лінійних спеціалістів з питань:</a:t>
            </a:r>
            <a:endParaRPr lang="ru-RU" sz="15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Організації будівельного виробництва;</a:t>
            </a:r>
            <a:endParaRPr lang="ru-RU" sz="15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Наявності і відповідності будівельної документації чинному законодавству;</a:t>
            </a:r>
            <a:endParaRPr lang="ru-RU" sz="15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Дії в разі перевірок представниками ДАБІ;</a:t>
            </a:r>
            <a:endParaRPr lang="ru-RU" sz="15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Нещасний випадок на будівництві, хто винен і що робити.</a:t>
            </a:r>
            <a:endParaRPr lang="ru-RU" sz="15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endParaRPr lang="uk-UA" sz="15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</a:pPr>
            <a:r>
              <a:rPr lang="uk-UA" sz="1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14. Надання усних та письмових консультацій за розділом.</a:t>
            </a:r>
            <a:endParaRPr lang="ru-RU" sz="1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0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060" y="488022"/>
            <a:ext cx="2131060" cy="226980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507999" y="488022"/>
            <a:ext cx="11201779" cy="4373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uk-UA" b="1" u="sng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3.2. </a:t>
            </a:r>
            <a:r>
              <a:rPr lang="uk-UA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ДЕРЖПРАЦІ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uk-UA" sz="16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uk-UA" sz="16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Розроблення </a:t>
            </a:r>
            <a:r>
              <a:rPr lang="uk-UA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пакету документів підприємства Клієнта з питань охорони праці.</a:t>
            </a:r>
            <a:endParaRPr lang="ru-RU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1980565" algn="l"/>
              </a:tabLst>
            </a:pPr>
            <a:r>
              <a:rPr lang="uk-UA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  <a:tabLst>
                <a:tab pos="1980565" algn="l"/>
              </a:tabLst>
            </a:pPr>
            <a:r>
              <a:rPr lang="uk-UA" sz="16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Виконання </a:t>
            </a:r>
            <a:r>
              <a:rPr lang="uk-UA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функцій служби охорони праці Клієнта (</a:t>
            </a:r>
            <a:r>
              <a:rPr lang="uk-UA" sz="16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аутсорсинг</a:t>
            </a:r>
            <a:r>
              <a:rPr lang="uk-UA" sz="16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ru-RU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uk-UA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6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uk-UA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Аудит </a:t>
            </a:r>
            <a:r>
              <a:rPr lang="uk-UA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системи управління охороною праці підприємства з висновком.</a:t>
            </a:r>
            <a:endParaRPr lang="ru-RU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uk-UA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6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66700" indent="-266700" algn="just"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</a:t>
            </a:r>
            <a:r>
              <a:rPr lang="uk-UA" sz="16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Участь </a:t>
            </a:r>
            <a:r>
              <a:rPr lang="uk-UA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 розслідуванні нещасного випадку на виробництві зі сторони Клієнта,  представництво його інтересів. </a:t>
            </a:r>
            <a:endParaRPr lang="ru-RU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uk-UA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6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 </a:t>
            </a:r>
            <a:r>
              <a:rPr lang="uk-UA" sz="16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Отримання </a:t>
            </a:r>
            <a:r>
              <a:rPr lang="uk-UA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дозволу на:</a:t>
            </a:r>
            <a:endParaRPr lang="ru-RU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63525" lvl="0" indent="-263525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 виконання робіт підвищеної </a:t>
            </a:r>
            <a:r>
              <a:rPr lang="uk-UA" sz="16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небезпеки;</a:t>
            </a:r>
            <a:endParaRPr lang="ru-RU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63525" lvl="0" indent="-263525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 експлуатацію машин, механізмів, устаткування підвищеної </a:t>
            </a:r>
            <a:r>
              <a:rPr lang="uk-UA" sz="16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небезпеки;</a:t>
            </a:r>
            <a:endParaRPr lang="ru-RU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63525" lvl="0" indent="-263525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 застосування машин, механізмів, устаткування підвищеної небезпеки.</a:t>
            </a:r>
            <a:endParaRPr lang="ru-RU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1980565" algn="l"/>
              </a:tabLst>
            </a:pPr>
            <a:r>
              <a:rPr lang="uk-UA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6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1980565" algn="l"/>
              </a:tabLst>
            </a:pPr>
            <a:r>
              <a:rPr lang="ru-RU" sz="16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</a:t>
            </a:r>
            <a:r>
              <a:rPr lang="uk-UA" sz="16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Проходження експертизи з отриманням позитивного </a:t>
            </a:r>
            <a:r>
              <a:rPr lang="uk-UA" sz="16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висновку.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1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8879" y="858720"/>
            <a:ext cx="11095445" cy="354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/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7.  Отримання декларації відповідності матеріально-технічної бази вимогам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законодавства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з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охорони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праці.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/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/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Організація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проведення медогляду працівників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Клієнта.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/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/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Організація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проведення навчання з питань охорони праці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Клієнта.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/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/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10. Аудит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(аналіз) матеріалів розслідування нещасного випадку з відповідним висновком.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/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/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Представництво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інтересів Клієнта в правоохоронних органах, судах в кримінальному 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/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провадженні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за ст.271, 272 ККУ.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/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/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12. Представництво Клієнта при проведенні перевірок ДЕРЖПРАЦІ. </a:t>
            </a:r>
            <a:endParaRPr lang="uk-UA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/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Оскарження рішень ДЕРЖПРАЦІ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0131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494</TotalTime>
  <Words>141</Words>
  <Application>Microsoft Office PowerPoint</Application>
  <PresentationFormat>Произвольный</PresentationFormat>
  <Paragraphs>197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Gallery</vt:lpstr>
      <vt:lpstr>    ЛІРА  ПРАЙМ  ГРУП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 дякуємо за увагу!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ЛІРА  ПРАЙМ  ГРУП</dc:title>
  <dc:creator>Евгения Полянская</dc:creator>
  <cp:lastModifiedBy>Irirna</cp:lastModifiedBy>
  <cp:revision>35</cp:revision>
  <dcterms:created xsi:type="dcterms:W3CDTF">2019-04-15T18:42:29Z</dcterms:created>
  <dcterms:modified xsi:type="dcterms:W3CDTF">2019-10-22T09:52:06Z</dcterms:modified>
</cp:coreProperties>
</file>